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7" r:id="rId1"/>
  </p:sldMasterIdLst>
  <p:notesMasterIdLst>
    <p:notesMasterId r:id="rId19"/>
  </p:notesMasterIdLst>
  <p:sldIdLst>
    <p:sldId id="365" r:id="rId2"/>
    <p:sldId id="436" r:id="rId3"/>
    <p:sldId id="439" r:id="rId4"/>
    <p:sldId id="437" r:id="rId5"/>
    <p:sldId id="440" r:id="rId6"/>
    <p:sldId id="441" r:id="rId7"/>
    <p:sldId id="450" r:id="rId8"/>
    <p:sldId id="447" r:id="rId9"/>
    <p:sldId id="442" r:id="rId10"/>
    <p:sldId id="448" r:id="rId11"/>
    <p:sldId id="449" r:id="rId12"/>
    <p:sldId id="438" r:id="rId13"/>
    <p:sldId id="444" r:id="rId14"/>
    <p:sldId id="443" r:id="rId15"/>
    <p:sldId id="445" r:id="rId16"/>
    <p:sldId id="446" r:id="rId17"/>
    <p:sldId id="375" r:id="rId18"/>
  </p:sldIdLst>
  <p:sldSz cx="12192000" cy="6858000"/>
  <p:notesSz cx="6858000" cy="9144000"/>
  <p:custDataLst>
    <p:tags r:id="rId20"/>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pos="4112" userDrawn="1">
          <p15:clr>
            <a:srgbClr val="A4A3A4"/>
          </p15:clr>
        </p15:guide>
        <p15:guide id="4" pos="415" userDrawn="1">
          <p15:clr>
            <a:srgbClr val="A4A3A4"/>
          </p15:clr>
        </p15:guide>
        <p15:guide id="6" orient="horz" pos="1457" userDrawn="1">
          <p15:clr>
            <a:srgbClr val="A4A3A4"/>
          </p15:clr>
        </p15:guide>
        <p15:guide id="7" pos="721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E81C0"/>
    <a:srgbClr val="FFFFFF"/>
    <a:srgbClr val="244C89"/>
    <a:srgbClr val="313D51"/>
    <a:srgbClr val="433D3C"/>
    <a:srgbClr val="C00000"/>
    <a:srgbClr val="F0F2F4"/>
    <a:srgbClr val="0B2C4F"/>
    <a:srgbClr val="213555"/>
    <a:srgbClr val="2636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23" autoAdjust="0"/>
    <p:restoredTop sz="96314" autoAdjust="0"/>
  </p:normalViewPr>
  <p:slideViewPr>
    <p:cSldViewPr snapToGrid="0">
      <p:cViewPr varScale="1">
        <p:scale>
          <a:sx n="85" d="100"/>
          <a:sy n="85" d="100"/>
        </p:scale>
        <p:origin x="600" y="72"/>
      </p:cViewPr>
      <p:guideLst>
        <p:guide pos="4112"/>
        <p:guide pos="415"/>
        <p:guide orient="horz" pos="1457"/>
        <p:guide pos="7219"/>
      </p:guideLst>
    </p:cSldViewPr>
  </p:slideViewPr>
  <p:notesTextViewPr>
    <p:cViewPr>
      <p:scale>
        <a:sx n="125" d="100"/>
        <a:sy n="125"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BB2E5B-1A0B-4F0A-9547-4FB8D13F2C5F}" type="datetimeFigureOut">
              <a:rPr lang="zh-CN" altLang="en-US" smtClean="0"/>
              <a:t>2023/4/14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3CF89-91F4-45FB-A589-58532703FCA1}" type="slidenum">
              <a:rPr lang="zh-CN" altLang="en-US" smtClean="0"/>
              <a:t>‹#›</a:t>
            </a:fld>
            <a:endParaRPr lang="zh-CN" altLang="en-US"/>
          </a:p>
        </p:txBody>
      </p:sp>
    </p:spTree>
    <p:extLst>
      <p:ext uri="{BB962C8B-B14F-4D97-AF65-F5344CB8AC3E}">
        <p14:creationId xmlns:p14="http://schemas.microsoft.com/office/powerpoint/2010/main" val="42308935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79572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8A87A34-81AB-432B-8DAE-1953F412C126}" type="datetimeFigureOut">
              <a:rPr lang="en-US" smtClean="0"/>
              <a:pPr/>
              <a:t>4/14/2023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20619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8A87A34-81AB-432B-8DAE-1953F412C126}" type="datetimeFigureOut">
              <a:rPr lang="en-US" smtClean="0"/>
              <a:pPr/>
              <a:t>4/14/2023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083055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8A87A34-81AB-432B-8DAE-1953F412C126}" type="datetimeFigureOut">
              <a:rPr lang="en-US" smtClean="0"/>
              <a:pPr/>
              <a:t>4/14/2023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982661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8A87A34-81AB-432B-8DAE-1953F412C126}" type="datetimeFigureOut">
              <a:rPr lang="en-US" smtClean="0"/>
              <a:pPr/>
              <a:t>4/14/2023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360383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8A87A34-81AB-432B-8DAE-1953F412C126}" type="datetimeFigureOut">
              <a:rPr lang="en-US" smtClean="0"/>
              <a:pPr/>
              <a:t>4/14/2023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598728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440102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727602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5_自定义版式">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364"/>
            <a:ext cx="12194588" cy="6853636"/>
          </a:xfrm>
          <a:prstGeom prst="rect">
            <a:avLst/>
          </a:prstGeom>
        </p:spPr>
      </p:pic>
      <p:sp>
        <p:nvSpPr>
          <p:cNvPr id="3" name="矩形 2"/>
          <p:cNvSpPr/>
          <p:nvPr userDrawn="1"/>
        </p:nvSpPr>
        <p:spPr>
          <a:xfrm>
            <a:off x="396169" y="450677"/>
            <a:ext cx="11402250" cy="5961011"/>
          </a:xfrm>
          <a:prstGeom prst="rect">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339728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364"/>
            <a:ext cx="12194588" cy="6853636"/>
          </a:xfrm>
          <a:prstGeom prst="rect">
            <a:avLst/>
          </a:prstGeom>
        </p:spPr>
      </p:pic>
      <p:sp>
        <p:nvSpPr>
          <p:cNvPr id="3" name="矩形 2"/>
          <p:cNvSpPr/>
          <p:nvPr userDrawn="1"/>
        </p:nvSpPr>
        <p:spPr>
          <a:xfrm>
            <a:off x="396169" y="450677"/>
            <a:ext cx="11402250" cy="5961011"/>
          </a:xfrm>
          <a:prstGeom prst="rect">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50558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46954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8A87A34-81AB-432B-8DAE-1953F412C126}" type="datetimeFigureOut">
              <a:rPr lang="en-US" smtClean="0"/>
              <a:t>4/14/2023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94812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67399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54599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62289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4/14/2023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pic>
        <p:nvPicPr>
          <p:cNvPr id="5" name="图片 4">
            <a:extLst>
              <a:ext uri="{FF2B5EF4-FFF2-40B4-BE49-F238E27FC236}">
                <a16:creationId xmlns:a16="http://schemas.microsoft.com/office/drawing/2014/main" id="{1BB0B1AB-2A59-4196-96A9-AF717B7D2FD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364"/>
            <a:ext cx="12194588" cy="6853636"/>
          </a:xfrm>
          <a:prstGeom prst="rect">
            <a:avLst/>
          </a:prstGeom>
        </p:spPr>
      </p:pic>
      <p:sp>
        <p:nvSpPr>
          <p:cNvPr id="6" name="矩形 5">
            <a:extLst>
              <a:ext uri="{FF2B5EF4-FFF2-40B4-BE49-F238E27FC236}">
                <a16:creationId xmlns:a16="http://schemas.microsoft.com/office/drawing/2014/main" id="{41A977C2-E5B7-4D31-B5AD-4ACA768916ED}"/>
              </a:ext>
            </a:extLst>
          </p:cNvPr>
          <p:cNvSpPr/>
          <p:nvPr userDrawn="1"/>
        </p:nvSpPr>
        <p:spPr>
          <a:xfrm>
            <a:off x="396169" y="450677"/>
            <a:ext cx="11402250" cy="5961011"/>
          </a:xfrm>
          <a:prstGeom prst="rect">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08743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smtClean="0"/>
              <a:t>4/14/2023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60054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smtClean="0"/>
              <a:pPr/>
              <a:t>4/14/2023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8342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4/14/2023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49923291"/>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 id="2147483649" r:id="rId18"/>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7.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image" Target="../media/image33.wmf"/><Relationship Id="rId7" Type="http://schemas.openxmlformats.org/officeDocument/2006/relationships/oleObject" Target="../embeddings/oleObject28.bin"/><Relationship Id="rId2" Type="http://schemas.openxmlformats.org/officeDocument/2006/relationships/oleObject" Target="../embeddings/oleObject26.bin"/><Relationship Id="rId1" Type="http://schemas.openxmlformats.org/officeDocument/2006/relationships/slideLayout" Target="../slideLayouts/slideLayout17.xml"/><Relationship Id="rId6" Type="http://schemas.openxmlformats.org/officeDocument/2006/relationships/image" Target="../media/image35.wmf"/><Relationship Id="rId5" Type="http://schemas.openxmlformats.org/officeDocument/2006/relationships/oleObject" Target="../embeddings/oleObject27.bin"/><Relationship Id="rId10" Type="http://schemas.openxmlformats.org/officeDocument/2006/relationships/image" Target="../media/image37.wmf"/><Relationship Id="rId4" Type="http://schemas.openxmlformats.org/officeDocument/2006/relationships/image" Target="../media/image34.png"/><Relationship Id="rId9" Type="http://schemas.openxmlformats.org/officeDocument/2006/relationships/oleObject" Target="../embeddings/oleObject29.bin"/></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33.bin"/><Relationship Id="rId3" Type="http://schemas.openxmlformats.org/officeDocument/2006/relationships/image" Target="../media/image38.wmf"/><Relationship Id="rId7" Type="http://schemas.openxmlformats.org/officeDocument/2006/relationships/image" Target="../media/image40.wmf"/><Relationship Id="rId2" Type="http://schemas.openxmlformats.org/officeDocument/2006/relationships/oleObject" Target="../embeddings/oleObject30.bin"/><Relationship Id="rId1" Type="http://schemas.openxmlformats.org/officeDocument/2006/relationships/slideLayout" Target="../slideLayouts/slideLayout17.xml"/><Relationship Id="rId6" Type="http://schemas.openxmlformats.org/officeDocument/2006/relationships/oleObject" Target="../embeddings/oleObject32.bin"/><Relationship Id="rId11" Type="http://schemas.openxmlformats.org/officeDocument/2006/relationships/image" Target="../media/image42.wmf"/><Relationship Id="rId5" Type="http://schemas.openxmlformats.org/officeDocument/2006/relationships/image" Target="../media/image39.wmf"/><Relationship Id="rId10" Type="http://schemas.openxmlformats.org/officeDocument/2006/relationships/oleObject" Target="../embeddings/oleObject34.bin"/><Relationship Id="rId4" Type="http://schemas.openxmlformats.org/officeDocument/2006/relationships/oleObject" Target="../embeddings/oleObject31.bin"/><Relationship Id="rId9" Type="http://schemas.openxmlformats.org/officeDocument/2006/relationships/image" Target="../media/image41.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image" Target="../media/image43.png"/><Relationship Id="rId1" Type="http://schemas.openxmlformats.org/officeDocument/2006/relationships/slideLayout" Target="../slideLayouts/slideLayout17.xml"/><Relationship Id="rId4" Type="http://schemas.openxmlformats.org/officeDocument/2006/relationships/image" Target="../media/image44.emf"/></Relationships>
</file>

<file path=ppt/slides/_rels/slide1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7.xml"/><Relationship Id="rId1" Type="http://schemas.openxmlformats.org/officeDocument/2006/relationships/tags" Target="../tags/tag3.xml"/></Relationships>
</file>

<file path=ppt/slides/_rels/slide2.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7.wmf"/><Relationship Id="rId2" Type="http://schemas.openxmlformats.org/officeDocument/2006/relationships/image" Target="../media/image2.png"/><Relationship Id="rId1" Type="http://schemas.openxmlformats.org/officeDocument/2006/relationships/slideLayout" Target="../slideLayouts/slideLayout17.xml"/><Relationship Id="rId6" Type="http://schemas.openxmlformats.org/officeDocument/2006/relationships/image" Target="../media/image4.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6.wmf"/><Relationship Id="rId4" Type="http://schemas.openxmlformats.org/officeDocument/2006/relationships/image" Target="../media/image3.wmf"/><Relationship Id="rId9" Type="http://schemas.openxmlformats.org/officeDocument/2006/relationships/oleObject" Target="../embeddings/oleObject4.bin"/></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image" Target="../media/image8.wmf"/><Relationship Id="rId7" Type="http://schemas.openxmlformats.org/officeDocument/2006/relationships/image" Target="../media/image10.wmf"/><Relationship Id="rId2" Type="http://schemas.openxmlformats.org/officeDocument/2006/relationships/oleObject" Target="../embeddings/oleObject6.bin"/><Relationship Id="rId1" Type="http://schemas.openxmlformats.org/officeDocument/2006/relationships/slideLayout" Target="../slideLayouts/slideLayout17.xml"/><Relationship Id="rId6" Type="http://schemas.openxmlformats.org/officeDocument/2006/relationships/oleObject" Target="../embeddings/oleObject8.bin"/><Relationship Id="rId5" Type="http://schemas.openxmlformats.org/officeDocument/2006/relationships/image" Target="../media/image9.wmf"/><Relationship Id="rId4" Type="http://schemas.openxmlformats.org/officeDocument/2006/relationships/oleObject" Target="../embeddings/oleObject7.bin"/><Relationship Id="rId9" Type="http://schemas.openxmlformats.org/officeDocument/2006/relationships/image" Target="../media/image11.wmf"/></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image" Target="../media/image12.emf"/><Relationship Id="rId7" Type="http://schemas.openxmlformats.org/officeDocument/2006/relationships/image" Target="../media/image14.wmf"/><Relationship Id="rId2" Type="http://schemas.openxmlformats.org/officeDocument/2006/relationships/oleObject" Target="../embeddings/oleObject10.bin"/><Relationship Id="rId1" Type="http://schemas.openxmlformats.org/officeDocument/2006/relationships/slideLayout" Target="../slideLayouts/slideLayout17.xml"/><Relationship Id="rId6" Type="http://schemas.openxmlformats.org/officeDocument/2006/relationships/oleObject" Target="../embeddings/oleObject12.bin"/><Relationship Id="rId5" Type="http://schemas.openxmlformats.org/officeDocument/2006/relationships/image" Target="../media/image13.wmf"/><Relationship Id="rId4" Type="http://schemas.openxmlformats.org/officeDocument/2006/relationships/oleObject" Target="../embeddings/oleObject11.bin"/><Relationship Id="rId9" Type="http://schemas.openxmlformats.org/officeDocument/2006/relationships/image" Target="../media/image15.wmf"/></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image" Target="../media/image18.png"/><Relationship Id="rId1" Type="http://schemas.openxmlformats.org/officeDocument/2006/relationships/slideLayout" Target="../slideLayouts/slideLayout17.xml"/><Relationship Id="rId6" Type="http://schemas.openxmlformats.org/officeDocument/2006/relationships/image" Target="../media/image20.wmf"/><Relationship Id="rId5" Type="http://schemas.openxmlformats.org/officeDocument/2006/relationships/oleObject" Target="../embeddings/oleObject15.bin"/><Relationship Id="rId4" Type="http://schemas.openxmlformats.org/officeDocument/2006/relationships/image" Target="../media/image19.wmf"/></Relationships>
</file>

<file path=ppt/slides/_rels/slide7.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oleObject" Target="../embeddings/oleObject16.bin"/><Relationship Id="rId1" Type="http://schemas.openxmlformats.org/officeDocument/2006/relationships/slideLayout" Target="../slideLayouts/slideLayout17.xml"/><Relationship Id="rId6" Type="http://schemas.openxmlformats.org/officeDocument/2006/relationships/image" Target="../media/image23.wmf"/><Relationship Id="rId5" Type="http://schemas.openxmlformats.org/officeDocument/2006/relationships/oleObject" Target="../embeddings/oleObject17.bin"/><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21.bin"/><Relationship Id="rId3" Type="http://schemas.openxmlformats.org/officeDocument/2006/relationships/image" Target="../media/image24.wmf"/><Relationship Id="rId7" Type="http://schemas.openxmlformats.org/officeDocument/2006/relationships/image" Target="../media/image26.wmf"/><Relationship Id="rId2" Type="http://schemas.openxmlformats.org/officeDocument/2006/relationships/oleObject" Target="../embeddings/oleObject18.bin"/><Relationship Id="rId1" Type="http://schemas.openxmlformats.org/officeDocument/2006/relationships/slideLayout" Target="../slideLayouts/slideLayout17.xml"/><Relationship Id="rId6" Type="http://schemas.openxmlformats.org/officeDocument/2006/relationships/oleObject" Target="../embeddings/oleObject20.bin"/><Relationship Id="rId11" Type="http://schemas.openxmlformats.org/officeDocument/2006/relationships/image" Target="../media/image28.emf"/><Relationship Id="rId5" Type="http://schemas.openxmlformats.org/officeDocument/2006/relationships/image" Target="../media/image25.wmf"/><Relationship Id="rId10" Type="http://schemas.openxmlformats.org/officeDocument/2006/relationships/oleObject" Target="../embeddings/oleObject22.bin"/><Relationship Id="rId4" Type="http://schemas.openxmlformats.org/officeDocument/2006/relationships/oleObject" Target="../embeddings/oleObject19.bin"/><Relationship Id="rId9" Type="http://schemas.openxmlformats.org/officeDocument/2006/relationships/image" Target="../media/image27.wmf"/></Relationships>
</file>

<file path=ppt/slides/_rels/slide9.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oleObject" Target="../embeddings/oleObject23.bin"/><Relationship Id="rId7" Type="http://schemas.openxmlformats.org/officeDocument/2006/relationships/oleObject" Target="../embeddings/oleObject25.bin"/><Relationship Id="rId2" Type="http://schemas.openxmlformats.org/officeDocument/2006/relationships/image" Target="../media/image29.png"/><Relationship Id="rId1" Type="http://schemas.openxmlformats.org/officeDocument/2006/relationships/slideLayout" Target="../slideLayouts/slideLayout17.xml"/><Relationship Id="rId6" Type="http://schemas.openxmlformats.org/officeDocument/2006/relationships/image" Target="../media/image31.wmf"/><Relationship Id="rId5" Type="http://schemas.openxmlformats.org/officeDocument/2006/relationships/oleObject" Target="../embeddings/oleObject24.bin"/><Relationship Id="rId4" Type="http://schemas.openxmlformats.org/officeDocument/2006/relationships/image" Target="../media/image30.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3" name="矩形 2"/>
          <p:cNvSpPr/>
          <p:nvPr/>
        </p:nvSpPr>
        <p:spPr>
          <a:xfrm>
            <a:off x="2160496" y="1465866"/>
            <a:ext cx="7871010" cy="3932089"/>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4" name="矩形 3"/>
          <p:cNvSpPr/>
          <p:nvPr/>
        </p:nvSpPr>
        <p:spPr>
          <a:xfrm>
            <a:off x="2429435" y="1711367"/>
            <a:ext cx="7333130" cy="3441085"/>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5" name="文本框 4"/>
          <p:cNvSpPr txBox="1"/>
          <p:nvPr/>
        </p:nvSpPr>
        <p:spPr>
          <a:xfrm>
            <a:off x="2569302" y="2841002"/>
            <a:ext cx="7053116" cy="1200329"/>
          </a:xfrm>
          <a:prstGeom prst="rect">
            <a:avLst/>
          </a:prstGeom>
          <a:noFill/>
        </p:spPr>
        <p:txBody>
          <a:bodyPr wrap="square" rtlCol="0">
            <a:spAutoFit/>
            <a:scene3d>
              <a:camera prst="orthographicFront"/>
              <a:lightRig rig="threePt" dir="t"/>
            </a:scene3d>
            <a:sp3d contourW="12700"/>
          </a:bodyPr>
          <a:lstStyle/>
          <a:p>
            <a:pPr algn="ctr">
              <a:defRPr/>
            </a:pPr>
            <a:r>
              <a:rPr lang="zh-CN" altLang="en-US" sz="3600" b="1" dirty="0">
                <a:solidFill>
                  <a:schemeClr val="bg1"/>
                </a:solidFill>
                <a:latin typeface="思源黑体" panose="020B0500000000000000" pitchFamily="34" charset="-122"/>
                <a:ea typeface="思源黑体" panose="020B0500000000000000" pitchFamily="34" charset="-122"/>
              </a:rPr>
              <a:t>扩展卡尔曼滤波器及其在固定翼飞机状态估计中的应用</a:t>
            </a:r>
          </a:p>
        </p:txBody>
      </p:sp>
      <p:sp>
        <p:nvSpPr>
          <p:cNvPr id="17" name="PA_圆角矩形 31"/>
          <p:cNvSpPr/>
          <p:nvPr>
            <p:custDataLst>
              <p:tags r:id="rId1"/>
            </p:custDataLst>
          </p:nvPr>
        </p:nvSpPr>
        <p:spPr>
          <a:xfrm>
            <a:off x="4417712" y="4255643"/>
            <a:ext cx="3356296" cy="361325"/>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楷体" panose="02010609060101010101" pitchFamily="49" charset="-122"/>
                <a:ea typeface="楷体" panose="02010609060101010101" pitchFamily="49" charset="-122"/>
              </a:rPr>
              <a:t>汇报人：赵建策</a:t>
            </a:r>
            <a:endParaRPr lang="en-US" altLang="zh-CN" sz="1400" dirty="0">
              <a:solidFill>
                <a:schemeClr val="tx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432399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21" presetClass="entr" presetSubtype="8"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heel(8)">
                                      <p:cBhvr>
                                        <p:cTn id="12" dur="750"/>
                                        <p:tgtEl>
                                          <p:spTgt spid="4"/>
                                        </p:tgtEl>
                                      </p:cBhvr>
                                    </p:animEffect>
                                  </p:childTnLst>
                                </p:cTn>
                              </p:par>
                            </p:childTnLst>
                          </p:cTn>
                        </p:par>
                        <p:par>
                          <p:cTn id="13" fill="hold">
                            <p:stCondLst>
                              <p:cond delay="750"/>
                            </p:stCondLst>
                            <p:childTnLst>
                              <p:par>
                                <p:cTn id="14" presetID="2" presetClass="entr" presetSubtype="4"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par>
                                <p:cTn id="18" presetID="53" presetClass="entr" presetSubtype="16" fill="hold" grpId="0" nodeType="withEffect">
                                  <p:stCondLst>
                                    <p:cond delay="750"/>
                                  </p:stCondLst>
                                  <p:childTnLst>
                                    <p:set>
                                      <p:cBhvr>
                                        <p:cTn id="19" dur="1" fill="hold">
                                          <p:stCondLst>
                                            <p:cond delay="0"/>
                                          </p:stCondLst>
                                        </p:cTn>
                                        <p:tgtEl>
                                          <p:spTgt spid="17"/>
                                        </p:tgtEl>
                                        <p:attrNameLst>
                                          <p:attrName>style.visibility</p:attrName>
                                        </p:attrNameLst>
                                      </p:cBhvr>
                                      <p:to>
                                        <p:strVal val="visible"/>
                                      </p:to>
                                    </p:set>
                                    <p:anim calcmode="lin" valueType="num">
                                      <p:cBhvr>
                                        <p:cTn id="20" dur="500" fill="hold"/>
                                        <p:tgtEl>
                                          <p:spTgt spid="17"/>
                                        </p:tgtEl>
                                        <p:attrNameLst>
                                          <p:attrName>ppt_w</p:attrName>
                                        </p:attrNameLst>
                                      </p:cBhvr>
                                      <p:tavLst>
                                        <p:tav tm="0">
                                          <p:val>
                                            <p:fltVal val="0"/>
                                          </p:val>
                                        </p:tav>
                                        <p:tav tm="100000">
                                          <p:val>
                                            <p:strVal val="#ppt_w"/>
                                          </p:val>
                                        </p:tav>
                                      </p:tavLst>
                                    </p:anim>
                                    <p:anim calcmode="lin" valueType="num">
                                      <p:cBhvr>
                                        <p:cTn id="21" dur="500" fill="hold"/>
                                        <p:tgtEl>
                                          <p:spTgt spid="17"/>
                                        </p:tgtEl>
                                        <p:attrNameLst>
                                          <p:attrName>ppt_h</p:attrName>
                                        </p:attrNameLst>
                                      </p:cBhvr>
                                      <p:tavLst>
                                        <p:tav tm="0">
                                          <p:val>
                                            <p:fltVal val="0"/>
                                          </p:val>
                                        </p:tav>
                                        <p:tav tm="100000">
                                          <p:val>
                                            <p:strVal val="#ppt_h"/>
                                          </p:val>
                                        </p:tav>
                                      </p:tavLst>
                                    </p:anim>
                                    <p:animEffect transition="in" filter="fade">
                                      <p:cBhvr>
                                        <p:cTn id="2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p:bldP spid="1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a:extLst>
              <a:ext uri="{FF2B5EF4-FFF2-40B4-BE49-F238E27FC236}">
                <a16:creationId xmlns:a16="http://schemas.microsoft.com/office/drawing/2014/main" id="{570A6A29-2DA0-5067-2B1E-4EDB3BABCA90}"/>
              </a:ext>
            </a:extLst>
          </p:cNvPr>
          <p:cNvSpPr/>
          <p:nvPr/>
        </p:nvSpPr>
        <p:spPr>
          <a:xfrm>
            <a:off x="4845260" y="4185692"/>
            <a:ext cx="6687670" cy="203358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aphicFrame>
        <p:nvGraphicFramePr>
          <p:cNvPr id="2" name="对象 1">
            <a:extLst>
              <a:ext uri="{FF2B5EF4-FFF2-40B4-BE49-F238E27FC236}">
                <a16:creationId xmlns:a16="http://schemas.microsoft.com/office/drawing/2014/main" id="{202CFF29-8E46-DA60-1449-F542DB9420BA}"/>
              </a:ext>
            </a:extLst>
          </p:cNvPr>
          <p:cNvGraphicFramePr>
            <a:graphicFrameLocks noChangeAspect="1"/>
          </p:cNvGraphicFramePr>
          <p:nvPr>
            <p:extLst>
              <p:ext uri="{D42A27DB-BD31-4B8C-83A1-F6EECF244321}">
                <p14:modId xmlns:p14="http://schemas.microsoft.com/office/powerpoint/2010/main" val="1052718591"/>
              </p:ext>
            </p:extLst>
          </p:nvPr>
        </p:nvGraphicFramePr>
        <p:xfrm>
          <a:off x="5101128" y="4998506"/>
          <a:ext cx="2832100" cy="431800"/>
        </p:xfrm>
        <a:graphic>
          <a:graphicData uri="http://schemas.openxmlformats.org/presentationml/2006/ole">
            <mc:AlternateContent xmlns:mc="http://schemas.openxmlformats.org/markup-compatibility/2006">
              <mc:Choice xmlns:v="urn:schemas-microsoft-com:vml" Requires="v">
                <p:oleObj name="Equation" r:id="rId2" imgW="2831760" imgH="431640" progId="Equation.DSMT4">
                  <p:embed/>
                </p:oleObj>
              </mc:Choice>
              <mc:Fallback>
                <p:oleObj name="Equation" r:id="rId2" imgW="2831760" imgH="431640" progId="Equation.DSMT4">
                  <p:embed/>
                  <p:pic>
                    <p:nvPicPr>
                      <p:cNvPr id="0" name=""/>
                      <p:cNvPicPr/>
                      <p:nvPr/>
                    </p:nvPicPr>
                    <p:blipFill>
                      <a:blip r:embed="rId3"/>
                      <a:stretch>
                        <a:fillRect/>
                      </a:stretch>
                    </p:blipFill>
                    <p:spPr>
                      <a:xfrm>
                        <a:off x="5101128" y="4998506"/>
                        <a:ext cx="2832100" cy="431800"/>
                      </a:xfrm>
                      <a:prstGeom prst="rect">
                        <a:avLst/>
                      </a:prstGeom>
                    </p:spPr>
                  </p:pic>
                </p:oleObj>
              </mc:Fallback>
            </mc:AlternateContent>
          </a:graphicData>
        </a:graphic>
      </p:graphicFrame>
      <p:pic>
        <p:nvPicPr>
          <p:cNvPr id="8" name="图片 7">
            <a:extLst>
              <a:ext uri="{FF2B5EF4-FFF2-40B4-BE49-F238E27FC236}">
                <a16:creationId xmlns:a16="http://schemas.microsoft.com/office/drawing/2014/main" id="{2FB2BDEB-8A6B-C374-49F7-C499D70CDC47}"/>
              </a:ext>
            </a:extLst>
          </p:cNvPr>
          <p:cNvPicPr>
            <a:picLocks noChangeAspect="1"/>
          </p:cNvPicPr>
          <p:nvPr/>
        </p:nvPicPr>
        <p:blipFill>
          <a:blip r:embed="rId4"/>
          <a:stretch>
            <a:fillRect/>
          </a:stretch>
        </p:blipFill>
        <p:spPr>
          <a:xfrm>
            <a:off x="743633" y="1724373"/>
            <a:ext cx="3931702" cy="3774695"/>
          </a:xfrm>
          <a:prstGeom prst="rect">
            <a:avLst/>
          </a:prstGeom>
        </p:spPr>
      </p:pic>
      <p:graphicFrame>
        <p:nvGraphicFramePr>
          <p:cNvPr id="12" name="对象 11">
            <a:extLst>
              <a:ext uri="{FF2B5EF4-FFF2-40B4-BE49-F238E27FC236}">
                <a16:creationId xmlns:a16="http://schemas.microsoft.com/office/drawing/2014/main" id="{EEFDB607-D5B7-7162-28DD-0229836EBB61}"/>
              </a:ext>
            </a:extLst>
          </p:cNvPr>
          <p:cNvGraphicFramePr>
            <a:graphicFrameLocks noChangeAspect="1"/>
          </p:cNvGraphicFramePr>
          <p:nvPr>
            <p:extLst>
              <p:ext uri="{D42A27DB-BD31-4B8C-83A1-F6EECF244321}">
                <p14:modId xmlns:p14="http://schemas.microsoft.com/office/powerpoint/2010/main" val="104585732"/>
              </p:ext>
            </p:extLst>
          </p:nvPr>
        </p:nvGraphicFramePr>
        <p:xfrm>
          <a:off x="8188325" y="4213225"/>
          <a:ext cx="3213100" cy="2032000"/>
        </p:xfrm>
        <a:graphic>
          <a:graphicData uri="http://schemas.openxmlformats.org/presentationml/2006/ole">
            <mc:AlternateContent xmlns:mc="http://schemas.openxmlformats.org/markup-compatibility/2006">
              <mc:Choice xmlns:v="urn:schemas-microsoft-com:vml" Requires="v">
                <p:oleObj name="Equation" r:id="rId5" imgW="3213000" imgH="2031840" progId="Equation.DSMT4">
                  <p:embed/>
                </p:oleObj>
              </mc:Choice>
              <mc:Fallback>
                <p:oleObj name="Equation" r:id="rId5" imgW="3213000" imgH="2031840" progId="Equation.DSMT4">
                  <p:embed/>
                  <p:pic>
                    <p:nvPicPr>
                      <p:cNvPr id="0" name=""/>
                      <p:cNvPicPr/>
                      <p:nvPr/>
                    </p:nvPicPr>
                    <p:blipFill>
                      <a:blip r:embed="rId6"/>
                      <a:stretch>
                        <a:fillRect/>
                      </a:stretch>
                    </p:blipFill>
                    <p:spPr>
                      <a:xfrm>
                        <a:off x="8188325" y="4213225"/>
                        <a:ext cx="3213100" cy="2032000"/>
                      </a:xfrm>
                      <a:prstGeom prst="rect">
                        <a:avLst/>
                      </a:prstGeom>
                    </p:spPr>
                  </p:pic>
                </p:oleObj>
              </mc:Fallback>
            </mc:AlternateContent>
          </a:graphicData>
        </a:graphic>
      </p:graphicFrame>
      <p:grpSp>
        <p:nvGrpSpPr>
          <p:cNvPr id="16" name="组合 15">
            <a:extLst>
              <a:ext uri="{FF2B5EF4-FFF2-40B4-BE49-F238E27FC236}">
                <a16:creationId xmlns:a16="http://schemas.microsoft.com/office/drawing/2014/main" id="{1F09C122-0CFF-A3F5-735D-34E24380514B}"/>
              </a:ext>
            </a:extLst>
          </p:cNvPr>
          <p:cNvGrpSpPr/>
          <p:nvPr/>
        </p:nvGrpSpPr>
        <p:grpSpPr>
          <a:xfrm>
            <a:off x="5194873" y="1110879"/>
            <a:ext cx="5844988" cy="2936408"/>
            <a:chOff x="4690261" y="1083984"/>
            <a:chExt cx="5844988" cy="2936408"/>
          </a:xfrm>
        </p:grpSpPr>
        <p:sp>
          <p:nvSpPr>
            <p:cNvPr id="15" name="矩形: 圆角 14">
              <a:extLst>
                <a:ext uri="{FF2B5EF4-FFF2-40B4-BE49-F238E27FC236}">
                  <a16:creationId xmlns:a16="http://schemas.microsoft.com/office/drawing/2014/main" id="{BF62FF2C-F970-6CE1-D010-4C92DF8C3515}"/>
                </a:ext>
              </a:extLst>
            </p:cNvPr>
            <p:cNvSpPr/>
            <p:nvPr/>
          </p:nvSpPr>
          <p:spPr>
            <a:xfrm>
              <a:off x="4690261" y="1083984"/>
              <a:ext cx="5844988" cy="293640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aphicFrame>
          <p:nvGraphicFramePr>
            <p:cNvPr id="9" name="对象 8">
              <a:extLst>
                <a:ext uri="{FF2B5EF4-FFF2-40B4-BE49-F238E27FC236}">
                  <a16:creationId xmlns:a16="http://schemas.microsoft.com/office/drawing/2014/main" id="{ADE72389-F99C-4F7E-A3C7-839F66C5A1C5}"/>
                </a:ext>
              </a:extLst>
            </p:cNvPr>
            <p:cNvGraphicFramePr>
              <a:graphicFrameLocks noChangeAspect="1"/>
            </p:cNvGraphicFramePr>
            <p:nvPr>
              <p:extLst>
                <p:ext uri="{D42A27DB-BD31-4B8C-83A1-F6EECF244321}">
                  <p14:modId xmlns:p14="http://schemas.microsoft.com/office/powerpoint/2010/main" val="2508824364"/>
                </p:ext>
              </p:extLst>
            </p:nvPr>
          </p:nvGraphicFramePr>
          <p:xfrm>
            <a:off x="6594161" y="1626654"/>
            <a:ext cx="2324100" cy="711200"/>
          </p:xfrm>
          <a:graphic>
            <a:graphicData uri="http://schemas.openxmlformats.org/presentationml/2006/ole">
              <mc:AlternateContent xmlns:mc="http://schemas.openxmlformats.org/markup-compatibility/2006">
                <mc:Choice xmlns:v="urn:schemas-microsoft-com:vml" Requires="v">
                  <p:oleObj name="Equation" r:id="rId7" imgW="2323800" imgH="711000" progId="Equation.DSMT4">
                    <p:embed/>
                  </p:oleObj>
                </mc:Choice>
                <mc:Fallback>
                  <p:oleObj name="Equation" r:id="rId7" imgW="2323800" imgH="711000" progId="Equation.DSMT4">
                    <p:embed/>
                    <p:pic>
                      <p:nvPicPr>
                        <p:cNvPr id="0" name=""/>
                        <p:cNvPicPr/>
                        <p:nvPr/>
                      </p:nvPicPr>
                      <p:blipFill>
                        <a:blip r:embed="rId8"/>
                        <a:stretch>
                          <a:fillRect/>
                        </a:stretch>
                      </p:blipFill>
                      <p:spPr>
                        <a:xfrm>
                          <a:off x="6594161" y="1626654"/>
                          <a:ext cx="2324100" cy="711200"/>
                        </a:xfrm>
                        <a:prstGeom prst="rect">
                          <a:avLst/>
                        </a:prstGeom>
                      </p:spPr>
                    </p:pic>
                  </p:oleObj>
                </mc:Fallback>
              </mc:AlternateContent>
            </a:graphicData>
          </a:graphic>
        </p:graphicFrame>
        <p:sp>
          <p:nvSpPr>
            <p:cNvPr id="10" name="文本框 9">
              <a:extLst>
                <a:ext uri="{FF2B5EF4-FFF2-40B4-BE49-F238E27FC236}">
                  <a16:creationId xmlns:a16="http://schemas.microsoft.com/office/drawing/2014/main" id="{7B66D37C-9FE8-4AC1-8BB9-E8F9286F3EFE}"/>
                </a:ext>
              </a:extLst>
            </p:cNvPr>
            <p:cNvSpPr txBox="1"/>
            <p:nvPr/>
          </p:nvSpPr>
          <p:spPr>
            <a:xfrm>
              <a:off x="4833717" y="1173566"/>
              <a:ext cx="5701532" cy="369332"/>
            </a:xfrm>
            <a:prstGeom prst="rect">
              <a:avLst/>
            </a:prstGeom>
            <a:noFill/>
          </p:spPr>
          <p:txBody>
            <a:bodyPr wrap="square" rtlCol="0">
              <a:spAutoFit/>
            </a:bodyPr>
            <a:lstStyle/>
            <a:p>
              <a:r>
                <a:rPr lang="zh-CN" altLang="en-US" dirty="0"/>
                <a:t>假设侧滑角，根据地速、空速以及风速的关系可以得到</a:t>
              </a:r>
            </a:p>
          </p:txBody>
        </p:sp>
        <p:graphicFrame>
          <p:nvGraphicFramePr>
            <p:cNvPr id="11" name="对象 10">
              <a:extLst>
                <a:ext uri="{FF2B5EF4-FFF2-40B4-BE49-F238E27FC236}">
                  <a16:creationId xmlns:a16="http://schemas.microsoft.com/office/drawing/2014/main" id="{E102D1A1-6547-5A0E-F1E9-0AFEC317C511}"/>
                </a:ext>
              </a:extLst>
            </p:cNvPr>
            <p:cNvGraphicFramePr>
              <a:graphicFrameLocks noChangeAspect="1"/>
            </p:cNvGraphicFramePr>
            <p:nvPr>
              <p:extLst>
                <p:ext uri="{D42A27DB-BD31-4B8C-83A1-F6EECF244321}">
                  <p14:modId xmlns:p14="http://schemas.microsoft.com/office/powerpoint/2010/main" val="1471795792"/>
                </p:ext>
              </p:extLst>
            </p:nvPr>
          </p:nvGraphicFramePr>
          <p:xfrm>
            <a:off x="5787711" y="2724992"/>
            <a:ext cx="3937000" cy="1295400"/>
          </p:xfrm>
          <a:graphic>
            <a:graphicData uri="http://schemas.openxmlformats.org/presentationml/2006/ole">
              <mc:AlternateContent xmlns:mc="http://schemas.openxmlformats.org/markup-compatibility/2006">
                <mc:Choice xmlns:v="urn:schemas-microsoft-com:vml" Requires="v">
                  <p:oleObj name="Equation" r:id="rId9" imgW="3936960" imgH="1295280" progId="Equation.DSMT4">
                    <p:embed/>
                  </p:oleObj>
                </mc:Choice>
                <mc:Fallback>
                  <p:oleObj name="Equation" r:id="rId9" imgW="3936960" imgH="1295280" progId="Equation.DSMT4">
                    <p:embed/>
                    <p:pic>
                      <p:nvPicPr>
                        <p:cNvPr id="0" name=""/>
                        <p:cNvPicPr/>
                        <p:nvPr/>
                      </p:nvPicPr>
                      <p:blipFill>
                        <a:blip r:embed="rId10"/>
                        <a:stretch>
                          <a:fillRect/>
                        </a:stretch>
                      </p:blipFill>
                      <p:spPr>
                        <a:xfrm>
                          <a:off x="5787711" y="2724992"/>
                          <a:ext cx="3937000" cy="1295400"/>
                        </a:xfrm>
                        <a:prstGeom prst="rect">
                          <a:avLst/>
                        </a:prstGeom>
                      </p:spPr>
                    </p:pic>
                  </p:oleObj>
                </mc:Fallback>
              </mc:AlternateContent>
            </a:graphicData>
          </a:graphic>
        </p:graphicFrame>
        <p:sp>
          <p:nvSpPr>
            <p:cNvPr id="13" name="文本框 12">
              <a:extLst>
                <a:ext uri="{FF2B5EF4-FFF2-40B4-BE49-F238E27FC236}">
                  <a16:creationId xmlns:a16="http://schemas.microsoft.com/office/drawing/2014/main" id="{75661D57-BDBC-9CA4-B39B-6D91A59EAAD0}"/>
                </a:ext>
              </a:extLst>
            </p:cNvPr>
            <p:cNvSpPr txBox="1"/>
            <p:nvPr/>
          </p:nvSpPr>
          <p:spPr>
            <a:xfrm>
              <a:off x="4833717" y="2322731"/>
              <a:ext cx="2051177" cy="369332"/>
            </a:xfrm>
            <a:prstGeom prst="rect">
              <a:avLst/>
            </a:prstGeom>
            <a:noFill/>
          </p:spPr>
          <p:txBody>
            <a:bodyPr wrap="square" rtlCol="0">
              <a:spAutoFit/>
            </a:bodyPr>
            <a:lstStyle/>
            <a:p>
              <a:r>
                <a:rPr lang="zh-CN" altLang="en-US" dirty="0"/>
                <a:t>因此可以求解得</a:t>
              </a:r>
            </a:p>
          </p:txBody>
        </p:sp>
      </p:grpSp>
      <p:sp>
        <p:nvSpPr>
          <p:cNvPr id="18" name="圆角矩形 4">
            <a:extLst>
              <a:ext uri="{FF2B5EF4-FFF2-40B4-BE49-F238E27FC236}">
                <a16:creationId xmlns:a16="http://schemas.microsoft.com/office/drawing/2014/main" id="{3C7DCD6B-640A-342D-0D15-63BC4A285892}"/>
              </a:ext>
            </a:extLst>
          </p:cNvPr>
          <p:cNvSpPr/>
          <p:nvPr/>
        </p:nvSpPr>
        <p:spPr>
          <a:xfrm>
            <a:off x="767707" y="332350"/>
            <a:ext cx="4684219" cy="710598"/>
          </a:xfrm>
          <a:prstGeom prst="roundRect">
            <a:avLst/>
          </a:prstGeom>
          <a:solidFill>
            <a:srgbClr val="0054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rPr>
              <a:t>用于</a:t>
            </a:r>
            <a:r>
              <a:rPr lang="en-US" altLang="zh-CN" dirty="0">
                <a:solidFill>
                  <a:prstClr val="white"/>
                </a:solidFill>
              </a:rPr>
              <a:t>GPS</a:t>
            </a:r>
            <a:r>
              <a:rPr lang="zh-CN" altLang="en-US" dirty="0">
                <a:solidFill>
                  <a:prstClr val="white"/>
                </a:solidFill>
              </a:rPr>
              <a:t>估计位置和航向的扩展卡尔曼滤波</a:t>
            </a:r>
          </a:p>
        </p:txBody>
      </p:sp>
    </p:spTree>
    <p:extLst>
      <p:ext uri="{BB962C8B-B14F-4D97-AF65-F5344CB8AC3E}">
        <p14:creationId xmlns:p14="http://schemas.microsoft.com/office/powerpoint/2010/main" val="4262288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圆角 14">
            <a:extLst>
              <a:ext uri="{FF2B5EF4-FFF2-40B4-BE49-F238E27FC236}">
                <a16:creationId xmlns:a16="http://schemas.microsoft.com/office/drawing/2014/main" id="{81DA9431-C2EE-42CC-F6FA-22C1FAA3D025}"/>
              </a:ext>
            </a:extLst>
          </p:cNvPr>
          <p:cNvSpPr/>
          <p:nvPr/>
        </p:nvSpPr>
        <p:spPr>
          <a:xfrm>
            <a:off x="371954" y="3830447"/>
            <a:ext cx="11448092" cy="250115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nvGrpSpPr>
          <p:cNvPr id="13" name="组合 12">
            <a:extLst>
              <a:ext uri="{FF2B5EF4-FFF2-40B4-BE49-F238E27FC236}">
                <a16:creationId xmlns:a16="http://schemas.microsoft.com/office/drawing/2014/main" id="{E672B08A-12A0-5FF5-E013-BECA9F5CB073}"/>
              </a:ext>
            </a:extLst>
          </p:cNvPr>
          <p:cNvGrpSpPr/>
          <p:nvPr/>
        </p:nvGrpSpPr>
        <p:grpSpPr>
          <a:xfrm>
            <a:off x="1598892" y="1665687"/>
            <a:ext cx="2252301" cy="1685365"/>
            <a:chOff x="1281953" y="1559859"/>
            <a:chExt cx="2252301" cy="1685365"/>
          </a:xfrm>
        </p:grpSpPr>
        <p:sp>
          <p:nvSpPr>
            <p:cNvPr id="12" name="矩形: 圆角 11">
              <a:extLst>
                <a:ext uri="{FF2B5EF4-FFF2-40B4-BE49-F238E27FC236}">
                  <a16:creationId xmlns:a16="http://schemas.microsoft.com/office/drawing/2014/main" id="{F0B9E965-1E41-E130-A72C-2D1D03FB3C7D}"/>
                </a:ext>
              </a:extLst>
            </p:cNvPr>
            <p:cNvSpPr/>
            <p:nvPr/>
          </p:nvSpPr>
          <p:spPr>
            <a:xfrm>
              <a:off x="1281953" y="1559859"/>
              <a:ext cx="2252301" cy="168536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aphicFrame>
          <p:nvGraphicFramePr>
            <p:cNvPr id="3" name="对象 2">
              <a:extLst>
                <a:ext uri="{FF2B5EF4-FFF2-40B4-BE49-F238E27FC236}">
                  <a16:creationId xmlns:a16="http://schemas.microsoft.com/office/drawing/2014/main" id="{810EB600-6519-A2CD-E659-BEAABB282CC7}"/>
                </a:ext>
              </a:extLst>
            </p:cNvPr>
            <p:cNvGraphicFramePr>
              <a:graphicFrameLocks noChangeAspect="1"/>
            </p:cNvGraphicFramePr>
            <p:nvPr>
              <p:extLst>
                <p:ext uri="{D42A27DB-BD31-4B8C-83A1-F6EECF244321}">
                  <p14:modId xmlns:p14="http://schemas.microsoft.com/office/powerpoint/2010/main" val="2159339063"/>
                </p:ext>
              </p:extLst>
            </p:nvPr>
          </p:nvGraphicFramePr>
          <p:xfrm>
            <a:off x="1362554" y="1629259"/>
            <a:ext cx="2171700" cy="1473200"/>
          </p:xfrm>
          <a:graphic>
            <a:graphicData uri="http://schemas.openxmlformats.org/presentationml/2006/ole">
              <mc:AlternateContent xmlns:mc="http://schemas.openxmlformats.org/markup-compatibility/2006">
                <mc:Choice xmlns:v="urn:schemas-microsoft-com:vml" Requires="v">
                  <p:oleObj name="Equation" r:id="rId2" imgW="2171520" imgH="1473120" progId="Equation.DSMT4">
                    <p:embed/>
                  </p:oleObj>
                </mc:Choice>
                <mc:Fallback>
                  <p:oleObj name="Equation" r:id="rId2" imgW="2171520" imgH="1473120" progId="Equation.DSMT4">
                    <p:embed/>
                    <p:pic>
                      <p:nvPicPr>
                        <p:cNvPr id="3" name="对象 2">
                          <a:extLst>
                            <a:ext uri="{FF2B5EF4-FFF2-40B4-BE49-F238E27FC236}">
                              <a16:creationId xmlns:a16="http://schemas.microsoft.com/office/drawing/2014/main" id="{810EB600-6519-A2CD-E659-BEAABB282CC7}"/>
                            </a:ext>
                          </a:extLst>
                        </p:cNvPr>
                        <p:cNvPicPr/>
                        <p:nvPr/>
                      </p:nvPicPr>
                      <p:blipFill>
                        <a:blip r:embed="rId3"/>
                        <a:stretch>
                          <a:fillRect/>
                        </a:stretch>
                      </p:blipFill>
                      <p:spPr>
                        <a:xfrm>
                          <a:off x="1362554" y="1629259"/>
                          <a:ext cx="2171700" cy="1473200"/>
                        </a:xfrm>
                        <a:prstGeom prst="rect">
                          <a:avLst/>
                        </a:prstGeom>
                      </p:spPr>
                    </p:pic>
                  </p:oleObj>
                </mc:Fallback>
              </mc:AlternateContent>
            </a:graphicData>
          </a:graphic>
        </p:graphicFrame>
      </p:grpSp>
      <p:grpSp>
        <p:nvGrpSpPr>
          <p:cNvPr id="11" name="组合 10">
            <a:extLst>
              <a:ext uri="{FF2B5EF4-FFF2-40B4-BE49-F238E27FC236}">
                <a16:creationId xmlns:a16="http://schemas.microsoft.com/office/drawing/2014/main" id="{EA2FD087-CA74-3EB5-1135-DD145310B6D8}"/>
              </a:ext>
            </a:extLst>
          </p:cNvPr>
          <p:cNvGrpSpPr/>
          <p:nvPr/>
        </p:nvGrpSpPr>
        <p:grpSpPr>
          <a:xfrm>
            <a:off x="4916313" y="1329510"/>
            <a:ext cx="6624918" cy="2357718"/>
            <a:chOff x="4392706" y="1299882"/>
            <a:chExt cx="6624918" cy="2357718"/>
          </a:xfrm>
        </p:grpSpPr>
        <p:sp>
          <p:nvSpPr>
            <p:cNvPr id="10" name="矩形: 圆角 9">
              <a:extLst>
                <a:ext uri="{FF2B5EF4-FFF2-40B4-BE49-F238E27FC236}">
                  <a16:creationId xmlns:a16="http://schemas.microsoft.com/office/drawing/2014/main" id="{13C55735-DE27-9362-6124-14CA94C09B2E}"/>
                </a:ext>
              </a:extLst>
            </p:cNvPr>
            <p:cNvSpPr/>
            <p:nvPr/>
          </p:nvSpPr>
          <p:spPr>
            <a:xfrm>
              <a:off x="4392706" y="1299882"/>
              <a:ext cx="6624918" cy="235771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aphicFrame>
          <p:nvGraphicFramePr>
            <p:cNvPr id="4" name="对象 3">
              <a:extLst>
                <a:ext uri="{FF2B5EF4-FFF2-40B4-BE49-F238E27FC236}">
                  <a16:creationId xmlns:a16="http://schemas.microsoft.com/office/drawing/2014/main" id="{9C6E0F38-66FC-9A31-79C0-D9D268689C86}"/>
                </a:ext>
              </a:extLst>
            </p:cNvPr>
            <p:cNvGraphicFramePr>
              <a:graphicFrameLocks noChangeAspect="1"/>
            </p:cNvGraphicFramePr>
            <p:nvPr>
              <p:extLst>
                <p:ext uri="{D42A27DB-BD31-4B8C-83A1-F6EECF244321}">
                  <p14:modId xmlns:p14="http://schemas.microsoft.com/office/powerpoint/2010/main" val="3414460828"/>
                </p:ext>
              </p:extLst>
            </p:nvPr>
          </p:nvGraphicFramePr>
          <p:xfrm>
            <a:off x="7616346" y="1489363"/>
            <a:ext cx="3213100" cy="2032000"/>
          </p:xfrm>
          <a:graphic>
            <a:graphicData uri="http://schemas.openxmlformats.org/presentationml/2006/ole">
              <mc:AlternateContent xmlns:mc="http://schemas.openxmlformats.org/markup-compatibility/2006">
                <mc:Choice xmlns:v="urn:schemas-microsoft-com:vml" Requires="v">
                  <p:oleObj name="Equation" r:id="rId4" imgW="3213000" imgH="2031840" progId="Equation.DSMT4">
                    <p:embed/>
                  </p:oleObj>
                </mc:Choice>
                <mc:Fallback>
                  <p:oleObj name="Equation" r:id="rId4" imgW="3213000" imgH="2031840" progId="Equation.DSMT4">
                    <p:embed/>
                    <p:pic>
                      <p:nvPicPr>
                        <p:cNvPr id="4" name="对象 3">
                          <a:extLst>
                            <a:ext uri="{FF2B5EF4-FFF2-40B4-BE49-F238E27FC236}">
                              <a16:creationId xmlns:a16="http://schemas.microsoft.com/office/drawing/2014/main" id="{9C6E0F38-66FC-9A31-79C0-D9D268689C86}"/>
                            </a:ext>
                          </a:extLst>
                        </p:cNvPr>
                        <p:cNvPicPr/>
                        <p:nvPr/>
                      </p:nvPicPr>
                      <p:blipFill>
                        <a:blip r:embed="rId5"/>
                        <a:stretch>
                          <a:fillRect/>
                        </a:stretch>
                      </p:blipFill>
                      <p:spPr>
                        <a:xfrm>
                          <a:off x="7616346" y="1489363"/>
                          <a:ext cx="3213100" cy="2032000"/>
                        </a:xfrm>
                        <a:prstGeom prst="rect">
                          <a:avLst/>
                        </a:prstGeom>
                      </p:spPr>
                    </p:pic>
                  </p:oleObj>
                </mc:Fallback>
              </mc:AlternateContent>
            </a:graphicData>
          </a:graphic>
        </p:graphicFrame>
        <p:graphicFrame>
          <p:nvGraphicFramePr>
            <p:cNvPr id="5" name="对象 4">
              <a:extLst>
                <a:ext uri="{FF2B5EF4-FFF2-40B4-BE49-F238E27FC236}">
                  <a16:creationId xmlns:a16="http://schemas.microsoft.com/office/drawing/2014/main" id="{06ADC4CB-98FD-06A4-DE54-B460DA31063A}"/>
                </a:ext>
              </a:extLst>
            </p:cNvPr>
            <p:cNvGraphicFramePr>
              <a:graphicFrameLocks noChangeAspect="1"/>
            </p:cNvGraphicFramePr>
            <p:nvPr>
              <p:extLst>
                <p:ext uri="{D42A27DB-BD31-4B8C-83A1-F6EECF244321}">
                  <p14:modId xmlns:p14="http://schemas.microsoft.com/office/powerpoint/2010/main" val="4183017405"/>
                </p:ext>
              </p:extLst>
            </p:nvPr>
          </p:nvGraphicFramePr>
          <p:xfrm>
            <a:off x="4546973" y="1461271"/>
            <a:ext cx="2882900" cy="2184400"/>
          </p:xfrm>
          <a:graphic>
            <a:graphicData uri="http://schemas.openxmlformats.org/presentationml/2006/ole">
              <mc:AlternateContent xmlns:mc="http://schemas.openxmlformats.org/markup-compatibility/2006">
                <mc:Choice xmlns:v="urn:schemas-microsoft-com:vml" Requires="v">
                  <p:oleObj name="Equation" r:id="rId6" imgW="2882880" imgH="2184120" progId="Equation.DSMT4">
                    <p:embed/>
                  </p:oleObj>
                </mc:Choice>
                <mc:Fallback>
                  <p:oleObj name="Equation" r:id="rId6" imgW="2882880" imgH="2184120" progId="Equation.DSMT4">
                    <p:embed/>
                    <p:pic>
                      <p:nvPicPr>
                        <p:cNvPr id="5" name="对象 4">
                          <a:extLst>
                            <a:ext uri="{FF2B5EF4-FFF2-40B4-BE49-F238E27FC236}">
                              <a16:creationId xmlns:a16="http://schemas.microsoft.com/office/drawing/2014/main" id="{06ADC4CB-98FD-06A4-DE54-B460DA31063A}"/>
                            </a:ext>
                          </a:extLst>
                        </p:cNvPr>
                        <p:cNvPicPr/>
                        <p:nvPr/>
                      </p:nvPicPr>
                      <p:blipFill>
                        <a:blip r:embed="rId7"/>
                        <a:stretch>
                          <a:fillRect/>
                        </a:stretch>
                      </p:blipFill>
                      <p:spPr>
                        <a:xfrm>
                          <a:off x="4546973" y="1461271"/>
                          <a:ext cx="2882900" cy="2184400"/>
                        </a:xfrm>
                        <a:prstGeom prst="rect">
                          <a:avLst/>
                        </a:prstGeom>
                      </p:spPr>
                    </p:pic>
                  </p:oleObj>
                </mc:Fallback>
              </mc:AlternateContent>
            </a:graphicData>
          </a:graphic>
        </p:graphicFrame>
      </p:grpSp>
      <p:graphicFrame>
        <p:nvGraphicFramePr>
          <p:cNvPr id="8" name="对象 7">
            <a:extLst>
              <a:ext uri="{FF2B5EF4-FFF2-40B4-BE49-F238E27FC236}">
                <a16:creationId xmlns:a16="http://schemas.microsoft.com/office/drawing/2014/main" id="{B86B0AE0-30FA-3933-C08D-377163A1D670}"/>
              </a:ext>
            </a:extLst>
          </p:cNvPr>
          <p:cNvGraphicFramePr>
            <a:graphicFrameLocks noChangeAspect="1"/>
          </p:cNvGraphicFramePr>
          <p:nvPr>
            <p:extLst>
              <p:ext uri="{D42A27DB-BD31-4B8C-83A1-F6EECF244321}">
                <p14:modId xmlns:p14="http://schemas.microsoft.com/office/powerpoint/2010/main" val="1047388238"/>
              </p:ext>
            </p:extLst>
          </p:nvPr>
        </p:nvGraphicFramePr>
        <p:xfrm>
          <a:off x="527020" y="4114933"/>
          <a:ext cx="3162300" cy="1879600"/>
        </p:xfrm>
        <a:graphic>
          <a:graphicData uri="http://schemas.openxmlformats.org/presentationml/2006/ole">
            <mc:AlternateContent xmlns:mc="http://schemas.openxmlformats.org/markup-compatibility/2006">
              <mc:Choice xmlns:v="urn:schemas-microsoft-com:vml" Requires="v">
                <p:oleObj name="Equation" r:id="rId8" imgW="3162240" imgH="1879560" progId="Equation.DSMT4">
                  <p:embed/>
                </p:oleObj>
              </mc:Choice>
              <mc:Fallback>
                <p:oleObj name="Equation" r:id="rId8" imgW="3162240" imgH="1879560" progId="Equation.DSMT4">
                  <p:embed/>
                  <p:pic>
                    <p:nvPicPr>
                      <p:cNvPr id="0" name=""/>
                      <p:cNvPicPr/>
                      <p:nvPr/>
                    </p:nvPicPr>
                    <p:blipFill>
                      <a:blip r:embed="rId9"/>
                      <a:stretch>
                        <a:fillRect/>
                      </a:stretch>
                    </p:blipFill>
                    <p:spPr>
                      <a:xfrm>
                        <a:off x="527020" y="4114933"/>
                        <a:ext cx="3162300" cy="1879600"/>
                      </a:xfrm>
                      <a:prstGeom prst="rect">
                        <a:avLst/>
                      </a:prstGeom>
                    </p:spPr>
                  </p:pic>
                </p:oleObj>
              </mc:Fallback>
            </mc:AlternateContent>
          </a:graphicData>
        </a:graphic>
      </p:graphicFrame>
      <p:graphicFrame>
        <p:nvGraphicFramePr>
          <p:cNvPr id="9" name="对象 8">
            <a:extLst>
              <a:ext uri="{FF2B5EF4-FFF2-40B4-BE49-F238E27FC236}">
                <a16:creationId xmlns:a16="http://schemas.microsoft.com/office/drawing/2014/main" id="{04359F7C-B989-B664-8848-B49119C33F68}"/>
              </a:ext>
            </a:extLst>
          </p:cNvPr>
          <p:cNvGraphicFramePr>
            <a:graphicFrameLocks noChangeAspect="1"/>
          </p:cNvGraphicFramePr>
          <p:nvPr>
            <p:extLst>
              <p:ext uri="{D42A27DB-BD31-4B8C-83A1-F6EECF244321}">
                <p14:modId xmlns:p14="http://schemas.microsoft.com/office/powerpoint/2010/main" val="875087460"/>
              </p:ext>
            </p:extLst>
          </p:nvPr>
        </p:nvGraphicFramePr>
        <p:xfrm>
          <a:off x="3844385" y="3950723"/>
          <a:ext cx="7683500" cy="2260600"/>
        </p:xfrm>
        <a:graphic>
          <a:graphicData uri="http://schemas.openxmlformats.org/presentationml/2006/ole">
            <mc:AlternateContent xmlns:mc="http://schemas.openxmlformats.org/markup-compatibility/2006">
              <mc:Choice xmlns:v="urn:schemas-microsoft-com:vml" Requires="v">
                <p:oleObj name="Equation" r:id="rId10" imgW="7683480" imgH="2260440" progId="Equation.DSMT4">
                  <p:embed/>
                </p:oleObj>
              </mc:Choice>
              <mc:Fallback>
                <p:oleObj name="Equation" r:id="rId10" imgW="7683480" imgH="2260440" progId="Equation.DSMT4">
                  <p:embed/>
                  <p:pic>
                    <p:nvPicPr>
                      <p:cNvPr id="0" name=""/>
                      <p:cNvPicPr/>
                      <p:nvPr/>
                    </p:nvPicPr>
                    <p:blipFill>
                      <a:blip r:embed="rId11"/>
                      <a:stretch>
                        <a:fillRect/>
                      </a:stretch>
                    </p:blipFill>
                    <p:spPr>
                      <a:xfrm>
                        <a:off x="3844385" y="3950723"/>
                        <a:ext cx="7683500" cy="2260600"/>
                      </a:xfrm>
                      <a:prstGeom prst="rect">
                        <a:avLst/>
                      </a:prstGeom>
                    </p:spPr>
                  </p:pic>
                </p:oleObj>
              </mc:Fallback>
            </mc:AlternateContent>
          </a:graphicData>
        </a:graphic>
      </p:graphicFrame>
      <p:sp>
        <p:nvSpPr>
          <p:cNvPr id="16" name="圆角矩形 4">
            <a:extLst>
              <a:ext uri="{FF2B5EF4-FFF2-40B4-BE49-F238E27FC236}">
                <a16:creationId xmlns:a16="http://schemas.microsoft.com/office/drawing/2014/main" id="{038B9359-B8B6-06E8-9FC3-24E8AA6359F0}"/>
              </a:ext>
            </a:extLst>
          </p:cNvPr>
          <p:cNvSpPr/>
          <p:nvPr/>
        </p:nvSpPr>
        <p:spPr>
          <a:xfrm>
            <a:off x="767707" y="332350"/>
            <a:ext cx="4684219" cy="710598"/>
          </a:xfrm>
          <a:prstGeom prst="roundRect">
            <a:avLst/>
          </a:prstGeom>
          <a:solidFill>
            <a:srgbClr val="0054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rPr>
              <a:t>用于</a:t>
            </a:r>
            <a:r>
              <a:rPr lang="en-US" altLang="zh-CN" dirty="0">
                <a:solidFill>
                  <a:prstClr val="white"/>
                </a:solidFill>
              </a:rPr>
              <a:t>GPS</a:t>
            </a:r>
            <a:r>
              <a:rPr lang="zh-CN" altLang="en-US" dirty="0">
                <a:solidFill>
                  <a:prstClr val="white"/>
                </a:solidFill>
              </a:rPr>
              <a:t>估计位置和航向的扩展卡尔曼滤波</a:t>
            </a:r>
          </a:p>
        </p:txBody>
      </p:sp>
      <p:sp>
        <p:nvSpPr>
          <p:cNvPr id="17" name="文本框 16">
            <a:extLst>
              <a:ext uri="{FF2B5EF4-FFF2-40B4-BE49-F238E27FC236}">
                <a16:creationId xmlns:a16="http://schemas.microsoft.com/office/drawing/2014/main" id="{F8713AE8-B813-BF4E-FF07-13B1AE9A2CD9}"/>
              </a:ext>
            </a:extLst>
          </p:cNvPr>
          <p:cNvSpPr txBox="1"/>
          <p:nvPr/>
        </p:nvSpPr>
        <p:spPr>
          <a:xfrm>
            <a:off x="820282" y="986043"/>
            <a:ext cx="7126942" cy="369332"/>
          </a:xfrm>
          <a:prstGeom prst="rect">
            <a:avLst/>
          </a:prstGeom>
          <a:noFill/>
        </p:spPr>
        <p:txBody>
          <a:bodyPr wrap="square" rtlCol="0">
            <a:spAutoFit/>
          </a:bodyPr>
          <a:lstStyle/>
          <a:p>
            <a:r>
              <a:rPr lang="zh-CN" altLang="en-US" dirty="0"/>
              <a:t>用于姿态估计的扩展卡尔曼滤波的状态转移函数和观测函数形式为</a:t>
            </a:r>
          </a:p>
        </p:txBody>
      </p:sp>
      <p:sp>
        <p:nvSpPr>
          <p:cNvPr id="18" name="文本框 17">
            <a:extLst>
              <a:ext uri="{FF2B5EF4-FFF2-40B4-BE49-F238E27FC236}">
                <a16:creationId xmlns:a16="http://schemas.microsoft.com/office/drawing/2014/main" id="{DFB71BB8-6C36-F5CF-785F-B86E17271423}"/>
              </a:ext>
            </a:extLst>
          </p:cNvPr>
          <p:cNvSpPr txBox="1"/>
          <p:nvPr/>
        </p:nvSpPr>
        <p:spPr>
          <a:xfrm>
            <a:off x="650769" y="3490288"/>
            <a:ext cx="7126942" cy="369332"/>
          </a:xfrm>
          <a:prstGeom prst="rect">
            <a:avLst/>
          </a:prstGeom>
          <a:noFill/>
        </p:spPr>
        <p:txBody>
          <a:bodyPr wrap="square" rtlCol="0">
            <a:spAutoFit/>
          </a:bodyPr>
          <a:lstStyle/>
          <a:p>
            <a:r>
              <a:rPr lang="zh-CN" altLang="en-US" dirty="0"/>
              <a:t>状态转移函数和观测函数的雅可比矩阵为</a:t>
            </a:r>
          </a:p>
        </p:txBody>
      </p:sp>
    </p:spTree>
    <p:extLst>
      <p:ext uri="{BB962C8B-B14F-4D97-AF65-F5344CB8AC3E}">
        <p14:creationId xmlns:p14="http://schemas.microsoft.com/office/powerpoint/2010/main" val="2751859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圆角矩形 4">
            <a:extLst>
              <a:ext uri="{FF2B5EF4-FFF2-40B4-BE49-F238E27FC236}">
                <a16:creationId xmlns:a16="http://schemas.microsoft.com/office/drawing/2014/main" id="{CF77CDAA-56E4-43FB-825A-0C5CECEA5D99}"/>
              </a:ext>
            </a:extLst>
          </p:cNvPr>
          <p:cNvSpPr/>
          <p:nvPr/>
        </p:nvSpPr>
        <p:spPr>
          <a:xfrm>
            <a:off x="667710" y="294510"/>
            <a:ext cx="3904289" cy="591610"/>
          </a:xfrm>
          <a:prstGeom prst="roundRect">
            <a:avLst/>
          </a:prstGeom>
          <a:solidFill>
            <a:srgbClr val="0054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rPr>
              <a:t>仿真过程中的扩展卡尔曼滤波伪代码</a:t>
            </a:r>
          </a:p>
        </p:txBody>
      </p:sp>
      <p:pic>
        <p:nvPicPr>
          <p:cNvPr id="3" name="图片 2" descr="文本&#10;&#10;描述已自动生成">
            <a:extLst>
              <a:ext uri="{FF2B5EF4-FFF2-40B4-BE49-F238E27FC236}">
                <a16:creationId xmlns:a16="http://schemas.microsoft.com/office/drawing/2014/main" id="{B4F84EA7-5DEF-097E-18CE-E2D6424FEC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8351" y="1816778"/>
            <a:ext cx="6088505" cy="3467769"/>
          </a:xfrm>
          <a:prstGeom prst="rect">
            <a:avLst/>
          </a:prstGeom>
        </p:spPr>
      </p:pic>
      <p:graphicFrame>
        <p:nvGraphicFramePr>
          <p:cNvPr id="4" name="对象 3">
            <a:extLst>
              <a:ext uri="{FF2B5EF4-FFF2-40B4-BE49-F238E27FC236}">
                <a16:creationId xmlns:a16="http://schemas.microsoft.com/office/drawing/2014/main" id="{A4BCA62F-E6CE-E53A-0BA5-72C8BA6AFC52}"/>
              </a:ext>
            </a:extLst>
          </p:cNvPr>
          <p:cNvGraphicFramePr>
            <a:graphicFrameLocks noChangeAspect="1"/>
          </p:cNvGraphicFramePr>
          <p:nvPr>
            <p:extLst>
              <p:ext uri="{D42A27DB-BD31-4B8C-83A1-F6EECF244321}">
                <p14:modId xmlns:p14="http://schemas.microsoft.com/office/powerpoint/2010/main" val="2059134821"/>
              </p:ext>
            </p:extLst>
          </p:nvPr>
        </p:nvGraphicFramePr>
        <p:xfrm>
          <a:off x="1470551" y="2352510"/>
          <a:ext cx="2641600" cy="2349500"/>
        </p:xfrm>
        <a:graphic>
          <a:graphicData uri="http://schemas.openxmlformats.org/presentationml/2006/ole">
            <mc:AlternateContent xmlns:mc="http://schemas.openxmlformats.org/markup-compatibility/2006">
              <mc:Choice xmlns:v="urn:schemas-microsoft-com:vml" Requires="v">
                <p:oleObj name="Equation" r:id="rId3" imgW="2641157" imgH="2348724" progId="Equation.DSMT4">
                  <p:embed/>
                </p:oleObj>
              </mc:Choice>
              <mc:Fallback>
                <p:oleObj name="Equation" r:id="rId3" imgW="2641157" imgH="2348724" progId="Equation.DSMT4">
                  <p:embed/>
                  <p:pic>
                    <p:nvPicPr>
                      <p:cNvPr id="0" name=""/>
                      <p:cNvPicPr/>
                      <p:nvPr/>
                    </p:nvPicPr>
                    <p:blipFill>
                      <a:blip r:embed="rId4"/>
                      <a:stretch>
                        <a:fillRect/>
                      </a:stretch>
                    </p:blipFill>
                    <p:spPr>
                      <a:xfrm>
                        <a:off x="1470551" y="2352510"/>
                        <a:ext cx="2641600" cy="2349500"/>
                      </a:xfrm>
                      <a:prstGeom prst="rect">
                        <a:avLst/>
                      </a:prstGeom>
                    </p:spPr>
                  </p:pic>
                </p:oleObj>
              </mc:Fallback>
            </mc:AlternateContent>
          </a:graphicData>
        </a:graphic>
      </p:graphicFrame>
      <p:sp>
        <p:nvSpPr>
          <p:cNvPr id="2" name="文本框 1">
            <a:extLst>
              <a:ext uri="{FF2B5EF4-FFF2-40B4-BE49-F238E27FC236}">
                <a16:creationId xmlns:a16="http://schemas.microsoft.com/office/drawing/2014/main" id="{D54AE8D6-2AE1-B94A-D852-695D41AFFDFA}"/>
              </a:ext>
            </a:extLst>
          </p:cNvPr>
          <p:cNvSpPr txBox="1"/>
          <p:nvPr/>
        </p:nvSpPr>
        <p:spPr>
          <a:xfrm>
            <a:off x="1830959" y="4969761"/>
            <a:ext cx="1577789" cy="369332"/>
          </a:xfrm>
          <a:prstGeom prst="rect">
            <a:avLst/>
          </a:prstGeom>
          <a:noFill/>
        </p:spPr>
        <p:txBody>
          <a:bodyPr wrap="square" rtlCol="0">
            <a:spAutoFit/>
          </a:bodyPr>
          <a:lstStyle/>
          <a:p>
            <a:r>
              <a:rPr lang="en-US" altLang="zh-CN" dirty="0"/>
              <a:t>EKF</a:t>
            </a:r>
            <a:r>
              <a:rPr lang="zh-CN" altLang="en-US" dirty="0"/>
              <a:t>数学表达</a:t>
            </a:r>
          </a:p>
        </p:txBody>
      </p:sp>
      <p:sp>
        <p:nvSpPr>
          <p:cNvPr id="5" name="文本框 4">
            <a:extLst>
              <a:ext uri="{FF2B5EF4-FFF2-40B4-BE49-F238E27FC236}">
                <a16:creationId xmlns:a16="http://schemas.microsoft.com/office/drawing/2014/main" id="{72B9157C-1012-5753-0363-91AF94B662D6}"/>
              </a:ext>
            </a:extLst>
          </p:cNvPr>
          <p:cNvSpPr txBox="1"/>
          <p:nvPr/>
        </p:nvSpPr>
        <p:spPr>
          <a:xfrm>
            <a:off x="7506110" y="5254075"/>
            <a:ext cx="1333582" cy="369332"/>
          </a:xfrm>
          <a:prstGeom prst="rect">
            <a:avLst/>
          </a:prstGeom>
          <a:noFill/>
        </p:spPr>
        <p:txBody>
          <a:bodyPr wrap="square" rtlCol="0">
            <a:spAutoFit/>
          </a:bodyPr>
          <a:lstStyle/>
          <a:p>
            <a:r>
              <a:rPr lang="en-US" altLang="zh-CN" dirty="0"/>
              <a:t>EKF</a:t>
            </a:r>
            <a:r>
              <a:rPr lang="zh-CN" altLang="en-US" dirty="0"/>
              <a:t>伪代码</a:t>
            </a:r>
          </a:p>
        </p:txBody>
      </p:sp>
      <p:sp>
        <p:nvSpPr>
          <p:cNvPr id="6" name="文本框 5">
            <a:extLst>
              <a:ext uri="{FF2B5EF4-FFF2-40B4-BE49-F238E27FC236}">
                <a16:creationId xmlns:a16="http://schemas.microsoft.com/office/drawing/2014/main" id="{1BFDFEF1-2758-BE4C-6DCA-F5BA9F5EA0DB}"/>
              </a:ext>
            </a:extLst>
          </p:cNvPr>
          <p:cNvSpPr txBox="1"/>
          <p:nvPr/>
        </p:nvSpPr>
        <p:spPr>
          <a:xfrm>
            <a:off x="1021977" y="1154114"/>
            <a:ext cx="9663953" cy="646331"/>
          </a:xfrm>
          <a:prstGeom prst="rect">
            <a:avLst/>
          </a:prstGeom>
          <a:noFill/>
        </p:spPr>
        <p:txBody>
          <a:bodyPr wrap="square" rtlCol="0">
            <a:spAutoFit/>
          </a:bodyPr>
          <a:lstStyle/>
          <a:p>
            <a:r>
              <a:rPr lang="zh-CN" altLang="en-US" dirty="0"/>
              <a:t>仿真过程中扩展卡尔曼滤波对数据采集的频率要高于传感器采样的频率，因此引入一个</a:t>
            </a:r>
            <a:r>
              <a:rPr lang="en-US" altLang="zh-CN" dirty="0"/>
              <a:t>N</a:t>
            </a:r>
            <a:r>
              <a:rPr lang="zh-CN" altLang="en-US" dirty="0"/>
              <a:t>对两个频率进行处理</a:t>
            </a:r>
          </a:p>
        </p:txBody>
      </p:sp>
    </p:spTree>
    <p:extLst>
      <p:ext uri="{BB962C8B-B14F-4D97-AF65-F5344CB8AC3E}">
        <p14:creationId xmlns:p14="http://schemas.microsoft.com/office/powerpoint/2010/main" val="24139487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圆角矩形 4">
            <a:extLst>
              <a:ext uri="{FF2B5EF4-FFF2-40B4-BE49-F238E27FC236}">
                <a16:creationId xmlns:a16="http://schemas.microsoft.com/office/drawing/2014/main" id="{CF77CDAA-56E4-43FB-825A-0C5CECEA5D99}"/>
              </a:ext>
            </a:extLst>
          </p:cNvPr>
          <p:cNvSpPr/>
          <p:nvPr/>
        </p:nvSpPr>
        <p:spPr>
          <a:xfrm>
            <a:off x="667711" y="294510"/>
            <a:ext cx="2846454" cy="591610"/>
          </a:xfrm>
          <a:prstGeom prst="roundRect">
            <a:avLst/>
          </a:prstGeom>
          <a:solidFill>
            <a:srgbClr val="0054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rPr>
              <a:t>固定翼飞机</a:t>
            </a:r>
            <a:r>
              <a:rPr lang="en-US" altLang="zh-CN" dirty="0">
                <a:solidFill>
                  <a:prstClr val="white"/>
                </a:solidFill>
              </a:rPr>
              <a:t>Simulink</a:t>
            </a:r>
            <a:r>
              <a:rPr lang="zh-CN" altLang="en-US" dirty="0">
                <a:solidFill>
                  <a:prstClr val="white"/>
                </a:solidFill>
              </a:rPr>
              <a:t>仿真</a:t>
            </a:r>
          </a:p>
        </p:txBody>
      </p:sp>
      <p:pic>
        <p:nvPicPr>
          <p:cNvPr id="2" name="图片 1">
            <a:extLst>
              <a:ext uri="{FF2B5EF4-FFF2-40B4-BE49-F238E27FC236}">
                <a16:creationId xmlns:a16="http://schemas.microsoft.com/office/drawing/2014/main" id="{56CBE9A0-C967-BE1A-A49C-7D67A89EEF3A}"/>
              </a:ext>
            </a:extLst>
          </p:cNvPr>
          <p:cNvPicPr>
            <a:picLocks noChangeAspect="1"/>
          </p:cNvPicPr>
          <p:nvPr/>
        </p:nvPicPr>
        <p:blipFill rotWithShape="1">
          <a:blip r:embed="rId2"/>
          <a:srcRect t="8726"/>
          <a:stretch/>
        </p:blipFill>
        <p:spPr>
          <a:xfrm>
            <a:off x="1337456" y="2767237"/>
            <a:ext cx="9642593" cy="3229312"/>
          </a:xfrm>
          <a:prstGeom prst="rect">
            <a:avLst/>
          </a:prstGeom>
        </p:spPr>
      </p:pic>
      <p:sp>
        <p:nvSpPr>
          <p:cNvPr id="3" name="文本框 2">
            <a:extLst>
              <a:ext uri="{FF2B5EF4-FFF2-40B4-BE49-F238E27FC236}">
                <a16:creationId xmlns:a16="http://schemas.microsoft.com/office/drawing/2014/main" id="{DC03DE93-6712-FE07-BCA6-0119D486DFAF}"/>
              </a:ext>
            </a:extLst>
          </p:cNvPr>
          <p:cNvSpPr txBox="1"/>
          <p:nvPr/>
        </p:nvSpPr>
        <p:spPr>
          <a:xfrm>
            <a:off x="1023690" y="1088014"/>
            <a:ext cx="6784568" cy="1477328"/>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t>输入：提供指令，包括空速、姿态以及航向</a:t>
            </a:r>
            <a:endParaRPr lang="en-US" altLang="zh-CN" dirty="0"/>
          </a:p>
          <a:p>
            <a:pPr marL="285750" indent="-285750">
              <a:buFont typeface="Wingdings" panose="05000000000000000000" pitchFamily="2" charset="2"/>
              <a:buChar char="Ø"/>
            </a:pPr>
            <a:r>
              <a:rPr lang="en-US" altLang="zh-CN" dirty="0"/>
              <a:t>Autopilot</a:t>
            </a:r>
            <a:r>
              <a:rPr lang="zh-CN" altLang="en-US" dirty="0"/>
              <a:t>模块：自驾仪，完成状态估计和控制律部分</a:t>
            </a:r>
            <a:endParaRPr lang="en-US" altLang="zh-CN" dirty="0"/>
          </a:p>
          <a:p>
            <a:pPr marL="285750" indent="-285750">
              <a:buFont typeface="Wingdings" panose="05000000000000000000" pitchFamily="2" charset="2"/>
              <a:buChar char="Ø"/>
            </a:pPr>
            <a:r>
              <a:rPr lang="en-US" altLang="zh-CN" dirty="0"/>
              <a:t>MAV</a:t>
            </a:r>
            <a:r>
              <a:rPr lang="zh-CN" altLang="en-US" dirty="0"/>
              <a:t>模块：常规布局固定翼飞机的动力学模型和运动学模型</a:t>
            </a:r>
            <a:endParaRPr lang="en-US" altLang="zh-CN" dirty="0"/>
          </a:p>
          <a:p>
            <a:pPr marL="285750" indent="-285750">
              <a:buFont typeface="Wingdings" panose="05000000000000000000" pitchFamily="2" charset="2"/>
              <a:buChar char="Ø"/>
            </a:pPr>
            <a:r>
              <a:rPr lang="en-US" altLang="zh-CN" dirty="0"/>
              <a:t>Wind</a:t>
            </a:r>
            <a:r>
              <a:rPr lang="zh-CN" altLang="en-US" dirty="0"/>
              <a:t>模块：提供风干扰</a:t>
            </a:r>
            <a:endParaRPr lang="en-US" altLang="zh-CN" dirty="0"/>
          </a:p>
          <a:p>
            <a:pPr marL="285750" indent="-285750">
              <a:buFont typeface="Wingdings" panose="05000000000000000000" pitchFamily="2" charset="2"/>
              <a:buChar char="Ø"/>
            </a:pPr>
            <a:r>
              <a:rPr lang="en-US" altLang="zh-CN" dirty="0"/>
              <a:t>draw aircraft</a:t>
            </a:r>
            <a:r>
              <a:rPr lang="zh-CN" altLang="en-US" dirty="0"/>
              <a:t>模块：仿真数据可视化</a:t>
            </a:r>
          </a:p>
        </p:txBody>
      </p:sp>
    </p:spTree>
    <p:extLst>
      <p:ext uri="{BB962C8B-B14F-4D97-AF65-F5344CB8AC3E}">
        <p14:creationId xmlns:p14="http://schemas.microsoft.com/office/powerpoint/2010/main" val="4267055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圆角矩形 4">
            <a:extLst>
              <a:ext uri="{FF2B5EF4-FFF2-40B4-BE49-F238E27FC236}">
                <a16:creationId xmlns:a16="http://schemas.microsoft.com/office/drawing/2014/main" id="{CF77CDAA-56E4-43FB-825A-0C5CECEA5D99}"/>
              </a:ext>
            </a:extLst>
          </p:cNvPr>
          <p:cNvSpPr/>
          <p:nvPr/>
        </p:nvSpPr>
        <p:spPr>
          <a:xfrm>
            <a:off x="667711" y="294510"/>
            <a:ext cx="3536736" cy="591610"/>
          </a:xfrm>
          <a:prstGeom prst="roundRect">
            <a:avLst/>
          </a:prstGeom>
          <a:solidFill>
            <a:srgbClr val="0054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Autopilot</a:t>
            </a:r>
            <a:r>
              <a:rPr lang="zh-CN" altLang="en-US" dirty="0"/>
              <a:t>模块的</a:t>
            </a:r>
            <a:r>
              <a:rPr lang="en-US" altLang="zh-CN" dirty="0"/>
              <a:t>Simulink</a:t>
            </a:r>
            <a:r>
              <a:rPr lang="zh-CN" altLang="en-US" dirty="0"/>
              <a:t>程序</a:t>
            </a:r>
            <a:endParaRPr lang="zh-CN" altLang="en-US" dirty="0">
              <a:solidFill>
                <a:prstClr val="white"/>
              </a:solidFill>
            </a:endParaRPr>
          </a:p>
        </p:txBody>
      </p:sp>
      <p:pic>
        <p:nvPicPr>
          <p:cNvPr id="8" name="图片 7">
            <a:extLst>
              <a:ext uri="{FF2B5EF4-FFF2-40B4-BE49-F238E27FC236}">
                <a16:creationId xmlns:a16="http://schemas.microsoft.com/office/drawing/2014/main" id="{949D395C-03CB-CC09-7C6C-5F93CC3278ED}"/>
              </a:ext>
            </a:extLst>
          </p:cNvPr>
          <p:cNvPicPr>
            <a:picLocks noChangeAspect="1"/>
          </p:cNvPicPr>
          <p:nvPr/>
        </p:nvPicPr>
        <p:blipFill>
          <a:blip r:embed="rId2"/>
          <a:stretch>
            <a:fillRect/>
          </a:stretch>
        </p:blipFill>
        <p:spPr>
          <a:xfrm>
            <a:off x="1741706" y="1483252"/>
            <a:ext cx="8314140" cy="4214225"/>
          </a:xfrm>
          <a:prstGeom prst="rect">
            <a:avLst/>
          </a:prstGeom>
        </p:spPr>
      </p:pic>
      <p:sp>
        <p:nvSpPr>
          <p:cNvPr id="9" name="文本框 8">
            <a:extLst>
              <a:ext uri="{FF2B5EF4-FFF2-40B4-BE49-F238E27FC236}">
                <a16:creationId xmlns:a16="http://schemas.microsoft.com/office/drawing/2014/main" id="{86001DA6-EB8E-1B7E-3574-123A160FCF73}"/>
              </a:ext>
            </a:extLst>
          </p:cNvPr>
          <p:cNvSpPr txBox="1"/>
          <p:nvPr/>
        </p:nvSpPr>
        <p:spPr>
          <a:xfrm>
            <a:off x="1625164" y="3656710"/>
            <a:ext cx="1637988" cy="369332"/>
          </a:xfrm>
          <a:prstGeom prst="rect">
            <a:avLst/>
          </a:prstGeom>
          <a:noFill/>
        </p:spPr>
        <p:txBody>
          <a:bodyPr wrap="square" rtlCol="0">
            <a:spAutoFit/>
          </a:bodyPr>
          <a:lstStyle/>
          <a:p>
            <a:r>
              <a:rPr lang="zh-CN" altLang="en-US" dirty="0"/>
              <a:t>状态估计模块</a:t>
            </a:r>
          </a:p>
        </p:txBody>
      </p:sp>
      <p:cxnSp>
        <p:nvCxnSpPr>
          <p:cNvPr id="11" name="连接符: 肘形 10">
            <a:extLst>
              <a:ext uri="{FF2B5EF4-FFF2-40B4-BE49-F238E27FC236}">
                <a16:creationId xmlns:a16="http://schemas.microsoft.com/office/drawing/2014/main" id="{BE4C6A8F-D584-8671-486B-10DEE3C78D58}"/>
              </a:ext>
            </a:extLst>
          </p:cNvPr>
          <p:cNvCxnSpPr>
            <a:cxnSpLocks/>
          </p:cNvCxnSpPr>
          <p:nvPr/>
        </p:nvCxnSpPr>
        <p:spPr>
          <a:xfrm rot="10800000">
            <a:off x="3146611" y="3841376"/>
            <a:ext cx="645459" cy="573741"/>
          </a:xfrm>
          <a:prstGeom prst="bentConnector3">
            <a:avLst>
              <a:gd name="adj1" fmla="val 0"/>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4015987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圆角矩形 4">
            <a:extLst>
              <a:ext uri="{FF2B5EF4-FFF2-40B4-BE49-F238E27FC236}">
                <a16:creationId xmlns:a16="http://schemas.microsoft.com/office/drawing/2014/main" id="{CF77CDAA-56E4-43FB-825A-0C5CECEA5D99}"/>
              </a:ext>
            </a:extLst>
          </p:cNvPr>
          <p:cNvSpPr/>
          <p:nvPr/>
        </p:nvSpPr>
        <p:spPr>
          <a:xfrm>
            <a:off x="667711" y="294510"/>
            <a:ext cx="2377148" cy="591610"/>
          </a:xfrm>
          <a:prstGeom prst="roundRect">
            <a:avLst/>
          </a:prstGeom>
          <a:solidFill>
            <a:srgbClr val="0054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rPr>
              <a:t>状态估计仿真结果</a:t>
            </a:r>
          </a:p>
        </p:txBody>
      </p:sp>
      <p:pic>
        <p:nvPicPr>
          <p:cNvPr id="4" name="图片 3" descr="图形用户界面, 图表&#10;&#10;描述已自动生成">
            <a:extLst>
              <a:ext uri="{FF2B5EF4-FFF2-40B4-BE49-F238E27FC236}">
                <a16:creationId xmlns:a16="http://schemas.microsoft.com/office/drawing/2014/main" id="{B3A66726-6E41-AF26-22F7-DE2606173598}"/>
              </a:ext>
            </a:extLst>
          </p:cNvPr>
          <p:cNvPicPr>
            <a:picLocks noChangeAspect="1"/>
          </p:cNvPicPr>
          <p:nvPr/>
        </p:nvPicPr>
        <p:blipFill rotWithShape="1">
          <a:blip r:embed="rId2">
            <a:extLst>
              <a:ext uri="{28A0092B-C50C-407E-A947-70E740481C1C}">
                <a14:useLocalDpi xmlns:a14="http://schemas.microsoft.com/office/drawing/2010/main" val="0"/>
              </a:ext>
            </a:extLst>
          </a:blip>
          <a:srcRect l="9628" t="3762" r="5195" b="5004"/>
          <a:stretch/>
        </p:blipFill>
        <p:spPr>
          <a:xfrm>
            <a:off x="1360414" y="1087804"/>
            <a:ext cx="9471171" cy="4950839"/>
          </a:xfrm>
          <a:prstGeom prst="rect">
            <a:avLst/>
          </a:prstGeom>
        </p:spPr>
      </p:pic>
    </p:spTree>
    <p:extLst>
      <p:ext uri="{BB962C8B-B14F-4D97-AF65-F5344CB8AC3E}">
        <p14:creationId xmlns:p14="http://schemas.microsoft.com/office/powerpoint/2010/main" val="28971342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电脑的地图&#10;&#10;描述已自动生成">
            <a:extLst>
              <a:ext uri="{FF2B5EF4-FFF2-40B4-BE49-F238E27FC236}">
                <a16:creationId xmlns:a16="http://schemas.microsoft.com/office/drawing/2014/main" id="{2A5E0416-8BF2-D226-81D2-77B51A714F6B}"/>
              </a:ext>
            </a:extLst>
          </p:cNvPr>
          <p:cNvPicPr>
            <a:picLocks noChangeAspect="1"/>
          </p:cNvPicPr>
          <p:nvPr/>
        </p:nvPicPr>
        <p:blipFill rotWithShape="1">
          <a:blip r:embed="rId2">
            <a:extLst>
              <a:ext uri="{28A0092B-C50C-407E-A947-70E740481C1C}">
                <a14:useLocalDpi xmlns:a14="http://schemas.microsoft.com/office/drawing/2010/main" val="0"/>
              </a:ext>
            </a:extLst>
          </a:blip>
          <a:srcRect l="9609" t="3876" r="6713" b="6073"/>
          <a:stretch/>
        </p:blipFill>
        <p:spPr>
          <a:xfrm>
            <a:off x="1272330" y="895673"/>
            <a:ext cx="9647340" cy="5066653"/>
          </a:xfrm>
          <a:prstGeom prst="rect">
            <a:avLst/>
          </a:prstGeom>
        </p:spPr>
      </p:pic>
      <p:sp>
        <p:nvSpPr>
          <p:cNvPr id="2" name="圆角矩形 4">
            <a:extLst>
              <a:ext uri="{FF2B5EF4-FFF2-40B4-BE49-F238E27FC236}">
                <a16:creationId xmlns:a16="http://schemas.microsoft.com/office/drawing/2014/main" id="{1BE3AF24-5707-3701-EA65-B6A254412DE4}"/>
              </a:ext>
            </a:extLst>
          </p:cNvPr>
          <p:cNvSpPr/>
          <p:nvPr/>
        </p:nvSpPr>
        <p:spPr>
          <a:xfrm>
            <a:off x="667711" y="294510"/>
            <a:ext cx="2377148" cy="591610"/>
          </a:xfrm>
          <a:prstGeom prst="roundRect">
            <a:avLst/>
          </a:prstGeom>
          <a:solidFill>
            <a:srgbClr val="0054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rPr>
              <a:t>状态估计仿真结果</a:t>
            </a:r>
          </a:p>
        </p:txBody>
      </p:sp>
    </p:spTree>
    <p:extLst>
      <p:ext uri="{BB962C8B-B14F-4D97-AF65-F5344CB8AC3E}">
        <p14:creationId xmlns:p14="http://schemas.microsoft.com/office/powerpoint/2010/main" val="4061474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4F0D2282-C2AF-B10E-183D-6D8CB237BD5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3" name="矩形 2"/>
          <p:cNvSpPr/>
          <p:nvPr/>
        </p:nvSpPr>
        <p:spPr>
          <a:xfrm>
            <a:off x="2160496" y="1465866"/>
            <a:ext cx="7871010" cy="3932089"/>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4" name="矩形 3"/>
          <p:cNvSpPr/>
          <p:nvPr/>
        </p:nvSpPr>
        <p:spPr>
          <a:xfrm>
            <a:off x="2429435" y="1711367"/>
            <a:ext cx="7333130" cy="3441085"/>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5" name="文本框 4"/>
          <p:cNvSpPr txBox="1"/>
          <p:nvPr/>
        </p:nvSpPr>
        <p:spPr>
          <a:xfrm>
            <a:off x="2569442" y="2935472"/>
            <a:ext cx="7053116" cy="707886"/>
          </a:xfrm>
          <a:prstGeom prst="rect">
            <a:avLst/>
          </a:prstGeom>
          <a:noFill/>
        </p:spPr>
        <p:txBody>
          <a:bodyPr wrap="square" rtlCol="0">
            <a:spAutoFit/>
            <a:scene3d>
              <a:camera prst="orthographicFront"/>
              <a:lightRig rig="threePt" dir="t"/>
            </a:scene3d>
            <a:sp3d contourW="12700"/>
          </a:bodyPr>
          <a:lstStyle/>
          <a:p>
            <a:pPr algn="ctr">
              <a:defRPr/>
            </a:pPr>
            <a:r>
              <a:rPr lang="zh-CN" altLang="en-US" sz="4000" b="1" dirty="0">
                <a:solidFill>
                  <a:schemeClr val="bg1"/>
                </a:solidFill>
                <a:latin typeface="思源黑体" panose="020B0500000000000000" pitchFamily="34" charset="-122"/>
                <a:ea typeface="思源黑体" panose="020B0500000000000000" pitchFamily="34" charset="-122"/>
              </a:rPr>
              <a:t>欢迎各位同学批评指正</a:t>
            </a:r>
          </a:p>
        </p:txBody>
      </p:sp>
      <p:sp>
        <p:nvSpPr>
          <p:cNvPr id="7" name="PA_圆角矩形 31">
            <a:extLst>
              <a:ext uri="{FF2B5EF4-FFF2-40B4-BE49-F238E27FC236}">
                <a16:creationId xmlns:a16="http://schemas.microsoft.com/office/drawing/2014/main" id="{5DDD6B9C-DD9C-B510-A4FC-BCC886392A52}"/>
              </a:ext>
            </a:extLst>
          </p:cNvPr>
          <p:cNvSpPr/>
          <p:nvPr>
            <p:custDataLst>
              <p:tags r:id="rId1"/>
            </p:custDataLst>
          </p:nvPr>
        </p:nvSpPr>
        <p:spPr>
          <a:xfrm>
            <a:off x="4417712" y="4255643"/>
            <a:ext cx="3356296" cy="361325"/>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楷体" panose="02010609060101010101" pitchFamily="49" charset="-122"/>
                <a:ea typeface="楷体" panose="02010609060101010101" pitchFamily="49" charset="-122"/>
              </a:rPr>
              <a:t>汇报人：赵建策</a:t>
            </a:r>
            <a:endParaRPr lang="en-US" altLang="zh-CN" sz="1400" dirty="0">
              <a:solidFill>
                <a:schemeClr val="tx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505948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21" presetClass="entr" presetSubtype="8"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heel(8)">
                                      <p:cBhvr>
                                        <p:cTn id="12" dur="750"/>
                                        <p:tgtEl>
                                          <p:spTgt spid="4"/>
                                        </p:tgtEl>
                                      </p:cBhvr>
                                    </p:animEffect>
                                  </p:childTnLst>
                                </p:cTn>
                              </p:par>
                            </p:childTnLst>
                          </p:cTn>
                        </p:par>
                        <p:par>
                          <p:cTn id="13" fill="hold">
                            <p:stCondLst>
                              <p:cond delay="750"/>
                            </p:stCondLst>
                            <p:childTnLst>
                              <p:par>
                                <p:cTn id="14" presetID="2" presetClass="entr" presetSubtype="4"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par>
                                <p:cTn id="18" presetID="53" presetClass="entr" presetSubtype="16" fill="hold" grpId="0" nodeType="withEffect">
                                  <p:stCondLst>
                                    <p:cond delay="750"/>
                                  </p:stCondLst>
                                  <p:childTnLst>
                                    <p:set>
                                      <p:cBhvr>
                                        <p:cTn id="19" dur="1" fill="hold">
                                          <p:stCondLst>
                                            <p:cond delay="0"/>
                                          </p:stCondLst>
                                        </p:cTn>
                                        <p:tgtEl>
                                          <p:spTgt spid="7"/>
                                        </p:tgtEl>
                                        <p:attrNameLst>
                                          <p:attrName>style.visibility</p:attrName>
                                        </p:attrNameLst>
                                      </p:cBhvr>
                                      <p:to>
                                        <p:strVal val="visible"/>
                                      </p:to>
                                    </p:set>
                                    <p:anim calcmode="lin" valueType="num">
                                      <p:cBhvr>
                                        <p:cTn id="20" dur="500" fill="hold"/>
                                        <p:tgtEl>
                                          <p:spTgt spid="7"/>
                                        </p:tgtEl>
                                        <p:attrNameLst>
                                          <p:attrName>ppt_w</p:attrName>
                                        </p:attrNameLst>
                                      </p:cBhvr>
                                      <p:tavLst>
                                        <p:tav tm="0">
                                          <p:val>
                                            <p:fltVal val="0"/>
                                          </p:val>
                                        </p:tav>
                                        <p:tav tm="100000">
                                          <p:val>
                                            <p:strVal val="#ppt_w"/>
                                          </p:val>
                                        </p:tav>
                                      </p:tavLst>
                                    </p:anim>
                                    <p:anim calcmode="lin" valueType="num">
                                      <p:cBhvr>
                                        <p:cTn id="21" dur="500" fill="hold"/>
                                        <p:tgtEl>
                                          <p:spTgt spid="7"/>
                                        </p:tgtEl>
                                        <p:attrNameLst>
                                          <p:attrName>ppt_h</p:attrName>
                                        </p:attrNameLst>
                                      </p:cBhvr>
                                      <p:tavLst>
                                        <p:tav tm="0">
                                          <p:val>
                                            <p:fltVal val="0"/>
                                          </p:val>
                                        </p:tav>
                                        <p:tav tm="100000">
                                          <p:val>
                                            <p:strVal val="#ppt_h"/>
                                          </p:val>
                                        </p:tav>
                                      </p:tavLst>
                                    </p:anim>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圆角矩形 4">
            <a:extLst>
              <a:ext uri="{FF2B5EF4-FFF2-40B4-BE49-F238E27FC236}">
                <a16:creationId xmlns:a16="http://schemas.microsoft.com/office/drawing/2014/main" id="{CF77CDAA-56E4-43FB-825A-0C5CECEA5D99}"/>
              </a:ext>
            </a:extLst>
          </p:cNvPr>
          <p:cNvSpPr/>
          <p:nvPr/>
        </p:nvSpPr>
        <p:spPr>
          <a:xfrm>
            <a:off x="667712" y="294510"/>
            <a:ext cx="2114550" cy="710598"/>
          </a:xfrm>
          <a:prstGeom prst="roundRect">
            <a:avLst/>
          </a:prstGeom>
          <a:solidFill>
            <a:srgbClr val="0054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rPr>
              <a:t>卡尔曼滤波器</a:t>
            </a:r>
          </a:p>
        </p:txBody>
      </p:sp>
      <p:sp>
        <p:nvSpPr>
          <p:cNvPr id="3" name="文本框 2">
            <a:extLst>
              <a:ext uri="{FF2B5EF4-FFF2-40B4-BE49-F238E27FC236}">
                <a16:creationId xmlns:a16="http://schemas.microsoft.com/office/drawing/2014/main" id="{E2D9338D-4F7C-C9AB-DEAF-DAF842E5206B}"/>
              </a:ext>
            </a:extLst>
          </p:cNvPr>
          <p:cNvSpPr txBox="1"/>
          <p:nvPr/>
        </p:nvSpPr>
        <p:spPr>
          <a:xfrm>
            <a:off x="952107" y="1144603"/>
            <a:ext cx="10249685" cy="1477328"/>
          </a:xfrm>
          <a:prstGeom prst="rect">
            <a:avLst/>
          </a:prstGeom>
          <a:noFill/>
        </p:spPr>
        <p:txBody>
          <a:bodyPr wrap="square">
            <a:spAutoFit/>
          </a:bodyPr>
          <a:lstStyle/>
          <a:p>
            <a:pPr marL="285750" indent="-285750">
              <a:buFont typeface="Wingdings" panose="05000000000000000000" pitchFamily="2" charset="2"/>
              <a:buChar char="Ø"/>
            </a:pPr>
            <a:r>
              <a:rPr lang="zh-CN" altLang="en-US" dirty="0"/>
              <a:t>卡尔曼滤波器最通俗的解释就是当计算的结果和测量的结果都有噪声时候，我们的选择是更相信计算的结果还是更相信测量的结果，这也就是卡尔曼增益的物理意义。</a:t>
            </a:r>
            <a:endParaRPr lang="en-US" altLang="zh-CN" dirty="0"/>
          </a:p>
          <a:p>
            <a:pPr marL="285750" indent="-285750">
              <a:buFont typeface="Wingdings" panose="05000000000000000000" pitchFamily="2" charset="2"/>
              <a:buChar char="Ø"/>
            </a:pPr>
            <a:r>
              <a:rPr lang="zh-CN" altLang="en-US" dirty="0"/>
              <a:t>卡尔曼滤波作为一种状态最优估计的方法，被广泛应用在动态系统预测，通过“</a:t>
            </a:r>
            <a:r>
              <a:rPr lang="zh-CN" altLang="en-US" b="1" dirty="0"/>
              <a:t>预测</a:t>
            </a:r>
            <a:r>
              <a:rPr lang="zh-CN" altLang="en-US" dirty="0"/>
              <a:t>”与“</a:t>
            </a:r>
            <a:r>
              <a:rPr lang="zh-CN" altLang="en-US" b="1" dirty="0"/>
              <a:t>更新</a:t>
            </a:r>
            <a:r>
              <a:rPr lang="zh-CN" altLang="en-US" dirty="0"/>
              <a:t>”两个过程来对系统的状态进行最优估计。</a:t>
            </a:r>
            <a:endParaRPr lang="en-US" altLang="zh-CN" dirty="0"/>
          </a:p>
          <a:p>
            <a:pPr marL="285750" indent="-285750">
              <a:buFont typeface="Wingdings" panose="05000000000000000000" pitchFamily="2" charset="2"/>
              <a:buChar char="Ø"/>
            </a:pPr>
            <a:r>
              <a:rPr lang="zh-CN" altLang="en-US" dirty="0"/>
              <a:t>分为三部分理解：更新状态量、更新协方差以及更新求解卡尔曼增益。</a:t>
            </a:r>
          </a:p>
        </p:txBody>
      </p:sp>
      <p:pic>
        <p:nvPicPr>
          <p:cNvPr id="23" name="图片 22">
            <a:extLst>
              <a:ext uri="{FF2B5EF4-FFF2-40B4-BE49-F238E27FC236}">
                <a16:creationId xmlns:a16="http://schemas.microsoft.com/office/drawing/2014/main" id="{8782B6C5-1E73-BADA-2216-E510D7F3A91D}"/>
              </a:ext>
            </a:extLst>
          </p:cNvPr>
          <p:cNvPicPr>
            <a:picLocks noChangeAspect="1"/>
          </p:cNvPicPr>
          <p:nvPr/>
        </p:nvPicPr>
        <p:blipFill>
          <a:blip r:embed="rId2"/>
          <a:stretch>
            <a:fillRect/>
          </a:stretch>
        </p:blipFill>
        <p:spPr>
          <a:xfrm>
            <a:off x="742862" y="2837339"/>
            <a:ext cx="5657397" cy="3158862"/>
          </a:xfrm>
          <a:prstGeom prst="rect">
            <a:avLst/>
          </a:prstGeom>
        </p:spPr>
      </p:pic>
      <p:graphicFrame>
        <p:nvGraphicFramePr>
          <p:cNvPr id="25" name="表格 24">
            <a:extLst>
              <a:ext uri="{FF2B5EF4-FFF2-40B4-BE49-F238E27FC236}">
                <a16:creationId xmlns:a16="http://schemas.microsoft.com/office/drawing/2014/main" id="{3CEC924E-E8AC-21C9-3592-F1E2786F1A0A}"/>
              </a:ext>
            </a:extLst>
          </p:cNvPr>
          <p:cNvGraphicFramePr>
            <a:graphicFrameLocks noGrp="1"/>
          </p:cNvGraphicFramePr>
          <p:nvPr>
            <p:extLst>
              <p:ext uri="{D42A27DB-BD31-4B8C-83A1-F6EECF244321}">
                <p14:modId xmlns:p14="http://schemas.microsoft.com/office/powerpoint/2010/main" val="1677790388"/>
              </p:ext>
            </p:extLst>
          </p:nvPr>
        </p:nvGraphicFramePr>
        <p:xfrm>
          <a:off x="6534482" y="3311064"/>
          <a:ext cx="5030814" cy="2211412"/>
        </p:xfrm>
        <a:graphic>
          <a:graphicData uri="http://schemas.openxmlformats.org/drawingml/2006/table">
            <a:tbl>
              <a:tblPr firstRow="1" firstCol="1" bandRow="1">
                <a:tableStyleId>{2D5ABB26-0587-4C30-8999-92F81FD0307C}</a:tableStyleId>
              </a:tblPr>
              <a:tblGrid>
                <a:gridCol w="1384033">
                  <a:extLst>
                    <a:ext uri="{9D8B030D-6E8A-4147-A177-3AD203B41FA5}">
                      <a16:colId xmlns:a16="http://schemas.microsoft.com/office/drawing/2014/main" val="2548506276"/>
                    </a:ext>
                  </a:extLst>
                </a:gridCol>
                <a:gridCol w="1725106">
                  <a:extLst>
                    <a:ext uri="{9D8B030D-6E8A-4147-A177-3AD203B41FA5}">
                      <a16:colId xmlns:a16="http://schemas.microsoft.com/office/drawing/2014/main" val="59736721"/>
                    </a:ext>
                  </a:extLst>
                </a:gridCol>
                <a:gridCol w="1921675">
                  <a:extLst>
                    <a:ext uri="{9D8B030D-6E8A-4147-A177-3AD203B41FA5}">
                      <a16:colId xmlns:a16="http://schemas.microsoft.com/office/drawing/2014/main" val="4052871583"/>
                    </a:ext>
                  </a:extLst>
                </a:gridCol>
              </a:tblGrid>
              <a:tr h="407565">
                <a:tc rowSpan="2">
                  <a:txBody>
                    <a:bodyPr/>
                    <a:lstStyle/>
                    <a:p>
                      <a:pPr indent="0" algn="ctr">
                        <a:lnSpc>
                          <a:spcPts val="2400"/>
                        </a:lnSpc>
                      </a:pPr>
                      <a:r>
                        <a:rPr lang="zh-CN" sz="1400" kern="100">
                          <a:effectLst/>
                        </a:rPr>
                        <a:t>预测</a:t>
                      </a:r>
                      <a:endParaRPr lang="zh-CN" sz="1400" kern="100">
                        <a:effectLst/>
                        <a:latin typeface="Times New Roman" panose="02020603050405020304" pitchFamily="18" charset="0"/>
                        <a:ea typeface="仿宋" panose="02010609060101010101" pitchFamily="49" charset="-122"/>
                        <a:cs typeface="宋体"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0" algn="ctr">
                        <a:lnSpc>
                          <a:spcPts val="2400"/>
                        </a:lnSpc>
                      </a:pPr>
                      <a:r>
                        <a:rPr lang="zh-CN" sz="1400" kern="100" dirty="0">
                          <a:effectLst/>
                        </a:rPr>
                        <a:t>先验</a:t>
                      </a:r>
                      <a:endParaRPr lang="zh-CN" sz="1400" kern="100" dirty="0">
                        <a:effectLst/>
                        <a:latin typeface="Times New Roman" panose="02020603050405020304" pitchFamily="18" charset="0"/>
                        <a:ea typeface="仿宋" panose="02010609060101010101" pitchFamily="49" charset="-122"/>
                        <a:cs typeface="宋体"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0" algn="ctr">
                        <a:lnSpc>
                          <a:spcPts val="2400"/>
                        </a:lnSpc>
                      </a:pPr>
                      <a:endParaRPr lang="zh-CN" sz="1400" kern="100">
                        <a:effectLst/>
                        <a:latin typeface="Times New Roman" panose="02020603050405020304" pitchFamily="18" charset="0"/>
                        <a:ea typeface="仿宋" panose="02010609060101010101" pitchFamily="49" charset="-122"/>
                        <a:cs typeface="宋体"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8753776"/>
                  </a:ext>
                </a:extLst>
              </a:tr>
              <a:tr h="407565">
                <a:tc vMerge="1">
                  <a:txBody>
                    <a:bodyPr/>
                    <a:lstStyle/>
                    <a:p>
                      <a:endParaRPr lang="zh-CN" altLang="en-US"/>
                    </a:p>
                  </a:txBody>
                  <a:tcPr/>
                </a:tc>
                <a:tc>
                  <a:txBody>
                    <a:bodyPr/>
                    <a:lstStyle/>
                    <a:p>
                      <a:pPr indent="0" algn="ctr">
                        <a:lnSpc>
                          <a:spcPts val="2400"/>
                        </a:lnSpc>
                      </a:pPr>
                      <a:r>
                        <a:rPr lang="zh-CN" sz="1400" kern="100" dirty="0">
                          <a:effectLst/>
                        </a:rPr>
                        <a:t>先验协方差</a:t>
                      </a:r>
                      <a:endParaRPr lang="zh-CN" sz="1400" kern="100" dirty="0">
                        <a:effectLst/>
                        <a:latin typeface="Times New Roman" panose="02020603050405020304" pitchFamily="18" charset="0"/>
                        <a:ea typeface="仿宋" panose="02010609060101010101" pitchFamily="49" charset="-122"/>
                        <a:cs typeface="宋体"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0" algn="ctr">
                        <a:lnSpc>
                          <a:spcPts val="2400"/>
                        </a:lnSpc>
                      </a:pPr>
                      <a:r>
                        <a:rPr lang="en-US" sz="1400" kern="100" dirty="0">
                          <a:effectLst/>
                        </a:rPr>
                        <a:t> </a:t>
                      </a:r>
                      <a:endParaRPr lang="zh-CN" sz="1400" kern="100" dirty="0">
                        <a:effectLst/>
                        <a:latin typeface="Times New Roman" panose="02020603050405020304" pitchFamily="18" charset="0"/>
                        <a:ea typeface="仿宋" panose="02010609060101010101" pitchFamily="49" charset="-122"/>
                        <a:cs typeface="宋体"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41252751"/>
                  </a:ext>
                </a:extLst>
              </a:tr>
              <a:tr h="407565">
                <a:tc>
                  <a:txBody>
                    <a:bodyPr/>
                    <a:lstStyle/>
                    <a:p>
                      <a:pPr indent="0" algn="ctr">
                        <a:lnSpc>
                          <a:spcPts val="2400"/>
                        </a:lnSpc>
                      </a:pPr>
                      <a:r>
                        <a:rPr lang="zh-CN" sz="1400" kern="100" dirty="0">
                          <a:effectLst/>
                        </a:rPr>
                        <a:t>更新</a:t>
                      </a:r>
                      <a:endParaRPr lang="en-US" altLang="zh-CN" sz="1400" kern="100" dirty="0">
                        <a:effectLst/>
                      </a:endParaRPr>
                    </a:p>
                    <a:p>
                      <a:pPr indent="0" algn="ctr">
                        <a:lnSpc>
                          <a:spcPts val="2400"/>
                        </a:lnSpc>
                      </a:pPr>
                      <a:r>
                        <a:rPr lang="zh-CN" sz="1400" kern="100" dirty="0">
                          <a:effectLst/>
                        </a:rPr>
                        <a:t>卡尔曼增益</a:t>
                      </a:r>
                      <a:endParaRPr lang="zh-CN" sz="1400" kern="100" dirty="0">
                        <a:effectLst/>
                        <a:latin typeface="Times New Roman" panose="02020603050405020304" pitchFamily="18" charset="0"/>
                        <a:ea typeface="仿宋" panose="02010609060101010101" pitchFamily="49" charset="-122"/>
                        <a:cs typeface="宋体"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indent="0" algn="ctr"/>
                      <a:endParaRPr lang="en-US" sz="1400" kern="100" dirty="0">
                        <a:effectLst/>
                        <a:latin typeface="Times New Roman" panose="02020603050405020304" pitchFamily="18" charset="0"/>
                        <a:ea typeface="仿宋" panose="02010609060101010101" pitchFamily="49" charset="-122"/>
                        <a:cs typeface="宋体"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2536149770"/>
                  </a:ext>
                </a:extLst>
              </a:tr>
              <a:tr h="407565">
                <a:tc rowSpan="2">
                  <a:txBody>
                    <a:bodyPr/>
                    <a:lstStyle/>
                    <a:p>
                      <a:pPr indent="0" algn="ctr">
                        <a:lnSpc>
                          <a:spcPts val="2400"/>
                        </a:lnSpc>
                      </a:pPr>
                      <a:r>
                        <a:rPr lang="zh-CN" sz="1400" kern="100" dirty="0">
                          <a:effectLst/>
                        </a:rPr>
                        <a:t>校正</a:t>
                      </a:r>
                      <a:endParaRPr lang="zh-CN" sz="1400" kern="100" dirty="0">
                        <a:effectLst/>
                        <a:latin typeface="Times New Roman" panose="02020603050405020304" pitchFamily="18" charset="0"/>
                        <a:ea typeface="仿宋" panose="02010609060101010101" pitchFamily="49" charset="-122"/>
                        <a:cs typeface="宋体"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0" algn="ctr">
                        <a:lnSpc>
                          <a:spcPts val="2400"/>
                        </a:lnSpc>
                      </a:pPr>
                      <a:r>
                        <a:rPr lang="zh-CN" sz="1400" kern="100">
                          <a:effectLst/>
                        </a:rPr>
                        <a:t>后验</a:t>
                      </a:r>
                      <a:endParaRPr lang="zh-CN" sz="1400" kern="100">
                        <a:effectLst/>
                        <a:latin typeface="Times New Roman" panose="02020603050405020304" pitchFamily="18" charset="0"/>
                        <a:ea typeface="仿宋" panose="02010609060101010101" pitchFamily="49" charset="-122"/>
                        <a:cs typeface="宋体"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0" algn="ctr">
                        <a:lnSpc>
                          <a:spcPts val="2400"/>
                        </a:lnSpc>
                      </a:pPr>
                      <a:endParaRPr lang="zh-CN" sz="1400" kern="100" dirty="0">
                        <a:effectLst/>
                        <a:latin typeface="Times New Roman" panose="02020603050405020304" pitchFamily="18" charset="0"/>
                        <a:ea typeface="仿宋" panose="02010609060101010101" pitchFamily="49" charset="-122"/>
                        <a:cs typeface="宋体"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33379699"/>
                  </a:ext>
                </a:extLst>
              </a:tr>
              <a:tr h="407565">
                <a:tc vMerge="1">
                  <a:txBody>
                    <a:bodyPr/>
                    <a:lstStyle/>
                    <a:p>
                      <a:endParaRPr lang="zh-CN" altLang="en-US"/>
                    </a:p>
                  </a:txBody>
                  <a:tcPr/>
                </a:tc>
                <a:tc>
                  <a:txBody>
                    <a:bodyPr/>
                    <a:lstStyle/>
                    <a:p>
                      <a:pPr indent="0" algn="ctr">
                        <a:lnSpc>
                          <a:spcPts val="2400"/>
                        </a:lnSpc>
                      </a:pPr>
                      <a:r>
                        <a:rPr lang="zh-CN" sz="1400" kern="100" dirty="0">
                          <a:effectLst/>
                        </a:rPr>
                        <a:t>更新后验协方差</a:t>
                      </a:r>
                      <a:endParaRPr lang="zh-CN" sz="1400" kern="100" dirty="0">
                        <a:effectLst/>
                        <a:latin typeface="Times New Roman" panose="02020603050405020304" pitchFamily="18" charset="0"/>
                        <a:ea typeface="仿宋" panose="02010609060101010101" pitchFamily="49" charset="-122"/>
                        <a:cs typeface="宋体"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0" algn="ctr">
                        <a:lnSpc>
                          <a:spcPts val="2400"/>
                        </a:lnSpc>
                      </a:pPr>
                      <a:endParaRPr lang="zh-CN" sz="1400" kern="100" dirty="0">
                        <a:effectLst/>
                        <a:latin typeface="Times New Roman" panose="02020603050405020304" pitchFamily="18" charset="0"/>
                        <a:ea typeface="仿宋" panose="02010609060101010101" pitchFamily="49" charset="-122"/>
                        <a:cs typeface="宋体"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58417824"/>
                  </a:ext>
                </a:extLst>
              </a:tr>
            </a:tbl>
          </a:graphicData>
        </a:graphic>
      </p:graphicFrame>
      <p:graphicFrame>
        <p:nvGraphicFramePr>
          <p:cNvPr id="26" name="对象 25">
            <a:extLst>
              <a:ext uri="{FF2B5EF4-FFF2-40B4-BE49-F238E27FC236}">
                <a16:creationId xmlns:a16="http://schemas.microsoft.com/office/drawing/2014/main" id="{B60573F3-B1A2-D33F-C787-EF67E45682AC}"/>
              </a:ext>
            </a:extLst>
          </p:cNvPr>
          <p:cNvGraphicFramePr>
            <a:graphicFrameLocks noChangeAspect="1"/>
          </p:cNvGraphicFramePr>
          <p:nvPr>
            <p:extLst>
              <p:ext uri="{D42A27DB-BD31-4B8C-83A1-F6EECF244321}">
                <p14:modId xmlns:p14="http://schemas.microsoft.com/office/powerpoint/2010/main" val="2590037973"/>
              </p:ext>
            </p:extLst>
          </p:nvPr>
        </p:nvGraphicFramePr>
        <p:xfrm>
          <a:off x="9997883" y="3404724"/>
          <a:ext cx="1120775" cy="244475"/>
        </p:xfrm>
        <a:graphic>
          <a:graphicData uri="http://schemas.openxmlformats.org/presentationml/2006/ole">
            <mc:AlternateContent xmlns:mc="http://schemas.openxmlformats.org/markup-compatibility/2006">
              <mc:Choice xmlns:v="urn:schemas-microsoft-com:vml" Requires="v">
                <p:oleObj name="Equation" r:id="rId3" imgW="1117600" imgH="241300" progId="Equation.DSMT4">
                  <p:embed/>
                </p:oleObj>
              </mc:Choice>
              <mc:Fallback>
                <p:oleObj name="Equation" r:id="rId3" imgW="1117600" imgH="241300" progId="Equation.DSMT4">
                  <p:embed/>
                  <p:pic>
                    <p:nvPicPr>
                      <p:cNvPr id="0" name="Object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97883" y="3404724"/>
                        <a:ext cx="1120775" cy="244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 name="对象 26">
            <a:extLst>
              <a:ext uri="{FF2B5EF4-FFF2-40B4-BE49-F238E27FC236}">
                <a16:creationId xmlns:a16="http://schemas.microsoft.com/office/drawing/2014/main" id="{2E52694E-2A02-4F66-E0B0-32329AA9ACB3}"/>
              </a:ext>
            </a:extLst>
          </p:cNvPr>
          <p:cNvGraphicFramePr>
            <a:graphicFrameLocks noChangeAspect="1"/>
          </p:cNvGraphicFramePr>
          <p:nvPr>
            <p:extLst>
              <p:ext uri="{D42A27DB-BD31-4B8C-83A1-F6EECF244321}">
                <p14:modId xmlns:p14="http://schemas.microsoft.com/office/powerpoint/2010/main" val="2700544512"/>
              </p:ext>
            </p:extLst>
          </p:nvPr>
        </p:nvGraphicFramePr>
        <p:xfrm>
          <a:off x="9997882" y="3827399"/>
          <a:ext cx="1120775" cy="244475"/>
        </p:xfrm>
        <a:graphic>
          <a:graphicData uri="http://schemas.openxmlformats.org/presentationml/2006/ole">
            <mc:AlternateContent xmlns:mc="http://schemas.openxmlformats.org/markup-compatibility/2006">
              <mc:Choice xmlns:v="urn:schemas-microsoft-com:vml" Requires="v">
                <p:oleObj name="Equation" r:id="rId5" imgW="1117600" imgH="241300" progId="Equation.DSMT4">
                  <p:embed/>
                </p:oleObj>
              </mc:Choice>
              <mc:Fallback>
                <p:oleObj name="Equation" r:id="rId5" imgW="1117600" imgH="241300" progId="Equation.DSMT4">
                  <p:embed/>
                  <p:pic>
                    <p:nvPicPr>
                      <p:cNvPr id="0" name="Object 2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97882" y="3827399"/>
                        <a:ext cx="1120775" cy="244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 name="对象 27">
            <a:extLst>
              <a:ext uri="{FF2B5EF4-FFF2-40B4-BE49-F238E27FC236}">
                <a16:creationId xmlns:a16="http://schemas.microsoft.com/office/drawing/2014/main" id="{263511EE-0B15-B110-9218-2445495705DD}"/>
              </a:ext>
            </a:extLst>
          </p:cNvPr>
          <p:cNvGraphicFramePr>
            <a:graphicFrameLocks noChangeAspect="1"/>
          </p:cNvGraphicFramePr>
          <p:nvPr>
            <p:extLst>
              <p:ext uri="{D42A27DB-BD31-4B8C-83A1-F6EECF244321}">
                <p14:modId xmlns:p14="http://schemas.microsoft.com/office/powerpoint/2010/main" val="483280859"/>
              </p:ext>
            </p:extLst>
          </p:nvPr>
        </p:nvGraphicFramePr>
        <p:xfrm>
          <a:off x="9052678" y="4205913"/>
          <a:ext cx="1143000" cy="457200"/>
        </p:xfrm>
        <a:graphic>
          <a:graphicData uri="http://schemas.openxmlformats.org/presentationml/2006/ole">
            <mc:AlternateContent xmlns:mc="http://schemas.openxmlformats.org/markup-compatibility/2006">
              <mc:Choice xmlns:v="urn:schemas-microsoft-com:vml" Requires="v">
                <p:oleObj name="Equation" r:id="rId7" imgW="1143000" imgH="457200" progId="Equation.DSMT4">
                  <p:embed/>
                </p:oleObj>
              </mc:Choice>
              <mc:Fallback>
                <p:oleObj name="Equation" r:id="rId7" imgW="1143000" imgH="457200" progId="Equation.DSMT4">
                  <p:embed/>
                  <p:pic>
                    <p:nvPicPr>
                      <p:cNvPr id="0" name="Object 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52678" y="4205913"/>
                        <a:ext cx="11430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 name="对象 28">
            <a:extLst>
              <a:ext uri="{FF2B5EF4-FFF2-40B4-BE49-F238E27FC236}">
                <a16:creationId xmlns:a16="http://schemas.microsoft.com/office/drawing/2014/main" id="{1E031AF1-FC3B-7269-E4B5-415BB4350489}"/>
              </a:ext>
            </a:extLst>
          </p:cNvPr>
          <p:cNvGraphicFramePr>
            <a:graphicFrameLocks noChangeAspect="1"/>
          </p:cNvGraphicFramePr>
          <p:nvPr>
            <p:extLst>
              <p:ext uri="{D42A27DB-BD31-4B8C-83A1-F6EECF244321}">
                <p14:modId xmlns:p14="http://schemas.microsoft.com/office/powerpoint/2010/main" val="3375231538"/>
              </p:ext>
            </p:extLst>
          </p:nvPr>
        </p:nvGraphicFramePr>
        <p:xfrm>
          <a:off x="9910360" y="4797153"/>
          <a:ext cx="1439863" cy="244475"/>
        </p:xfrm>
        <a:graphic>
          <a:graphicData uri="http://schemas.openxmlformats.org/presentationml/2006/ole">
            <mc:AlternateContent xmlns:mc="http://schemas.openxmlformats.org/markup-compatibility/2006">
              <mc:Choice xmlns:v="urn:schemas-microsoft-com:vml" Requires="v">
                <p:oleObj name="Equation" r:id="rId9" imgW="1435100" imgH="241300" progId="Equation.DSMT4">
                  <p:embed/>
                </p:oleObj>
              </mc:Choice>
              <mc:Fallback>
                <p:oleObj name="Equation" r:id="rId9" imgW="1435100" imgH="241300" progId="Equation.DSMT4">
                  <p:embed/>
                  <p:pic>
                    <p:nvPicPr>
                      <p:cNvPr id="0" name="Object 2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910360" y="4797153"/>
                        <a:ext cx="1439863" cy="244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 name="对象 29">
            <a:extLst>
              <a:ext uri="{FF2B5EF4-FFF2-40B4-BE49-F238E27FC236}">
                <a16:creationId xmlns:a16="http://schemas.microsoft.com/office/drawing/2014/main" id="{405DBFE1-C85A-DA5B-E310-7B6824B032C1}"/>
              </a:ext>
            </a:extLst>
          </p:cNvPr>
          <p:cNvGraphicFramePr>
            <a:graphicFrameLocks noChangeAspect="1"/>
          </p:cNvGraphicFramePr>
          <p:nvPr>
            <p:extLst>
              <p:ext uri="{D42A27DB-BD31-4B8C-83A1-F6EECF244321}">
                <p14:modId xmlns:p14="http://schemas.microsoft.com/office/powerpoint/2010/main" val="3897833624"/>
              </p:ext>
            </p:extLst>
          </p:nvPr>
        </p:nvGraphicFramePr>
        <p:xfrm>
          <a:off x="10058791" y="5219828"/>
          <a:ext cx="1143000" cy="250825"/>
        </p:xfrm>
        <a:graphic>
          <a:graphicData uri="http://schemas.openxmlformats.org/presentationml/2006/ole">
            <mc:AlternateContent xmlns:mc="http://schemas.openxmlformats.org/markup-compatibility/2006">
              <mc:Choice xmlns:v="urn:schemas-microsoft-com:vml" Requires="v">
                <p:oleObj name="Equation" r:id="rId11" imgW="1143000" imgH="254000" progId="Equation.DSMT4">
                  <p:embed/>
                </p:oleObj>
              </mc:Choice>
              <mc:Fallback>
                <p:oleObj name="Equation" r:id="rId11" imgW="1143000" imgH="254000" progId="Equation.DSMT4">
                  <p:embed/>
                  <p:pic>
                    <p:nvPicPr>
                      <p:cNvPr id="0" name="Object 2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058791" y="5219828"/>
                        <a:ext cx="1143000" cy="250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09057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圆角矩形 4">
            <a:extLst>
              <a:ext uri="{FF2B5EF4-FFF2-40B4-BE49-F238E27FC236}">
                <a16:creationId xmlns:a16="http://schemas.microsoft.com/office/drawing/2014/main" id="{CF77CDAA-56E4-43FB-825A-0C5CECEA5D99}"/>
              </a:ext>
            </a:extLst>
          </p:cNvPr>
          <p:cNvSpPr/>
          <p:nvPr/>
        </p:nvSpPr>
        <p:spPr>
          <a:xfrm>
            <a:off x="667711" y="294510"/>
            <a:ext cx="3253839" cy="710598"/>
          </a:xfrm>
          <a:prstGeom prst="roundRect">
            <a:avLst/>
          </a:prstGeom>
          <a:solidFill>
            <a:srgbClr val="0054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rPr>
              <a:t>卡尔曼滤波器的推导思路</a:t>
            </a:r>
          </a:p>
        </p:txBody>
      </p:sp>
      <p:sp>
        <p:nvSpPr>
          <p:cNvPr id="2" name="矩形: 圆角 1">
            <a:extLst>
              <a:ext uri="{FF2B5EF4-FFF2-40B4-BE49-F238E27FC236}">
                <a16:creationId xmlns:a16="http://schemas.microsoft.com/office/drawing/2014/main" id="{0817691B-56D6-53C6-6970-7B056E2CE34E}"/>
              </a:ext>
            </a:extLst>
          </p:cNvPr>
          <p:cNvSpPr/>
          <p:nvPr/>
        </p:nvSpPr>
        <p:spPr>
          <a:xfrm>
            <a:off x="1973344" y="1915571"/>
            <a:ext cx="2752628" cy="1266780"/>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列出含有噪声的状态转移方程和测量方程</a:t>
            </a:r>
          </a:p>
        </p:txBody>
      </p:sp>
      <p:sp>
        <p:nvSpPr>
          <p:cNvPr id="40" name="矩形: 圆角 39">
            <a:extLst>
              <a:ext uri="{FF2B5EF4-FFF2-40B4-BE49-F238E27FC236}">
                <a16:creationId xmlns:a16="http://schemas.microsoft.com/office/drawing/2014/main" id="{86D5E486-32A1-8377-0BA2-79B7CA5AA3AE}"/>
              </a:ext>
            </a:extLst>
          </p:cNvPr>
          <p:cNvSpPr/>
          <p:nvPr/>
        </p:nvSpPr>
        <p:spPr>
          <a:xfrm>
            <a:off x="7363379" y="1915571"/>
            <a:ext cx="2752628" cy="1266780"/>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将两者融合，并使用一个参数将两个矩阵进行融合，这个参数就是卡尔曼增益</a:t>
            </a:r>
          </a:p>
        </p:txBody>
      </p:sp>
      <p:sp>
        <p:nvSpPr>
          <p:cNvPr id="41" name="矩形: 圆角 40">
            <a:extLst>
              <a:ext uri="{FF2B5EF4-FFF2-40B4-BE49-F238E27FC236}">
                <a16:creationId xmlns:a16="http://schemas.microsoft.com/office/drawing/2014/main" id="{1EECC7E9-C5AB-C188-FADF-D21AD9EDAB48}"/>
              </a:ext>
            </a:extLst>
          </p:cNvPr>
          <p:cNvSpPr/>
          <p:nvPr/>
        </p:nvSpPr>
        <p:spPr>
          <a:xfrm>
            <a:off x="7363379" y="3902742"/>
            <a:ext cx="2752628" cy="1266780"/>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目标就变成了寻找</a:t>
            </a:r>
            <a:r>
              <a:rPr lang="zh-CN" altLang="en-US" dirty="0">
                <a:solidFill>
                  <a:schemeClr val="bg1"/>
                </a:solidFill>
              </a:rPr>
              <a:t>最优的</a:t>
            </a:r>
            <a:r>
              <a:rPr lang="zh-CN" altLang="en-US" dirty="0">
                <a:solidFill>
                  <a:srgbClr val="0070C0"/>
                </a:solidFill>
              </a:rPr>
              <a:t>卡尔曼增益</a:t>
            </a:r>
            <a:r>
              <a:rPr lang="zh-CN" altLang="en-US" dirty="0"/>
              <a:t>，使得后验值与实际值的误差最小（最优问题）</a:t>
            </a:r>
          </a:p>
        </p:txBody>
      </p:sp>
      <p:sp>
        <p:nvSpPr>
          <p:cNvPr id="42" name="矩形: 圆角 41">
            <a:extLst>
              <a:ext uri="{FF2B5EF4-FFF2-40B4-BE49-F238E27FC236}">
                <a16:creationId xmlns:a16="http://schemas.microsoft.com/office/drawing/2014/main" id="{968FB7A7-D02F-6B5A-09A5-FD7840F4B8C3}"/>
              </a:ext>
            </a:extLst>
          </p:cNvPr>
          <p:cNvSpPr/>
          <p:nvPr/>
        </p:nvSpPr>
        <p:spPr>
          <a:xfrm>
            <a:off x="1973344" y="3902742"/>
            <a:ext cx="2752628" cy="1266780"/>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求解先验协方差矩阵和后验协方差矩阵</a:t>
            </a:r>
          </a:p>
        </p:txBody>
      </p:sp>
      <p:graphicFrame>
        <p:nvGraphicFramePr>
          <p:cNvPr id="43" name="对象 42">
            <a:extLst>
              <a:ext uri="{FF2B5EF4-FFF2-40B4-BE49-F238E27FC236}">
                <a16:creationId xmlns:a16="http://schemas.microsoft.com/office/drawing/2014/main" id="{D3D834AE-A0D1-F6B1-9225-9D4967A617FD}"/>
              </a:ext>
            </a:extLst>
          </p:cNvPr>
          <p:cNvGraphicFramePr>
            <a:graphicFrameLocks noChangeAspect="1"/>
          </p:cNvGraphicFramePr>
          <p:nvPr>
            <p:extLst>
              <p:ext uri="{D42A27DB-BD31-4B8C-83A1-F6EECF244321}">
                <p14:modId xmlns:p14="http://schemas.microsoft.com/office/powerpoint/2010/main" val="1047950658"/>
              </p:ext>
            </p:extLst>
          </p:nvPr>
        </p:nvGraphicFramePr>
        <p:xfrm>
          <a:off x="2163258" y="1102804"/>
          <a:ext cx="2463800" cy="711200"/>
        </p:xfrm>
        <a:graphic>
          <a:graphicData uri="http://schemas.openxmlformats.org/presentationml/2006/ole">
            <mc:AlternateContent xmlns:mc="http://schemas.openxmlformats.org/markup-compatibility/2006">
              <mc:Choice xmlns:v="urn:schemas-microsoft-com:vml" Requires="v">
                <p:oleObj name="Equation" r:id="rId2" imgW="2463480" imgH="711000" progId="Equation.DSMT4">
                  <p:embed/>
                </p:oleObj>
              </mc:Choice>
              <mc:Fallback>
                <p:oleObj name="Equation" r:id="rId2" imgW="2463480" imgH="711000" progId="Equation.DSMT4">
                  <p:embed/>
                  <p:pic>
                    <p:nvPicPr>
                      <p:cNvPr id="0" name=""/>
                      <p:cNvPicPr/>
                      <p:nvPr/>
                    </p:nvPicPr>
                    <p:blipFill>
                      <a:blip r:embed="rId3"/>
                      <a:stretch>
                        <a:fillRect/>
                      </a:stretch>
                    </p:blipFill>
                    <p:spPr>
                      <a:xfrm>
                        <a:off x="2163258" y="1102804"/>
                        <a:ext cx="2463800" cy="711200"/>
                      </a:xfrm>
                      <a:prstGeom prst="rect">
                        <a:avLst/>
                      </a:prstGeom>
                    </p:spPr>
                  </p:pic>
                </p:oleObj>
              </mc:Fallback>
            </mc:AlternateContent>
          </a:graphicData>
        </a:graphic>
      </p:graphicFrame>
      <p:graphicFrame>
        <p:nvGraphicFramePr>
          <p:cNvPr id="44" name="对象 43">
            <a:extLst>
              <a:ext uri="{FF2B5EF4-FFF2-40B4-BE49-F238E27FC236}">
                <a16:creationId xmlns:a16="http://schemas.microsoft.com/office/drawing/2014/main" id="{DB98ADF7-00DE-5448-602E-08D4376F8A12}"/>
              </a:ext>
            </a:extLst>
          </p:cNvPr>
          <p:cNvGraphicFramePr>
            <a:graphicFrameLocks noChangeAspect="1"/>
          </p:cNvGraphicFramePr>
          <p:nvPr>
            <p:extLst>
              <p:ext uri="{D42A27DB-BD31-4B8C-83A1-F6EECF244321}">
                <p14:modId xmlns:p14="http://schemas.microsoft.com/office/powerpoint/2010/main" val="1505325618"/>
              </p:ext>
            </p:extLst>
          </p:nvPr>
        </p:nvGraphicFramePr>
        <p:xfrm>
          <a:off x="7564944" y="1352811"/>
          <a:ext cx="2349500" cy="355600"/>
        </p:xfrm>
        <a:graphic>
          <a:graphicData uri="http://schemas.openxmlformats.org/presentationml/2006/ole">
            <mc:AlternateContent xmlns:mc="http://schemas.openxmlformats.org/markup-compatibility/2006">
              <mc:Choice xmlns:v="urn:schemas-microsoft-com:vml" Requires="v">
                <p:oleObj name="Equation" r:id="rId4" imgW="2349360" imgH="355320" progId="Equation.DSMT4">
                  <p:embed/>
                </p:oleObj>
              </mc:Choice>
              <mc:Fallback>
                <p:oleObj name="Equation" r:id="rId4" imgW="2349360" imgH="355320" progId="Equation.DSMT4">
                  <p:embed/>
                  <p:pic>
                    <p:nvPicPr>
                      <p:cNvPr id="0" name=""/>
                      <p:cNvPicPr/>
                      <p:nvPr/>
                    </p:nvPicPr>
                    <p:blipFill>
                      <a:blip r:embed="rId5"/>
                      <a:stretch>
                        <a:fillRect/>
                      </a:stretch>
                    </p:blipFill>
                    <p:spPr>
                      <a:xfrm>
                        <a:off x="7564944" y="1352811"/>
                        <a:ext cx="2349500" cy="355600"/>
                      </a:xfrm>
                      <a:prstGeom prst="rect">
                        <a:avLst/>
                      </a:prstGeom>
                    </p:spPr>
                  </p:pic>
                </p:oleObj>
              </mc:Fallback>
            </mc:AlternateContent>
          </a:graphicData>
        </a:graphic>
      </p:graphicFrame>
      <p:graphicFrame>
        <p:nvGraphicFramePr>
          <p:cNvPr id="45" name="对象 44">
            <a:extLst>
              <a:ext uri="{FF2B5EF4-FFF2-40B4-BE49-F238E27FC236}">
                <a16:creationId xmlns:a16="http://schemas.microsoft.com/office/drawing/2014/main" id="{9EE51DF9-C3D8-78D4-8304-054BBCB0F026}"/>
              </a:ext>
            </a:extLst>
          </p:cNvPr>
          <p:cNvGraphicFramePr>
            <a:graphicFrameLocks noChangeAspect="1"/>
          </p:cNvGraphicFramePr>
          <p:nvPr>
            <p:extLst>
              <p:ext uri="{D42A27DB-BD31-4B8C-83A1-F6EECF244321}">
                <p14:modId xmlns:p14="http://schemas.microsoft.com/office/powerpoint/2010/main" val="3042220410"/>
              </p:ext>
            </p:extLst>
          </p:nvPr>
        </p:nvGraphicFramePr>
        <p:xfrm>
          <a:off x="7863393" y="5341095"/>
          <a:ext cx="1752600" cy="673100"/>
        </p:xfrm>
        <a:graphic>
          <a:graphicData uri="http://schemas.openxmlformats.org/presentationml/2006/ole">
            <mc:AlternateContent xmlns:mc="http://schemas.openxmlformats.org/markup-compatibility/2006">
              <mc:Choice xmlns:v="urn:schemas-microsoft-com:vml" Requires="v">
                <p:oleObj name="Equation" r:id="rId6" imgW="1752480" imgH="672840" progId="Equation.DSMT4">
                  <p:embed/>
                </p:oleObj>
              </mc:Choice>
              <mc:Fallback>
                <p:oleObj name="Equation" r:id="rId6" imgW="1752480" imgH="672840" progId="Equation.DSMT4">
                  <p:embed/>
                  <p:pic>
                    <p:nvPicPr>
                      <p:cNvPr id="0" name=""/>
                      <p:cNvPicPr/>
                      <p:nvPr/>
                    </p:nvPicPr>
                    <p:blipFill>
                      <a:blip r:embed="rId7"/>
                      <a:stretch>
                        <a:fillRect/>
                      </a:stretch>
                    </p:blipFill>
                    <p:spPr>
                      <a:xfrm>
                        <a:off x="7863393" y="5341095"/>
                        <a:ext cx="1752600" cy="673100"/>
                      </a:xfrm>
                      <a:prstGeom prst="rect">
                        <a:avLst/>
                      </a:prstGeom>
                    </p:spPr>
                  </p:pic>
                </p:oleObj>
              </mc:Fallback>
            </mc:AlternateContent>
          </a:graphicData>
        </a:graphic>
      </p:graphicFrame>
      <p:graphicFrame>
        <p:nvGraphicFramePr>
          <p:cNvPr id="46" name="对象 45">
            <a:extLst>
              <a:ext uri="{FF2B5EF4-FFF2-40B4-BE49-F238E27FC236}">
                <a16:creationId xmlns:a16="http://schemas.microsoft.com/office/drawing/2014/main" id="{1B934373-A2D4-B505-E818-EC8BA4BFEFC2}"/>
              </a:ext>
            </a:extLst>
          </p:cNvPr>
          <p:cNvGraphicFramePr>
            <a:graphicFrameLocks noChangeAspect="1"/>
          </p:cNvGraphicFramePr>
          <p:nvPr>
            <p:extLst>
              <p:ext uri="{D42A27DB-BD31-4B8C-83A1-F6EECF244321}">
                <p14:modId xmlns:p14="http://schemas.microsoft.com/office/powerpoint/2010/main" val="2698420209"/>
              </p:ext>
            </p:extLst>
          </p:nvPr>
        </p:nvGraphicFramePr>
        <p:xfrm>
          <a:off x="2460658" y="5309345"/>
          <a:ext cx="1778000" cy="736600"/>
        </p:xfrm>
        <a:graphic>
          <a:graphicData uri="http://schemas.openxmlformats.org/presentationml/2006/ole">
            <mc:AlternateContent xmlns:mc="http://schemas.openxmlformats.org/markup-compatibility/2006">
              <mc:Choice xmlns:v="urn:schemas-microsoft-com:vml" Requires="v">
                <p:oleObj name="Equation" r:id="rId8" imgW="1777680" imgH="736560" progId="Equation.DSMT4">
                  <p:embed/>
                </p:oleObj>
              </mc:Choice>
              <mc:Fallback>
                <p:oleObj name="Equation" r:id="rId8" imgW="1777680" imgH="736560" progId="Equation.DSMT4">
                  <p:embed/>
                  <p:pic>
                    <p:nvPicPr>
                      <p:cNvPr id="0" name=""/>
                      <p:cNvPicPr/>
                      <p:nvPr/>
                    </p:nvPicPr>
                    <p:blipFill>
                      <a:blip r:embed="rId9"/>
                      <a:stretch>
                        <a:fillRect/>
                      </a:stretch>
                    </p:blipFill>
                    <p:spPr>
                      <a:xfrm>
                        <a:off x="2460658" y="5309345"/>
                        <a:ext cx="1778000" cy="736600"/>
                      </a:xfrm>
                      <a:prstGeom prst="rect">
                        <a:avLst/>
                      </a:prstGeom>
                    </p:spPr>
                  </p:pic>
                </p:oleObj>
              </mc:Fallback>
            </mc:AlternateContent>
          </a:graphicData>
        </a:graphic>
      </p:graphicFrame>
      <p:cxnSp>
        <p:nvCxnSpPr>
          <p:cNvPr id="48" name="直接箭头连接符 47">
            <a:extLst>
              <a:ext uri="{FF2B5EF4-FFF2-40B4-BE49-F238E27FC236}">
                <a16:creationId xmlns:a16="http://schemas.microsoft.com/office/drawing/2014/main" id="{F0D8699C-8F1A-D6B9-FD5C-201EE478B7B7}"/>
              </a:ext>
            </a:extLst>
          </p:cNvPr>
          <p:cNvCxnSpPr>
            <a:endCxn id="40" idx="1"/>
          </p:cNvCxnSpPr>
          <p:nvPr/>
        </p:nvCxnSpPr>
        <p:spPr>
          <a:xfrm>
            <a:off x="4798243" y="2548961"/>
            <a:ext cx="256513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直接箭头连接符 49">
            <a:extLst>
              <a:ext uri="{FF2B5EF4-FFF2-40B4-BE49-F238E27FC236}">
                <a16:creationId xmlns:a16="http://schemas.microsoft.com/office/drawing/2014/main" id="{BE861DAF-31F0-7B44-7B42-3632A3224842}"/>
              </a:ext>
            </a:extLst>
          </p:cNvPr>
          <p:cNvCxnSpPr>
            <a:stCxn id="40" idx="2"/>
            <a:endCxn id="41" idx="0"/>
          </p:cNvCxnSpPr>
          <p:nvPr/>
        </p:nvCxnSpPr>
        <p:spPr>
          <a:xfrm>
            <a:off x="8739693" y="3182351"/>
            <a:ext cx="0" cy="7203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直接箭头连接符 51">
            <a:extLst>
              <a:ext uri="{FF2B5EF4-FFF2-40B4-BE49-F238E27FC236}">
                <a16:creationId xmlns:a16="http://schemas.microsoft.com/office/drawing/2014/main" id="{51CBFD5B-9564-DDCC-9383-6D5453B913B7}"/>
              </a:ext>
            </a:extLst>
          </p:cNvPr>
          <p:cNvCxnSpPr>
            <a:stCxn id="41" idx="1"/>
            <a:endCxn id="42" idx="3"/>
          </p:cNvCxnSpPr>
          <p:nvPr/>
        </p:nvCxnSpPr>
        <p:spPr>
          <a:xfrm flipH="1">
            <a:off x="4725972" y="4536132"/>
            <a:ext cx="263740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99618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圆角矩形 4">
            <a:extLst>
              <a:ext uri="{FF2B5EF4-FFF2-40B4-BE49-F238E27FC236}">
                <a16:creationId xmlns:a16="http://schemas.microsoft.com/office/drawing/2014/main" id="{CF77CDAA-56E4-43FB-825A-0C5CECEA5D99}"/>
              </a:ext>
            </a:extLst>
          </p:cNvPr>
          <p:cNvSpPr/>
          <p:nvPr/>
        </p:nvSpPr>
        <p:spPr>
          <a:xfrm>
            <a:off x="667711" y="294510"/>
            <a:ext cx="2556255" cy="710598"/>
          </a:xfrm>
          <a:prstGeom prst="roundRect">
            <a:avLst/>
          </a:prstGeom>
          <a:solidFill>
            <a:srgbClr val="0054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rPr>
              <a:t>扩展卡尔曼滤波器</a:t>
            </a:r>
          </a:p>
        </p:txBody>
      </p:sp>
      <p:sp>
        <p:nvSpPr>
          <p:cNvPr id="3" name="文本框 2">
            <a:extLst>
              <a:ext uri="{FF2B5EF4-FFF2-40B4-BE49-F238E27FC236}">
                <a16:creationId xmlns:a16="http://schemas.microsoft.com/office/drawing/2014/main" id="{6A0A7F2B-17FB-9E9D-7E51-23AEB5745492}"/>
              </a:ext>
            </a:extLst>
          </p:cNvPr>
          <p:cNvSpPr txBox="1"/>
          <p:nvPr/>
        </p:nvSpPr>
        <p:spPr>
          <a:xfrm>
            <a:off x="912044" y="1140172"/>
            <a:ext cx="10145598" cy="923330"/>
          </a:xfrm>
          <a:prstGeom prst="rect">
            <a:avLst/>
          </a:prstGeom>
          <a:noFill/>
        </p:spPr>
        <p:txBody>
          <a:bodyPr wrap="square">
            <a:spAutoFit/>
          </a:bodyPr>
          <a:lstStyle/>
          <a:p>
            <a:r>
              <a:rPr lang="zh-CN" altLang="en-US" dirty="0"/>
              <a:t>卡尔曼滤波器建立在线性的状态方程和测量方程。但是在实际应用中，更多的关系是非线形关系。为了能够利用基本卡尔曼滤波器的预测和更新过程，对于非线性的状态方程和观测方程，我们利用一阶的泰勒展开，将非线性公式近似为线性公式。</a:t>
            </a:r>
          </a:p>
        </p:txBody>
      </p:sp>
      <p:graphicFrame>
        <p:nvGraphicFramePr>
          <p:cNvPr id="4" name="对象 3">
            <a:extLst>
              <a:ext uri="{FF2B5EF4-FFF2-40B4-BE49-F238E27FC236}">
                <a16:creationId xmlns:a16="http://schemas.microsoft.com/office/drawing/2014/main" id="{2BEF9D33-8EDE-E176-253C-D767C5D50334}"/>
              </a:ext>
            </a:extLst>
          </p:cNvPr>
          <p:cNvGraphicFramePr>
            <a:graphicFrameLocks noChangeAspect="1"/>
          </p:cNvGraphicFramePr>
          <p:nvPr>
            <p:extLst>
              <p:ext uri="{D42A27DB-BD31-4B8C-83A1-F6EECF244321}">
                <p14:modId xmlns:p14="http://schemas.microsoft.com/office/powerpoint/2010/main" val="867114939"/>
              </p:ext>
            </p:extLst>
          </p:nvPr>
        </p:nvGraphicFramePr>
        <p:xfrm>
          <a:off x="3063067" y="2816665"/>
          <a:ext cx="2463800" cy="709613"/>
        </p:xfrm>
        <a:graphic>
          <a:graphicData uri="http://schemas.openxmlformats.org/presentationml/2006/ole">
            <mc:AlternateContent xmlns:mc="http://schemas.openxmlformats.org/markup-compatibility/2006">
              <mc:Choice xmlns:v="urn:schemas-microsoft-com:vml" Requires="v">
                <p:oleObj name="Equation" r:id="rId2" imgW="2464384" imgH="710306" progId="Equation.DSMT4">
                  <p:embed/>
                </p:oleObj>
              </mc:Choice>
              <mc:Fallback>
                <p:oleObj name="Equation" r:id="rId2" imgW="2464384" imgH="710306" progId="Equation.DSMT4">
                  <p:embed/>
                  <p:pic>
                    <p:nvPicPr>
                      <p:cNvPr id="0" name=""/>
                      <p:cNvPicPr/>
                      <p:nvPr/>
                    </p:nvPicPr>
                    <p:blipFill>
                      <a:blip r:embed="rId3"/>
                      <a:stretch>
                        <a:fillRect/>
                      </a:stretch>
                    </p:blipFill>
                    <p:spPr>
                      <a:xfrm>
                        <a:off x="3063067" y="2816665"/>
                        <a:ext cx="2463800" cy="709613"/>
                      </a:xfrm>
                      <a:prstGeom prst="rect">
                        <a:avLst/>
                      </a:prstGeom>
                    </p:spPr>
                  </p:pic>
                </p:oleObj>
              </mc:Fallback>
            </mc:AlternateContent>
          </a:graphicData>
        </a:graphic>
      </p:graphicFrame>
      <p:graphicFrame>
        <p:nvGraphicFramePr>
          <p:cNvPr id="5" name="对象 4">
            <a:extLst>
              <a:ext uri="{FF2B5EF4-FFF2-40B4-BE49-F238E27FC236}">
                <a16:creationId xmlns:a16="http://schemas.microsoft.com/office/drawing/2014/main" id="{40BD4F6E-DB05-BA61-E0C6-5FE8776C968B}"/>
              </a:ext>
            </a:extLst>
          </p:cNvPr>
          <p:cNvGraphicFramePr>
            <a:graphicFrameLocks noChangeAspect="1"/>
          </p:cNvGraphicFramePr>
          <p:nvPr>
            <p:extLst>
              <p:ext uri="{D42A27DB-BD31-4B8C-83A1-F6EECF244321}">
                <p14:modId xmlns:p14="http://schemas.microsoft.com/office/powerpoint/2010/main" val="3024532522"/>
              </p:ext>
            </p:extLst>
          </p:nvPr>
        </p:nvGraphicFramePr>
        <p:xfrm>
          <a:off x="7006352" y="2764278"/>
          <a:ext cx="2247900" cy="762000"/>
        </p:xfrm>
        <a:graphic>
          <a:graphicData uri="http://schemas.openxmlformats.org/presentationml/2006/ole">
            <mc:AlternateContent xmlns:mc="http://schemas.openxmlformats.org/markup-compatibility/2006">
              <mc:Choice xmlns:v="urn:schemas-microsoft-com:vml" Requires="v">
                <p:oleObj name="Equation" r:id="rId4" imgW="2247840" imgH="761760" progId="Equation.DSMT4">
                  <p:embed/>
                </p:oleObj>
              </mc:Choice>
              <mc:Fallback>
                <p:oleObj name="Equation" r:id="rId4" imgW="2247840" imgH="761760" progId="Equation.DSMT4">
                  <p:embed/>
                  <p:pic>
                    <p:nvPicPr>
                      <p:cNvPr id="0" name=""/>
                      <p:cNvPicPr/>
                      <p:nvPr/>
                    </p:nvPicPr>
                    <p:blipFill>
                      <a:blip r:embed="rId5"/>
                      <a:stretch>
                        <a:fillRect/>
                      </a:stretch>
                    </p:blipFill>
                    <p:spPr>
                      <a:xfrm>
                        <a:off x="7006352" y="2764278"/>
                        <a:ext cx="2247900" cy="762000"/>
                      </a:xfrm>
                      <a:prstGeom prst="rect">
                        <a:avLst/>
                      </a:prstGeom>
                    </p:spPr>
                  </p:pic>
                </p:oleObj>
              </mc:Fallback>
            </mc:AlternateContent>
          </a:graphicData>
        </a:graphic>
      </p:graphicFrame>
      <p:graphicFrame>
        <p:nvGraphicFramePr>
          <p:cNvPr id="6" name="对象 5">
            <a:extLst>
              <a:ext uri="{FF2B5EF4-FFF2-40B4-BE49-F238E27FC236}">
                <a16:creationId xmlns:a16="http://schemas.microsoft.com/office/drawing/2014/main" id="{0AD99C14-AB4B-C4D9-4B19-4396D85F0F73}"/>
              </a:ext>
            </a:extLst>
          </p:cNvPr>
          <p:cNvGraphicFramePr>
            <a:graphicFrameLocks noChangeAspect="1"/>
          </p:cNvGraphicFramePr>
          <p:nvPr>
            <p:extLst>
              <p:ext uri="{D42A27DB-BD31-4B8C-83A1-F6EECF244321}">
                <p14:modId xmlns:p14="http://schemas.microsoft.com/office/powerpoint/2010/main" val="1089082378"/>
              </p:ext>
            </p:extLst>
          </p:nvPr>
        </p:nvGraphicFramePr>
        <p:xfrm>
          <a:off x="7006352" y="3584762"/>
          <a:ext cx="2641600" cy="2349500"/>
        </p:xfrm>
        <a:graphic>
          <a:graphicData uri="http://schemas.openxmlformats.org/presentationml/2006/ole">
            <mc:AlternateContent xmlns:mc="http://schemas.openxmlformats.org/markup-compatibility/2006">
              <mc:Choice xmlns:v="urn:schemas-microsoft-com:vml" Requires="v">
                <p:oleObj name="Equation" r:id="rId6" imgW="2641320" imgH="2349360" progId="Equation.DSMT4">
                  <p:embed/>
                </p:oleObj>
              </mc:Choice>
              <mc:Fallback>
                <p:oleObj name="Equation" r:id="rId6" imgW="2641320" imgH="2349360" progId="Equation.DSMT4">
                  <p:embed/>
                  <p:pic>
                    <p:nvPicPr>
                      <p:cNvPr id="0" name=""/>
                      <p:cNvPicPr/>
                      <p:nvPr/>
                    </p:nvPicPr>
                    <p:blipFill>
                      <a:blip r:embed="rId7"/>
                      <a:stretch>
                        <a:fillRect/>
                      </a:stretch>
                    </p:blipFill>
                    <p:spPr>
                      <a:xfrm>
                        <a:off x="7006352" y="3584762"/>
                        <a:ext cx="2641600" cy="2349500"/>
                      </a:xfrm>
                      <a:prstGeom prst="rect">
                        <a:avLst/>
                      </a:prstGeom>
                    </p:spPr>
                  </p:pic>
                </p:oleObj>
              </mc:Fallback>
            </mc:AlternateContent>
          </a:graphicData>
        </a:graphic>
      </p:graphicFrame>
      <p:graphicFrame>
        <p:nvGraphicFramePr>
          <p:cNvPr id="7" name="对象 6">
            <a:extLst>
              <a:ext uri="{FF2B5EF4-FFF2-40B4-BE49-F238E27FC236}">
                <a16:creationId xmlns:a16="http://schemas.microsoft.com/office/drawing/2014/main" id="{CEE8ABC8-28F3-AF89-DD1E-62AA5EB9F587}"/>
              </a:ext>
            </a:extLst>
          </p:cNvPr>
          <p:cNvGraphicFramePr>
            <a:graphicFrameLocks noChangeAspect="1"/>
          </p:cNvGraphicFramePr>
          <p:nvPr>
            <p:extLst>
              <p:ext uri="{D42A27DB-BD31-4B8C-83A1-F6EECF244321}">
                <p14:modId xmlns:p14="http://schemas.microsoft.com/office/powerpoint/2010/main" val="1132934301"/>
              </p:ext>
            </p:extLst>
          </p:nvPr>
        </p:nvGraphicFramePr>
        <p:xfrm>
          <a:off x="3118780" y="3686362"/>
          <a:ext cx="2209800" cy="2247900"/>
        </p:xfrm>
        <a:graphic>
          <a:graphicData uri="http://schemas.openxmlformats.org/presentationml/2006/ole">
            <mc:AlternateContent xmlns:mc="http://schemas.openxmlformats.org/markup-compatibility/2006">
              <mc:Choice xmlns:v="urn:schemas-microsoft-com:vml" Requires="v">
                <p:oleObj name="Equation" r:id="rId8" imgW="2209680" imgH="2247840" progId="Equation.DSMT4">
                  <p:embed/>
                </p:oleObj>
              </mc:Choice>
              <mc:Fallback>
                <p:oleObj name="Equation" r:id="rId8" imgW="2209680" imgH="2247840" progId="Equation.DSMT4">
                  <p:embed/>
                  <p:pic>
                    <p:nvPicPr>
                      <p:cNvPr id="0" name=""/>
                      <p:cNvPicPr/>
                      <p:nvPr/>
                    </p:nvPicPr>
                    <p:blipFill>
                      <a:blip r:embed="rId9"/>
                      <a:stretch>
                        <a:fillRect/>
                      </a:stretch>
                    </p:blipFill>
                    <p:spPr>
                      <a:xfrm>
                        <a:off x="3118780" y="3686362"/>
                        <a:ext cx="2209800" cy="2247900"/>
                      </a:xfrm>
                      <a:prstGeom prst="rect">
                        <a:avLst/>
                      </a:prstGeom>
                    </p:spPr>
                  </p:pic>
                </p:oleObj>
              </mc:Fallback>
            </mc:AlternateContent>
          </a:graphicData>
        </a:graphic>
      </p:graphicFrame>
      <p:graphicFrame>
        <p:nvGraphicFramePr>
          <p:cNvPr id="10" name="表格 8">
            <a:extLst>
              <a:ext uri="{FF2B5EF4-FFF2-40B4-BE49-F238E27FC236}">
                <a16:creationId xmlns:a16="http://schemas.microsoft.com/office/drawing/2014/main" id="{8327DDEC-DBF9-41FA-9647-2151F2CEE676}"/>
              </a:ext>
            </a:extLst>
          </p:cNvPr>
          <p:cNvGraphicFramePr>
            <a:graphicFrameLocks noGrp="1"/>
          </p:cNvGraphicFramePr>
          <p:nvPr>
            <p:extLst>
              <p:ext uri="{D42A27DB-BD31-4B8C-83A1-F6EECF244321}">
                <p14:modId xmlns:p14="http://schemas.microsoft.com/office/powerpoint/2010/main" val="1925404563"/>
              </p:ext>
            </p:extLst>
          </p:nvPr>
        </p:nvGraphicFramePr>
        <p:xfrm>
          <a:off x="2041066" y="2198566"/>
          <a:ext cx="8109868" cy="3786496"/>
        </p:xfrm>
        <a:graphic>
          <a:graphicData uri="http://schemas.openxmlformats.org/drawingml/2006/table">
            <a:tbl>
              <a:tblPr firstRow="1" bandRow="1">
                <a:tableStyleId>{2D5ABB26-0587-4C30-8999-92F81FD0307C}</a:tableStyleId>
              </a:tblPr>
              <a:tblGrid>
                <a:gridCol w="4117812">
                  <a:extLst>
                    <a:ext uri="{9D8B030D-6E8A-4147-A177-3AD203B41FA5}">
                      <a16:colId xmlns:a16="http://schemas.microsoft.com/office/drawing/2014/main" val="3621517398"/>
                    </a:ext>
                  </a:extLst>
                </a:gridCol>
                <a:gridCol w="3992056">
                  <a:extLst>
                    <a:ext uri="{9D8B030D-6E8A-4147-A177-3AD203B41FA5}">
                      <a16:colId xmlns:a16="http://schemas.microsoft.com/office/drawing/2014/main" val="215772019"/>
                    </a:ext>
                  </a:extLst>
                </a:gridCol>
              </a:tblGrid>
              <a:tr h="534085">
                <a:tc>
                  <a:txBody>
                    <a:bodyPr/>
                    <a:lstStyle/>
                    <a:p>
                      <a:pPr algn="ctr"/>
                      <a:r>
                        <a:rPr lang="zh-CN" altLang="en-US" dirty="0"/>
                        <a:t>卡尔曼滤波器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dirty="0"/>
                        <a:t>扩展卡尔曼滤波器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24215940"/>
                  </a:ext>
                </a:extLst>
              </a:tr>
              <a:tr h="876963">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22387350"/>
                  </a:ext>
                </a:extLst>
              </a:tr>
              <a:tr h="2375448">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13985598"/>
                  </a:ext>
                </a:extLst>
              </a:tr>
            </a:tbl>
          </a:graphicData>
        </a:graphic>
      </p:graphicFrame>
    </p:spTree>
    <p:extLst>
      <p:ext uri="{BB962C8B-B14F-4D97-AF65-F5344CB8AC3E}">
        <p14:creationId xmlns:p14="http://schemas.microsoft.com/office/powerpoint/2010/main" val="3955040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圆角矩形 4">
            <a:extLst>
              <a:ext uri="{FF2B5EF4-FFF2-40B4-BE49-F238E27FC236}">
                <a16:creationId xmlns:a16="http://schemas.microsoft.com/office/drawing/2014/main" id="{CF77CDAA-56E4-43FB-825A-0C5CECEA5D99}"/>
              </a:ext>
            </a:extLst>
          </p:cNvPr>
          <p:cNvSpPr/>
          <p:nvPr/>
        </p:nvSpPr>
        <p:spPr>
          <a:xfrm>
            <a:off x="714846" y="237949"/>
            <a:ext cx="3970278" cy="648170"/>
          </a:xfrm>
          <a:prstGeom prst="roundRect">
            <a:avLst/>
          </a:prstGeom>
          <a:solidFill>
            <a:srgbClr val="0054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rPr>
              <a:t>常规布局固定翼飞机的动力学模型</a:t>
            </a:r>
          </a:p>
        </p:txBody>
      </p:sp>
      <p:pic>
        <p:nvPicPr>
          <p:cNvPr id="2" name="图片 1">
            <a:extLst>
              <a:ext uri="{FF2B5EF4-FFF2-40B4-BE49-F238E27FC236}">
                <a16:creationId xmlns:a16="http://schemas.microsoft.com/office/drawing/2014/main" id="{0E19DE54-CA44-3CAE-BC0B-BF20A75D24E7}"/>
              </a:ext>
            </a:extLst>
          </p:cNvPr>
          <p:cNvPicPr>
            <a:picLocks noChangeAspect="1"/>
          </p:cNvPicPr>
          <p:nvPr/>
        </p:nvPicPr>
        <p:blipFill>
          <a:blip r:embed="rId2"/>
          <a:stretch>
            <a:fillRect/>
          </a:stretch>
        </p:blipFill>
        <p:spPr>
          <a:xfrm>
            <a:off x="5524291" y="1160422"/>
            <a:ext cx="5588281" cy="4752582"/>
          </a:xfrm>
          <a:prstGeom prst="rect">
            <a:avLst/>
          </a:prstGeom>
        </p:spPr>
      </p:pic>
      <p:pic>
        <p:nvPicPr>
          <p:cNvPr id="3" name="图片 2">
            <a:extLst>
              <a:ext uri="{FF2B5EF4-FFF2-40B4-BE49-F238E27FC236}">
                <a16:creationId xmlns:a16="http://schemas.microsoft.com/office/drawing/2014/main" id="{66E7B8F8-830F-DACB-F09E-A14F4620A585}"/>
              </a:ext>
            </a:extLst>
          </p:cNvPr>
          <p:cNvPicPr>
            <a:picLocks noChangeAspect="1"/>
          </p:cNvPicPr>
          <p:nvPr/>
        </p:nvPicPr>
        <p:blipFill>
          <a:blip r:embed="rId3"/>
          <a:stretch>
            <a:fillRect/>
          </a:stretch>
        </p:blipFill>
        <p:spPr>
          <a:xfrm>
            <a:off x="1079428" y="2444416"/>
            <a:ext cx="3954238" cy="2184594"/>
          </a:xfrm>
          <a:prstGeom prst="rect">
            <a:avLst/>
          </a:prstGeom>
        </p:spPr>
      </p:pic>
    </p:spTree>
    <p:extLst>
      <p:ext uri="{BB962C8B-B14F-4D97-AF65-F5344CB8AC3E}">
        <p14:creationId xmlns:p14="http://schemas.microsoft.com/office/powerpoint/2010/main" val="3183590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descr="图表, 散点图&#10;&#10;描述已自动生成">
            <a:extLst>
              <a:ext uri="{FF2B5EF4-FFF2-40B4-BE49-F238E27FC236}">
                <a16:creationId xmlns:a16="http://schemas.microsoft.com/office/drawing/2014/main" id="{E9378E7D-3E77-53E0-8C58-E2EB61FFE716}"/>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24553"/>
          <a:stretch/>
        </p:blipFill>
        <p:spPr>
          <a:xfrm>
            <a:off x="879105" y="2805637"/>
            <a:ext cx="4871195" cy="2756356"/>
          </a:xfrm>
          <a:prstGeom prst="rect">
            <a:avLst/>
          </a:prstGeom>
        </p:spPr>
      </p:pic>
      <p:grpSp>
        <p:nvGrpSpPr>
          <p:cNvPr id="24" name="组合 23">
            <a:extLst>
              <a:ext uri="{FF2B5EF4-FFF2-40B4-BE49-F238E27FC236}">
                <a16:creationId xmlns:a16="http://schemas.microsoft.com/office/drawing/2014/main" id="{86FF16F4-1479-DC10-AFA4-A46248321F01}"/>
              </a:ext>
            </a:extLst>
          </p:cNvPr>
          <p:cNvGrpSpPr/>
          <p:nvPr/>
        </p:nvGrpSpPr>
        <p:grpSpPr>
          <a:xfrm>
            <a:off x="6454587" y="4183815"/>
            <a:ext cx="4545106" cy="2009263"/>
            <a:chOff x="6167718" y="3334871"/>
            <a:chExt cx="4545106" cy="2009263"/>
          </a:xfrm>
        </p:grpSpPr>
        <p:sp>
          <p:nvSpPr>
            <p:cNvPr id="23" name="矩形: 圆角 22">
              <a:extLst>
                <a:ext uri="{FF2B5EF4-FFF2-40B4-BE49-F238E27FC236}">
                  <a16:creationId xmlns:a16="http://schemas.microsoft.com/office/drawing/2014/main" id="{EF022C8E-8EBA-48BF-0905-5321B7D00B2B}"/>
                </a:ext>
              </a:extLst>
            </p:cNvPr>
            <p:cNvSpPr/>
            <p:nvPr/>
          </p:nvSpPr>
          <p:spPr>
            <a:xfrm>
              <a:off x="6167718" y="3334871"/>
              <a:ext cx="4545106" cy="200926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aphicFrame>
          <p:nvGraphicFramePr>
            <p:cNvPr id="21" name="对象 20">
              <a:extLst>
                <a:ext uri="{FF2B5EF4-FFF2-40B4-BE49-F238E27FC236}">
                  <a16:creationId xmlns:a16="http://schemas.microsoft.com/office/drawing/2014/main" id="{13234118-B288-798A-9206-C110765818B6}"/>
                </a:ext>
              </a:extLst>
            </p:cNvPr>
            <p:cNvGraphicFramePr>
              <a:graphicFrameLocks noChangeAspect="1"/>
            </p:cNvGraphicFramePr>
            <p:nvPr>
              <p:extLst>
                <p:ext uri="{D42A27DB-BD31-4B8C-83A1-F6EECF244321}">
                  <p14:modId xmlns:p14="http://schemas.microsoft.com/office/powerpoint/2010/main" val="1449827945"/>
                </p:ext>
              </p:extLst>
            </p:nvPr>
          </p:nvGraphicFramePr>
          <p:xfrm>
            <a:off x="6412006" y="3590645"/>
            <a:ext cx="4191000" cy="1511300"/>
          </p:xfrm>
          <a:graphic>
            <a:graphicData uri="http://schemas.openxmlformats.org/presentationml/2006/ole">
              <mc:AlternateContent xmlns:mc="http://schemas.openxmlformats.org/markup-compatibility/2006">
                <mc:Choice xmlns:v="urn:schemas-microsoft-com:vml" Requires="v">
                  <p:oleObj name="Equation" r:id="rId3" imgW="4190760" imgH="1511280" progId="Equation.DSMT4">
                    <p:embed/>
                  </p:oleObj>
                </mc:Choice>
                <mc:Fallback>
                  <p:oleObj name="Equation" r:id="rId3" imgW="4190760" imgH="1511280" progId="Equation.DSMT4">
                    <p:embed/>
                    <p:pic>
                      <p:nvPicPr>
                        <p:cNvPr id="0" name=""/>
                        <p:cNvPicPr/>
                        <p:nvPr/>
                      </p:nvPicPr>
                      <p:blipFill>
                        <a:blip r:embed="rId4"/>
                        <a:stretch>
                          <a:fillRect/>
                        </a:stretch>
                      </p:blipFill>
                      <p:spPr>
                        <a:xfrm>
                          <a:off x="6412006" y="3590645"/>
                          <a:ext cx="4191000" cy="1511300"/>
                        </a:xfrm>
                        <a:prstGeom prst="rect">
                          <a:avLst/>
                        </a:prstGeom>
                      </p:spPr>
                    </p:pic>
                  </p:oleObj>
                </mc:Fallback>
              </mc:AlternateContent>
            </a:graphicData>
          </a:graphic>
        </p:graphicFrame>
      </p:grpSp>
      <p:grpSp>
        <p:nvGrpSpPr>
          <p:cNvPr id="26" name="组合 25">
            <a:extLst>
              <a:ext uri="{FF2B5EF4-FFF2-40B4-BE49-F238E27FC236}">
                <a16:creationId xmlns:a16="http://schemas.microsoft.com/office/drawing/2014/main" id="{53ECDEA6-6F66-C1AF-9481-89F217A3A0DB}"/>
              </a:ext>
            </a:extLst>
          </p:cNvPr>
          <p:cNvGrpSpPr/>
          <p:nvPr/>
        </p:nvGrpSpPr>
        <p:grpSpPr>
          <a:xfrm>
            <a:off x="6291542" y="2289880"/>
            <a:ext cx="4871195" cy="1416424"/>
            <a:chOff x="5692588" y="1398494"/>
            <a:chExt cx="4871195" cy="1416424"/>
          </a:xfrm>
        </p:grpSpPr>
        <p:sp>
          <p:nvSpPr>
            <p:cNvPr id="25" name="矩形: 圆角 24">
              <a:extLst>
                <a:ext uri="{FF2B5EF4-FFF2-40B4-BE49-F238E27FC236}">
                  <a16:creationId xmlns:a16="http://schemas.microsoft.com/office/drawing/2014/main" id="{B973E2AD-AE33-7CA5-7B76-3A50B40475DE}"/>
                </a:ext>
              </a:extLst>
            </p:cNvPr>
            <p:cNvSpPr/>
            <p:nvPr/>
          </p:nvSpPr>
          <p:spPr>
            <a:xfrm>
              <a:off x="5692588" y="1398494"/>
              <a:ext cx="4871195" cy="141642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aphicFrame>
          <p:nvGraphicFramePr>
            <p:cNvPr id="20" name="对象 19">
              <a:extLst>
                <a:ext uri="{FF2B5EF4-FFF2-40B4-BE49-F238E27FC236}">
                  <a16:creationId xmlns:a16="http://schemas.microsoft.com/office/drawing/2014/main" id="{A9B9FC23-46DD-7F0E-FCF7-B333A53EE344}"/>
                </a:ext>
              </a:extLst>
            </p:cNvPr>
            <p:cNvGraphicFramePr>
              <a:graphicFrameLocks noChangeAspect="1"/>
            </p:cNvGraphicFramePr>
            <p:nvPr>
              <p:extLst>
                <p:ext uri="{D42A27DB-BD31-4B8C-83A1-F6EECF244321}">
                  <p14:modId xmlns:p14="http://schemas.microsoft.com/office/powerpoint/2010/main" val="2531148716"/>
                </p:ext>
              </p:extLst>
            </p:nvPr>
          </p:nvGraphicFramePr>
          <p:xfrm>
            <a:off x="6346076" y="1917524"/>
            <a:ext cx="3797300" cy="736600"/>
          </p:xfrm>
          <a:graphic>
            <a:graphicData uri="http://schemas.openxmlformats.org/presentationml/2006/ole">
              <mc:AlternateContent xmlns:mc="http://schemas.openxmlformats.org/markup-compatibility/2006">
                <mc:Choice xmlns:v="urn:schemas-microsoft-com:vml" Requires="v">
                  <p:oleObj name="Equation" r:id="rId5" imgW="3797280" imgH="736560" progId="Equation.DSMT4">
                    <p:embed/>
                  </p:oleObj>
                </mc:Choice>
                <mc:Fallback>
                  <p:oleObj name="Equation" r:id="rId5" imgW="3797280" imgH="736560" progId="Equation.DSMT4">
                    <p:embed/>
                    <p:pic>
                      <p:nvPicPr>
                        <p:cNvPr id="0" name=""/>
                        <p:cNvPicPr/>
                        <p:nvPr/>
                      </p:nvPicPr>
                      <p:blipFill>
                        <a:blip r:embed="rId6"/>
                        <a:stretch>
                          <a:fillRect/>
                        </a:stretch>
                      </p:blipFill>
                      <p:spPr>
                        <a:xfrm>
                          <a:off x="6346076" y="1917524"/>
                          <a:ext cx="3797300" cy="736600"/>
                        </a:xfrm>
                        <a:prstGeom prst="rect">
                          <a:avLst/>
                        </a:prstGeom>
                      </p:spPr>
                    </p:pic>
                  </p:oleObj>
                </mc:Fallback>
              </mc:AlternateContent>
            </a:graphicData>
          </a:graphic>
        </p:graphicFrame>
        <p:sp>
          <p:nvSpPr>
            <p:cNvPr id="22" name="文本框 21">
              <a:extLst>
                <a:ext uri="{FF2B5EF4-FFF2-40B4-BE49-F238E27FC236}">
                  <a16:creationId xmlns:a16="http://schemas.microsoft.com/office/drawing/2014/main" id="{20FF0FD0-2ED7-8C2C-D988-82EBC10EB41F}"/>
                </a:ext>
              </a:extLst>
            </p:cNvPr>
            <p:cNvSpPr txBox="1"/>
            <p:nvPr/>
          </p:nvSpPr>
          <p:spPr>
            <a:xfrm>
              <a:off x="5809129" y="1583332"/>
              <a:ext cx="4213412" cy="369332"/>
            </a:xfrm>
            <a:prstGeom prst="rect">
              <a:avLst/>
            </a:prstGeom>
            <a:noFill/>
          </p:spPr>
          <p:txBody>
            <a:bodyPr wrap="square" rtlCol="0">
              <a:spAutoFit/>
            </a:bodyPr>
            <a:lstStyle/>
            <a:p>
              <a:r>
                <a:rPr lang="zh-CN" altLang="en-US" dirty="0"/>
                <a:t>根据运动学模型得到滚转角和俯仰角为</a:t>
              </a:r>
            </a:p>
          </p:txBody>
        </p:sp>
      </p:grpSp>
      <p:cxnSp>
        <p:nvCxnSpPr>
          <p:cNvPr id="28" name="直接箭头连接符 27">
            <a:extLst>
              <a:ext uri="{FF2B5EF4-FFF2-40B4-BE49-F238E27FC236}">
                <a16:creationId xmlns:a16="http://schemas.microsoft.com/office/drawing/2014/main" id="{C42DBD24-E11A-1D12-F950-88F0E4BEF2DF}"/>
              </a:ext>
            </a:extLst>
          </p:cNvPr>
          <p:cNvCxnSpPr>
            <a:stCxn id="25" idx="2"/>
            <a:endCxn id="23" idx="0"/>
          </p:cNvCxnSpPr>
          <p:nvPr/>
        </p:nvCxnSpPr>
        <p:spPr>
          <a:xfrm>
            <a:off x="8727140" y="3706304"/>
            <a:ext cx="0" cy="4775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文本框 28">
            <a:extLst>
              <a:ext uri="{FF2B5EF4-FFF2-40B4-BE49-F238E27FC236}">
                <a16:creationId xmlns:a16="http://schemas.microsoft.com/office/drawing/2014/main" id="{F1531C97-9B3B-CF73-15F8-53F6624A7918}"/>
              </a:ext>
            </a:extLst>
          </p:cNvPr>
          <p:cNvSpPr txBox="1"/>
          <p:nvPr/>
        </p:nvSpPr>
        <p:spPr>
          <a:xfrm>
            <a:off x="667710" y="1166038"/>
            <a:ext cx="10495500" cy="923330"/>
          </a:xfrm>
          <a:prstGeom prst="rect">
            <a:avLst/>
          </a:prstGeom>
          <a:noFill/>
        </p:spPr>
        <p:txBody>
          <a:bodyPr wrap="square">
            <a:spAutoFit/>
          </a:bodyPr>
          <a:lstStyle/>
          <a:p>
            <a:pPr marL="285750" indent="-285750">
              <a:buFont typeface="Wingdings" panose="05000000000000000000" pitchFamily="2" charset="2"/>
              <a:buChar char="Ø"/>
            </a:pPr>
            <a:r>
              <a:rPr lang="zh-CN" altLang="en-US" dirty="0"/>
              <a:t>由于</a:t>
            </a:r>
            <a:r>
              <a:rPr lang="en-US" altLang="zh-CN" dirty="0"/>
              <a:t>IMU</a:t>
            </a:r>
            <a:r>
              <a:rPr lang="zh-CN" altLang="en-US" dirty="0"/>
              <a:t>直接测量机身坐标系中的角速度和加速度，所以状态</a:t>
            </a:r>
            <a:r>
              <a:rPr lang="en-US" altLang="zh-CN" dirty="0" err="1"/>
              <a:t>pq</a:t>
            </a:r>
            <a:r>
              <a:rPr lang="zh-CN" altLang="en-US" dirty="0"/>
              <a:t>和</a:t>
            </a:r>
            <a:r>
              <a:rPr lang="en-US" altLang="zh-CN" dirty="0"/>
              <a:t>r</a:t>
            </a:r>
            <a:r>
              <a:rPr lang="zh-CN" altLang="en-US" dirty="0"/>
              <a:t>可以通过陀螺仪结合低通滤波来获得。但直接测量滚转角和俯仰角的传感器是不可用的，因此需要对</a:t>
            </a:r>
            <a:r>
              <a:rPr lang="en-US" altLang="zh-CN" dirty="0"/>
              <a:t>MAV</a:t>
            </a:r>
            <a:r>
              <a:rPr lang="zh-CN" altLang="en-US" dirty="0"/>
              <a:t>的</a:t>
            </a:r>
            <a:r>
              <a:rPr lang="zh-CN" altLang="en-US" dirty="0">
                <a:solidFill>
                  <a:srgbClr val="4E81C0"/>
                </a:solidFill>
              </a:rPr>
              <a:t>滚转角和俯仰角</a:t>
            </a:r>
            <a:r>
              <a:rPr lang="zh-CN" altLang="en-US" dirty="0"/>
              <a:t>进行估计</a:t>
            </a:r>
            <a:endParaRPr lang="en-US" altLang="zh-CN" dirty="0"/>
          </a:p>
          <a:p>
            <a:pPr marL="285750" indent="-285750">
              <a:buFont typeface="Wingdings" panose="05000000000000000000" pitchFamily="2" charset="2"/>
              <a:buChar char="Ø"/>
            </a:pPr>
            <a:r>
              <a:rPr lang="en-US" altLang="zh-CN" dirty="0"/>
              <a:t>IMU</a:t>
            </a:r>
            <a:r>
              <a:rPr lang="zh-CN" altLang="en-US" dirty="0"/>
              <a:t>的误差主要包括安装误差、刻度误差、温漂现象等等。</a:t>
            </a:r>
            <a:endParaRPr lang="en-US" altLang="zh-CN" dirty="0"/>
          </a:p>
        </p:txBody>
      </p:sp>
      <p:sp>
        <p:nvSpPr>
          <p:cNvPr id="30" name="圆角矩形 4">
            <a:extLst>
              <a:ext uri="{FF2B5EF4-FFF2-40B4-BE49-F238E27FC236}">
                <a16:creationId xmlns:a16="http://schemas.microsoft.com/office/drawing/2014/main" id="{F51E6D64-9E95-B886-A3A7-D8355D9526D0}"/>
              </a:ext>
            </a:extLst>
          </p:cNvPr>
          <p:cNvSpPr/>
          <p:nvPr/>
        </p:nvSpPr>
        <p:spPr>
          <a:xfrm>
            <a:off x="667711" y="294510"/>
            <a:ext cx="3572596" cy="710598"/>
          </a:xfrm>
          <a:prstGeom prst="roundRect">
            <a:avLst/>
          </a:prstGeom>
          <a:solidFill>
            <a:srgbClr val="0054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rPr>
              <a:t>用于姿态估计的扩展卡尔曼滤波</a:t>
            </a:r>
          </a:p>
        </p:txBody>
      </p:sp>
    </p:spTree>
    <p:extLst>
      <p:ext uri="{BB962C8B-B14F-4D97-AF65-F5344CB8AC3E}">
        <p14:creationId xmlns:p14="http://schemas.microsoft.com/office/powerpoint/2010/main" val="1872530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45BF129A-4CA0-E64E-15C4-19C0562C4F5C}"/>
              </a:ext>
            </a:extLst>
          </p:cNvPr>
          <p:cNvGrpSpPr/>
          <p:nvPr/>
        </p:nvGrpSpPr>
        <p:grpSpPr>
          <a:xfrm>
            <a:off x="6802035" y="1053871"/>
            <a:ext cx="4476128" cy="2696269"/>
            <a:chOff x="6047194" y="1183197"/>
            <a:chExt cx="4476128" cy="2696269"/>
          </a:xfrm>
        </p:grpSpPr>
        <p:sp>
          <p:nvSpPr>
            <p:cNvPr id="4" name="矩形: 圆角 3">
              <a:extLst>
                <a:ext uri="{FF2B5EF4-FFF2-40B4-BE49-F238E27FC236}">
                  <a16:creationId xmlns:a16="http://schemas.microsoft.com/office/drawing/2014/main" id="{552E066F-42E7-E12C-A466-9E24B79D78B8}"/>
                </a:ext>
              </a:extLst>
            </p:cNvPr>
            <p:cNvSpPr/>
            <p:nvPr/>
          </p:nvSpPr>
          <p:spPr>
            <a:xfrm>
              <a:off x="6047194" y="1183197"/>
              <a:ext cx="4476128" cy="269626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aphicFrame>
          <p:nvGraphicFramePr>
            <p:cNvPr id="15" name="对象 14">
              <a:extLst>
                <a:ext uri="{FF2B5EF4-FFF2-40B4-BE49-F238E27FC236}">
                  <a16:creationId xmlns:a16="http://schemas.microsoft.com/office/drawing/2014/main" id="{7C25EFFD-D740-50CC-EB3E-88503178DC46}"/>
                </a:ext>
              </a:extLst>
            </p:cNvPr>
            <p:cNvGraphicFramePr>
              <a:graphicFrameLocks noChangeAspect="1"/>
            </p:cNvGraphicFramePr>
            <p:nvPr>
              <p:extLst>
                <p:ext uri="{D42A27DB-BD31-4B8C-83A1-F6EECF244321}">
                  <p14:modId xmlns:p14="http://schemas.microsoft.com/office/powerpoint/2010/main" val="3229894602"/>
                </p:ext>
              </p:extLst>
            </p:nvPr>
          </p:nvGraphicFramePr>
          <p:xfrm>
            <a:off x="6302148" y="1581675"/>
            <a:ext cx="4051300" cy="2260600"/>
          </p:xfrm>
          <a:graphic>
            <a:graphicData uri="http://schemas.openxmlformats.org/presentationml/2006/ole">
              <mc:AlternateContent xmlns:mc="http://schemas.openxmlformats.org/markup-compatibility/2006">
                <mc:Choice xmlns:v="urn:schemas-microsoft-com:vml" Requires="v">
                  <p:oleObj name="Equation" r:id="rId2" imgW="4051080" imgH="2260440" progId="Equation.DSMT4">
                    <p:embed/>
                  </p:oleObj>
                </mc:Choice>
                <mc:Fallback>
                  <p:oleObj name="Equation" r:id="rId2" imgW="4051080" imgH="2260440" progId="Equation.DSMT4">
                    <p:embed/>
                    <p:pic>
                      <p:nvPicPr>
                        <p:cNvPr id="15" name="对象 14">
                          <a:extLst>
                            <a:ext uri="{FF2B5EF4-FFF2-40B4-BE49-F238E27FC236}">
                              <a16:creationId xmlns:a16="http://schemas.microsoft.com/office/drawing/2014/main" id="{7C25EFFD-D740-50CC-EB3E-88503178DC46}"/>
                            </a:ext>
                          </a:extLst>
                        </p:cNvPr>
                        <p:cNvPicPr/>
                        <p:nvPr/>
                      </p:nvPicPr>
                      <p:blipFill>
                        <a:blip r:embed="rId3"/>
                        <a:stretch>
                          <a:fillRect/>
                        </a:stretch>
                      </p:blipFill>
                      <p:spPr>
                        <a:xfrm>
                          <a:off x="6302148" y="1581675"/>
                          <a:ext cx="4051300" cy="2260600"/>
                        </a:xfrm>
                        <a:prstGeom prst="rect">
                          <a:avLst/>
                        </a:prstGeom>
                      </p:spPr>
                    </p:pic>
                  </p:oleObj>
                </mc:Fallback>
              </mc:AlternateContent>
            </a:graphicData>
          </a:graphic>
        </p:graphicFrame>
      </p:grpSp>
      <p:pic>
        <p:nvPicPr>
          <p:cNvPr id="16" name="图片 15">
            <a:extLst>
              <a:ext uri="{FF2B5EF4-FFF2-40B4-BE49-F238E27FC236}">
                <a16:creationId xmlns:a16="http://schemas.microsoft.com/office/drawing/2014/main" id="{45093500-860A-076B-4D3D-7DEB899EAAC3}"/>
              </a:ext>
            </a:extLst>
          </p:cNvPr>
          <p:cNvPicPr>
            <a:picLocks noChangeAspect="1"/>
          </p:cNvPicPr>
          <p:nvPr/>
        </p:nvPicPr>
        <p:blipFill>
          <a:blip r:embed="rId4"/>
          <a:stretch>
            <a:fillRect/>
          </a:stretch>
        </p:blipFill>
        <p:spPr>
          <a:xfrm>
            <a:off x="1258548" y="3033549"/>
            <a:ext cx="4711200" cy="2759729"/>
          </a:xfrm>
          <a:prstGeom prst="rect">
            <a:avLst/>
          </a:prstGeom>
        </p:spPr>
      </p:pic>
      <p:grpSp>
        <p:nvGrpSpPr>
          <p:cNvPr id="6" name="组合 5">
            <a:extLst>
              <a:ext uri="{FF2B5EF4-FFF2-40B4-BE49-F238E27FC236}">
                <a16:creationId xmlns:a16="http://schemas.microsoft.com/office/drawing/2014/main" id="{223188D5-24A0-69F3-92A3-7E15DBB8AB73}"/>
              </a:ext>
            </a:extLst>
          </p:cNvPr>
          <p:cNvGrpSpPr/>
          <p:nvPr/>
        </p:nvGrpSpPr>
        <p:grpSpPr>
          <a:xfrm>
            <a:off x="6574805" y="4082281"/>
            <a:ext cx="4930588" cy="1974914"/>
            <a:chOff x="5819964" y="4141693"/>
            <a:chExt cx="4930588" cy="1974914"/>
          </a:xfrm>
        </p:grpSpPr>
        <p:sp>
          <p:nvSpPr>
            <p:cNvPr id="5" name="矩形: 圆角 4">
              <a:extLst>
                <a:ext uri="{FF2B5EF4-FFF2-40B4-BE49-F238E27FC236}">
                  <a16:creationId xmlns:a16="http://schemas.microsoft.com/office/drawing/2014/main" id="{CA639466-0990-22E2-A216-6979554C8503}"/>
                </a:ext>
              </a:extLst>
            </p:cNvPr>
            <p:cNvSpPr/>
            <p:nvPr/>
          </p:nvSpPr>
          <p:spPr>
            <a:xfrm>
              <a:off x="5819964" y="4141693"/>
              <a:ext cx="4930588" cy="197491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aphicFrame>
          <p:nvGraphicFramePr>
            <p:cNvPr id="2" name="对象 1">
              <a:extLst>
                <a:ext uri="{FF2B5EF4-FFF2-40B4-BE49-F238E27FC236}">
                  <a16:creationId xmlns:a16="http://schemas.microsoft.com/office/drawing/2014/main" id="{1F148BE3-75B3-A300-040D-488EB5ABDDB9}"/>
                </a:ext>
              </a:extLst>
            </p:cNvPr>
            <p:cNvGraphicFramePr>
              <a:graphicFrameLocks noChangeAspect="1"/>
            </p:cNvGraphicFramePr>
            <p:nvPr>
              <p:extLst>
                <p:ext uri="{D42A27DB-BD31-4B8C-83A1-F6EECF244321}">
                  <p14:modId xmlns:p14="http://schemas.microsoft.com/office/powerpoint/2010/main" val="2399996970"/>
                </p:ext>
              </p:extLst>
            </p:nvPr>
          </p:nvGraphicFramePr>
          <p:xfrm>
            <a:off x="6035448" y="4211607"/>
            <a:ext cx="4584700" cy="1905000"/>
          </p:xfrm>
          <a:graphic>
            <a:graphicData uri="http://schemas.openxmlformats.org/presentationml/2006/ole">
              <mc:AlternateContent xmlns:mc="http://schemas.openxmlformats.org/markup-compatibility/2006">
                <mc:Choice xmlns:v="urn:schemas-microsoft-com:vml" Requires="v">
                  <p:oleObj name="Equation" r:id="rId5" imgW="4584600" imgH="1904760" progId="Equation.DSMT4">
                    <p:embed/>
                  </p:oleObj>
                </mc:Choice>
                <mc:Fallback>
                  <p:oleObj name="Equation" r:id="rId5" imgW="4584600" imgH="1904760" progId="Equation.DSMT4">
                    <p:embed/>
                    <p:pic>
                      <p:nvPicPr>
                        <p:cNvPr id="0" name=""/>
                        <p:cNvPicPr/>
                        <p:nvPr/>
                      </p:nvPicPr>
                      <p:blipFill>
                        <a:blip r:embed="rId6"/>
                        <a:stretch>
                          <a:fillRect/>
                        </a:stretch>
                      </p:blipFill>
                      <p:spPr>
                        <a:xfrm>
                          <a:off x="6035448" y="4211607"/>
                          <a:ext cx="4584700" cy="1905000"/>
                        </a:xfrm>
                        <a:prstGeom prst="rect">
                          <a:avLst/>
                        </a:prstGeom>
                      </p:spPr>
                    </p:pic>
                  </p:oleObj>
                </mc:Fallback>
              </mc:AlternateContent>
            </a:graphicData>
          </a:graphic>
        </p:graphicFrame>
      </p:grpSp>
      <p:sp>
        <p:nvSpPr>
          <p:cNvPr id="3" name="文本框 2">
            <a:extLst>
              <a:ext uri="{FF2B5EF4-FFF2-40B4-BE49-F238E27FC236}">
                <a16:creationId xmlns:a16="http://schemas.microsoft.com/office/drawing/2014/main" id="{8A9E37BC-58A5-CFC3-7DFB-292712737769}"/>
              </a:ext>
            </a:extLst>
          </p:cNvPr>
          <p:cNvSpPr txBox="1"/>
          <p:nvPr/>
        </p:nvSpPr>
        <p:spPr>
          <a:xfrm>
            <a:off x="6898861" y="1083017"/>
            <a:ext cx="4209428" cy="369332"/>
          </a:xfrm>
          <a:prstGeom prst="rect">
            <a:avLst/>
          </a:prstGeom>
          <a:noFill/>
        </p:spPr>
        <p:txBody>
          <a:bodyPr wrap="square" rtlCol="0">
            <a:spAutoFit/>
          </a:bodyPr>
          <a:lstStyle/>
          <a:p>
            <a:r>
              <a:rPr lang="zh-CN" altLang="en-US" dirty="0"/>
              <a:t>自动驾驶仪内的加速度计的模型为</a:t>
            </a:r>
          </a:p>
        </p:txBody>
      </p:sp>
      <p:cxnSp>
        <p:nvCxnSpPr>
          <p:cNvPr id="11" name="直接箭头连接符 10">
            <a:extLst>
              <a:ext uri="{FF2B5EF4-FFF2-40B4-BE49-F238E27FC236}">
                <a16:creationId xmlns:a16="http://schemas.microsoft.com/office/drawing/2014/main" id="{D7684513-F9C7-5113-6FFD-E11057BB6D6A}"/>
              </a:ext>
            </a:extLst>
          </p:cNvPr>
          <p:cNvCxnSpPr>
            <a:stCxn id="4" idx="2"/>
            <a:endCxn id="5" idx="0"/>
          </p:cNvCxnSpPr>
          <p:nvPr/>
        </p:nvCxnSpPr>
        <p:spPr>
          <a:xfrm>
            <a:off x="9040099" y="3750140"/>
            <a:ext cx="0" cy="3321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圆角矩形 4">
            <a:extLst>
              <a:ext uri="{FF2B5EF4-FFF2-40B4-BE49-F238E27FC236}">
                <a16:creationId xmlns:a16="http://schemas.microsoft.com/office/drawing/2014/main" id="{823697BD-688E-4266-3697-0B8C98D6271E}"/>
              </a:ext>
            </a:extLst>
          </p:cNvPr>
          <p:cNvSpPr/>
          <p:nvPr/>
        </p:nvSpPr>
        <p:spPr>
          <a:xfrm>
            <a:off x="667711" y="294510"/>
            <a:ext cx="3572596" cy="710598"/>
          </a:xfrm>
          <a:prstGeom prst="roundRect">
            <a:avLst/>
          </a:prstGeom>
          <a:solidFill>
            <a:srgbClr val="0054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rPr>
              <a:t>用于姿态估计的扩展卡尔曼滤波</a:t>
            </a:r>
          </a:p>
        </p:txBody>
      </p:sp>
      <p:sp>
        <p:nvSpPr>
          <p:cNvPr id="17" name="文本框 16">
            <a:extLst>
              <a:ext uri="{FF2B5EF4-FFF2-40B4-BE49-F238E27FC236}">
                <a16:creationId xmlns:a16="http://schemas.microsoft.com/office/drawing/2014/main" id="{4B4C63A1-D659-9471-DB53-D3F8580FC5F8}"/>
              </a:ext>
            </a:extLst>
          </p:cNvPr>
          <p:cNvSpPr txBox="1"/>
          <p:nvPr/>
        </p:nvSpPr>
        <p:spPr>
          <a:xfrm>
            <a:off x="701553" y="1402450"/>
            <a:ext cx="6100482" cy="1477328"/>
          </a:xfrm>
          <a:prstGeom prst="rect">
            <a:avLst/>
          </a:prstGeom>
          <a:noFill/>
        </p:spPr>
        <p:txBody>
          <a:bodyPr wrap="square">
            <a:spAutoFit/>
          </a:bodyPr>
          <a:lstStyle/>
          <a:p>
            <a:pPr marL="285750" indent="-285750">
              <a:buFont typeface="Wingdings" panose="05000000000000000000" pitchFamily="2" charset="2"/>
              <a:buChar char="Ø"/>
            </a:pPr>
            <a:r>
              <a:rPr lang="zh-CN" altLang="en-US" dirty="0"/>
              <a:t>加速度计通常采用由柔性悬架固定在适当位置的检测质量块。</a:t>
            </a:r>
            <a:endParaRPr lang="en-US" altLang="zh-CN" dirty="0"/>
          </a:p>
          <a:p>
            <a:pPr marL="285750" indent="-285750">
              <a:buFont typeface="Wingdings" panose="05000000000000000000" pitchFamily="2" charset="2"/>
              <a:buChar char="Ø"/>
            </a:pPr>
            <a:r>
              <a:rPr lang="zh-CN" altLang="en-US" dirty="0"/>
              <a:t>当加速度计的壳体具有加速度时，检测质量块相对于壳体移动与加速度成比例的距离。检测质量块所经历的加速度被悬架中的弹簧转换成位移。</a:t>
            </a:r>
          </a:p>
        </p:txBody>
      </p:sp>
    </p:spTree>
    <p:extLst>
      <p:ext uri="{BB962C8B-B14F-4D97-AF65-F5344CB8AC3E}">
        <p14:creationId xmlns:p14="http://schemas.microsoft.com/office/powerpoint/2010/main" val="3831808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圆角矩形 4">
            <a:extLst>
              <a:ext uri="{FF2B5EF4-FFF2-40B4-BE49-F238E27FC236}">
                <a16:creationId xmlns:a16="http://schemas.microsoft.com/office/drawing/2014/main" id="{CF77CDAA-56E4-43FB-825A-0C5CECEA5D99}"/>
              </a:ext>
            </a:extLst>
          </p:cNvPr>
          <p:cNvSpPr/>
          <p:nvPr/>
        </p:nvSpPr>
        <p:spPr>
          <a:xfrm>
            <a:off x="667711" y="294510"/>
            <a:ext cx="3572596" cy="710598"/>
          </a:xfrm>
          <a:prstGeom prst="roundRect">
            <a:avLst/>
          </a:prstGeom>
          <a:solidFill>
            <a:srgbClr val="0054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rPr>
              <a:t>用于姿态估计的扩展卡尔曼滤波</a:t>
            </a:r>
          </a:p>
        </p:txBody>
      </p:sp>
      <p:grpSp>
        <p:nvGrpSpPr>
          <p:cNvPr id="16" name="组合 15">
            <a:extLst>
              <a:ext uri="{FF2B5EF4-FFF2-40B4-BE49-F238E27FC236}">
                <a16:creationId xmlns:a16="http://schemas.microsoft.com/office/drawing/2014/main" id="{42E6059F-3672-C76D-D0A7-33B859EFB610}"/>
              </a:ext>
            </a:extLst>
          </p:cNvPr>
          <p:cNvGrpSpPr/>
          <p:nvPr/>
        </p:nvGrpSpPr>
        <p:grpSpPr>
          <a:xfrm>
            <a:off x="2232213" y="1824312"/>
            <a:ext cx="2008094" cy="1680460"/>
            <a:chOff x="2088776" y="1584609"/>
            <a:chExt cx="2008094" cy="1680460"/>
          </a:xfrm>
        </p:grpSpPr>
        <p:sp>
          <p:nvSpPr>
            <p:cNvPr id="15" name="矩形: 圆角 14">
              <a:extLst>
                <a:ext uri="{FF2B5EF4-FFF2-40B4-BE49-F238E27FC236}">
                  <a16:creationId xmlns:a16="http://schemas.microsoft.com/office/drawing/2014/main" id="{D77FCA57-DE5B-FCD6-1A40-3DB40075729D}"/>
                </a:ext>
              </a:extLst>
            </p:cNvPr>
            <p:cNvSpPr/>
            <p:nvPr/>
          </p:nvSpPr>
          <p:spPr>
            <a:xfrm>
              <a:off x="2088776" y="1584609"/>
              <a:ext cx="2008094" cy="168046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aphicFrame>
          <p:nvGraphicFramePr>
            <p:cNvPr id="10" name="对象 9">
              <a:extLst>
                <a:ext uri="{FF2B5EF4-FFF2-40B4-BE49-F238E27FC236}">
                  <a16:creationId xmlns:a16="http://schemas.microsoft.com/office/drawing/2014/main" id="{E17AEB5A-14B1-73BA-D5B5-A529F128FCBA}"/>
                </a:ext>
              </a:extLst>
            </p:cNvPr>
            <p:cNvGraphicFramePr>
              <a:graphicFrameLocks noChangeAspect="1"/>
            </p:cNvGraphicFramePr>
            <p:nvPr>
              <p:extLst>
                <p:ext uri="{D42A27DB-BD31-4B8C-83A1-F6EECF244321}">
                  <p14:modId xmlns:p14="http://schemas.microsoft.com/office/powerpoint/2010/main" val="3177100837"/>
                </p:ext>
              </p:extLst>
            </p:nvPr>
          </p:nvGraphicFramePr>
          <p:xfrm>
            <a:off x="2338818" y="1676612"/>
            <a:ext cx="1549400" cy="1473200"/>
          </p:xfrm>
          <a:graphic>
            <a:graphicData uri="http://schemas.openxmlformats.org/presentationml/2006/ole">
              <mc:AlternateContent xmlns:mc="http://schemas.openxmlformats.org/markup-compatibility/2006">
                <mc:Choice xmlns:v="urn:schemas-microsoft-com:vml" Requires="v">
                  <p:oleObj name="Equation" r:id="rId2" imgW="1549080" imgH="1473120" progId="Equation.DSMT4">
                    <p:embed/>
                  </p:oleObj>
                </mc:Choice>
                <mc:Fallback>
                  <p:oleObj name="Equation" r:id="rId2" imgW="1549080" imgH="1473120" progId="Equation.DSMT4">
                    <p:embed/>
                    <p:pic>
                      <p:nvPicPr>
                        <p:cNvPr id="10" name="对象 9">
                          <a:extLst>
                            <a:ext uri="{FF2B5EF4-FFF2-40B4-BE49-F238E27FC236}">
                              <a16:creationId xmlns:a16="http://schemas.microsoft.com/office/drawing/2014/main" id="{E17AEB5A-14B1-73BA-D5B5-A529F128FCBA}"/>
                            </a:ext>
                          </a:extLst>
                        </p:cNvPr>
                        <p:cNvPicPr/>
                        <p:nvPr/>
                      </p:nvPicPr>
                      <p:blipFill>
                        <a:blip r:embed="rId3"/>
                        <a:stretch>
                          <a:fillRect/>
                        </a:stretch>
                      </p:blipFill>
                      <p:spPr>
                        <a:xfrm>
                          <a:off x="2338818" y="1676612"/>
                          <a:ext cx="1549400" cy="1473200"/>
                        </a:xfrm>
                        <a:prstGeom prst="rect">
                          <a:avLst/>
                        </a:prstGeom>
                      </p:spPr>
                    </p:pic>
                  </p:oleObj>
                </mc:Fallback>
              </mc:AlternateContent>
            </a:graphicData>
          </a:graphic>
        </p:graphicFrame>
      </p:grpSp>
      <p:grpSp>
        <p:nvGrpSpPr>
          <p:cNvPr id="11" name="组合 10">
            <a:extLst>
              <a:ext uri="{FF2B5EF4-FFF2-40B4-BE49-F238E27FC236}">
                <a16:creationId xmlns:a16="http://schemas.microsoft.com/office/drawing/2014/main" id="{0D2E31C2-C801-D4B7-05DE-C4FDF36CD1D1}"/>
              </a:ext>
            </a:extLst>
          </p:cNvPr>
          <p:cNvGrpSpPr/>
          <p:nvPr/>
        </p:nvGrpSpPr>
        <p:grpSpPr>
          <a:xfrm>
            <a:off x="6095998" y="1543954"/>
            <a:ext cx="4805083" cy="2241176"/>
            <a:chOff x="5477435" y="1353671"/>
            <a:chExt cx="4805083" cy="2241176"/>
          </a:xfrm>
        </p:grpSpPr>
        <p:sp>
          <p:nvSpPr>
            <p:cNvPr id="9" name="矩形: 圆角 8">
              <a:extLst>
                <a:ext uri="{FF2B5EF4-FFF2-40B4-BE49-F238E27FC236}">
                  <a16:creationId xmlns:a16="http://schemas.microsoft.com/office/drawing/2014/main" id="{A645A28B-DB84-9AE3-C131-6B64771F4ACD}"/>
                </a:ext>
              </a:extLst>
            </p:cNvPr>
            <p:cNvSpPr/>
            <p:nvPr/>
          </p:nvSpPr>
          <p:spPr>
            <a:xfrm>
              <a:off x="5477435" y="1353671"/>
              <a:ext cx="4805083" cy="224117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aphicFrame>
          <p:nvGraphicFramePr>
            <p:cNvPr id="13" name="对象 12">
              <a:extLst>
                <a:ext uri="{FF2B5EF4-FFF2-40B4-BE49-F238E27FC236}">
                  <a16:creationId xmlns:a16="http://schemas.microsoft.com/office/drawing/2014/main" id="{FF27A6AD-9674-89BC-53B8-F06147D389BA}"/>
                </a:ext>
              </a:extLst>
            </p:cNvPr>
            <p:cNvGraphicFramePr>
              <a:graphicFrameLocks noChangeAspect="1"/>
            </p:cNvGraphicFramePr>
            <p:nvPr>
              <p:extLst>
                <p:ext uri="{D42A27DB-BD31-4B8C-83A1-F6EECF244321}">
                  <p14:modId xmlns:p14="http://schemas.microsoft.com/office/powerpoint/2010/main" val="3025592850"/>
                </p:ext>
              </p:extLst>
            </p:nvPr>
          </p:nvGraphicFramePr>
          <p:xfrm>
            <a:off x="5662182" y="1442034"/>
            <a:ext cx="4191000" cy="736600"/>
          </p:xfrm>
          <a:graphic>
            <a:graphicData uri="http://schemas.openxmlformats.org/presentationml/2006/ole">
              <mc:AlternateContent xmlns:mc="http://schemas.openxmlformats.org/markup-compatibility/2006">
                <mc:Choice xmlns:v="urn:schemas-microsoft-com:vml" Requires="v">
                  <p:oleObj name="Equation" r:id="rId4" imgW="4190760" imgH="736560" progId="Equation.DSMT4">
                    <p:embed/>
                  </p:oleObj>
                </mc:Choice>
                <mc:Fallback>
                  <p:oleObj name="Equation" r:id="rId4" imgW="4190760" imgH="736560" progId="Equation.DSMT4">
                    <p:embed/>
                    <p:pic>
                      <p:nvPicPr>
                        <p:cNvPr id="13" name="对象 12">
                          <a:extLst>
                            <a:ext uri="{FF2B5EF4-FFF2-40B4-BE49-F238E27FC236}">
                              <a16:creationId xmlns:a16="http://schemas.microsoft.com/office/drawing/2014/main" id="{FF27A6AD-9674-89BC-53B8-F06147D389BA}"/>
                            </a:ext>
                          </a:extLst>
                        </p:cNvPr>
                        <p:cNvPicPr/>
                        <p:nvPr/>
                      </p:nvPicPr>
                      <p:blipFill>
                        <a:blip r:embed="rId5"/>
                        <a:stretch>
                          <a:fillRect/>
                        </a:stretch>
                      </p:blipFill>
                      <p:spPr>
                        <a:xfrm>
                          <a:off x="5662182" y="1442034"/>
                          <a:ext cx="4191000" cy="736600"/>
                        </a:xfrm>
                        <a:prstGeom prst="rect">
                          <a:avLst/>
                        </a:prstGeom>
                      </p:spPr>
                    </p:pic>
                  </p:oleObj>
                </mc:Fallback>
              </mc:AlternateContent>
            </a:graphicData>
          </a:graphic>
        </p:graphicFrame>
        <p:graphicFrame>
          <p:nvGraphicFramePr>
            <p:cNvPr id="17" name="对象 16">
              <a:extLst>
                <a:ext uri="{FF2B5EF4-FFF2-40B4-BE49-F238E27FC236}">
                  <a16:creationId xmlns:a16="http://schemas.microsoft.com/office/drawing/2014/main" id="{67572631-9B15-204E-ECED-886D512808A1}"/>
                </a:ext>
              </a:extLst>
            </p:cNvPr>
            <p:cNvGraphicFramePr>
              <a:graphicFrameLocks noChangeAspect="1"/>
            </p:cNvGraphicFramePr>
            <p:nvPr>
              <p:extLst>
                <p:ext uri="{D42A27DB-BD31-4B8C-83A1-F6EECF244321}">
                  <p14:modId xmlns:p14="http://schemas.microsoft.com/office/powerpoint/2010/main" val="1292676886"/>
                </p:ext>
              </p:extLst>
            </p:nvPr>
          </p:nvGraphicFramePr>
          <p:xfrm>
            <a:off x="5615338" y="2311400"/>
            <a:ext cx="4584700" cy="1117600"/>
          </p:xfrm>
          <a:graphic>
            <a:graphicData uri="http://schemas.openxmlformats.org/presentationml/2006/ole">
              <mc:AlternateContent xmlns:mc="http://schemas.openxmlformats.org/markup-compatibility/2006">
                <mc:Choice xmlns:v="urn:schemas-microsoft-com:vml" Requires="v">
                  <p:oleObj name="Equation" r:id="rId6" imgW="4584600" imgH="1117440" progId="Equation.DSMT4">
                    <p:embed/>
                  </p:oleObj>
                </mc:Choice>
                <mc:Fallback>
                  <p:oleObj name="Equation" r:id="rId6" imgW="4584600" imgH="1117440" progId="Equation.DSMT4">
                    <p:embed/>
                    <p:pic>
                      <p:nvPicPr>
                        <p:cNvPr id="17" name="对象 16">
                          <a:extLst>
                            <a:ext uri="{FF2B5EF4-FFF2-40B4-BE49-F238E27FC236}">
                              <a16:creationId xmlns:a16="http://schemas.microsoft.com/office/drawing/2014/main" id="{67572631-9B15-204E-ECED-886D512808A1}"/>
                            </a:ext>
                          </a:extLst>
                        </p:cNvPr>
                        <p:cNvPicPr/>
                        <p:nvPr/>
                      </p:nvPicPr>
                      <p:blipFill>
                        <a:blip r:embed="rId7"/>
                        <a:stretch>
                          <a:fillRect/>
                        </a:stretch>
                      </p:blipFill>
                      <p:spPr>
                        <a:xfrm>
                          <a:off x="5615338" y="2311400"/>
                          <a:ext cx="4584700" cy="1117600"/>
                        </a:xfrm>
                        <a:prstGeom prst="rect">
                          <a:avLst/>
                        </a:prstGeom>
                      </p:spPr>
                    </p:pic>
                  </p:oleObj>
                </mc:Fallback>
              </mc:AlternateContent>
            </a:graphicData>
          </a:graphic>
        </p:graphicFrame>
      </p:grpSp>
      <p:grpSp>
        <p:nvGrpSpPr>
          <p:cNvPr id="12" name="组合 11">
            <a:extLst>
              <a:ext uri="{FF2B5EF4-FFF2-40B4-BE49-F238E27FC236}">
                <a16:creationId xmlns:a16="http://schemas.microsoft.com/office/drawing/2014/main" id="{D4C09F79-5221-10EE-6930-7624169EC1DF}"/>
              </a:ext>
            </a:extLst>
          </p:cNvPr>
          <p:cNvGrpSpPr/>
          <p:nvPr/>
        </p:nvGrpSpPr>
        <p:grpSpPr>
          <a:xfrm>
            <a:off x="477965" y="4323976"/>
            <a:ext cx="11236067" cy="1541929"/>
            <a:chOff x="477965" y="4213412"/>
            <a:chExt cx="11236067" cy="1541929"/>
          </a:xfrm>
        </p:grpSpPr>
        <p:sp>
          <p:nvSpPr>
            <p:cNvPr id="8" name="矩形: 圆角 7">
              <a:extLst>
                <a:ext uri="{FF2B5EF4-FFF2-40B4-BE49-F238E27FC236}">
                  <a16:creationId xmlns:a16="http://schemas.microsoft.com/office/drawing/2014/main" id="{1EB5C577-1A3D-D866-B334-CBF6B13F53AB}"/>
                </a:ext>
              </a:extLst>
            </p:cNvPr>
            <p:cNvSpPr/>
            <p:nvPr/>
          </p:nvSpPr>
          <p:spPr>
            <a:xfrm>
              <a:off x="477965" y="4213412"/>
              <a:ext cx="11236067" cy="154192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aphicFrame>
          <p:nvGraphicFramePr>
            <p:cNvPr id="6" name="对象 5">
              <a:extLst>
                <a:ext uri="{FF2B5EF4-FFF2-40B4-BE49-F238E27FC236}">
                  <a16:creationId xmlns:a16="http://schemas.microsoft.com/office/drawing/2014/main" id="{D07CB09F-1AD8-4E8C-0A04-1B83D9218884}"/>
                </a:ext>
              </a:extLst>
            </p:cNvPr>
            <p:cNvGraphicFramePr>
              <a:graphicFrameLocks noChangeAspect="1"/>
            </p:cNvGraphicFramePr>
            <p:nvPr>
              <p:extLst>
                <p:ext uri="{D42A27DB-BD31-4B8C-83A1-F6EECF244321}">
                  <p14:modId xmlns:p14="http://schemas.microsoft.com/office/powerpoint/2010/main" val="3948491539"/>
                </p:ext>
              </p:extLst>
            </p:nvPr>
          </p:nvGraphicFramePr>
          <p:xfrm>
            <a:off x="5783132" y="4466448"/>
            <a:ext cx="5930900" cy="1117600"/>
          </p:xfrm>
          <a:graphic>
            <a:graphicData uri="http://schemas.openxmlformats.org/presentationml/2006/ole">
              <mc:AlternateContent xmlns:mc="http://schemas.openxmlformats.org/markup-compatibility/2006">
                <mc:Choice xmlns:v="urn:schemas-microsoft-com:vml" Requires="v">
                  <p:oleObj name="Equation" r:id="rId8" imgW="5930640" imgH="1117440" progId="Equation.DSMT4">
                    <p:embed/>
                  </p:oleObj>
                </mc:Choice>
                <mc:Fallback>
                  <p:oleObj name="Equation" r:id="rId8" imgW="5930640" imgH="1117440" progId="Equation.DSMT4">
                    <p:embed/>
                    <p:pic>
                      <p:nvPicPr>
                        <p:cNvPr id="0" name=""/>
                        <p:cNvPicPr/>
                        <p:nvPr/>
                      </p:nvPicPr>
                      <p:blipFill>
                        <a:blip r:embed="rId9"/>
                        <a:stretch>
                          <a:fillRect/>
                        </a:stretch>
                      </p:blipFill>
                      <p:spPr>
                        <a:xfrm>
                          <a:off x="5783132" y="4466448"/>
                          <a:ext cx="5930900" cy="1117600"/>
                        </a:xfrm>
                        <a:prstGeom prst="rect">
                          <a:avLst/>
                        </a:prstGeom>
                      </p:spPr>
                    </p:pic>
                  </p:oleObj>
                </mc:Fallback>
              </mc:AlternateContent>
            </a:graphicData>
          </a:graphic>
        </p:graphicFrame>
      </p:grpSp>
      <p:sp>
        <p:nvSpPr>
          <p:cNvPr id="19" name="文本框 18">
            <a:extLst>
              <a:ext uri="{FF2B5EF4-FFF2-40B4-BE49-F238E27FC236}">
                <a16:creationId xmlns:a16="http://schemas.microsoft.com/office/drawing/2014/main" id="{91AF3D12-BBDF-6228-5BB5-E2AC3DFAADB4}"/>
              </a:ext>
            </a:extLst>
          </p:cNvPr>
          <p:cNvSpPr txBox="1"/>
          <p:nvPr/>
        </p:nvSpPr>
        <p:spPr>
          <a:xfrm>
            <a:off x="788893" y="1147728"/>
            <a:ext cx="7126942" cy="369332"/>
          </a:xfrm>
          <a:prstGeom prst="rect">
            <a:avLst/>
          </a:prstGeom>
          <a:noFill/>
        </p:spPr>
        <p:txBody>
          <a:bodyPr wrap="square" rtlCol="0">
            <a:spAutoFit/>
          </a:bodyPr>
          <a:lstStyle/>
          <a:p>
            <a:r>
              <a:rPr lang="zh-CN" altLang="en-US" dirty="0"/>
              <a:t>用于姿态估计的扩展卡尔曼滤波的状态转移函数和观测函数形式为</a:t>
            </a:r>
          </a:p>
        </p:txBody>
      </p:sp>
      <p:sp>
        <p:nvSpPr>
          <p:cNvPr id="21" name="文本框 20">
            <a:extLst>
              <a:ext uri="{FF2B5EF4-FFF2-40B4-BE49-F238E27FC236}">
                <a16:creationId xmlns:a16="http://schemas.microsoft.com/office/drawing/2014/main" id="{1F00758A-8716-08B5-0DD8-300CDEF77CFA}"/>
              </a:ext>
            </a:extLst>
          </p:cNvPr>
          <p:cNvSpPr txBox="1"/>
          <p:nvPr/>
        </p:nvSpPr>
        <p:spPr>
          <a:xfrm>
            <a:off x="788893" y="3839387"/>
            <a:ext cx="7126942" cy="369332"/>
          </a:xfrm>
          <a:prstGeom prst="rect">
            <a:avLst/>
          </a:prstGeom>
          <a:noFill/>
        </p:spPr>
        <p:txBody>
          <a:bodyPr wrap="square" rtlCol="0">
            <a:spAutoFit/>
          </a:bodyPr>
          <a:lstStyle/>
          <a:p>
            <a:r>
              <a:rPr lang="zh-CN" altLang="en-US" dirty="0"/>
              <a:t>状态转移函数和观测函数的雅可比矩阵为</a:t>
            </a:r>
          </a:p>
        </p:txBody>
      </p:sp>
      <p:graphicFrame>
        <p:nvGraphicFramePr>
          <p:cNvPr id="2" name="对象 1">
            <a:extLst>
              <a:ext uri="{FF2B5EF4-FFF2-40B4-BE49-F238E27FC236}">
                <a16:creationId xmlns:a16="http://schemas.microsoft.com/office/drawing/2014/main" id="{165A0DA4-4E85-8ADA-7824-1AEE0A95788C}"/>
              </a:ext>
            </a:extLst>
          </p:cNvPr>
          <p:cNvGraphicFramePr>
            <a:graphicFrameLocks noChangeAspect="1"/>
          </p:cNvGraphicFramePr>
          <p:nvPr>
            <p:extLst>
              <p:ext uri="{D42A27DB-BD31-4B8C-83A1-F6EECF244321}">
                <p14:modId xmlns:p14="http://schemas.microsoft.com/office/powerpoint/2010/main" val="1674541401"/>
              </p:ext>
            </p:extLst>
          </p:nvPr>
        </p:nvGraphicFramePr>
        <p:xfrm>
          <a:off x="664510" y="4653212"/>
          <a:ext cx="5143500" cy="1041400"/>
        </p:xfrm>
        <a:graphic>
          <a:graphicData uri="http://schemas.openxmlformats.org/presentationml/2006/ole">
            <mc:AlternateContent xmlns:mc="http://schemas.openxmlformats.org/markup-compatibility/2006">
              <mc:Choice xmlns:v="urn:schemas-microsoft-com:vml" Requires="v">
                <p:oleObj name="Equation" r:id="rId10" imgW="5143704" imgH="1041157" progId="Equation.DSMT4">
                  <p:embed/>
                </p:oleObj>
              </mc:Choice>
              <mc:Fallback>
                <p:oleObj name="Equation" r:id="rId10" imgW="5143704" imgH="1041157" progId="Equation.DSMT4">
                  <p:embed/>
                  <p:pic>
                    <p:nvPicPr>
                      <p:cNvPr id="0" name=""/>
                      <p:cNvPicPr/>
                      <p:nvPr/>
                    </p:nvPicPr>
                    <p:blipFill>
                      <a:blip r:embed="rId11"/>
                      <a:stretch>
                        <a:fillRect/>
                      </a:stretch>
                    </p:blipFill>
                    <p:spPr>
                      <a:xfrm>
                        <a:off x="664510" y="4653212"/>
                        <a:ext cx="5143500" cy="1041400"/>
                      </a:xfrm>
                      <a:prstGeom prst="rect">
                        <a:avLst/>
                      </a:prstGeom>
                    </p:spPr>
                  </p:pic>
                </p:oleObj>
              </mc:Fallback>
            </mc:AlternateContent>
          </a:graphicData>
        </a:graphic>
      </p:graphicFrame>
    </p:spTree>
    <p:extLst>
      <p:ext uri="{BB962C8B-B14F-4D97-AF65-F5344CB8AC3E}">
        <p14:creationId xmlns:p14="http://schemas.microsoft.com/office/powerpoint/2010/main" val="2462335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圆角矩形 4">
            <a:extLst>
              <a:ext uri="{FF2B5EF4-FFF2-40B4-BE49-F238E27FC236}">
                <a16:creationId xmlns:a16="http://schemas.microsoft.com/office/drawing/2014/main" id="{CF77CDAA-56E4-43FB-825A-0C5CECEA5D99}"/>
              </a:ext>
            </a:extLst>
          </p:cNvPr>
          <p:cNvSpPr/>
          <p:nvPr/>
        </p:nvSpPr>
        <p:spPr>
          <a:xfrm>
            <a:off x="767707" y="332350"/>
            <a:ext cx="4684219" cy="710598"/>
          </a:xfrm>
          <a:prstGeom prst="roundRect">
            <a:avLst/>
          </a:prstGeom>
          <a:solidFill>
            <a:srgbClr val="0054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rPr>
              <a:t>用于</a:t>
            </a:r>
            <a:r>
              <a:rPr lang="en-US" altLang="zh-CN" dirty="0">
                <a:solidFill>
                  <a:prstClr val="white"/>
                </a:solidFill>
              </a:rPr>
              <a:t>GPS</a:t>
            </a:r>
            <a:r>
              <a:rPr lang="zh-CN" altLang="en-US" dirty="0">
                <a:solidFill>
                  <a:prstClr val="white"/>
                </a:solidFill>
              </a:rPr>
              <a:t>估计位置和航向的扩展卡尔曼滤波</a:t>
            </a:r>
          </a:p>
        </p:txBody>
      </p:sp>
      <p:sp>
        <p:nvSpPr>
          <p:cNvPr id="6" name="文本框 5">
            <a:extLst>
              <a:ext uri="{FF2B5EF4-FFF2-40B4-BE49-F238E27FC236}">
                <a16:creationId xmlns:a16="http://schemas.microsoft.com/office/drawing/2014/main" id="{E808B577-5361-544F-E4FF-815A25EE04FE}"/>
              </a:ext>
            </a:extLst>
          </p:cNvPr>
          <p:cNvSpPr txBox="1"/>
          <p:nvPr/>
        </p:nvSpPr>
        <p:spPr>
          <a:xfrm>
            <a:off x="848249" y="1130525"/>
            <a:ext cx="10495500" cy="923330"/>
          </a:xfrm>
          <a:prstGeom prst="rect">
            <a:avLst/>
          </a:prstGeom>
          <a:noFill/>
        </p:spPr>
        <p:txBody>
          <a:bodyPr wrap="square">
            <a:spAutoFit/>
          </a:bodyPr>
          <a:lstStyle/>
          <a:p>
            <a:pPr marL="285750" indent="-285750">
              <a:buFont typeface="Wingdings" panose="05000000000000000000" pitchFamily="2" charset="2"/>
              <a:buChar char="Ø"/>
            </a:pPr>
            <a:r>
              <a:rPr lang="en-US" altLang="zh-CN" dirty="0"/>
              <a:t>GPS</a:t>
            </a:r>
            <a:r>
              <a:rPr lang="zh-CN" altLang="en-US" dirty="0"/>
              <a:t>测量的数据包括</a:t>
            </a:r>
            <a:r>
              <a:rPr lang="en-US" altLang="zh-CN" dirty="0"/>
              <a:t>MAV</a:t>
            </a:r>
            <a:r>
              <a:rPr lang="zh-CN" altLang="en-US" dirty="0"/>
              <a:t>的北位置、东位置、高度、航向角和地面速度，因此采用</a:t>
            </a:r>
            <a:r>
              <a:rPr lang="en-US" altLang="zh-CN" dirty="0"/>
              <a:t>GPS</a:t>
            </a:r>
            <a:r>
              <a:rPr lang="zh-CN" altLang="en-US" dirty="0"/>
              <a:t>的测量数据去估计</a:t>
            </a:r>
            <a:r>
              <a:rPr lang="en-US" altLang="zh-CN" dirty="0"/>
              <a:t>MAV</a:t>
            </a:r>
            <a:r>
              <a:rPr lang="zh-CN" altLang="en-US" dirty="0"/>
              <a:t>的</a:t>
            </a:r>
            <a:r>
              <a:rPr lang="zh-CN" altLang="en-US" dirty="0">
                <a:solidFill>
                  <a:srgbClr val="4E81C0"/>
                </a:solidFill>
              </a:rPr>
              <a:t>位置和航向。</a:t>
            </a:r>
            <a:endParaRPr lang="en-US" altLang="zh-CN" dirty="0">
              <a:solidFill>
                <a:srgbClr val="4E81C0"/>
              </a:solidFill>
            </a:endParaRPr>
          </a:p>
          <a:p>
            <a:pPr marL="285750" indent="-285750">
              <a:buFont typeface="Wingdings" panose="05000000000000000000" pitchFamily="2" charset="2"/>
              <a:buChar char="Ø"/>
            </a:pPr>
            <a:r>
              <a:rPr lang="en-US" altLang="zh-CN" dirty="0"/>
              <a:t>GPS</a:t>
            </a:r>
            <a:r>
              <a:rPr lang="zh-CN" altLang="en-US" dirty="0"/>
              <a:t>的误差包括：大气效应、卫星失准效应、卫星时钟漂移、多径和测量噪声等</a:t>
            </a:r>
          </a:p>
        </p:txBody>
      </p:sp>
      <p:pic>
        <p:nvPicPr>
          <p:cNvPr id="7" name="图片 6">
            <a:extLst>
              <a:ext uri="{FF2B5EF4-FFF2-40B4-BE49-F238E27FC236}">
                <a16:creationId xmlns:a16="http://schemas.microsoft.com/office/drawing/2014/main" id="{C49AF2A1-23C5-2F8B-E119-B2667A349EC7}"/>
              </a:ext>
            </a:extLst>
          </p:cNvPr>
          <p:cNvPicPr>
            <a:picLocks noChangeAspect="1"/>
          </p:cNvPicPr>
          <p:nvPr/>
        </p:nvPicPr>
        <p:blipFill>
          <a:blip r:embed="rId2"/>
          <a:stretch>
            <a:fillRect/>
          </a:stretch>
        </p:blipFill>
        <p:spPr>
          <a:xfrm>
            <a:off x="416466" y="2714551"/>
            <a:ext cx="3505830" cy="2317256"/>
          </a:xfrm>
          <a:prstGeom prst="rect">
            <a:avLst/>
          </a:prstGeom>
        </p:spPr>
      </p:pic>
      <p:grpSp>
        <p:nvGrpSpPr>
          <p:cNvPr id="18" name="组合 17">
            <a:extLst>
              <a:ext uri="{FF2B5EF4-FFF2-40B4-BE49-F238E27FC236}">
                <a16:creationId xmlns:a16="http://schemas.microsoft.com/office/drawing/2014/main" id="{A2887737-89E9-23AD-4321-A0E14031E928}"/>
              </a:ext>
            </a:extLst>
          </p:cNvPr>
          <p:cNvGrpSpPr/>
          <p:nvPr/>
        </p:nvGrpSpPr>
        <p:grpSpPr>
          <a:xfrm>
            <a:off x="3922308" y="2313253"/>
            <a:ext cx="4347382" cy="3484232"/>
            <a:chOff x="3996965" y="2313253"/>
            <a:chExt cx="4347382" cy="3484232"/>
          </a:xfrm>
        </p:grpSpPr>
        <p:sp>
          <p:nvSpPr>
            <p:cNvPr id="15" name="矩形: 圆角 14">
              <a:extLst>
                <a:ext uri="{FF2B5EF4-FFF2-40B4-BE49-F238E27FC236}">
                  <a16:creationId xmlns:a16="http://schemas.microsoft.com/office/drawing/2014/main" id="{936658B7-A997-D41B-FDDC-25AACD84EB19}"/>
                </a:ext>
              </a:extLst>
            </p:cNvPr>
            <p:cNvSpPr/>
            <p:nvPr/>
          </p:nvSpPr>
          <p:spPr>
            <a:xfrm>
              <a:off x="3996965" y="2313253"/>
              <a:ext cx="4191000" cy="348423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aphicFrame>
          <p:nvGraphicFramePr>
            <p:cNvPr id="8" name="对象 7">
              <a:extLst>
                <a:ext uri="{FF2B5EF4-FFF2-40B4-BE49-F238E27FC236}">
                  <a16:creationId xmlns:a16="http://schemas.microsoft.com/office/drawing/2014/main" id="{F13EAF92-DE0B-439D-DA9E-0434E1AC9810}"/>
                </a:ext>
              </a:extLst>
            </p:cNvPr>
            <p:cNvGraphicFramePr>
              <a:graphicFrameLocks noChangeAspect="1"/>
            </p:cNvGraphicFramePr>
            <p:nvPr>
              <p:extLst>
                <p:ext uri="{D42A27DB-BD31-4B8C-83A1-F6EECF244321}">
                  <p14:modId xmlns:p14="http://schemas.microsoft.com/office/powerpoint/2010/main" val="2868602692"/>
                </p:ext>
              </p:extLst>
            </p:nvPr>
          </p:nvGraphicFramePr>
          <p:xfrm>
            <a:off x="4718497" y="2821496"/>
            <a:ext cx="3060700" cy="1117600"/>
          </p:xfrm>
          <a:graphic>
            <a:graphicData uri="http://schemas.openxmlformats.org/presentationml/2006/ole">
              <mc:AlternateContent xmlns:mc="http://schemas.openxmlformats.org/markup-compatibility/2006">
                <mc:Choice xmlns:v="urn:schemas-microsoft-com:vml" Requires="v">
                  <p:oleObj name="Equation" r:id="rId3" imgW="3060360" imgH="1117440" progId="Equation.DSMT4">
                    <p:embed/>
                  </p:oleObj>
                </mc:Choice>
                <mc:Fallback>
                  <p:oleObj name="Equation" r:id="rId3" imgW="3060360" imgH="1117440" progId="Equation.DSMT4">
                    <p:embed/>
                    <p:pic>
                      <p:nvPicPr>
                        <p:cNvPr id="6" name="对象 5">
                          <a:extLst>
                            <a:ext uri="{FF2B5EF4-FFF2-40B4-BE49-F238E27FC236}">
                              <a16:creationId xmlns:a16="http://schemas.microsoft.com/office/drawing/2014/main" id="{9F45A1ED-6948-CD54-55D2-FDE8412326D4}"/>
                            </a:ext>
                          </a:extLst>
                        </p:cNvPr>
                        <p:cNvPicPr/>
                        <p:nvPr/>
                      </p:nvPicPr>
                      <p:blipFill>
                        <a:blip r:embed="rId4"/>
                        <a:stretch>
                          <a:fillRect/>
                        </a:stretch>
                      </p:blipFill>
                      <p:spPr>
                        <a:xfrm>
                          <a:off x="4718497" y="2821496"/>
                          <a:ext cx="3060700" cy="1117600"/>
                        </a:xfrm>
                        <a:prstGeom prst="rect">
                          <a:avLst/>
                        </a:prstGeom>
                      </p:spPr>
                    </p:pic>
                  </p:oleObj>
                </mc:Fallback>
              </mc:AlternateContent>
            </a:graphicData>
          </a:graphic>
        </p:graphicFrame>
        <p:sp>
          <p:nvSpPr>
            <p:cNvPr id="9" name="文本框 8">
              <a:extLst>
                <a:ext uri="{FF2B5EF4-FFF2-40B4-BE49-F238E27FC236}">
                  <a16:creationId xmlns:a16="http://schemas.microsoft.com/office/drawing/2014/main" id="{F04F7B11-A770-2B81-984F-724353504C9F}"/>
                </a:ext>
              </a:extLst>
            </p:cNvPr>
            <p:cNvSpPr txBox="1"/>
            <p:nvPr/>
          </p:nvSpPr>
          <p:spPr>
            <a:xfrm>
              <a:off x="4153347" y="2313253"/>
              <a:ext cx="4191000" cy="369332"/>
            </a:xfrm>
            <a:prstGeom prst="rect">
              <a:avLst/>
            </a:prstGeom>
            <a:noFill/>
          </p:spPr>
          <p:txBody>
            <a:bodyPr wrap="square" rtlCol="0">
              <a:spAutoFit/>
            </a:bodyPr>
            <a:lstStyle/>
            <a:p>
              <a:r>
                <a:rPr lang="zh-CN" altLang="en-US" dirty="0"/>
                <a:t>在惯性坐标系下的速度：</a:t>
              </a:r>
            </a:p>
          </p:txBody>
        </p:sp>
        <p:graphicFrame>
          <p:nvGraphicFramePr>
            <p:cNvPr id="10" name="对象 9">
              <a:extLst>
                <a:ext uri="{FF2B5EF4-FFF2-40B4-BE49-F238E27FC236}">
                  <a16:creationId xmlns:a16="http://schemas.microsoft.com/office/drawing/2014/main" id="{B9716744-2DBE-27B8-1BC1-4FBD7E05D0C2}"/>
                </a:ext>
              </a:extLst>
            </p:cNvPr>
            <p:cNvGraphicFramePr>
              <a:graphicFrameLocks noChangeAspect="1"/>
            </p:cNvGraphicFramePr>
            <p:nvPr>
              <p:extLst>
                <p:ext uri="{D42A27DB-BD31-4B8C-83A1-F6EECF244321}">
                  <p14:modId xmlns:p14="http://schemas.microsoft.com/office/powerpoint/2010/main" val="1118621451"/>
                </p:ext>
              </p:extLst>
            </p:nvPr>
          </p:nvGraphicFramePr>
          <p:xfrm>
            <a:off x="5030759" y="4585726"/>
            <a:ext cx="2108200" cy="609600"/>
          </p:xfrm>
          <a:graphic>
            <a:graphicData uri="http://schemas.openxmlformats.org/presentationml/2006/ole">
              <mc:AlternateContent xmlns:mc="http://schemas.openxmlformats.org/markup-compatibility/2006">
                <mc:Choice xmlns:v="urn:schemas-microsoft-com:vml" Requires="v">
                  <p:oleObj name="Equation" r:id="rId5" imgW="2108160" imgH="609480" progId="Equation.DSMT4">
                    <p:embed/>
                  </p:oleObj>
                </mc:Choice>
                <mc:Fallback>
                  <p:oleObj name="Equation" r:id="rId5" imgW="2108160" imgH="609480" progId="Equation.DSMT4">
                    <p:embed/>
                    <p:pic>
                      <p:nvPicPr>
                        <p:cNvPr id="11" name="对象 10">
                          <a:extLst>
                            <a:ext uri="{FF2B5EF4-FFF2-40B4-BE49-F238E27FC236}">
                              <a16:creationId xmlns:a16="http://schemas.microsoft.com/office/drawing/2014/main" id="{3AA4F747-9193-3161-8537-D9652A9888A4}"/>
                            </a:ext>
                          </a:extLst>
                        </p:cNvPr>
                        <p:cNvPicPr/>
                        <p:nvPr/>
                      </p:nvPicPr>
                      <p:blipFill>
                        <a:blip r:embed="rId6"/>
                        <a:stretch>
                          <a:fillRect/>
                        </a:stretch>
                      </p:blipFill>
                      <p:spPr>
                        <a:xfrm>
                          <a:off x="5030759" y="4585726"/>
                          <a:ext cx="2108200" cy="609600"/>
                        </a:xfrm>
                        <a:prstGeom prst="rect">
                          <a:avLst/>
                        </a:prstGeom>
                      </p:spPr>
                    </p:pic>
                  </p:oleObj>
                </mc:Fallback>
              </mc:AlternateContent>
            </a:graphicData>
          </a:graphic>
        </p:graphicFrame>
        <p:sp>
          <p:nvSpPr>
            <p:cNvPr id="11" name="文本框 10">
              <a:extLst>
                <a:ext uri="{FF2B5EF4-FFF2-40B4-BE49-F238E27FC236}">
                  <a16:creationId xmlns:a16="http://schemas.microsoft.com/office/drawing/2014/main" id="{6FD3776F-FEE6-712B-7E23-1D2007F955E5}"/>
                </a:ext>
              </a:extLst>
            </p:cNvPr>
            <p:cNvSpPr txBox="1"/>
            <p:nvPr/>
          </p:nvSpPr>
          <p:spPr>
            <a:xfrm>
              <a:off x="4153347" y="4189199"/>
              <a:ext cx="4191000" cy="369332"/>
            </a:xfrm>
            <a:prstGeom prst="rect">
              <a:avLst/>
            </a:prstGeom>
            <a:noFill/>
          </p:spPr>
          <p:txBody>
            <a:bodyPr wrap="square" rtlCol="0">
              <a:spAutoFit/>
            </a:bodyPr>
            <a:lstStyle/>
            <a:p>
              <a:r>
                <a:rPr lang="zh-CN" altLang="en-US" dirty="0"/>
                <a:t>运动学模型中关于航向角：</a:t>
              </a:r>
            </a:p>
          </p:txBody>
        </p:sp>
        <p:sp>
          <p:nvSpPr>
            <p:cNvPr id="12" name="文本框 11">
              <a:extLst>
                <a:ext uri="{FF2B5EF4-FFF2-40B4-BE49-F238E27FC236}">
                  <a16:creationId xmlns:a16="http://schemas.microsoft.com/office/drawing/2014/main" id="{0E6355A6-FB63-3083-69BC-20B33961D1F4}"/>
                </a:ext>
              </a:extLst>
            </p:cNvPr>
            <p:cNvSpPr txBox="1"/>
            <p:nvPr/>
          </p:nvSpPr>
          <p:spPr>
            <a:xfrm>
              <a:off x="4153347" y="5325025"/>
              <a:ext cx="4191000" cy="369332"/>
            </a:xfrm>
            <a:prstGeom prst="rect">
              <a:avLst/>
            </a:prstGeom>
            <a:noFill/>
          </p:spPr>
          <p:txBody>
            <a:bodyPr wrap="square" rtlCol="0">
              <a:spAutoFit/>
            </a:bodyPr>
            <a:lstStyle/>
            <a:p>
              <a:r>
                <a:rPr lang="zh-CN" altLang="en-US" dirty="0"/>
                <a:t>除此之外，假设风速不变。</a:t>
              </a:r>
            </a:p>
          </p:txBody>
        </p:sp>
      </p:grpSp>
      <p:cxnSp>
        <p:nvCxnSpPr>
          <p:cNvPr id="20" name="直接箭头连接符 19">
            <a:extLst>
              <a:ext uri="{FF2B5EF4-FFF2-40B4-BE49-F238E27FC236}">
                <a16:creationId xmlns:a16="http://schemas.microsoft.com/office/drawing/2014/main" id="{E7AEE477-749C-E7D6-B0CC-B138F06F6ADF}"/>
              </a:ext>
            </a:extLst>
          </p:cNvPr>
          <p:cNvCxnSpPr>
            <a:stCxn id="15" idx="3"/>
            <a:endCxn id="16" idx="1"/>
          </p:cNvCxnSpPr>
          <p:nvPr/>
        </p:nvCxnSpPr>
        <p:spPr>
          <a:xfrm>
            <a:off x="8113308" y="4055369"/>
            <a:ext cx="35301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22" name="组合 21">
            <a:extLst>
              <a:ext uri="{FF2B5EF4-FFF2-40B4-BE49-F238E27FC236}">
                <a16:creationId xmlns:a16="http://schemas.microsoft.com/office/drawing/2014/main" id="{702D6295-3FF8-7BF3-1C3C-6022F17A94A9}"/>
              </a:ext>
            </a:extLst>
          </p:cNvPr>
          <p:cNvGrpSpPr/>
          <p:nvPr/>
        </p:nvGrpSpPr>
        <p:grpSpPr>
          <a:xfrm>
            <a:off x="8466325" y="2275546"/>
            <a:ext cx="3195687" cy="3559646"/>
            <a:chOff x="8466325" y="2275546"/>
            <a:chExt cx="3195687" cy="3559646"/>
          </a:xfrm>
        </p:grpSpPr>
        <p:grpSp>
          <p:nvGrpSpPr>
            <p:cNvPr id="17" name="组合 16">
              <a:extLst>
                <a:ext uri="{FF2B5EF4-FFF2-40B4-BE49-F238E27FC236}">
                  <a16:creationId xmlns:a16="http://schemas.microsoft.com/office/drawing/2014/main" id="{CB253B46-9D49-F9BD-8EE4-7616EC9F17F2}"/>
                </a:ext>
              </a:extLst>
            </p:cNvPr>
            <p:cNvGrpSpPr/>
            <p:nvPr/>
          </p:nvGrpSpPr>
          <p:grpSpPr>
            <a:xfrm>
              <a:off x="8466325" y="2275546"/>
              <a:ext cx="3195687" cy="3559646"/>
              <a:chOff x="8466325" y="2275546"/>
              <a:chExt cx="3195687" cy="3559646"/>
            </a:xfrm>
          </p:grpSpPr>
          <p:sp>
            <p:nvSpPr>
              <p:cNvPr id="16" name="矩形: 圆角 15">
                <a:extLst>
                  <a:ext uri="{FF2B5EF4-FFF2-40B4-BE49-F238E27FC236}">
                    <a16:creationId xmlns:a16="http://schemas.microsoft.com/office/drawing/2014/main" id="{6A63698D-B659-1A37-237B-E3A0C4507713}"/>
                  </a:ext>
                </a:extLst>
              </p:cNvPr>
              <p:cNvSpPr/>
              <p:nvPr/>
            </p:nvSpPr>
            <p:spPr>
              <a:xfrm>
                <a:off x="8466325" y="2275546"/>
                <a:ext cx="3195687" cy="355964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aphicFrame>
            <p:nvGraphicFramePr>
              <p:cNvPr id="13" name="对象 12">
                <a:extLst>
                  <a:ext uri="{FF2B5EF4-FFF2-40B4-BE49-F238E27FC236}">
                    <a16:creationId xmlns:a16="http://schemas.microsoft.com/office/drawing/2014/main" id="{E91E3E20-3F65-D6AE-B975-F5CCCFABB820}"/>
                  </a:ext>
                </a:extLst>
              </p:cNvPr>
              <p:cNvGraphicFramePr>
                <a:graphicFrameLocks noChangeAspect="1"/>
              </p:cNvGraphicFramePr>
              <p:nvPr>
                <p:extLst>
                  <p:ext uri="{D42A27DB-BD31-4B8C-83A1-F6EECF244321}">
                    <p14:modId xmlns:p14="http://schemas.microsoft.com/office/powerpoint/2010/main" val="1369134101"/>
                  </p:ext>
                </p:extLst>
              </p:nvPr>
            </p:nvGraphicFramePr>
            <p:xfrm>
              <a:off x="8662960" y="2792601"/>
              <a:ext cx="2882900" cy="2959100"/>
            </p:xfrm>
            <a:graphic>
              <a:graphicData uri="http://schemas.openxmlformats.org/presentationml/2006/ole">
                <mc:AlternateContent xmlns:mc="http://schemas.openxmlformats.org/markup-compatibility/2006">
                  <mc:Choice xmlns:v="urn:schemas-microsoft-com:vml" Requires="v">
                    <p:oleObj name="Equation" r:id="rId7" imgW="2882880" imgH="2958840" progId="Equation.DSMT4">
                      <p:embed/>
                    </p:oleObj>
                  </mc:Choice>
                  <mc:Fallback>
                    <p:oleObj name="Equation" r:id="rId7" imgW="2882880" imgH="2958840" progId="Equation.DSMT4">
                      <p:embed/>
                      <p:pic>
                        <p:nvPicPr>
                          <p:cNvPr id="0" name=""/>
                          <p:cNvPicPr/>
                          <p:nvPr/>
                        </p:nvPicPr>
                        <p:blipFill>
                          <a:blip r:embed="rId8"/>
                          <a:stretch>
                            <a:fillRect/>
                          </a:stretch>
                        </p:blipFill>
                        <p:spPr>
                          <a:xfrm>
                            <a:off x="8662960" y="2792601"/>
                            <a:ext cx="2882900" cy="2959100"/>
                          </a:xfrm>
                          <a:prstGeom prst="rect">
                            <a:avLst/>
                          </a:prstGeom>
                        </p:spPr>
                      </p:pic>
                    </p:oleObj>
                  </mc:Fallback>
                </mc:AlternateContent>
              </a:graphicData>
            </a:graphic>
          </p:graphicFrame>
        </p:grpSp>
        <p:sp>
          <p:nvSpPr>
            <p:cNvPr id="21" name="文本框 20">
              <a:extLst>
                <a:ext uri="{FF2B5EF4-FFF2-40B4-BE49-F238E27FC236}">
                  <a16:creationId xmlns:a16="http://schemas.microsoft.com/office/drawing/2014/main" id="{E7BED27B-17D8-6340-708E-5EC4DB8ED8A7}"/>
                </a:ext>
              </a:extLst>
            </p:cNvPr>
            <p:cNvSpPr txBox="1"/>
            <p:nvPr/>
          </p:nvSpPr>
          <p:spPr>
            <a:xfrm>
              <a:off x="8662960" y="2350776"/>
              <a:ext cx="2595675" cy="369332"/>
            </a:xfrm>
            <a:prstGeom prst="rect">
              <a:avLst/>
            </a:prstGeom>
            <a:noFill/>
          </p:spPr>
          <p:txBody>
            <a:bodyPr wrap="square" rtlCol="0">
              <a:spAutoFit/>
            </a:bodyPr>
            <a:lstStyle/>
            <a:p>
              <a:r>
                <a:rPr lang="zh-CN" altLang="en-US" dirty="0"/>
                <a:t>状态转移矩阵为：</a:t>
              </a:r>
            </a:p>
          </p:txBody>
        </p:sp>
      </p:grpSp>
    </p:spTree>
    <p:extLst>
      <p:ext uri="{BB962C8B-B14F-4D97-AF65-F5344CB8AC3E}">
        <p14:creationId xmlns:p14="http://schemas.microsoft.com/office/powerpoint/2010/main" val="136201462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7A251DB4-07BE-47B3-8E91-FE7746FF9ADF"/>
  <p:tag name="ISPRING_SCORM_RATE_SLIDES" val="1"/>
  <p:tag name="ISPRING_SCORM_PASSING_SCORE" val="100.0000000000"/>
  <p:tag name="ISPRINGONLINEFOLDERID" val="0"/>
  <p:tag name="ISPRINGONLINEFOLDERPATH" val="Content List"/>
  <p:tag name="ISPRINGCLOUDFOLDERID" val="0"/>
  <p:tag name="ISPRINGCLOUDFOLDERPATH" val="Repository"/>
  <p:tag name="ISPRING_RESOURCE_PATHS_HASH_PRESENTER" val="dda1421ddb3ffb98a498c34c1cc89e982539480"/>
  <p:tag name="ISPRING_PRESENTATION_TITLE" val="毕业论文答辩PPT-13"/>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wQUAAIACACBerJKWn+5mToEAADhDgAAHQAAAHVuaXZlcnNhbC9jb21tb25fbWVzc2FnZXMubG5nrVf/bts2EP6/QN+BEFBgA7a0HdCiGBIHtMTYQmTJleg42Q8IjMTYRCgxkyi32V99mj7YnmRHym7spoOkdIBtmLTvu9Pdd9+Rx6cfC4k2vKqFKk+c10evHMTLTOWiXJ04C3r28zsH1ZqVOZOq5CdOqRx0Onr+7FiyctWwFYfvz58hdFzwuoZlPTKrhzUS+YkzH6duNJvj8CoNokmUjv2JM3JVccfKexSolfqj+uGXt+8+vn7z9sfjl1vLPkDJDAfBIRSySG9e9QAKaRwFKaCRIA3JJXVG5nOYXbSggR8SZ7T9Msx6HpMLZ2Q+O+0WcUxCmiaB75HUT9IwojYXAaHEc0ZXqkFrtuFIK7QR/APSaw6V1KLiqJYitz9kCjbKhnc586IZ9sM0JgmNfZf6UeiMElVV9z9ZWNbotarAXY1yUbNryXPrEzhjf7+reA2umQZOIXjptYB/qoKJ8qjTdYyXfjhJaRQFSUpCb7fjjEiZI69ixs1AlBgnJAaAitW8eoJtallmzRGWchjC1J9MA3hTE8JUrNYS3npoHHMCNZjzsssKOEJiYFeSLKPYM0kDV4ihO1bXH1SVH/Bjv1BdwH7oRkBBl+6BU4OxA4YaC1COquKZ7gKbkSTBE5KOo0sgMvRdNMQiOod2Ox9icUUSaBGSdNmE+MKfYEN402I7/u/6K2OGzvIesSwDO5O+jVBNDTsmpdAFttPqYV4S8n4BVfNx8I0ubgEhsbZeK7HhEEKVd7MHNMUlnuHP+4X/W3qG/YB4KRDKi5YptWJnnDGQh1JpxKRU5gHAL8s3rMw4uuYZa4Dw9/C3XOT2b6bYNpK/GvE3YnorLS+2qhR65PLF0cDQDoTscYRFU0N4WvPiTne53gv/KVEYYv9nCH0efaD/pG3WsQ8dMBaqvwUBeTaCBIoq+1v54Rk4mrc9D6LglzcDfIbRFiBU6KkYF5CqgxAuIIUD7JdknPgUhu2SX9dCd84xW9m2QN8uagYHB8k1fyjsNb9R0BOSs007zkDWbKU7C7o3LQ+0h/o0gJBDAFy1IxEgpSgg/rwH5mJGdhloJePgSZaqkbltUSlurWxAbpuCP57DN5Uq7K5k9Y68rWqdfk8U7cPFrdP5gHmSEBy709TFoUvMEc40jexpBFw0MQU0SQM8NuZAyoLpbA1aeaOaMu8J1J7CPHKGAWyb0oSzKlv/8+lzT4yvIml30Xb310Eg0GFGiMgXsN9DpXn9ZxcIxeNDO7voY7U9te7seh5iqQ90+F9Oh6zV9EIVsHXU7RfYti0aphS70xkQMrH8U02VdY/efYQZjs9BVOz5yhnNWHULikSVkoNQbKoNAfUw7w8Xh0ZLUfIhtt+n6eaBqT9PsefZWxQ0nxTZbTu8cjgrZtvrlITrVF8wd4pDELyv8Hgu9EBAOyN28gKN3q4f2nzzeGR8WdX2Mnr8cu9u+i9QSwMEFAACAAgAgXqySgn+cEwJAwAAtQoAACcAAAB1bml2ZXJzYWwvZmxhc2hfcHVibGlzaGluZ19zZXR0aW5ncy54bWzVVt1SGjEUvucpMul4KYsWq2UWnI7A1FGBEdrqlRM2BzZjNtlusiBe9Wn6YH2SnmwEYbTOqnWm5QZyfr7znZ8cEh7eJJLMIDNCqybdqdYoARVpLtS0Sb+MutsHlBjLFGdSK2hSpSk5bFXCNB9LYeIhWIumhiCMMo3UNmlsbdoIgvl8XhUmzZxWy9wivqlGOgnSDAwoC1mQSrbAL7tIwdBWpUJI6EVnmucSiOBIQQnHjsmuZCamgTcbs+h6mulc8SMtdUay6bhJ39WKz9LGQ7VFAsolZ1oodGLbYJwLx4fJobgFEoOYxkh8v07JXHAbN+lu3aGgdfAQpcD2OTCHcqQxGWXv4BOwjDPL/NHHs3BjzVLgRXyhWCKiEWqIy79J26Orz5eDzvnpce/katTvn46OB55E4RNs4oTBZqAQCek8i2AVJ2TWsihG3ugzYdJAGKyLlmYTrTbIuTMZa4m1L7xwHpIx8B5LYK0bw2uhumi5Q8kEE5GLJv2UCSYpEZZJEa2cTT42Vtii/911S4JYOGdAzob0PryvThSzzMA6raXGuJpHrW86l5wsdE6kuAZiNcH88wR/xUDWm0MmmU4KKY6PJUYKjDgTMAd+WNT0DvBPgS4xRJKjJ05uKsH6CN9zcUvGMNEZ4gKb4YyjXBiPX30WcMqMuQdlS45bw9PjdufquNfuXGy5BBmfMRU9ExwbDklq3wKfYe5KYwgpNVZzDQIrE7HcQNEfLnhhVibN0rFjNiua7hpZgGK7BfLxmKiIcDSFyqEsYMQU0UouCIvwChk3QjOhc4MSPywe2ryIoHclQhVUp3iDMFjGISuDVtvZfV/f+7B/8LFRDX79+Ln9pNPdWhlI5qL5vXL05GJZLZeHdy4M3C54fDXYLP83N8PgvPO1TF17nYtRqW52hqXg+mWs+idlrM79KhusrbFSFHAPTf3Sw00kRSIs8L85Yi8Yk1f9g/gZe5sxecOcX3M1/puU/Wn1GNl4fYTBo88jp0mEEgkWwm3E1ZuqtVev4XvmUVWlgmibT81W5TdQSwMEFAACAAgAgXqyStqYtsO1AgAAVQoAACEAAAB1bml2ZXJzYWwvZmxhc2hfc2tpbl9zZXR0aW5ncy54bWyVVm1P4zAM/n6/Ytp9p/cKOqlMggESEnegA/E9bb02WppMiTtu//6cNKVJt25lEdLy+Hkcx7E9UrPmcvFpNktzJZR+BkQuS2ORDpvx4nKeNYhKnuVKIkg8k0rXTMwXn6/v7EoTxzylUlvQpPniPic0K5ZDf8yF+0yR+DN+Xtg1JshVvWFy96BKdZaxfF1q1ciCZHfuMyardhvQgsu1vcSvi+Xt6AGCG7xHqKOYvt/ZNU2y0WAM2JDOb+06qRIsAzEtwwNNf9Tx2w9kW244OtnVV7vGZBtWQpzk49HRw5D3DwsQ/iFRv53bNUoVbAf6Q87Vptl8SKBVaRMaa44/4rtGKFZQ+5Hg5otdJwX2Qvagk6/g0/Pjxq6A5L+GfZ/adtVKPNm8DgaCffRMwAJ1A2nS7VqbqdTbY4PUH7BYMWGIEEI96YmCfmKN6dzEWM/7C29cFqEvj/SUVyWaGpZtwIG7GO/5y+W1mxWh03csiFDD1oNBiD3YM/9QXveYAdgznwUv4FGK3X4EQ1Mr6h75mvnnPJ5/soJktC28tdt1VnvSg21dE4TqgY5TqwIWxobzwmuw75YmDmtDSvZiSiXb8pIhV/K35WU7dxmTJgODr7XDlZUiRwGHCs7FSGM6TJfbx/XorXFBtj8L/eXa/Qxpil/OGSLLq5p+lsx85nXUJpSYeXJYYeck0UHfy5UKNO7sMVHN9Br0i1Ji6jFSIZip7lXbXGP0NAlykCaHs5x6J4fSL5s6A31Lr8bBdFmOwZZY8bIS9IevHN6gGChGrK0UK/InGX+vywDwRQBM51VXte2mtdSNQC5gC13zB4C78tjdUkNVOlZwV/gAKwxLziOTatLPir5W4hkS4Af4rxRW5HhgmVD2yDLjbhZ1fjeG+1iiwdyNM1t84SRze19LkWOy72eQQPvv5H9QSwMEFAACAAgAgXqySnjWJgneAgAAxgkAACYAAAB1bml2ZXJzYWwvaHRtbF9wdWJsaXNoaW5nX3NldHRpbmdzLnhtbM1WwU4bMRC95yssVxzJAqWFRpugigSBoCQiaQsnNFk7WQuvvbW9CeHUr+mH9Us6XpOQCBotCKrmkux45s17M+PZxAe3mSQTbqzQqkm361uUcJVoJtS4Sb8Ojjb3KbEOFAOpFW9SpSk5aNXivBhKYdM+dw5dLUEYZRu5a9LUubwRRdPptC5sbvyploVDfFtPdBblhluuHDdRLmGGX26Wc0tbtRohcTB90ayQnAiGFJTw7EAeu0zSKHgNIbkZG10odqilNsSMh036bqv8zH0CUltkXHlttoVGb3YNYEx4OiD74o6TlItxirz3dimZCubSJt3Z9SjoHT1GKbGDBPAohxq1KHcPn3EHDByEx5DP8Vtn54ZgYjMFmUgGeEK8/CZtD66Pr3qdi7OT89PrQbd7NjjpBRJlTLSKE0eriWIkpAuT8EWeGJyDJEXeGDMCaXkcLZvmbiOtVsj5ZzLUEktfRlEyQqZy1qSfjQBJiXAgRbI4dWDG3B0JiRp87HZ9pBx9AAx6kxSM5cuJ5ifWVzFpfdeFZGSmCyLFDSdOE1RUZPgr5WS53GRkdFZaJVhHrBSMk4ngU84OyirdA/4t0RWmyAqMxFHMJXchw49C3JEhH2mDuBwmOLRoFzbg158FnIO1D6Aw57jRPztpd65Pztudyw0vENgEVPJMcGwhz3L3FviA2pXGFFJqrOYSBFYmgcLysj9MsNKtiszKuVOYlE33jSxBsd0C+QRMPEhwtIQqeFXABBTRSs4IJHgprB+hidCFRUsYlgBtX0QwhBKhSqpjXFCYzDBuqqBtbe+83/3wcW//U6Me/f75a3Nt0P2i6Enw2cKmOFy7Khbr4vGdiyN/Q5++7M4U/+qu9y4636pU6rxzOajUn06/Ely3ilf3tIrXRVhOvaXFVIkCbpZxWGO4W6TIhOPsNYfmBY1fv+XDWLxS499Qxdrx/X9FhKfFS33lLR5HT/7NqKF99b9Xq/YHUEsDBBQAAgAIAIF6skrb73U9lgEAAB8GAAAfAAAAdW5pdmVyc2FsL2h0bWxfc2tpbl9zZXR0aW5ncy5qc42Uy27CMBBF93xF5G4rRF+gdtcWkCqxqFR2VRdOGEKEY0e2k0IR/97Y4WE7kxbPBt8c3xkP8ux6Ub1IQqKnaGd/2/27v7caGE3LEq59nXXoudGJYtkC5lkOLONAAqQ6Hj3J+zOBGRNuTePth7FVjh8R5suSMuXiBWIhEU1hhysE/Ea0DXb45yT2nHs1d3IaHZdaC95PBNfAdZ8LmVPLkKuXqQn3igEsKpANOrALQZc0Ac90ZFcXeXZ8GJlwuUTkBeXbmUhFP6bJOpWi5IuGntrl0qttAbL+y9eHAh9HrxPPjmVKv2nIw8R3UxPdZCFBKTjkHU5MoDCjMbA/WxSgnnH7QgFdZSrTR/r5xoRLFzSFVpfaJdQNrb0u5TRsdEPcDk14BKNbkJdYiaIsLuGkSE1HWmi75yeUCbrIeNpw44EJlDPFGtuu7p0vej82QbwnJIIntMKeX941O0JQIaD2xtIxrwryzjA7hokcySEQDZtWFT5HdDhHzP4zIlRrmqzyejzUw7FuA5VrkHMhWF391391hrl6+19QSwMEFAACAAgAgXqyShra6juqAAAAHwEAABoAAAB1bml2ZXJzYWwvaTE4bl9wcmVzZXRzLnhtbJ2PMQ/CIBCFd34FuV2wW9MA3UzcHHQ2FVFJ6NFw1PrzhdQYZ4dL7l3e915O9a8x8KdL5CNqaMQWuEMbrx7vGk7H3aYFTnnA6xAiOg0YgfeGKd+0eEiOXCZeIpA0PHKeOimXZRGeplQSKIY5l2ASNo6yzBhRVlJOKwor2/m/6M8NDGOcq8vsQ96jKXtRq4VTshoqc3YoPN4iyGpQ8uuuys6US0URSv48ZtgbUEsDBBQAAgAIAIF6skqw7V1XbgAAAHYAAAAcAAAAdW5pdmVyc2FsL2xvY2FsX3NldHRpbmdzLnhtbA3MPQ7CMAxA4b2nsLyXn42haTc2EBLlAFZjUCTHRomF4PZ4e8OnNy3fKvDh1otpwuPugMC6WS76SvhYz+MJoTtpJjHlhGoIyzxMYhvJnd0DdngL/bitXCOcr1RD3hp3ViePM4xwieezcMb9PPwBUEsDBBQAAgAIAIOZ9UTOggk37AIAAIgIAAAUAAAAdW5pdmVyc2FsL3BsYXllci54bWytVU1v2zAMPafA/oOhe62kXdc0kFt0BYod1qFA1m23QLUZW4tteZJcN/31o/xtz+lWYAcDNsX3SPGRNLt6TmLnCZQWMvXIwp0TB1JfBiINPfLw9fZ4Sa4u3x2xLOZ7UI4IPJKnwgJ4TJwAtK9EZhB8z03kkZ7BRWbiZEpIJcweuc+Qu4u0JO+OZuiSao9ExmQrSouicIVGRBpqGeeWRLu+TGimQENqQNEqDeI02JX5OxqfRKbU7DPQPWRm3h64Jmk5nrUYkBSnrlQhPZnPF/TH3ee1H0HCj0WqDU99IA5WclaW8pH7uzsZ5DFoa5uxKsk1GGOTKG0zZlZisUwdrXyPVA6bBLTmIWg3TkNCKyydALNtzHVU8+gBreXVO1Hzln4b+71p3ErlaOec5Y+x0BEe9SGddRLI6DAqS8rrlh300HTQrWUijoJfuVAQlJ/f2haZL0gVsO24Mk9XFz4e4Nst941U+xuEYRfVCrqtaG4lmluCWg63jb7uKEhz2y1wkytoSjVjTyIA+YUrxW1bXBqVA6MjY42lQzCj1ZVrkTpBWGSS+OwftLF+I2l+6teUKQH/Q5hPSNTWRKQBPN8K9DGQYE0NYLGtzTVZ7NqYXU46f0x6fT0wVTnWouBFHMNVCDiGATecdnZ6CAqKa3TxczXC9g4OgiMRRjE+ZpJhfHqQJuFqN8nQOzgIjqW/m4C25raMdFzHUTO1HcToxDphfq6NTMRL2Z6DPWNWZR++NnLN0XUm2oPz+R+jOIjRDOaWTKwu+9bbV83hvZ1TozufTVZZBt2K8wAmzyqvZhbybOQTwJbnsbnp59Tswx50lPPUdExzfcd+l8VavIBTiMD+6RantiYR2J7xyIflaY8B9cTtMghfmqYiMlpLUql5SDmGtXkSUFSYalY+ouqhknkajLRxs+7noGPcVdcKuBPDFjNdnGDzycwj7/GlvsvF2UV3lfPFRYMt87qvAle5vGFV1wl3nUHrfm0vwuqZx9ffUEsDBBQAAgAIAIF6skoXqeFBbwEAAPsCAAApAAAAdW5pdmVyc2FsL3NraW5fY3VzdG9taXphdGlvbl9zZXR0aW5ncy54bWyNUttq3DAQfc9XiPzAShrdDO6Cbi5+SUKykGd3rRbTRC6WQkvRx1dOsmy22dBqnmbOmTPM6LTp+xTtU8rz4/R7yNMc70LOU/yWthcItfv5YV5ulpBCTptj5X6K4/yzj1/ntVarKQ9xHJbRrmjaYtQ9P6SkVk7VjBlGkWSeeoWc57ZiDbgGbMUcJbbd/CXxoruEfYj5vGq7OUHfN/QxhSX3cQy/tnDKfgudbvB5Gcap8tJWsDXKYWpxbA3ECJfcF6oBQCDLHXG4SNlITZDHjGMoRlGggAjnpBGFSMqhZl0jqgrzjUBMMkZdoZ7WbqS1cdQWCQ0huk7zqrGl64zEGBFCgLnCBXQGo8qGqqFBrQcEBwZE0UYTBaiznelY8c4Ly5GiXmBcmDGA8fG4x+3enutY/e91Duf8h+DZLziLrt7anDFXu39alkrehccfD0MO6MuQQj9+ury59Xf+aqd3/fXV5as3n318YK6GrZt/6O8/UEsDBBQAAgAIAIJ6skqlSRcUvw0AAAIjAAAXAAAAdW5pdmVyc2FsL3VuaXZlcnNhbC5wbmftWmlYkunef8xOTqXZOpYZtGrnVC6hmaZQWdmmdaaZadxtXEkRFdeRpXKmTlPKlBXu2BkdZzIhRTEXoEVlTFyOTjAIirlAiqCGgsj2Pth0vrzX+/X9xIfn5rqX333/+W+//31d9+2L/r5Wq2xXAQBgdeb0iS8AYLkfAJgnf7YCHCFtdOOBP2aYL3yPA5RuuwmwszzmmN8xAKghrtZe+RvYX5l4OgADAGteGz8zNvrXSADYSTpz4tiXGaGyQdad+HQde3b78bU7Pru63GXlzpqze9LWLXv0m/afIevWH3N+2OAa+/jfOWU5J/fvvxG+bu2s75XHZTk5X2mttZeUGpyT6IKXasytmXYkXcE4QmX/YNGcWeoBw3Rz4sUt6dHK3+50sdJFONVIPS+0OWP84WVH7/k/LoFSATFxXUejIQcx92Qs1U17ayj87j5zcLguX/37YrqHa6ZG1jC60gwcGeAUjyXHfiAbtA6lRmDZ2/GWyCFa3ufLjMubikktM69WJ+0AO0erDEWksR+Mi8a/XQ62sTa7jMPNm5f2afsMbHsdT4HttTSXJfSddcYNQ+4aITITxAQxQUwQE8QEMUFMEBPEBDFBTBATxAQxQUwQE8QEMUFMkP93SEZFJRm/ODJOCmNmzAy/bNuKbkmaZUzjpm/DeHEUUXBPIxN5BFz5nub9ix87T9UWbJgddyKoT7EZmIGAmGpyt4aZLyWw2ToXyBwH1hPshV1wDuU7vA0WNQ4hs4zI2SlaD7yGpUW02am66RWoocJ+YUPEYgQH9R1HKTp+14KxOFk1uwo+If6uUubx1jIid9vv2MlL5KaFmVsILVN/j4gdGxmFGhYqiLipiOmg7sEC5NiACqp77wsNoDNCKIWB3Si6v+qxNe79vagqaFYzpInoldv5XJ5C1o45TCd7ZmUOERWbrob6rQBe+HXVCDzWnH9Exc9XJTU3iF2RgxjnBtm2lvCd7dly6YmrlPSB0kuclxIJwqDuNP9PHXYaRlZzNAPCsn4JgMMqaWSGtgmxLT1CqbM8F00mLPaT8ejEg9m3U4PuSsgE/fCLOG4RlSYvTjhQpGmz3BnNX8Q3J9yX7yKOHqR4DsZLiw1CUow6jcGOkkvS1bSIbs0a/OFlQOIpsQ2KytJ/h4Vn+vfR0RWp3R3CdqKa9MQF8oDyB+4eXUIXb8esCZVI7b7/pT++yyzds6zk8ufx1l9KWnI9EP7uGtyRa/kWXMuzYo0u/MqKSExQlwqTyEyguaUEVBZpXntmkHe0Kr/aQdYIJSPDUR4p0EZZFOfQ02kqKJaiCSF62zuWnfHDQAij0BK4pnCmXvTv2dXjN6CsrutuLBB4ojQH2jIuNh1XnRwoFQTmVUXcssP0MrxnvFv3+cEPY4qm0M1bHDk8nXMcM4y6rOBlu20gZ+ZKSfRTzWvL3UqqbYGBOUn3/niqCoNgyFPiMmpRRIHF7Kr65gy3LQAguQKX7vS+5eWL1DT0eUqic60go5Ki1k+HXqo2/7MuPg6fx9L5EQ5aTErfWgoZKYLqxx34a86iaQvriBJ8gKTAnzB4caQXN/ZH52FlCi+EdamcPRpymmQFHG1QnxzxIOR2hA5YBCFLMK7o/jMCwmqjfjlG/X4pBQ4dEAxA6xK6rn/Y7+6sDq8QyA2Y2PvdhM2Fdk4hhwBgsFudfSGvzpoOindV/zR5wMJ94+ixiR+FNsgs//o14f21UUPJSe9dYc4FPfdPk6NeDhY2/Blv8ZWgx7WAOXQDRicja90qw9DoLVLFqV+qFYGUxfN5VfJdlaHtNZUwVzNgWNgy13duNnPU45zmyr5qTHcodrbtOTRhe3t238PnOQTtKJR4OI3/9z5l8WT+4w7LE9yYsqmu6wuLQHcUwblzMF/n9To7VcBB1azYBXuQL4i6GRj3rP7mXkWqlQ1dylHH31oH+/VPCg0aHB+SDm3siuLoPtjzxs9sLdQu8li5uifklRO1ZsB7154sxL96uFl95biah1yPGOI7J1Q7aIj1DUlvw8eeRFWeFmCe8NW8QUDTcGq/FOWR5TBUJnwxJc3UdH7jc78+fsWmOH5LU8S8zOIl5fobz0ElPcg8d0Ix/+R6q1D+G1EQ2l4ssW21w4RQbIXF//CGWKtfWuMTZzUig344wvBJjJQ3ZJvSsGGZbsSGlYFWE/FzP/s+Ysxzg2wQGn6PIx6MvtAs+CiJpR3PkriI0LwtmFBaPFNOCnGQ3QH9NlXcxDmUIGjKpW1TiIxfx36yzl2EVo3mK0rgbDNBqjKB5vRoA0K0G1Twpuc5souRhLUpb2svlcvM5KHfedkrsmeoBF0cdooKum/M8aZ4AFjkxASUS+6wA3t8Vdzh8NKGX8ZHS9KHGpVYMel7GtZbVXL9ZWCMduICoWkqbnvSBiQhviKVQqOo0hJdsu+iglgL56PVlg/EGr64ngE7WkBXstNKGI0tHl2okhm1PeiPjtpDyiPDfxq1bC5kzGUEK4mqat0EPSwvhQ8AKZnyRskIpq0oX1IsPYrnPIsUcHsjs7YjzHNBPTiRcFZHlBKaSiDSKz+4Ci4ncZr6oxNrvWU1fXD+WWlwDKUnXxYk6+2NPHCB60kbhB0O8PlZlxgrE1UpB1Ec3C5ZXpwx5oYF+duepU79VxWOGraGG1jKtF+yzIfD+sBuL4kQ+ox6mcBRIWMPDuE1sk7mipUTWDq3yoluft+t7Axa4HFqwAEMNilnPoB7SBQde5CLD64UTb9OuuyT14guxyXnbLY+a4PdSjOn54ak/Vjn/WLwHJEdZcgQBXb283Ybgy6kT9FaVCgpxiQiLKYjrHzED9fRsFkXERa6CEJhKrwj7eKz0JJauHWU1SYlmu/x9acDC1Al0kMCd6qlh6srX2AN55bFxoc11qaCJ99Tdrh967U35D3qaUmdXfPURmTWtWYShNipn2XWP6qknjHaualcctu9vpQor7Z2CbGYjxt2ic53JsfU4qo6JjEzrHrcpg5bOoc3zy3O1LwJxF9Cko12hvGQFNWAnN/t45MnS8vlU2SZKNEjWGdD5+c+eQa3I+HSJbtiHqrv7AEt1OA0hFV0+WJHt4qeL7Q6wNfxzIacvCEk3Sgu7sCFTwYfzXH/y+CCy4VPX76oXTPJ23eKC1xBbM9PG7xuUJp/wQvCKAlXxPZ/Gbl5mxTzjZglkQ64S1kN0j2wxIL+6uv9SkXwo3oCVNUbKd+KJAfvAr3+b6L2qWvVEaSSnaieHbDN6i40HtMrfIYprHOc+fV/+Z4ajMTN5H1DrV6SlslrOITrFinKTcMqxXBAKTbtuzVUm/y07gKYH3n8BLby4c5Re5+8zB+6PKmyZ7EMN2Rj1eMOoXsfvPHUXYuK1cwcvlkQ2/EImNzHzoUtfmH3YDdmIAXyglDBjqi1n5uoYek1n1KBYvhl9gJ29htFseKJudLVNQBdvSXuJ2dRZYNkqieL8SpyKqw6+dLHWAOLl6wSHnkVRPO4I20racuPHH0BzoUblM9N63mBLFE9vwNK4dCnP3zcKAUrpz6b9PH/D7XI7K18KR9AHShGiGC2bWMZdGh5gUgnT7cxNo2veExl/cI3jbfnMrwi8UcpHamB+Lc93xt1M5e5OFHpBIFjN5NhkIg1XKptKGdtuD/NsNodtjyfefPvCt0OwXz0v54t2u4Vfj0A/eilA9PEzKLuufl/3Atg0q+g/WGaSKaItS2mpEd54EycodTzaKCY6ay6XYfIXQtSzSphe9reWsRnTVeNJDDVFZM/dWsnQSMQOerVPYTQwmlVJ+FDHjlYu8BG5FqMe6n7yq75VrDf+IEs+JV4D0Hhc/BA81+JzNNbJcTMeow2ntN8C3KNfIlrnHI3Lh0DMpoSr1eQEQfXqhVkg5aZPYUU9GsnL7OatNg83cRzaN9P/935I79SSWF4DzjaKwaJAK3Qza+iMm1Vr62MyWS9kcAZMufI8uypGsQgj6Wfz/AsxSJPv/i5L2Lcvm901rG8cwVQJpBSWRDykdKqTxwb2L0S3RlgjNV7GqOB8Jvvr6ll61Nu2qsu264HHXTJFC2rl3xECZagxXNqe5XfR4afB2vPdlyij5HifwcpPgZtUBarLfN0x5R6jF+LtwR/zmcZ5CFkn/vsMe2Fq467jOmGExNYLvlJshdl+DpQYscA6ThJg95h5N9GJ1DjFdY3dEaWGjJTYllhcOhyjW6aYLhnniQnuu4e/udETfIGBfzVXD62GPI6a5MZcDgC2orpczj2sY7K5LBXuEBSwsK4KVPox2C9qFZZnaQoqtE46QjIIbctxrz4+nkqoW2HmWG+ZBrrAP86YYQStt5D4k2657gVAB5ZWENaJXmSb+Gvd6FU3GL76ixH8SF/Ae7GZusman9j0flCcfUh5OH7HGR/JkAsVG0YajOUi72g/UvCYCR6tT3bTlWq2Jcgf0/6DZQFOh3ZwE8KU7+5PPJTZKa0usHxAi3MGrxEOPC0r2R2Fg5siKpUOhxLn8jFF9iOPpRPurenv3sgOk54tzrseYaiy13k7lzQsJ8jyOjzBCt+L76830XmkvCdUMDUuW/8v64oCU4tM8dDjTeTi5PJoR8G4qhtS+8rqh0le6aZmoTgpbXgVPIsy2AMqgvG2d5o8W7FdHLsQQN+4TW0fcOyTw87VEO9kXrdO2vCc+NbkJGzxsWSq+IdMBv1NOvOHYPZH+cFpe/cowTGiTMn/U9Qjoff+B9QSwMEFAACAAgAgnqyStIooFJKAAAAawAAABsAAAB1bml2ZXJzYWwvdW5pdmVyc2FsLnBuZy54bWyzsa/IzVEoSy0qzszPs1Uy1DNQsrfj5bIpKEoty0wtV6gAihnpGUCAkkIlKrc8M6UkAyhkYG6OEMxIzUzPKLFVsjCwgAvqA80EAFBLAQIAABQAAgAIAEOUV0cNwDEewAEAANoDAAAPAAAAAAAAAAEAAAAAAAAAAABub25lL3BsYXllci54bWxQSwECAAAUAAIACACBerJKWn+5mToEAADhDgAAHQAAAAAAAAABAAAAAADtAQAAdW5pdmVyc2FsL2NvbW1vbl9tZXNzYWdlcy5sbmdQSwECAAAUAAIACACBerJKCf5wTAkDAAC1CgAAJwAAAAAAAAABAAAAAABiBgAAdW5pdmVyc2FsL2ZsYXNoX3B1Ymxpc2hpbmdfc2V0dGluZ3MueG1sUEsBAgAAFAACAAgAgXqyStqYtsO1AgAAVQoAACEAAAAAAAAAAQAAAAAAsAkAAHVuaXZlcnNhbC9mbGFzaF9za2luX3NldHRpbmdzLnhtbFBLAQIAABQAAgAIAIF6skp41iYJ3gIAAMYJAAAmAAAAAAAAAAEAAAAAAKQMAAB1bml2ZXJzYWwvaHRtbF9wdWJsaXNoaW5nX3NldHRpbmdzLnhtbFBLAQIAABQAAgAIAIF6skrb73U9lgEAAB8GAAAfAAAAAAAAAAEAAAAAAMYPAAB1bml2ZXJzYWwvaHRtbF9za2luX3NldHRpbmdzLmpzUEsBAgAAFAACAAgAgXqyShra6juqAAAAHwEAABoAAAAAAAAAAQAAAAAAmREAAHVuaXZlcnNhbC9pMThuX3ByZXNldHMueG1sUEsBAgAAFAACAAgAgXqySrDtXVduAAAAdgAAABwAAAAAAAAAAQAAAAAAexIAAHVuaXZlcnNhbC9sb2NhbF9zZXR0aW5ncy54bWxQSwECAAAUAAIACACDmfVEzoIJN+wCAACICAAAFAAAAAAAAAABAAAAAAAjEwAAdW5pdmVyc2FsL3BsYXllci54bWxQSwECAAAUAAIACACBerJKF6nhQW8BAAD7AgAAKQAAAAAAAAABAAAAAABBFgAAdW5pdmVyc2FsL3NraW5fY3VzdG9taXphdGlvbl9zZXR0aW5ncy54bWxQSwECAAAUAAIACACCerJKpUkXFL8NAAACIwAAFwAAAAAAAAAAAAAAAAD3FwAAdW5pdmVyc2FsL3VuaXZlcnNhbC5wbmdQSwECAAAUAAIACACCerJK0iigUkoAAABrAAAAGwAAAAAAAAABAAAAAADrJQAAdW5pdmVyc2FsL3VuaXZlcnNhbC5wbmcueG1sUEsFBgAAAAAMAAwAhgMAAG4mAAAAAA=="/>
  <p:tag name="ISPRING_SCORM_ENDPOINT" val="&lt;endpoint&gt;&lt;enable&gt;0&lt;/enable&gt;&lt;lrs&gt;http://&lt;/lrs&gt;&lt;auth&gt;0&lt;/auth&gt;&lt;login&gt;&lt;/login&gt;&lt;password&gt;&lt;/password&gt;&lt;key&gt;&lt;/key&gt;&lt;name&gt;&lt;/name&gt;&lt;email&gt;&lt;/email&gt;&lt;/endpoint&gt;&#10;"/>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693</Words>
  <Application>Microsoft Office PowerPoint</Application>
  <PresentationFormat>宽屏</PresentationFormat>
  <Paragraphs>65</Paragraphs>
  <Slides>17</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17</vt:i4>
      </vt:variant>
    </vt:vector>
  </HeadingPairs>
  <TitlesOfParts>
    <vt:vector size="27" baseType="lpstr">
      <vt:lpstr>楷体</vt:lpstr>
      <vt:lpstr>思源黑体</vt:lpstr>
      <vt:lpstr>Arial</vt:lpstr>
      <vt:lpstr>Calibri</vt:lpstr>
      <vt:lpstr>Times New Roman</vt:lpstr>
      <vt:lpstr>Trebuchet MS</vt:lpstr>
      <vt:lpstr>Wingdings</vt:lpstr>
      <vt:lpstr>Wingdings 3</vt:lpstr>
      <vt:lpstr>平面</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
  <cp:lastModifiedBy/>
  <cp:revision>1</cp:revision>
  <dcterms:created xsi:type="dcterms:W3CDTF">2021-05-12T03:31:37Z</dcterms:created>
  <dcterms:modified xsi:type="dcterms:W3CDTF">2023-04-14T03:28:23Z</dcterms:modified>
</cp:coreProperties>
</file>