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1"/>
  </p:sldMasterIdLst>
  <p:notesMasterIdLst>
    <p:notesMasterId r:id="rId19"/>
  </p:notesMasterIdLst>
  <p:sldIdLst>
    <p:sldId id="365" r:id="rId2"/>
    <p:sldId id="436" r:id="rId3"/>
    <p:sldId id="439" r:id="rId4"/>
    <p:sldId id="437" r:id="rId5"/>
    <p:sldId id="440" r:id="rId6"/>
    <p:sldId id="441" r:id="rId7"/>
    <p:sldId id="450" r:id="rId8"/>
    <p:sldId id="447" r:id="rId9"/>
    <p:sldId id="442" r:id="rId10"/>
    <p:sldId id="448" r:id="rId11"/>
    <p:sldId id="449" r:id="rId12"/>
    <p:sldId id="438" r:id="rId13"/>
    <p:sldId id="444" r:id="rId14"/>
    <p:sldId id="443" r:id="rId15"/>
    <p:sldId id="445" r:id="rId16"/>
    <p:sldId id="446" r:id="rId17"/>
    <p:sldId id="375"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C0"/>
    <a:srgbClr val="FFFFFF"/>
    <a:srgbClr val="244C89"/>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3" autoAdjust="0"/>
    <p:restoredTop sz="96314" autoAdjust="0"/>
  </p:normalViewPr>
  <p:slideViewPr>
    <p:cSldViewPr snapToGrid="0">
      <p:cViewPr varScale="1">
        <p:scale>
          <a:sx n="85" d="100"/>
          <a:sy n="85" d="100"/>
        </p:scale>
        <p:origin x="600" y="72"/>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57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061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83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26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60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87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01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76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972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95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8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39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45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28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图片 4">
            <a:extLst>
              <a:ext uri="{FF2B5EF4-FFF2-40B4-BE49-F238E27FC236}">
                <a16:creationId xmlns:a16="http://schemas.microsoft.com/office/drawing/2014/main" id="{1BB0B1AB-2A59-4196-96A9-AF717B7D2F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a:extLst>
              <a:ext uri="{FF2B5EF4-FFF2-40B4-BE49-F238E27FC236}">
                <a16:creationId xmlns:a16="http://schemas.microsoft.com/office/drawing/2014/main" id="{41A977C2-E5B7-4D31-B5AD-4ACA768916ED}"/>
              </a:ext>
            </a:extLst>
          </p:cNvPr>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874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05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34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99232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64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3.wmf"/><Relationship Id="rId7" Type="http://schemas.openxmlformats.org/officeDocument/2006/relationships/oleObject" Target="../embeddings/oleObject28.bin"/><Relationship Id="rId2" Type="http://schemas.openxmlformats.org/officeDocument/2006/relationships/oleObject" Target="../embeddings/oleObject26.bin"/><Relationship Id="rId1" Type="http://schemas.openxmlformats.org/officeDocument/2006/relationships/slideLayout" Target="../slideLayouts/slideLayout17.xml"/><Relationship Id="rId6" Type="http://schemas.openxmlformats.org/officeDocument/2006/relationships/image" Target="../media/image35.emf"/><Relationship Id="rId5" Type="http://schemas.openxmlformats.org/officeDocument/2006/relationships/oleObject" Target="../embeddings/oleObject27.bin"/><Relationship Id="rId10" Type="http://schemas.openxmlformats.org/officeDocument/2006/relationships/image" Target="../media/image37.wmf"/><Relationship Id="rId4" Type="http://schemas.openxmlformats.org/officeDocument/2006/relationships/image" Target="../media/image34.png"/><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0.bin"/><Relationship Id="rId1" Type="http://schemas.openxmlformats.org/officeDocument/2006/relationships/slideLayout" Target="../slideLayouts/slideLayout17.xml"/><Relationship Id="rId6" Type="http://schemas.openxmlformats.org/officeDocument/2006/relationships/oleObject" Target="../embeddings/oleObject3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43.png"/><Relationship Id="rId1" Type="http://schemas.openxmlformats.org/officeDocument/2006/relationships/slideLayout" Target="../slideLayouts/slideLayout17.xml"/><Relationship Id="rId4" Type="http://schemas.openxmlformats.org/officeDocument/2006/relationships/image" Target="../media/image44.emf"/></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2.emf"/><Relationship Id="rId7"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17.x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17.xml"/><Relationship Id="rId6" Type="http://schemas.openxmlformats.org/officeDocument/2006/relationships/oleObject" Target="../embeddings/oleObject20.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29.png"/><Relationship Id="rId1" Type="http://schemas.openxmlformats.org/officeDocument/2006/relationships/slideLayout" Target="../slideLayouts/slideLayout17.x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841002"/>
            <a:ext cx="7053116" cy="1200329"/>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思源黑体" panose="020B0500000000000000" pitchFamily="34" charset="-122"/>
                <a:ea typeface="思源黑体" panose="020B0500000000000000" pitchFamily="34" charset="-122"/>
              </a:rPr>
              <a:t>扩展卡尔曼滤波器及其在固定翼飞机状态估计中的应用</a:t>
            </a:r>
          </a:p>
        </p:txBody>
      </p:sp>
      <p:sp>
        <p:nvSpPr>
          <p:cNvPr id="17" name="PA_圆角矩形 31"/>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570A6A29-2DA0-5067-2B1E-4EDB3BABCA90}"/>
              </a:ext>
            </a:extLst>
          </p:cNvPr>
          <p:cNvSpPr/>
          <p:nvPr/>
        </p:nvSpPr>
        <p:spPr>
          <a:xfrm>
            <a:off x="4845260" y="4185692"/>
            <a:ext cx="6687670" cy="20335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202CFF29-8E46-DA60-1449-F542DB9420BA}"/>
              </a:ext>
            </a:extLst>
          </p:cNvPr>
          <p:cNvGraphicFramePr>
            <a:graphicFrameLocks noChangeAspect="1"/>
          </p:cNvGraphicFramePr>
          <p:nvPr>
            <p:extLst>
              <p:ext uri="{D42A27DB-BD31-4B8C-83A1-F6EECF244321}">
                <p14:modId xmlns:p14="http://schemas.microsoft.com/office/powerpoint/2010/main" val="1052718591"/>
              </p:ext>
            </p:extLst>
          </p:nvPr>
        </p:nvGraphicFramePr>
        <p:xfrm>
          <a:off x="5101128" y="4998506"/>
          <a:ext cx="2832100" cy="431800"/>
        </p:xfrm>
        <a:graphic>
          <a:graphicData uri="http://schemas.openxmlformats.org/presentationml/2006/ole">
            <mc:AlternateContent xmlns:mc="http://schemas.openxmlformats.org/markup-compatibility/2006">
              <mc:Choice xmlns:v="urn:schemas-microsoft-com:vml" Requires="v">
                <p:oleObj name="Equation" r:id="rId2" imgW="2831760" imgH="431640" progId="Equation.DSMT4">
                  <p:embed/>
                </p:oleObj>
              </mc:Choice>
              <mc:Fallback>
                <p:oleObj name="Equation" r:id="rId2" imgW="2831760" imgH="431640" progId="Equation.DSMT4">
                  <p:embed/>
                  <p:pic>
                    <p:nvPicPr>
                      <p:cNvPr id="0" name=""/>
                      <p:cNvPicPr/>
                      <p:nvPr/>
                    </p:nvPicPr>
                    <p:blipFill>
                      <a:blip r:embed="rId3"/>
                      <a:stretch>
                        <a:fillRect/>
                      </a:stretch>
                    </p:blipFill>
                    <p:spPr>
                      <a:xfrm>
                        <a:off x="5101128" y="4998506"/>
                        <a:ext cx="2832100" cy="431800"/>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2FB2BDEB-8A6B-C374-49F7-C499D70CDC47}"/>
              </a:ext>
            </a:extLst>
          </p:cNvPr>
          <p:cNvPicPr>
            <a:picLocks noChangeAspect="1"/>
          </p:cNvPicPr>
          <p:nvPr/>
        </p:nvPicPr>
        <p:blipFill>
          <a:blip r:embed="rId4"/>
          <a:stretch>
            <a:fillRect/>
          </a:stretch>
        </p:blipFill>
        <p:spPr>
          <a:xfrm>
            <a:off x="743633" y="1724373"/>
            <a:ext cx="3931702" cy="3774695"/>
          </a:xfrm>
          <a:prstGeom prst="rect">
            <a:avLst/>
          </a:prstGeom>
        </p:spPr>
      </p:pic>
      <p:graphicFrame>
        <p:nvGraphicFramePr>
          <p:cNvPr id="12" name="对象 11">
            <a:extLst>
              <a:ext uri="{FF2B5EF4-FFF2-40B4-BE49-F238E27FC236}">
                <a16:creationId xmlns:a16="http://schemas.microsoft.com/office/drawing/2014/main" id="{EEFDB607-D5B7-7162-28DD-0229836EBB61}"/>
              </a:ext>
            </a:extLst>
          </p:cNvPr>
          <p:cNvGraphicFramePr>
            <a:graphicFrameLocks noChangeAspect="1"/>
          </p:cNvGraphicFramePr>
          <p:nvPr>
            <p:extLst>
              <p:ext uri="{D42A27DB-BD31-4B8C-83A1-F6EECF244321}">
                <p14:modId xmlns:p14="http://schemas.microsoft.com/office/powerpoint/2010/main" val="471258128"/>
              </p:ext>
            </p:extLst>
          </p:nvPr>
        </p:nvGraphicFramePr>
        <p:xfrm>
          <a:off x="8189095" y="4212587"/>
          <a:ext cx="3214687" cy="2033587"/>
        </p:xfrm>
        <a:graphic>
          <a:graphicData uri="http://schemas.openxmlformats.org/presentationml/2006/ole">
            <mc:AlternateContent xmlns:mc="http://schemas.openxmlformats.org/markup-compatibility/2006">
              <mc:Choice xmlns:v="urn:schemas-microsoft-com:vml" Requires="v">
                <p:oleObj name="Equation" r:id="rId5" imgW="3214320" imgH="2032993" progId="Equation.DSMT4">
                  <p:embed/>
                </p:oleObj>
              </mc:Choice>
              <mc:Fallback>
                <p:oleObj name="Equation" r:id="rId5" imgW="3214320" imgH="2032993" progId="Equation.DSMT4">
                  <p:embed/>
                  <p:pic>
                    <p:nvPicPr>
                      <p:cNvPr id="0" name=""/>
                      <p:cNvPicPr/>
                      <p:nvPr/>
                    </p:nvPicPr>
                    <p:blipFill>
                      <a:blip r:embed="rId6"/>
                      <a:stretch>
                        <a:fillRect/>
                      </a:stretch>
                    </p:blipFill>
                    <p:spPr>
                      <a:xfrm>
                        <a:off x="8189095" y="4212587"/>
                        <a:ext cx="3214687" cy="2033587"/>
                      </a:xfrm>
                      <a:prstGeom prst="rect">
                        <a:avLst/>
                      </a:prstGeom>
                    </p:spPr>
                  </p:pic>
                </p:oleObj>
              </mc:Fallback>
            </mc:AlternateContent>
          </a:graphicData>
        </a:graphic>
      </p:graphicFrame>
      <p:grpSp>
        <p:nvGrpSpPr>
          <p:cNvPr id="16" name="组合 15">
            <a:extLst>
              <a:ext uri="{FF2B5EF4-FFF2-40B4-BE49-F238E27FC236}">
                <a16:creationId xmlns:a16="http://schemas.microsoft.com/office/drawing/2014/main" id="{1F09C122-0CFF-A3F5-735D-34E24380514B}"/>
              </a:ext>
            </a:extLst>
          </p:cNvPr>
          <p:cNvGrpSpPr/>
          <p:nvPr/>
        </p:nvGrpSpPr>
        <p:grpSpPr>
          <a:xfrm>
            <a:off x="5194873" y="1110879"/>
            <a:ext cx="5844988" cy="2936408"/>
            <a:chOff x="4690261" y="1083984"/>
            <a:chExt cx="5844988" cy="2936408"/>
          </a:xfrm>
        </p:grpSpPr>
        <p:sp>
          <p:nvSpPr>
            <p:cNvPr id="15" name="矩形: 圆角 14">
              <a:extLst>
                <a:ext uri="{FF2B5EF4-FFF2-40B4-BE49-F238E27FC236}">
                  <a16:creationId xmlns:a16="http://schemas.microsoft.com/office/drawing/2014/main" id="{BF62FF2C-F970-6CE1-D010-4C92DF8C3515}"/>
                </a:ext>
              </a:extLst>
            </p:cNvPr>
            <p:cNvSpPr/>
            <p:nvPr/>
          </p:nvSpPr>
          <p:spPr>
            <a:xfrm>
              <a:off x="4690261" y="1083984"/>
              <a:ext cx="5844988" cy="2936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ADE72389-F99C-4F7E-A3C7-839F66C5A1C5}"/>
                </a:ext>
              </a:extLst>
            </p:cNvPr>
            <p:cNvGraphicFramePr>
              <a:graphicFrameLocks noChangeAspect="1"/>
            </p:cNvGraphicFramePr>
            <p:nvPr>
              <p:extLst>
                <p:ext uri="{D42A27DB-BD31-4B8C-83A1-F6EECF244321}">
                  <p14:modId xmlns:p14="http://schemas.microsoft.com/office/powerpoint/2010/main" val="2508824364"/>
                </p:ext>
              </p:extLst>
            </p:nvPr>
          </p:nvGraphicFramePr>
          <p:xfrm>
            <a:off x="6594161" y="1626654"/>
            <a:ext cx="2324100" cy="711200"/>
          </p:xfrm>
          <a:graphic>
            <a:graphicData uri="http://schemas.openxmlformats.org/presentationml/2006/ole">
              <mc:AlternateContent xmlns:mc="http://schemas.openxmlformats.org/markup-compatibility/2006">
                <mc:Choice xmlns:v="urn:schemas-microsoft-com:vml" Requires="v">
                  <p:oleObj name="Equation" r:id="rId7" imgW="2323800" imgH="711000" progId="Equation.DSMT4">
                    <p:embed/>
                  </p:oleObj>
                </mc:Choice>
                <mc:Fallback>
                  <p:oleObj name="Equation" r:id="rId7" imgW="2323800" imgH="711000" progId="Equation.DSMT4">
                    <p:embed/>
                    <p:pic>
                      <p:nvPicPr>
                        <p:cNvPr id="0" name=""/>
                        <p:cNvPicPr/>
                        <p:nvPr/>
                      </p:nvPicPr>
                      <p:blipFill>
                        <a:blip r:embed="rId8"/>
                        <a:stretch>
                          <a:fillRect/>
                        </a:stretch>
                      </p:blipFill>
                      <p:spPr>
                        <a:xfrm>
                          <a:off x="6594161" y="1626654"/>
                          <a:ext cx="2324100" cy="7112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7B66D37C-9FE8-4AC1-8BB9-E8F9286F3EFE}"/>
                </a:ext>
              </a:extLst>
            </p:cNvPr>
            <p:cNvSpPr txBox="1"/>
            <p:nvPr/>
          </p:nvSpPr>
          <p:spPr>
            <a:xfrm>
              <a:off x="4833717" y="1173566"/>
              <a:ext cx="5701532" cy="369332"/>
            </a:xfrm>
            <a:prstGeom prst="rect">
              <a:avLst/>
            </a:prstGeom>
            <a:noFill/>
          </p:spPr>
          <p:txBody>
            <a:bodyPr wrap="square" rtlCol="0">
              <a:spAutoFit/>
            </a:bodyPr>
            <a:lstStyle/>
            <a:p>
              <a:r>
                <a:rPr lang="zh-CN" altLang="en-US" dirty="0"/>
                <a:t>假设侧滑角，根据地速、空速以及风速的关系可以得到</a:t>
              </a:r>
            </a:p>
          </p:txBody>
        </p:sp>
        <p:graphicFrame>
          <p:nvGraphicFramePr>
            <p:cNvPr id="11" name="对象 10">
              <a:extLst>
                <a:ext uri="{FF2B5EF4-FFF2-40B4-BE49-F238E27FC236}">
                  <a16:creationId xmlns:a16="http://schemas.microsoft.com/office/drawing/2014/main" id="{E102D1A1-6547-5A0E-F1E9-0AFEC317C511}"/>
                </a:ext>
              </a:extLst>
            </p:cNvPr>
            <p:cNvGraphicFramePr>
              <a:graphicFrameLocks noChangeAspect="1"/>
            </p:cNvGraphicFramePr>
            <p:nvPr>
              <p:extLst>
                <p:ext uri="{D42A27DB-BD31-4B8C-83A1-F6EECF244321}">
                  <p14:modId xmlns:p14="http://schemas.microsoft.com/office/powerpoint/2010/main" val="1752952104"/>
                </p:ext>
              </p:extLst>
            </p:nvPr>
          </p:nvGraphicFramePr>
          <p:xfrm>
            <a:off x="5787711" y="2724992"/>
            <a:ext cx="3937000" cy="1295400"/>
          </p:xfrm>
          <a:graphic>
            <a:graphicData uri="http://schemas.openxmlformats.org/presentationml/2006/ole">
              <mc:AlternateContent xmlns:mc="http://schemas.openxmlformats.org/markup-compatibility/2006">
                <mc:Choice xmlns:v="urn:schemas-microsoft-com:vml" Requires="v">
                  <p:oleObj name="Equation" r:id="rId9" imgW="3936960" imgH="1295280" progId="Equation.DSMT4">
                    <p:embed/>
                  </p:oleObj>
                </mc:Choice>
                <mc:Fallback>
                  <p:oleObj name="Equation" r:id="rId9" imgW="3936960" imgH="1295280" progId="Equation.DSMT4">
                    <p:embed/>
                    <p:pic>
                      <p:nvPicPr>
                        <p:cNvPr id="0" name=""/>
                        <p:cNvPicPr/>
                        <p:nvPr/>
                      </p:nvPicPr>
                      <p:blipFill>
                        <a:blip r:embed="rId10"/>
                        <a:stretch>
                          <a:fillRect/>
                        </a:stretch>
                      </p:blipFill>
                      <p:spPr>
                        <a:xfrm>
                          <a:off x="5787711" y="2724992"/>
                          <a:ext cx="3937000" cy="129540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75661D57-BDBC-9CA4-B39B-6D91A59EAAD0}"/>
                </a:ext>
              </a:extLst>
            </p:cNvPr>
            <p:cNvSpPr txBox="1"/>
            <p:nvPr/>
          </p:nvSpPr>
          <p:spPr>
            <a:xfrm>
              <a:off x="4833717" y="2322731"/>
              <a:ext cx="2051177" cy="369332"/>
            </a:xfrm>
            <a:prstGeom prst="rect">
              <a:avLst/>
            </a:prstGeom>
            <a:noFill/>
          </p:spPr>
          <p:txBody>
            <a:bodyPr wrap="square" rtlCol="0">
              <a:spAutoFit/>
            </a:bodyPr>
            <a:lstStyle/>
            <a:p>
              <a:r>
                <a:rPr lang="zh-CN" altLang="en-US" dirty="0"/>
                <a:t>因此可以求解得</a:t>
              </a:r>
            </a:p>
          </p:txBody>
        </p:sp>
      </p:grpSp>
      <p:sp>
        <p:nvSpPr>
          <p:cNvPr id="18" name="圆角矩形 4">
            <a:extLst>
              <a:ext uri="{FF2B5EF4-FFF2-40B4-BE49-F238E27FC236}">
                <a16:creationId xmlns:a16="http://schemas.microsoft.com/office/drawing/2014/main" id="{3C7DCD6B-640A-342D-0D15-63BC4A285892}"/>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Tree>
    <p:extLst>
      <p:ext uri="{BB962C8B-B14F-4D97-AF65-F5344CB8AC3E}">
        <p14:creationId xmlns:p14="http://schemas.microsoft.com/office/powerpoint/2010/main" val="426228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81DA9431-C2EE-42CC-F6FA-22C1FAA3D025}"/>
              </a:ext>
            </a:extLst>
          </p:cNvPr>
          <p:cNvSpPr/>
          <p:nvPr/>
        </p:nvSpPr>
        <p:spPr>
          <a:xfrm>
            <a:off x="371954" y="3830447"/>
            <a:ext cx="11448092" cy="2501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E672B08A-12A0-5FF5-E013-BECA9F5CB073}"/>
              </a:ext>
            </a:extLst>
          </p:cNvPr>
          <p:cNvGrpSpPr/>
          <p:nvPr/>
        </p:nvGrpSpPr>
        <p:grpSpPr>
          <a:xfrm>
            <a:off x="1598892" y="1665687"/>
            <a:ext cx="2252301" cy="1685365"/>
            <a:chOff x="1281953" y="1559859"/>
            <a:chExt cx="2252301" cy="1685365"/>
          </a:xfrm>
        </p:grpSpPr>
        <p:sp>
          <p:nvSpPr>
            <p:cNvPr id="12" name="矩形: 圆角 11">
              <a:extLst>
                <a:ext uri="{FF2B5EF4-FFF2-40B4-BE49-F238E27FC236}">
                  <a16:creationId xmlns:a16="http://schemas.microsoft.com/office/drawing/2014/main" id="{F0B9E965-1E41-E130-A72C-2D1D03FB3C7D}"/>
                </a:ext>
              </a:extLst>
            </p:cNvPr>
            <p:cNvSpPr/>
            <p:nvPr/>
          </p:nvSpPr>
          <p:spPr>
            <a:xfrm>
              <a:off x="1281953" y="1559859"/>
              <a:ext cx="2252301" cy="168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3" name="对象 2">
              <a:extLst>
                <a:ext uri="{FF2B5EF4-FFF2-40B4-BE49-F238E27FC236}">
                  <a16:creationId xmlns:a16="http://schemas.microsoft.com/office/drawing/2014/main" id="{810EB600-6519-A2CD-E659-BEAABB282CC7}"/>
                </a:ext>
              </a:extLst>
            </p:cNvPr>
            <p:cNvGraphicFramePr>
              <a:graphicFrameLocks noChangeAspect="1"/>
            </p:cNvGraphicFramePr>
            <p:nvPr>
              <p:extLst>
                <p:ext uri="{D42A27DB-BD31-4B8C-83A1-F6EECF244321}">
                  <p14:modId xmlns:p14="http://schemas.microsoft.com/office/powerpoint/2010/main" val="2159339063"/>
                </p:ext>
              </p:extLst>
            </p:nvPr>
          </p:nvGraphicFramePr>
          <p:xfrm>
            <a:off x="1362554" y="1629259"/>
            <a:ext cx="2171700" cy="1473200"/>
          </p:xfrm>
          <a:graphic>
            <a:graphicData uri="http://schemas.openxmlformats.org/presentationml/2006/ole">
              <mc:AlternateContent xmlns:mc="http://schemas.openxmlformats.org/markup-compatibility/2006">
                <mc:Choice xmlns:v="urn:schemas-microsoft-com:vml" Requires="v">
                  <p:oleObj name="Equation" r:id="rId2" imgW="2171520" imgH="1473120" progId="Equation.DSMT4">
                    <p:embed/>
                  </p:oleObj>
                </mc:Choice>
                <mc:Fallback>
                  <p:oleObj name="Equation" r:id="rId2" imgW="2171520" imgH="1473120" progId="Equation.DSMT4">
                    <p:embed/>
                    <p:pic>
                      <p:nvPicPr>
                        <p:cNvPr id="3" name="对象 2">
                          <a:extLst>
                            <a:ext uri="{FF2B5EF4-FFF2-40B4-BE49-F238E27FC236}">
                              <a16:creationId xmlns:a16="http://schemas.microsoft.com/office/drawing/2014/main" id="{810EB600-6519-A2CD-E659-BEAABB282CC7}"/>
                            </a:ext>
                          </a:extLst>
                        </p:cNvPr>
                        <p:cNvPicPr/>
                        <p:nvPr/>
                      </p:nvPicPr>
                      <p:blipFill>
                        <a:blip r:embed="rId3"/>
                        <a:stretch>
                          <a:fillRect/>
                        </a:stretch>
                      </p:blipFill>
                      <p:spPr>
                        <a:xfrm>
                          <a:off x="1362554" y="1629259"/>
                          <a:ext cx="2171700" cy="1473200"/>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EA2FD087-CA74-3EB5-1135-DD145310B6D8}"/>
              </a:ext>
            </a:extLst>
          </p:cNvPr>
          <p:cNvGrpSpPr/>
          <p:nvPr/>
        </p:nvGrpSpPr>
        <p:grpSpPr>
          <a:xfrm>
            <a:off x="4916313" y="1329510"/>
            <a:ext cx="6624918" cy="2357718"/>
            <a:chOff x="4392706" y="1299882"/>
            <a:chExt cx="6624918" cy="2357718"/>
          </a:xfrm>
        </p:grpSpPr>
        <p:sp>
          <p:nvSpPr>
            <p:cNvPr id="10" name="矩形: 圆角 9">
              <a:extLst>
                <a:ext uri="{FF2B5EF4-FFF2-40B4-BE49-F238E27FC236}">
                  <a16:creationId xmlns:a16="http://schemas.microsoft.com/office/drawing/2014/main" id="{13C55735-DE27-9362-6124-14CA94C09B2E}"/>
                </a:ext>
              </a:extLst>
            </p:cNvPr>
            <p:cNvSpPr/>
            <p:nvPr/>
          </p:nvSpPr>
          <p:spPr>
            <a:xfrm>
              <a:off x="4392706" y="1299882"/>
              <a:ext cx="6624918" cy="23577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 name="对象 3">
              <a:extLst>
                <a:ext uri="{FF2B5EF4-FFF2-40B4-BE49-F238E27FC236}">
                  <a16:creationId xmlns:a16="http://schemas.microsoft.com/office/drawing/2014/main" id="{9C6E0F38-66FC-9A31-79C0-D9D268689C86}"/>
                </a:ext>
              </a:extLst>
            </p:cNvPr>
            <p:cNvGraphicFramePr>
              <a:graphicFrameLocks noChangeAspect="1"/>
            </p:cNvGraphicFramePr>
            <p:nvPr>
              <p:extLst>
                <p:ext uri="{D42A27DB-BD31-4B8C-83A1-F6EECF244321}">
                  <p14:modId xmlns:p14="http://schemas.microsoft.com/office/powerpoint/2010/main" val="2333130388"/>
                </p:ext>
              </p:extLst>
            </p:nvPr>
          </p:nvGraphicFramePr>
          <p:xfrm>
            <a:off x="7616346" y="1489363"/>
            <a:ext cx="3213100" cy="2032000"/>
          </p:xfrm>
          <a:graphic>
            <a:graphicData uri="http://schemas.openxmlformats.org/presentationml/2006/ole">
              <mc:AlternateContent xmlns:mc="http://schemas.openxmlformats.org/markup-compatibility/2006">
                <mc:Choice xmlns:v="urn:schemas-microsoft-com:vml" Requires="v">
                  <p:oleObj name="Equation" r:id="rId4" imgW="3213000" imgH="2031840" progId="Equation.DSMT4">
                    <p:embed/>
                  </p:oleObj>
                </mc:Choice>
                <mc:Fallback>
                  <p:oleObj name="Equation" r:id="rId4" imgW="3213000" imgH="2031840" progId="Equation.DSMT4">
                    <p:embed/>
                    <p:pic>
                      <p:nvPicPr>
                        <p:cNvPr id="4" name="对象 3">
                          <a:extLst>
                            <a:ext uri="{FF2B5EF4-FFF2-40B4-BE49-F238E27FC236}">
                              <a16:creationId xmlns:a16="http://schemas.microsoft.com/office/drawing/2014/main" id="{9C6E0F38-66FC-9A31-79C0-D9D268689C86}"/>
                            </a:ext>
                          </a:extLst>
                        </p:cNvPr>
                        <p:cNvPicPr/>
                        <p:nvPr/>
                      </p:nvPicPr>
                      <p:blipFill>
                        <a:blip r:embed="rId5"/>
                        <a:stretch>
                          <a:fillRect/>
                        </a:stretch>
                      </p:blipFill>
                      <p:spPr>
                        <a:xfrm>
                          <a:off x="7616346" y="1489363"/>
                          <a:ext cx="3213100" cy="2032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6ADC4CB-98FD-06A4-DE54-B460DA31063A}"/>
                </a:ext>
              </a:extLst>
            </p:cNvPr>
            <p:cNvGraphicFramePr>
              <a:graphicFrameLocks noChangeAspect="1"/>
            </p:cNvGraphicFramePr>
            <p:nvPr>
              <p:extLst>
                <p:ext uri="{D42A27DB-BD31-4B8C-83A1-F6EECF244321}">
                  <p14:modId xmlns:p14="http://schemas.microsoft.com/office/powerpoint/2010/main" val="4183017405"/>
                </p:ext>
              </p:extLst>
            </p:nvPr>
          </p:nvGraphicFramePr>
          <p:xfrm>
            <a:off x="4546973" y="1461271"/>
            <a:ext cx="2882900" cy="2184400"/>
          </p:xfrm>
          <a:graphic>
            <a:graphicData uri="http://schemas.openxmlformats.org/presentationml/2006/ole">
              <mc:AlternateContent xmlns:mc="http://schemas.openxmlformats.org/markup-compatibility/2006">
                <mc:Choice xmlns:v="urn:schemas-microsoft-com:vml" Requires="v">
                  <p:oleObj name="Equation" r:id="rId6" imgW="2882880" imgH="2184120" progId="Equation.DSMT4">
                    <p:embed/>
                  </p:oleObj>
                </mc:Choice>
                <mc:Fallback>
                  <p:oleObj name="Equation" r:id="rId6" imgW="2882880" imgH="2184120" progId="Equation.DSMT4">
                    <p:embed/>
                    <p:pic>
                      <p:nvPicPr>
                        <p:cNvPr id="5" name="对象 4">
                          <a:extLst>
                            <a:ext uri="{FF2B5EF4-FFF2-40B4-BE49-F238E27FC236}">
                              <a16:creationId xmlns:a16="http://schemas.microsoft.com/office/drawing/2014/main" id="{06ADC4CB-98FD-06A4-DE54-B460DA31063A}"/>
                            </a:ext>
                          </a:extLst>
                        </p:cNvPr>
                        <p:cNvPicPr/>
                        <p:nvPr/>
                      </p:nvPicPr>
                      <p:blipFill>
                        <a:blip r:embed="rId7"/>
                        <a:stretch>
                          <a:fillRect/>
                        </a:stretch>
                      </p:blipFill>
                      <p:spPr>
                        <a:xfrm>
                          <a:off x="4546973" y="1461271"/>
                          <a:ext cx="2882900" cy="2184400"/>
                        </a:xfrm>
                        <a:prstGeom prst="rect">
                          <a:avLst/>
                        </a:prstGeom>
                      </p:spPr>
                    </p:pic>
                  </p:oleObj>
                </mc:Fallback>
              </mc:AlternateContent>
            </a:graphicData>
          </a:graphic>
        </p:graphicFrame>
      </p:grpSp>
      <p:graphicFrame>
        <p:nvGraphicFramePr>
          <p:cNvPr id="8" name="对象 7">
            <a:extLst>
              <a:ext uri="{FF2B5EF4-FFF2-40B4-BE49-F238E27FC236}">
                <a16:creationId xmlns:a16="http://schemas.microsoft.com/office/drawing/2014/main" id="{B86B0AE0-30FA-3933-C08D-377163A1D670}"/>
              </a:ext>
            </a:extLst>
          </p:cNvPr>
          <p:cNvGraphicFramePr>
            <a:graphicFrameLocks noChangeAspect="1"/>
          </p:cNvGraphicFramePr>
          <p:nvPr>
            <p:extLst>
              <p:ext uri="{D42A27DB-BD31-4B8C-83A1-F6EECF244321}">
                <p14:modId xmlns:p14="http://schemas.microsoft.com/office/powerpoint/2010/main" val="1059917261"/>
              </p:ext>
            </p:extLst>
          </p:nvPr>
        </p:nvGraphicFramePr>
        <p:xfrm>
          <a:off x="389924" y="4142874"/>
          <a:ext cx="3162300" cy="1879600"/>
        </p:xfrm>
        <a:graphic>
          <a:graphicData uri="http://schemas.openxmlformats.org/presentationml/2006/ole">
            <mc:AlternateContent xmlns:mc="http://schemas.openxmlformats.org/markup-compatibility/2006">
              <mc:Choice xmlns:v="urn:schemas-microsoft-com:vml" Requires="v">
                <p:oleObj name="Equation" r:id="rId8" imgW="3162240" imgH="1879560" progId="Equation.DSMT4">
                  <p:embed/>
                </p:oleObj>
              </mc:Choice>
              <mc:Fallback>
                <p:oleObj name="Equation" r:id="rId8" imgW="3162240" imgH="1879560" progId="Equation.DSMT4">
                  <p:embed/>
                  <p:pic>
                    <p:nvPicPr>
                      <p:cNvPr id="0" name=""/>
                      <p:cNvPicPr/>
                      <p:nvPr/>
                    </p:nvPicPr>
                    <p:blipFill>
                      <a:blip r:embed="rId9"/>
                      <a:stretch>
                        <a:fillRect/>
                      </a:stretch>
                    </p:blipFill>
                    <p:spPr>
                      <a:xfrm>
                        <a:off x="389924" y="4142874"/>
                        <a:ext cx="3162300" cy="18796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4359F7C-B989-B664-8848-B49119C33F68}"/>
              </a:ext>
            </a:extLst>
          </p:cNvPr>
          <p:cNvGraphicFramePr>
            <a:graphicFrameLocks noChangeAspect="1"/>
          </p:cNvGraphicFramePr>
          <p:nvPr>
            <p:extLst>
              <p:ext uri="{D42A27DB-BD31-4B8C-83A1-F6EECF244321}">
                <p14:modId xmlns:p14="http://schemas.microsoft.com/office/powerpoint/2010/main" val="154865182"/>
              </p:ext>
            </p:extLst>
          </p:nvPr>
        </p:nvGraphicFramePr>
        <p:xfrm>
          <a:off x="3552224" y="3952374"/>
          <a:ext cx="8242300" cy="2260600"/>
        </p:xfrm>
        <a:graphic>
          <a:graphicData uri="http://schemas.openxmlformats.org/presentationml/2006/ole">
            <mc:AlternateContent xmlns:mc="http://schemas.openxmlformats.org/markup-compatibility/2006">
              <mc:Choice xmlns:v="urn:schemas-microsoft-com:vml" Requires="v">
                <p:oleObj name="Equation" r:id="rId10" imgW="8242200" imgH="2260440" progId="Equation.DSMT4">
                  <p:embed/>
                </p:oleObj>
              </mc:Choice>
              <mc:Fallback>
                <p:oleObj name="Equation" r:id="rId10" imgW="8242200" imgH="2260440" progId="Equation.DSMT4">
                  <p:embed/>
                  <p:pic>
                    <p:nvPicPr>
                      <p:cNvPr id="0" name=""/>
                      <p:cNvPicPr/>
                      <p:nvPr/>
                    </p:nvPicPr>
                    <p:blipFill>
                      <a:blip r:embed="rId11"/>
                      <a:stretch>
                        <a:fillRect/>
                      </a:stretch>
                    </p:blipFill>
                    <p:spPr>
                      <a:xfrm>
                        <a:off x="3552224" y="3952374"/>
                        <a:ext cx="8242300" cy="2260600"/>
                      </a:xfrm>
                      <a:prstGeom prst="rect">
                        <a:avLst/>
                      </a:prstGeom>
                    </p:spPr>
                  </p:pic>
                </p:oleObj>
              </mc:Fallback>
            </mc:AlternateContent>
          </a:graphicData>
        </a:graphic>
      </p:graphicFrame>
      <p:sp>
        <p:nvSpPr>
          <p:cNvPr id="16" name="圆角矩形 4">
            <a:extLst>
              <a:ext uri="{FF2B5EF4-FFF2-40B4-BE49-F238E27FC236}">
                <a16:creationId xmlns:a16="http://schemas.microsoft.com/office/drawing/2014/main" id="{038B9359-B8B6-06E8-9FC3-24E8AA6359F0}"/>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
        <p:nvSpPr>
          <p:cNvPr id="17" name="文本框 16">
            <a:extLst>
              <a:ext uri="{FF2B5EF4-FFF2-40B4-BE49-F238E27FC236}">
                <a16:creationId xmlns:a16="http://schemas.microsoft.com/office/drawing/2014/main" id="{F8713AE8-B813-BF4E-FF07-13B1AE9A2CD9}"/>
              </a:ext>
            </a:extLst>
          </p:cNvPr>
          <p:cNvSpPr txBox="1"/>
          <p:nvPr/>
        </p:nvSpPr>
        <p:spPr>
          <a:xfrm>
            <a:off x="820282" y="986043"/>
            <a:ext cx="7126942" cy="369332"/>
          </a:xfrm>
          <a:prstGeom prst="rect">
            <a:avLst/>
          </a:prstGeom>
          <a:noFill/>
        </p:spPr>
        <p:txBody>
          <a:bodyPr wrap="square" rtlCol="0">
            <a:spAutoFit/>
          </a:bodyPr>
          <a:lstStyle/>
          <a:p>
            <a:r>
              <a:rPr lang="zh-CN" altLang="en-US" dirty="0"/>
              <a:t>用于姿态估计的扩展卡尔曼滤波的状态转移函数和观测函数形式为</a:t>
            </a:r>
          </a:p>
        </p:txBody>
      </p:sp>
      <p:sp>
        <p:nvSpPr>
          <p:cNvPr id="18" name="文本框 17">
            <a:extLst>
              <a:ext uri="{FF2B5EF4-FFF2-40B4-BE49-F238E27FC236}">
                <a16:creationId xmlns:a16="http://schemas.microsoft.com/office/drawing/2014/main" id="{DFB71BB8-6C36-F5CF-785F-B86E17271423}"/>
              </a:ext>
            </a:extLst>
          </p:cNvPr>
          <p:cNvSpPr txBox="1"/>
          <p:nvPr/>
        </p:nvSpPr>
        <p:spPr>
          <a:xfrm>
            <a:off x="650769" y="3490288"/>
            <a:ext cx="7126942" cy="369332"/>
          </a:xfrm>
          <a:prstGeom prst="rect">
            <a:avLst/>
          </a:prstGeom>
          <a:noFill/>
        </p:spPr>
        <p:txBody>
          <a:bodyPr wrap="square" rtlCol="0">
            <a:spAutoFit/>
          </a:bodyPr>
          <a:lstStyle/>
          <a:p>
            <a:r>
              <a:rPr lang="zh-CN" altLang="en-US" dirty="0"/>
              <a:t>状态转移函数和观测函数的雅可比矩阵为</a:t>
            </a:r>
          </a:p>
        </p:txBody>
      </p:sp>
    </p:spTree>
    <p:extLst>
      <p:ext uri="{BB962C8B-B14F-4D97-AF65-F5344CB8AC3E}">
        <p14:creationId xmlns:p14="http://schemas.microsoft.com/office/powerpoint/2010/main" val="275185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0" y="294510"/>
            <a:ext cx="3904289"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仿真过程中的扩展卡尔曼滤波伪代码</a:t>
            </a:r>
          </a:p>
        </p:txBody>
      </p:sp>
      <p:pic>
        <p:nvPicPr>
          <p:cNvPr id="3" name="图片 2" descr="文本&#10;&#10;描述已自动生成">
            <a:extLst>
              <a:ext uri="{FF2B5EF4-FFF2-40B4-BE49-F238E27FC236}">
                <a16:creationId xmlns:a16="http://schemas.microsoft.com/office/drawing/2014/main" id="{B4F84EA7-5DEF-097E-18CE-E2D6424FE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351" y="1816778"/>
            <a:ext cx="6088505" cy="3467769"/>
          </a:xfrm>
          <a:prstGeom prst="rect">
            <a:avLst/>
          </a:prstGeom>
        </p:spPr>
      </p:pic>
      <p:graphicFrame>
        <p:nvGraphicFramePr>
          <p:cNvPr id="4" name="对象 3">
            <a:extLst>
              <a:ext uri="{FF2B5EF4-FFF2-40B4-BE49-F238E27FC236}">
                <a16:creationId xmlns:a16="http://schemas.microsoft.com/office/drawing/2014/main" id="{A4BCA62F-E6CE-E53A-0BA5-72C8BA6AFC52}"/>
              </a:ext>
            </a:extLst>
          </p:cNvPr>
          <p:cNvGraphicFramePr>
            <a:graphicFrameLocks noChangeAspect="1"/>
          </p:cNvGraphicFramePr>
          <p:nvPr>
            <p:extLst>
              <p:ext uri="{D42A27DB-BD31-4B8C-83A1-F6EECF244321}">
                <p14:modId xmlns:p14="http://schemas.microsoft.com/office/powerpoint/2010/main" val="2059134821"/>
              </p:ext>
            </p:extLst>
          </p:nvPr>
        </p:nvGraphicFramePr>
        <p:xfrm>
          <a:off x="1470551" y="2352510"/>
          <a:ext cx="2641600" cy="2349500"/>
        </p:xfrm>
        <a:graphic>
          <a:graphicData uri="http://schemas.openxmlformats.org/presentationml/2006/ole">
            <mc:AlternateContent xmlns:mc="http://schemas.openxmlformats.org/markup-compatibility/2006">
              <mc:Choice xmlns:v="urn:schemas-microsoft-com:vml" Requires="v">
                <p:oleObj name="Equation" r:id="rId3" imgW="2641157" imgH="2348724" progId="Equation.DSMT4">
                  <p:embed/>
                </p:oleObj>
              </mc:Choice>
              <mc:Fallback>
                <p:oleObj name="Equation" r:id="rId3" imgW="2641157" imgH="2348724" progId="Equation.DSMT4">
                  <p:embed/>
                  <p:pic>
                    <p:nvPicPr>
                      <p:cNvPr id="0" name=""/>
                      <p:cNvPicPr/>
                      <p:nvPr/>
                    </p:nvPicPr>
                    <p:blipFill>
                      <a:blip r:embed="rId4"/>
                      <a:stretch>
                        <a:fillRect/>
                      </a:stretch>
                    </p:blipFill>
                    <p:spPr>
                      <a:xfrm>
                        <a:off x="1470551" y="2352510"/>
                        <a:ext cx="2641600" cy="2349500"/>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D54AE8D6-2AE1-B94A-D852-695D41AFFDFA}"/>
              </a:ext>
            </a:extLst>
          </p:cNvPr>
          <p:cNvSpPr txBox="1"/>
          <p:nvPr/>
        </p:nvSpPr>
        <p:spPr>
          <a:xfrm>
            <a:off x="1830959" y="4969761"/>
            <a:ext cx="1577789" cy="369332"/>
          </a:xfrm>
          <a:prstGeom prst="rect">
            <a:avLst/>
          </a:prstGeom>
          <a:noFill/>
        </p:spPr>
        <p:txBody>
          <a:bodyPr wrap="square" rtlCol="0">
            <a:spAutoFit/>
          </a:bodyPr>
          <a:lstStyle/>
          <a:p>
            <a:r>
              <a:rPr lang="en-US" altLang="zh-CN" dirty="0"/>
              <a:t>EKF</a:t>
            </a:r>
            <a:r>
              <a:rPr lang="zh-CN" altLang="en-US" dirty="0"/>
              <a:t>数学表达</a:t>
            </a:r>
          </a:p>
        </p:txBody>
      </p:sp>
      <p:sp>
        <p:nvSpPr>
          <p:cNvPr id="5" name="文本框 4">
            <a:extLst>
              <a:ext uri="{FF2B5EF4-FFF2-40B4-BE49-F238E27FC236}">
                <a16:creationId xmlns:a16="http://schemas.microsoft.com/office/drawing/2014/main" id="{72B9157C-1012-5753-0363-91AF94B662D6}"/>
              </a:ext>
            </a:extLst>
          </p:cNvPr>
          <p:cNvSpPr txBox="1"/>
          <p:nvPr/>
        </p:nvSpPr>
        <p:spPr>
          <a:xfrm>
            <a:off x="7506110" y="5254075"/>
            <a:ext cx="1333582" cy="369332"/>
          </a:xfrm>
          <a:prstGeom prst="rect">
            <a:avLst/>
          </a:prstGeom>
          <a:noFill/>
        </p:spPr>
        <p:txBody>
          <a:bodyPr wrap="square" rtlCol="0">
            <a:spAutoFit/>
          </a:bodyPr>
          <a:lstStyle/>
          <a:p>
            <a:r>
              <a:rPr lang="en-US" altLang="zh-CN" dirty="0"/>
              <a:t>EKF</a:t>
            </a:r>
            <a:r>
              <a:rPr lang="zh-CN" altLang="en-US" dirty="0"/>
              <a:t>伪代码</a:t>
            </a:r>
          </a:p>
        </p:txBody>
      </p:sp>
      <p:sp>
        <p:nvSpPr>
          <p:cNvPr id="6" name="文本框 5">
            <a:extLst>
              <a:ext uri="{FF2B5EF4-FFF2-40B4-BE49-F238E27FC236}">
                <a16:creationId xmlns:a16="http://schemas.microsoft.com/office/drawing/2014/main" id="{1BFDFEF1-2758-BE4C-6DCA-F5BA9F5EA0DB}"/>
              </a:ext>
            </a:extLst>
          </p:cNvPr>
          <p:cNvSpPr txBox="1"/>
          <p:nvPr/>
        </p:nvSpPr>
        <p:spPr>
          <a:xfrm>
            <a:off x="1021977" y="1154114"/>
            <a:ext cx="9663953" cy="646331"/>
          </a:xfrm>
          <a:prstGeom prst="rect">
            <a:avLst/>
          </a:prstGeom>
          <a:noFill/>
        </p:spPr>
        <p:txBody>
          <a:bodyPr wrap="square" rtlCol="0">
            <a:spAutoFit/>
          </a:bodyPr>
          <a:lstStyle/>
          <a:p>
            <a:r>
              <a:rPr lang="zh-CN" altLang="en-US" dirty="0"/>
              <a:t>仿真过程中扩展卡尔曼滤波对数据采集的频率药高于传感器采样的频率，因此引入一个</a:t>
            </a:r>
            <a:r>
              <a:rPr lang="en-US" altLang="zh-CN" dirty="0"/>
              <a:t>N</a:t>
            </a:r>
            <a:r>
              <a:rPr lang="zh-CN" altLang="en-US" dirty="0"/>
              <a:t>对两个频率进行处理</a:t>
            </a:r>
          </a:p>
        </p:txBody>
      </p:sp>
    </p:spTree>
    <p:extLst>
      <p:ext uri="{BB962C8B-B14F-4D97-AF65-F5344CB8AC3E}">
        <p14:creationId xmlns:p14="http://schemas.microsoft.com/office/powerpoint/2010/main" val="241394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846454"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固定翼飞机</a:t>
            </a:r>
            <a:r>
              <a:rPr lang="en-US" altLang="zh-CN" dirty="0">
                <a:solidFill>
                  <a:prstClr val="white"/>
                </a:solidFill>
              </a:rPr>
              <a:t>Simulink</a:t>
            </a:r>
            <a:r>
              <a:rPr lang="zh-CN" altLang="en-US" dirty="0">
                <a:solidFill>
                  <a:prstClr val="white"/>
                </a:solidFill>
              </a:rPr>
              <a:t>仿真</a:t>
            </a:r>
          </a:p>
        </p:txBody>
      </p:sp>
      <p:pic>
        <p:nvPicPr>
          <p:cNvPr id="2" name="图片 1">
            <a:extLst>
              <a:ext uri="{FF2B5EF4-FFF2-40B4-BE49-F238E27FC236}">
                <a16:creationId xmlns:a16="http://schemas.microsoft.com/office/drawing/2014/main" id="{56CBE9A0-C967-BE1A-A49C-7D67A89EEF3A}"/>
              </a:ext>
            </a:extLst>
          </p:cNvPr>
          <p:cNvPicPr>
            <a:picLocks noChangeAspect="1"/>
          </p:cNvPicPr>
          <p:nvPr/>
        </p:nvPicPr>
        <p:blipFill rotWithShape="1">
          <a:blip r:embed="rId2"/>
          <a:srcRect t="8726"/>
          <a:stretch/>
        </p:blipFill>
        <p:spPr>
          <a:xfrm>
            <a:off x="1337456" y="2767237"/>
            <a:ext cx="9642593" cy="3229312"/>
          </a:xfrm>
          <a:prstGeom prst="rect">
            <a:avLst/>
          </a:prstGeom>
        </p:spPr>
      </p:pic>
      <p:sp>
        <p:nvSpPr>
          <p:cNvPr id="3" name="文本框 2">
            <a:extLst>
              <a:ext uri="{FF2B5EF4-FFF2-40B4-BE49-F238E27FC236}">
                <a16:creationId xmlns:a16="http://schemas.microsoft.com/office/drawing/2014/main" id="{DC03DE93-6712-FE07-BCA6-0119D486DFAF}"/>
              </a:ext>
            </a:extLst>
          </p:cNvPr>
          <p:cNvSpPr txBox="1"/>
          <p:nvPr/>
        </p:nvSpPr>
        <p:spPr>
          <a:xfrm>
            <a:off x="1023690" y="1088014"/>
            <a:ext cx="6784568"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输入：提供指令，包括空速、姿态以及航向</a:t>
            </a:r>
            <a:endParaRPr lang="en-US" altLang="zh-CN" dirty="0"/>
          </a:p>
          <a:p>
            <a:pPr marL="285750" indent="-285750">
              <a:buFont typeface="Wingdings" panose="05000000000000000000" pitchFamily="2" charset="2"/>
              <a:buChar char="Ø"/>
            </a:pPr>
            <a:r>
              <a:rPr lang="en-US" altLang="zh-CN" dirty="0"/>
              <a:t>Autopilot</a:t>
            </a:r>
            <a:r>
              <a:rPr lang="zh-CN" altLang="en-US" dirty="0"/>
              <a:t>模块：自驾仪，完成状态估计和控制律部分</a:t>
            </a:r>
            <a:endParaRPr lang="en-US" altLang="zh-CN" dirty="0"/>
          </a:p>
          <a:p>
            <a:pPr marL="285750" indent="-285750">
              <a:buFont typeface="Wingdings" panose="05000000000000000000" pitchFamily="2" charset="2"/>
              <a:buChar char="Ø"/>
            </a:pPr>
            <a:r>
              <a:rPr lang="en-US" altLang="zh-CN" dirty="0"/>
              <a:t>MAV</a:t>
            </a:r>
            <a:r>
              <a:rPr lang="zh-CN" altLang="en-US" dirty="0"/>
              <a:t>模块：常规布局固定翼飞机的动力学模型和运动学模型</a:t>
            </a:r>
            <a:endParaRPr lang="en-US" altLang="zh-CN" dirty="0"/>
          </a:p>
          <a:p>
            <a:pPr marL="285750" indent="-285750">
              <a:buFont typeface="Wingdings" panose="05000000000000000000" pitchFamily="2" charset="2"/>
              <a:buChar char="Ø"/>
            </a:pPr>
            <a:r>
              <a:rPr lang="en-US" altLang="zh-CN" dirty="0"/>
              <a:t>Wind</a:t>
            </a:r>
            <a:r>
              <a:rPr lang="zh-CN" altLang="en-US" dirty="0"/>
              <a:t>模块：提供风干扰</a:t>
            </a:r>
            <a:endParaRPr lang="en-US" altLang="zh-CN" dirty="0"/>
          </a:p>
          <a:p>
            <a:pPr marL="285750" indent="-285750">
              <a:buFont typeface="Wingdings" panose="05000000000000000000" pitchFamily="2" charset="2"/>
              <a:buChar char="Ø"/>
            </a:pPr>
            <a:r>
              <a:rPr lang="en-US" altLang="zh-CN" dirty="0"/>
              <a:t>draw aircraft</a:t>
            </a:r>
            <a:r>
              <a:rPr lang="zh-CN" altLang="en-US" dirty="0"/>
              <a:t>模块：仿真数据可视化</a:t>
            </a:r>
          </a:p>
        </p:txBody>
      </p:sp>
    </p:spTree>
    <p:extLst>
      <p:ext uri="{BB962C8B-B14F-4D97-AF65-F5344CB8AC3E}">
        <p14:creationId xmlns:p14="http://schemas.microsoft.com/office/powerpoint/2010/main" val="426705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536736"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Autopilot</a:t>
            </a:r>
            <a:r>
              <a:rPr lang="zh-CN" altLang="en-US" dirty="0"/>
              <a:t>模块的</a:t>
            </a:r>
            <a:r>
              <a:rPr lang="en-US" altLang="zh-CN" dirty="0"/>
              <a:t>Simulink</a:t>
            </a:r>
            <a:r>
              <a:rPr lang="zh-CN" altLang="en-US" dirty="0"/>
              <a:t>程序</a:t>
            </a:r>
            <a:endParaRPr lang="zh-CN" altLang="en-US" dirty="0">
              <a:solidFill>
                <a:prstClr val="white"/>
              </a:solidFill>
            </a:endParaRPr>
          </a:p>
        </p:txBody>
      </p:sp>
      <p:pic>
        <p:nvPicPr>
          <p:cNvPr id="8" name="图片 7">
            <a:extLst>
              <a:ext uri="{FF2B5EF4-FFF2-40B4-BE49-F238E27FC236}">
                <a16:creationId xmlns:a16="http://schemas.microsoft.com/office/drawing/2014/main" id="{949D395C-03CB-CC09-7C6C-5F93CC3278ED}"/>
              </a:ext>
            </a:extLst>
          </p:cNvPr>
          <p:cNvPicPr>
            <a:picLocks noChangeAspect="1"/>
          </p:cNvPicPr>
          <p:nvPr/>
        </p:nvPicPr>
        <p:blipFill>
          <a:blip r:embed="rId2"/>
          <a:stretch>
            <a:fillRect/>
          </a:stretch>
        </p:blipFill>
        <p:spPr>
          <a:xfrm>
            <a:off x="1741706" y="1483252"/>
            <a:ext cx="8314140" cy="4214225"/>
          </a:xfrm>
          <a:prstGeom prst="rect">
            <a:avLst/>
          </a:prstGeom>
        </p:spPr>
      </p:pic>
      <p:sp>
        <p:nvSpPr>
          <p:cNvPr id="9" name="文本框 8">
            <a:extLst>
              <a:ext uri="{FF2B5EF4-FFF2-40B4-BE49-F238E27FC236}">
                <a16:creationId xmlns:a16="http://schemas.microsoft.com/office/drawing/2014/main" id="{86001DA6-EB8E-1B7E-3574-123A160FCF73}"/>
              </a:ext>
            </a:extLst>
          </p:cNvPr>
          <p:cNvSpPr txBox="1"/>
          <p:nvPr/>
        </p:nvSpPr>
        <p:spPr>
          <a:xfrm>
            <a:off x="1625164" y="3656710"/>
            <a:ext cx="1637988" cy="369332"/>
          </a:xfrm>
          <a:prstGeom prst="rect">
            <a:avLst/>
          </a:prstGeom>
          <a:noFill/>
        </p:spPr>
        <p:txBody>
          <a:bodyPr wrap="square" rtlCol="0">
            <a:spAutoFit/>
          </a:bodyPr>
          <a:lstStyle/>
          <a:p>
            <a:r>
              <a:rPr lang="zh-CN" altLang="en-US" dirty="0"/>
              <a:t>状态估计模块</a:t>
            </a:r>
          </a:p>
        </p:txBody>
      </p:sp>
      <p:cxnSp>
        <p:nvCxnSpPr>
          <p:cNvPr id="11" name="连接符: 肘形 10">
            <a:extLst>
              <a:ext uri="{FF2B5EF4-FFF2-40B4-BE49-F238E27FC236}">
                <a16:creationId xmlns:a16="http://schemas.microsoft.com/office/drawing/2014/main" id="{BE4C6A8F-D584-8671-486B-10DEE3C78D58}"/>
              </a:ext>
            </a:extLst>
          </p:cNvPr>
          <p:cNvCxnSpPr>
            <a:cxnSpLocks/>
          </p:cNvCxnSpPr>
          <p:nvPr/>
        </p:nvCxnSpPr>
        <p:spPr>
          <a:xfrm rot="10800000">
            <a:off x="3146611" y="3841376"/>
            <a:ext cx="645459" cy="573741"/>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159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状态估计仿真结果</a:t>
            </a:r>
          </a:p>
        </p:txBody>
      </p:sp>
      <p:pic>
        <p:nvPicPr>
          <p:cNvPr id="4" name="图片 3" descr="图形用户界面, 图表&#10;&#10;描述已自动生成">
            <a:extLst>
              <a:ext uri="{FF2B5EF4-FFF2-40B4-BE49-F238E27FC236}">
                <a16:creationId xmlns:a16="http://schemas.microsoft.com/office/drawing/2014/main" id="{B3A66726-6E41-AF26-22F7-DE2606173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488" y="1134157"/>
            <a:ext cx="9967024" cy="4864115"/>
          </a:xfrm>
          <a:prstGeom prst="rect">
            <a:avLst/>
          </a:prstGeom>
        </p:spPr>
      </p:pic>
    </p:spTree>
    <p:extLst>
      <p:ext uri="{BB962C8B-B14F-4D97-AF65-F5344CB8AC3E}">
        <p14:creationId xmlns:p14="http://schemas.microsoft.com/office/powerpoint/2010/main" val="289713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电脑的地图&#10;&#10;描述已自动生成">
            <a:extLst>
              <a:ext uri="{FF2B5EF4-FFF2-40B4-BE49-F238E27FC236}">
                <a16:creationId xmlns:a16="http://schemas.microsoft.com/office/drawing/2014/main" id="{2A5E0416-8BF2-D226-81D2-77B51A714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64" y="1021481"/>
            <a:ext cx="10747178" cy="5244847"/>
          </a:xfrm>
          <a:prstGeom prst="rect">
            <a:avLst/>
          </a:prstGeom>
        </p:spPr>
      </p:pic>
      <p:sp>
        <p:nvSpPr>
          <p:cNvPr id="2" name="圆角矩形 4">
            <a:extLst>
              <a:ext uri="{FF2B5EF4-FFF2-40B4-BE49-F238E27FC236}">
                <a16:creationId xmlns:a16="http://schemas.microsoft.com/office/drawing/2014/main" id="{1BE3AF24-5707-3701-EA65-B6A254412DE4}"/>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状态估计仿真结果</a:t>
            </a:r>
          </a:p>
        </p:txBody>
      </p:sp>
    </p:spTree>
    <p:extLst>
      <p:ext uri="{BB962C8B-B14F-4D97-AF65-F5344CB8AC3E}">
        <p14:creationId xmlns:p14="http://schemas.microsoft.com/office/powerpoint/2010/main" val="40614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0D2282-C2AF-B10E-183D-6D8CB237B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935472"/>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zh-CN" altLang="en-US" sz="4000" b="1" dirty="0">
                <a:solidFill>
                  <a:schemeClr val="bg1"/>
                </a:solidFill>
                <a:latin typeface="思源黑体" panose="020B0500000000000000" pitchFamily="34" charset="-122"/>
                <a:ea typeface="思源黑体" panose="020B0500000000000000" pitchFamily="34" charset="-122"/>
              </a:rPr>
              <a:t>欢迎各位同学批评指正</a:t>
            </a:r>
          </a:p>
        </p:txBody>
      </p:sp>
      <p:sp>
        <p:nvSpPr>
          <p:cNvPr id="7" name="PA_圆角矩形 31">
            <a:extLst>
              <a:ext uri="{FF2B5EF4-FFF2-40B4-BE49-F238E27FC236}">
                <a16:creationId xmlns:a16="http://schemas.microsoft.com/office/drawing/2014/main" id="{5DDD6B9C-DD9C-B510-A4FC-BCC886392A52}"/>
              </a:ext>
            </a:extLst>
          </p:cNvPr>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594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2" y="294510"/>
            <a:ext cx="2114550"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a:t>
            </a:r>
          </a:p>
        </p:txBody>
      </p:sp>
      <p:sp>
        <p:nvSpPr>
          <p:cNvPr id="3" name="文本框 2">
            <a:extLst>
              <a:ext uri="{FF2B5EF4-FFF2-40B4-BE49-F238E27FC236}">
                <a16:creationId xmlns:a16="http://schemas.microsoft.com/office/drawing/2014/main" id="{E2D9338D-4F7C-C9AB-DEAF-DAF842E5206B}"/>
              </a:ext>
            </a:extLst>
          </p:cNvPr>
          <p:cNvSpPr txBox="1"/>
          <p:nvPr/>
        </p:nvSpPr>
        <p:spPr>
          <a:xfrm>
            <a:off x="952107" y="1144603"/>
            <a:ext cx="10249685"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卡尔曼滤波作为一种状态最优估计的方法，被广泛应用在动态系统预测，通过“</a:t>
            </a:r>
            <a:r>
              <a:rPr lang="zh-CN" altLang="en-US" b="1" dirty="0"/>
              <a:t>预测</a:t>
            </a:r>
            <a:r>
              <a:rPr lang="zh-CN" altLang="en-US" dirty="0"/>
              <a:t>”与“</a:t>
            </a:r>
            <a:r>
              <a:rPr lang="zh-CN" altLang="en-US" b="1" dirty="0"/>
              <a:t>更新</a:t>
            </a:r>
            <a:r>
              <a:rPr lang="zh-CN" altLang="en-US" dirty="0"/>
              <a:t>”两个过程来对系统的状态进行最优估计。</a:t>
            </a:r>
            <a:endParaRPr lang="en-US" altLang="zh-CN" dirty="0"/>
          </a:p>
          <a:p>
            <a:pPr marL="285750" indent="-285750">
              <a:buFont typeface="Wingdings" panose="05000000000000000000" pitchFamily="2" charset="2"/>
              <a:buChar char="Ø"/>
            </a:pPr>
            <a:r>
              <a:rPr lang="zh-CN" altLang="en-US" dirty="0"/>
              <a:t>卡尔曼滤波器最通俗的解释就是当计算的结果和测量的结果都有噪声时候，我们的选择是更相信计算的结果还是更相信测量的结果，这也就是卡尔曼增益的物理意义。</a:t>
            </a:r>
            <a:endParaRPr lang="en-US" altLang="zh-CN" dirty="0"/>
          </a:p>
          <a:p>
            <a:pPr marL="285750" indent="-285750">
              <a:buFont typeface="Wingdings" panose="05000000000000000000" pitchFamily="2" charset="2"/>
              <a:buChar char="Ø"/>
            </a:pPr>
            <a:r>
              <a:rPr lang="zh-CN" altLang="en-US" dirty="0"/>
              <a:t>分为三部分理解：更新状态量、更新协方差以及更新求解卡尔曼增益。</a:t>
            </a:r>
          </a:p>
        </p:txBody>
      </p:sp>
      <p:pic>
        <p:nvPicPr>
          <p:cNvPr id="23" name="图片 22">
            <a:extLst>
              <a:ext uri="{FF2B5EF4-FFF2-40B4-BE49-F238E27FC236}">
                <a16:creationId xmlns:a16="http://schemas.microsoft.com/office/drawing/2014/main" id="{8782B6C5-1E73-BADA-2216-E510D7F3A91D}"/>
              </a:ext>
            </a:extLst>
          </p:cNvPr>
          <p:cNvPicPr>
            <a:picLocks noChangeAspect="1"/>
          </p:cNvPicPr>
          <p:nvPr/>
        </p:nvPicPr>
        <p:blipFill>
          <a:blip r:embed="rId2"/>
          <a:stretch>
            <a:fillRect/>
          </a:stretch>
        </p:blipFill>
        <p:spPr>
          <a:xfrm>
            <a:off x="877085" y="2837339"/>
            <a:ext cx="5657397" cy="3158862"/>
          </a:xfrm>
          <a:prstGeom prst="rect">
            <a:avLst/>
          </a:prstGeom>
        </p:spPr>
      </p:pic>
      <p:graphicFrame>
        <p:nvGraphicFramePr>
          <p:cNvPr id="25" name="表格 24">
            <a:extLst>
              <a:ext uri="{FF2B5EF4-FFF2-40B4-BE49-F238E27FC236}">
                <a16:creationId xmlns:a16="http://schemas.microsoft.com/office/drawing/2014/main" id="{3CEC924E-E8AC-21C9-3592-F1E2786F1A0A}"/>
              </a:ext>
            </a:extLst>
          </p:cNvPr>
          <p:cNvGraphicFramePr>
            <a:graphicFrameLocks noGrp="1"/>
          </p:cNvGraphicFramePr>
          <p:nvPr>
            <p:extLst>
              <p:ext uri="{D42A27DB-BD31-4B8C-83A1-F6EECF244321}">
                <p14:modId xmlns:p14="http://schemas.microsoft.com/office/powerpoint/2010/main" val="3340793608"/>
              </p:ext>
            </p:extLst>
          </p:nvPr>
        </p:nvGraphicFramePr>
        <p:xfrm>
          <a:off x="6534482" y="3311064"/>
          <a:ext cx="5030814" cy="2211412"/>
        </p:xfrm>
        <a:graphic>
          <a:graphicData uri="http://schemas.openxmlformats.org/drawingml/2006/table">
            <a:tbl>
              <a:tblPr firstRow="1" firstCol="1" bandRow="1">
                <a:tableStyleId>{2D5ABB26-0587-4C30-8999-92F81FD0307C}</a:tableStyleId>
              </a:tblPr>
              <a:tblGrid>
                <a:gridCol w="1384033">
                  <a:extLst>
                    <a:ext uri="{9D8B030D-6E8A-4147-A177-3AD203B41FA5}">
                      <a16:colId xmlns:a16="http://schemas.microsoft.com/office/drawing/2014/main" val="2548506276"/>
                    </a:ext>
                  </a:extLst>
                </a:gridCol>
                <a:gridCol w="1725106">
                  <a:extLst>
                    <a:ext uri="{9D8B030D-6E8A-4147-A177-3AD203B41FA5}">
                      <a16:colId xmlns:a16="http://schemas.microsoft.com/office/drawing/2014/main" val="59736721"/>
                    </a:ext>
                  </a:extLst>
                </a:gridCol>
                <a:gridCol w="1921675">
                  <a:extLst>
                    <a:ext uri="{9D8B030D-6E8A-4147-A177-3AD203B41FA5}">
                      <a16:colId xmlns:a16="http://schemas.microsoft.com/office/drawing/2014/main" val="4052871583"/>
                    </a:ext>
                  </a:extLst>
                </a:gridCol>
              </a:tblGrid>
              <a:tr h="407565">
                <a:tc rowSpan="2">
                  <a:txBody>
                    <a:bodyPr/>
                    <a:lstStyle/>
                    <a:p>
                      <a:pPr indent="0" algn="ctr">
                        <a:lnSpc>
                          <a:spcPts val="2400"/>
                        </a:lnSpc>
                      </a:pPr>
                      <a:r>
                        <a:rPr lang="zh-CN" sz="1400" kern="100">
                          <a:effectLst/>
                        </a:rPr>
                        <a:t>预测</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dirty="0">
                          <a:effectLst/>
                        </a:rPr>
                        <a:t>先验</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753776"/>
                  </a:ext>
                </a:extLst>
              </a:tr>
              <a:tr h="407565">
                <a:tc vMerge="1">
                  <a:txBody>
                    <a:bodyPr/>
                    <a:lstStyle/>
                    <a:p>
                      <a:endParaRPr lang="zh-CN" altLang="en-US"/>
                    </a:p>
                  </a:txBody>
                  <a:tcPr/>
                </a:tc>
                <a:tc>
                  <a:txBody>
                    <a:bodyPr/>
                    <a:lstStyle/>
                    <a:p>
                      <a:pPr indent="0" algn="ctr">
                        <a:lnSpc>
                          <a:spcPts val="2400"/>
                        </a:lnSpc>
                      </a:pPr>
                      <a:r>
                        <a:rPr lang="zh-CN" sz="1400" kern="100" dirty="0">
                          <a:effectLst/>
                        </a:rPr>
                        <a:t>先验协方差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en-US" sz="1400" kern="100" dirty="0">
                          <a:effectLst/>
                        </a:rPr>
                        <a:t> </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252751"/>
                  </a:ext>
                </a:extLst>
              </a:tr>
              <a:tr h="407565">
                <a:tc>
                  <a:txBody>
                    <a:bodyPr/>
                    <a:lstStyle/>
                    <a:p>
                      <a:pPr indent="0" algn="ctr">
                        <a:lnSpc>
                          <a:spcPts val="2400"/>
                        </a:lnSpc>
                      </a:pPr>
                      <a:r>
                        <a:rPr lang="zh-CN" sz="1400" kern="100" dirty="0">
                          <a:effectLst/>
                        </a:rPr>
                        <a:t>更新</a:t>
                      </a:r>
                      <a:endParaRPr lang="en-US" altLang="zh-CN" sz="1400" kern="100" dirty="0">
                        <a:effectLst/>
                      </a:endParaRPr>
                    </a:p>
                    <a:p>
                      <a:pPr indent="0" algn="ctr">
                        <a:lnSpc>
                          <a:spcPts val="2400"/>
                        </a:lnSpc>
                      </a:pPr>
                      <a:r>
                        <a:rPr lang="zh-CN" sz="1400" kern="100" dirty="0">
                          <a:effectLst/>
                        </a:rPr>
                        <a:t>卡尔曼增益</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0" algn="ctr"/>
                      <a:endParaRPr lang="en-US"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36149770"/>
                  </a:ext>
                </a:extLst>
              </a:tr>
              <a:tr h="407565">
                <a:tc rowSpan="2">
                  <a:txBody>
                    <a:bodyPr/>
                    <a:lstStyle/>
                    <a:p>
                      <a:pPr indent="0" algn="ctr">
                        <a:lnSpc>
                          <a:spcPts val="2400"/>
                        </a:lnSpc>
                      </a:pPr>
                      <a:r>
                        <a:rPr lang="zh-CN" sz="1400" kern="100" dirty="0">
                          <a:effectLst/>
                        </a:rPr>
                        <a:t>校正</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a:effectLst/>
                        </a:rPr>
                        <a:t>后验</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379699"/>
                  </a:ext>
                </a:extLst>
              </a:tr>
              <a:tr h="407565">
                <a:tc vMerge="1">
                  <a:txBody>
                    <a:bodyPr/>
                    <a:lstStyle/>
                    <a:p>
                      <a:endParaRPr lang="zh-CN" altLang="en-US"/>
                    </a:p>
                  </a:txBody>
                  <a:tcPr/>
                </a:tc>
                <a:tc>
                  <a:txBody>
                    <a:bodyPr/>
                    <a:lstStyle/>
                    <a:p>
                      <a:pPr indent="0" algn="ctr">
                        <a:lnSpc>
                          <a:spcPts val="2400"/>
                        </a:lnSpc>
                      </a:pPr>
                      <a:r>
                        <a:rPr lang="zh-CN" sz="1400" kern="100" dirty="0">
                          <a:effectLst/>
                        </a:rPr>
                        <a:t>更新后验协方差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417824"/>
                  </a:ext>
                </a:extLst>
              </a:tr>
            </a:tbl>
          </a:graphicData>
        </a:graphic>
      </p:graphicFrame>
      <p:graphicFrame>
        <p:nvGraphicFramePr>
          <p:cNvPr id="26" name="对象 25">
            <a:extLst>
              <a:ext uri="{FF2B5EF4-FFF2-40B4-BE49-F238E27FC236}">
                <a16:creationId xmlns:a16="http://schemas.microsoft.com/office/drawing/2014/main" id="{B60573F3-B1A2-D33F-C787-EF67E45682AC}"/>
              </a:ext>
            </a:extLst>
          </p:cNvPr>
          <p:cNvGraphicFramePr>
            <a:graphicFrameLocks noChangeAspect="1"/>
          </p:cNvGraphicFramePr>
          <p:nvPr>
            <p:extLst>
              <p:ext uri="{D42A27DB-BD31-4B8C-83A1-F6EECF244321}">
                <p14:modId xmlns:p14="http://schemas.microsoft.com/office/powerpoint/2010/main" val="2590037973"/>
              </p:ext>
            </p:extLst>
          </p:nvPr>
        </p:nvGraphicFramePr>
        <p:xfrm>
          <a:off x="9997883" y="3404724"/>
          <a:ext cx="1120775" cy="244475"/>
        </p:xfrm>
        <a:graphic>
          <a:graphicData uri="http://schemas.openxmlformats.org/presentationml/2006/ole">
            <mc:AlternateContent xmlns:mc="http://schemas.openxmlformats.org/markup-compatibility/2006">
              <mc:Choice xmlns:v="urn:schemas-microsoft-com:vml" Requires="v">
                <p:oleObj name="Equation" r:id="rId3" imgW="1117600" imgH="241300" progId="Equation.DSMT4">
                  <p:embed/>
                </p:oleObj>
              </mc:Choice>
              <mc:Fallback>
                <p:oleObj name="Equation" r:id="rId3" imgW="1117600" imgH="2413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7883" y="3404724"/>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2E52694E-2A02-4F66-E0B0-32329AA9ACB3}"/>
              </a:ext>
            </a:extLst>
          </p:cNvPr>
          <p:cNvGraphicFramePr>
            <a:graphicFrameLocks noChangeAspect="1"/>
          </p:cNvGraphicFramePr>
          <p:nvPr>
            <p:extLst>
              <p:ext uri="{D42A27DB-BD31-4B8C-83A1-F6EECF244321}">
                <p14:modId xmlns:p14="http://schemas.microsoft.com/office/powerpoint/2010/main" val="2700544512"/>
              </p:ext>
            </p:extLst>
          </p:nvPr>
        </p:nvGraphicFramePr>
        <p:xfrm>
          <a:off x="9997882" y="3827399"/>
          <a:ext cx="1120775" cy="244475"/>
        </p:xfrm>
        <a:graphic>
          <a:graphicData uri="http://schemas.openxmlformats.org/presentationml/2006/ole">
            <mc:AlternateContent xmlns:mc="http://schemas.openxmlformats.org/markup-compatibility/2006">
              <mc:Choice xmlns:v="urn:schemas-microsoft-com:vml" Requires="v">
                <p:oleObj name="Equation" r:id="rId5" imgW="1117600" imgH="241300" progId="Equation.DSMT4">
                  <p:embed/>
                </p:oleObj>
              </mc:Choice>
              <mc:Fallback>
                <p:oleObj name="Equation" r:id="rId5" imgW="1117600" imgH="241300"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7882" y="3827399"/>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263511EE-0B15-B110-9218-2445495705DD}"/>
              </a:ext>
            </a:extLst>
          </p:cNvPr>
          <p:cNvGraphicFramePr>
            <a:graphicFrameLocks noChangeAspect="1"/>
          </p:cNvGraphicFramePr>
          <p:nvPr>
            <p:extLst>
              <p:ext uri="{D42A27DB-BD31-4B8C-83A1-F6EECF244321}">
                <p14:modId xmlns:p14="http://schemas.microsoft.com/office/powerpoint/2010/main" val="483280859"/>
              </p:ext>
            </p:extLst>
          </p:nvPr>
        </p:nvGraphicFramePr>
        <p:xfrm>
          <a:off x="9052678" y="4205913"/>
          <a:ext cx="1143000" cy="457200"/>
        </p:xfrm>
        <a:graphic>
          <a:graphicData uri="http://schemas.openxmlformats.org/presentationml/2006/ole">
            <mc:AlternateContent xmlns:mc="http://schemas.openxmlformats.org/markup-compatibility/2006">
              <mc:Choice xmlns:v="urn:schemas-microsoft-com:vml" Requires="v">
                <p:oleObj name="Equation" r:id="rId7" imgW="1143000" imgH="457200" progId="Equation.DSMT4">
                  <p:embed/>
                </p:oleObj>
              </mc:Choice>
              <mc:Fallback>
                <p:oleObj name="Equation" r:id="rId7" imgW="1143000" imgH="45720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2678" y="4205913"/>
                        <a:ext cx="1143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1E031AF1-FC3B-7269-E4B5-415BB4350489}"/>
              </a:ext>
            </a:extLst>
          </p:cNvPr>
          <p:cNvGraphicFramePr>
            <a:graphicFrameLocks noChangeAspect="1"/>
          </p:cNvGraphicFramePr>
          <p:nvPr>
            <p:extLst>
              <p:ext uri="{D42A27DB-BD31-4B8C-83A1-F6EECF244321}">
                <p14:modId xmlns:p14="http://schemas.microsoft.com/office/powerpoint/2010/main" val="3375231538"/>
              </p:ext>
            </p:extLst>
          </p:nvPr>
        </p:nvGraphicFramePr>
        <p:xfrm>
          <a:off x="9910360" y="4797153"/>
          <a:ext cx="1439863" cy="244475"/>
        </p:xfrm>
        <a:graphic>
          <a:graphicData uri="http://schemas.openxmlformats.org/presentationml/2006/ole">
            <mc:AlternateContent xmlns:mc="http://schemas.openxmlformats.org/markup-compatibility/2006">
              <mc:Choice xmlns:v="urn:schemas-microsoft-com:vml" Requires="v">
                <p:oleObj name="Equation" r:id="rId9" imgW="1435100" imgH="241300" progId="Equation.DSMT4">
                  <p:embed/>
                </p:oleObj>
              </mc:Choice>
              <mc:Fallback>
                <p:oleObj name="Equation" r:id="rId9" imgW="1435100" imgH="24130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10360" y="4797153"/>
                        <a:ext cx="1439863"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405DBFE1-C85A-DA5B-E310-7B6824B032C1}"/>
              </a:ext>
            </a:extLst>
          </p:cNvPr>
          <p:cNvGraphicFramePr>
            <a:graphicFrameLocks noChangeAspect="1"/>
          </p:cNvGraphicFramePr>
          <p:nvPr>
            <p:extLst>
              <p:ext uri="{D42A27DB-BD31-4B8C-83A1-F6EECF244321}">
                <p14:modId xmlns:p14="http://schemas.microsoft.com/office/powerpoint/2010/main" val="3897833624"/>
              </p:ext>
            </p:extLst>
          </p:nvPr>
        </p:nvGraphicFramePr>
        <p:xfrm>
          <a:off x="10058791" y="5219828"/>
          <a:ext cx="1143000" cy="250825"/>
        </p:xfrm>
        <a:graphic>
          <a:graphicData uri="http://schemas.openxmlformats.org/presentationml/2006/ole">
            <mc:AlternateContent xmlns:mc="http://schemas.openxmlformats.org/markup-compatibility/2006">
              <mc:Choice xmlns:v="urn:schemas-microsoft-com:vml" Requires="v">
                <p:oleObj name="Equation" r:id="rId11" imgW="1143000" imgH="254000" progId="Equation.DSMT4">
                  <p:embed/>
                </p:oleObj>
              </mc:Choice>
              <mc:Fallback>
                <p:oleObj name="Equation" r:id="rId11" imgW="1143000" imgH="2540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58791" y="5219828"/>
                        <a:ext cx="1143000"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905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25383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卡尔曼滤波器的推导思路</a:t>
            </a:r>
          </a:p>
        </p:txBody>
      </p:sp>
      <p:sp>
        <p:nvSpPr>
          <p:cNvPr id="2" name="矩形: 圆角 1">
            <a:extLst>
              <a:ext uri="{FF2B5EF4-FFF2-40B4-BE49-F238E27FC236}">
                <a16:creationId xmlns:a16="http://schemas.microsoft.com/office/drawing/2014/main" id="{0817691B-56D6-53C6-6970-7B056E2CE34E}"/>
              </a:ext>
            </a:extLst>
          </p:cNvPr>
          <p:cNvSpPr/>
          <p:nvPr/>
        </p:nvSpPr>
        <p:spPr>
          <a:xfrm>
            <a:off x="1973344"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列出含有噪声的状态转移矩阵和测量矩阵</a:t>
            </a:r>
          </a:p>
        </p:txBody>
      </p:sp>
      <p:sp>
        <p:nvSpPr>
          <p:cNvPr id="40" name="矩形: 圆角 39">
            <a:extLst>
              <a:ext uri="{FF2B5EF4-FFF2-40B4-BE49-F238E27FC236}">
                <a16:creationId xmlns:a16="http://schemas.microsoft.com/office/drawing/2014/main" id="{86D5E486-32A1-8377-0BA2-79B7CA5AA3AE}"/>
              </a:ext>
            </a:extLst>
          </p:cNvPr>
          <p:cNvSpPr/>
          <p:nvPr/>
        </p:nvSpPr>
        <p:spPr>
          <a:xfrm>
            <a:off x="7363379"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将两者融合，并使用一个参数将两个矩阵进行融合，这个参数就是卡尔曼增益</a:t>
            </a:r>
          </a:p>
        </p:txBody>
      </p:sp>
      <p:sp>
        <p:nvSpPr>
          <p:cNvPr id="41" name="矩形: 圆角 40">
            <a:extLst>
              <a:ext uri="{FF2B5EF4-FFF2-40B4-BE49-F238E27FC236}">
                <a16:creationId xmlns:a16="http://schemas.microsoft.com/office/drawing/2014/main" id="{1EECC7E9-C5AB-C188-FADF-D21AD9EDAB48}"/>
              </a:ext>
            </a:extLst>
          </p:cNvPr>
          <p:cNvSpPr/>
          <p:nvPr/>
        </p:nvSpPr>
        <p:spPr>
          <a:xfrm>
            <a:off x="7363379"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目标就变成了寻找</a:t>
            </a:r>
            <a:r>
              <a:rPr lang="zh-CN" altLang="en-US" dirty="0">
                <a:solidFill>
                  <a:schemeClr val="bg1"/>
                </a:solidFill>
              </a:rPr>
              <a:t>最优的</a:t>
            </a:r>
            <a:r>
              <a:rPr lang="zh-CN" altLang="en-US" dirty="0">
                <a:solidFill>
                  <a:srgbClr val="0070C0"/>
                </a:solidFill>
              </a:rPr>
              <a:t>卡尔曼增益</a:t>
            </a:r>
            <a:r>
              <a:rPr lang="zh-CN" altLang="en-US" dirty="0"/>
              <a:t>，使得后验值与实际值的误差最小（最优问题）</a:t>
            </a:r>
          </a:p>
        </p:txBody>
      </p:sp>
      <p:sp>
        <p:nvSpPr>
          <p:cNvPr id="42" name="矩形: 圆角 41">
            <a:extLst>
              <a:ext uri="{FF2B5EF4-FFF2-40B4-BE49-F238E27FC236}">
                <a16:creationId xmlns:a16="http://schemas.microsoft.com/office/drawing/2014/main" id="{968FB7A7-D02F-6B5A-09A5-FD7840F4B8C3}"/>
              </a:ext>
            </a:extLst>
          </p:cNvPr>
          <p:cNvSpPr/>
          <p:nvPr/>
        </p:nvSpPr>
        <p:spPr>
          <a:xfrm>
            <a:off x="1973344"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求解先验协方差矩阵和后验协方差矩阵</a:t>
            </a:r>
          </a:p>
        </p:txBody>
      </p:sp>
      <p:graphicFrame>
        <p:nvGraphicFramePr>
          <p:cNvPr id="43" name="对象 42">
            <a:extLst>
              <a:ext uri="{FF2B5EF4-FFF2-40B4-BE49-F238E27FC236}">
                <a16:creationId xmlns:a16="http://schemas.microsoft.com/office/drawing/2014/main" id="{D3D834AE-A0D1-F6B1-9225-9D4967A617FD}"/>
              </a:ext>
            </a:extLst>
          </p:cNvPr>
          <p:cNvGraphicFramePr>
            <a:graphicFrameLocks noChangeAspect="1"/>
          </p:cNvGraphicFramePr>
          <p:nvPr>
            <p:extLst>
              <p:ext uri="{D42A27DB-BD31-4B8C-83A1-F6EECF244321}">
                <p14:modId xmlns:p14="http://schemas.microsoft.com/office/powerpoint/2010/main" val="1047950658"/>
              </p:ext>
            </p:extLst>
          </p:nvPr>
        </p:nvGraphicFramePr>
        <p:xfrm>
          <a:off x="2163258" y="1102804"/>
          <a:ext cx="2463800" cy="711200"/>
        </p:xfrm>
        <a:graphic>
          <a:graphicData uri="http://schemas.openxmlformats.org/presentationml/2006/ole">
            <mc:AlternateContent xmlns:mc="http://schemas.openxmlformats.org/markup-compatibility/2006">
              <mc:Choice xmlns:v="urn:schemas-microsoft-com:vml" Requires="v">
                <p:oleObj name="Equation" r:id="rId2" imgW="2463480" imgH="711000" progId="Equation.DSMT4">
                  <p:embed/>
                </p:oleObj>
              </mc:Choice>
              <mc:Fallback>
                <p:oleObj name="Equation" r:id="rId2" imgW="2463480" imgH="711000" progId="Equation.DSMT4">
                  <p:embed/>
                  <p:pic>
                    <p:nvPicPr>
                      <p:cNvPr id="0" name=""/>
                      <p:cNvPicPr/>
                      <p:nvPr/>
                    </p:nvPicPr>
                    <p:blipFill>
                      <a:blip r:embed="rId3"/>
                      <a:stretch>
                        <a:fillRect/>
                      </a:stretch>
                    </p:blipFill>
                    <p:spPr>
                      <a:xfrm>
                        <a:off x="2163258" y="1102804"/>
                        <a:ext cx="2463800" cy="7112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DB98ADF7-00DE-5448-602E-08D4376F8A12}"/>
              </a:ext>
            </a:extLst>
          </p:cNvPr>
          <p:cNvGraphicFramePr>
            <a:graphicFrameLocks noChangeAspect="1"/>
          </p:cNvGraphicFramePr>
          <p:nvPr>
            <p:extLst>
              <p:ext uri="{D42A27DB-BD31-4B8C-83A1-F6EECF244321}">
                <p14:modId xmlns:p14="http://schemas.microsoft.com/office/powerpoint/2010/main" val="1505325618"/>
              </p:ext>
            </p:extLst>
          </p:nvPr>
        </p:nvGraphicFramePr>
        <p:xfrm>
          <a:off x="7564944" y="1352811"/>
          <a:ext cx="2349500" cy="355600"/>
        </p:xfrm>
        <a:graphic>
          <a:graphicData uri="http://schemas.openxmlformats.org/presentationml/2006/ole">
            <mc:AlternateContent xmlns:mc="http://schemas.openxmlformats.org/markup-compatibility/2006">
              <mc:Choice xmlns:v="urn:schemas-microsoft-com:vml" Requires="v">
                <p:oleObj name="Equation" r:id="rId4" imgW="2349360" imgH="355320" progId="Equation.DSMT4">
                  <p:embed/>
                </p:oleObj>
              </mc:Choice>
              <mc:Fallback>
                <p:oleObj name="Equation" r:id="rId4" imgW="2349360" imgH="355320" progId="Equation.DSMT4">
                  <p:embed/>
                  <p:pic>
                    <p:nvPicPr>
                      <p:cNvPr id="0" name=""/>
                      <p:cNvPicPr/>
                      <p:nvPr/>
                    </p:nvPicPr>
                    <p:blipFill>
                      <a:blip r:embed="rId5"/>
                      <a:stretch>
                        <a:fillRect/>
                      </a:stretch>
                    </p:blipFill>
                    <p:spPr>
                      <a:xfrm>
                        <a:off x="7564944" y="1352811"/>
                        <a:ext cx="2349500" cy="35560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9EE51DF9-C3D8-78D4-8304-054BBCB0F026}"/>
              </a:ext>
            </a:extLst>
          </p:cNvPr>
          <p:cNvGraphicFramePr>
            <a:graphicFrameLocks noChangeAspect="1"/>
          </p:cNvGraphicFramePr>
          <p:nvPr>
            <p:extLst>
              <p:ext uri="{D42A27DB-BD31-4B8C-83A1-F6EECF244321}">
                <p14:modId xmlns:p14="http://schemas.microsoft.com/office/powerpoint/2010/main" val="2810538758"/>
              </p:ext>
            </p:extLst>
          </p:nvPr>
        </p:nvGraphicFramePr>
        <p:xfrm>
          <a:off x="7778750" y="5343525"/>
          <a:ext cx="1752600" cy="673100"/>
        </p:xfrm>
        <a:graphic>
          <a:graphicData uri="http://schemas.openxmlformats.org/presentationml/2006/ole">
            <mc:AlternateContent xmlns:mc="http://schemas.openxmlformats.org/markup-compatibility/2006">
              <mc:Choice xmlns:v="urn:schemas-microsoft-com:vml" Requires="v">
                <p:oleObj name="Equation" r:id="rId6" imgW="1752480" imgH="672840" progId="Equation.DSMT4">
                  <p:embed/>
                </p:oleObj>
              </mc:Choice>
              <mc:Fallback>
                <p:oleObj name="Equation" r:id="rId6" imgW="1752480" imgH="672840" progId="Equation.DSMT4">
                  <p:embed/>
                  <p:pic>
                    <p:nvPicPr>
                      <p:cNvPr id="0" name=""/>
                      <p:cNvPicPr/>
                      <p:nvPr/>
                    </p:nvPicPr>
                    <p:blipFill>
                      <a:blip r:embed="rId7"/>
                      <a:stretch>
                        <a:fillRect/>
                      </a:stretch>
                    </p:blipFill>
                    <p:spPr>
                      <a:xfrm>
                        <a:off x="7778750" y="5343525"/>
                        <a:ext cx="1752600" cy="6731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1B934373-A2D4-B505-E818-EC8BA4BFEFC2}"/>
              </a:ext>
            </a:extLst>
          </p:cNvPr>
          <p:cNvGraphicFramePr>
            <a:graphicFrameLocks noChangeAspect="1"/>
          </p:cNvGraphicFramePr>
          <p:nvPr>
            <p:extLst>
              <p:ext uri="{D42A27DB-BD31-4B8C-83A1-F6EECF244321}">
                <p14:modId xmlns:p14="http://schemas.microsoft.com/office/powerpoint/2010/main" val="2857184473"/>
              </p:ext>
            </p:extLst>
          </p:nvPr>
        </p:nvGraphicFramePr>
        <p:xfrm>
          <a:off x="2386013" y="5309345"/>
          <a:ext cx="1778000" cy="736600"/>
        </p:xfrm>
        <a:graphic>
          <a:graphicData uri="http://schemas.openxmlformats.org/presentationml/2006/ole">
            <mc:AlternateContent xmlns:mc="http://schemas.openxmlformats.org/markup-compatibility/2006">
              <mc:Choice xmlns:v="urn:schemas-microsoft-com:vml" Requires="v">
                <p:oleObj name="Equation" r:id="rId8" imgW="1777680" imgH="736560" progId="Equation.DSMT4">
                  <p:embed/>
                </p:oleObj>
              </mc:Choice>
              <mc:Fallback>
                <p:oleObj name="Equation" r:id="rId8" imgW="1777680" imgH="736560" progId="Equation.DSMT4">
                  <p:embed/>
                  <p:pic>
                    <p:nvPicPr>
                      <p:cNvPr id="0" name=""/>
                      <p:cNvPicPr/>
                      <p:nvPr/>
                    </p:nvPicPr>
                    <p:blipFill>
                      <a:blip r:embed="rId9"/>
                      <a:stretch>
                        <a:fillRect/>
                      </a:stretch>
                    </p:blipFill>
                    <p:spPr>
                      <a:xfrm>
                        <a:off x="2386013" y="5309345"/>
                        <a:ext cx="1778000" cy="736600"/>
                      </a:xfrm>
                      <a:prstGeom prst="rect">
                        <a:avLst/>
                      </a:prstGeom>
                    </p:spPr>
                  </p:pic>
                </p:oleObj>
              </mc:Fallback>
            </mc:AlternateContent>
          </a:graphicData>
        </a:graphic>
      </p:graphicFrame>
      <p:cxnSp>
        <p:nvCxnSpPr>
          <p:cNvPr id="48" name="直接箭头连接符 47">
            <a:extLst>
              <a:ext uri="{FF2B5EF4-FFF2-40B4-BE49-F238E27FC236}">
                <a16:creationId xmlns:a16="http://schemas.microsoft.com/office/drawing/2014/main" id="{F0D8699C-8F1A-D6B9-FD5C-201EE478B7B7}"/>
              </a:ext>
            </a:extLst>
          </p:cNvPr>
          <p:cNvCxnSpPr>
            <a:endCxn id="40" idx="1"/>
          </p:cNvCxnSpPr>
          <p:nvPr/>
        </p:nvCxnSpPr>
        <p:spPr>
          <a:xfrm>
            <a:off x="4798243" y="2548961"/>
            <a:ext cx="256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BE861DAF-31F0-7B44-7B42-3632A3224842}"/>
              </a:ext>
            </a:extLst>
          </p:cNvPr>
          <p:cNvCxnSpPr>
            <a:stCxn id="40" idx="2"/>
            <a:endCxn id="41" idx="0"/>
          </p:cNvCxnSpPr>
          <p:nvPr/>
        </p:nvCxnSpPr>
        <p:spPr>
          <a:xfrm>
            <a:off x="8739693" y="3182351"/>
            <a:ext cx="0" cy="720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51CBFD5B-9564-DDCC-9383-6D5453B913B7}"/>
              </a:ext>
            </a:extLst>
          </p:cNvPr>
          <p:cNvCxnSpPr>
            <a:stCxn id="41" idx="1"/>
            <a:endCxn id="42" idx="3"/>
          </p:cNvCxnSpPr>
          <p:nvPr/>
        </p:nvCxnSpPr>
        <p:spPr>
          <a:xfrm flipH="1">
            <a:off x="4725972" y="4536132"/>
            <a:ext cx="2637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61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556255"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扩展卡尔曼滤波器</a:t>
            </a:r>
          </a:p>
        </p:txBody>
      </p:sp>
      <p:sp>
        <p:nvSpPr>
          <p:cNvPr id="3" name="文本框 2">
            <a:extLst>
              <a:ext uri="{FF2B5EF4-FFF2-40B4-BE49-F238E27FC236}">
                <a16:creationId xmlns:a16="http://schemas.microsoft.com/office/drawing/2014/main" id="{6A0A7F2B-17FB-9E9D-7E51-23AEB5745492}"/>
              </a:ext>
            </a:extLst>
          </p:cNvPr>
          <p:cNvSpPr txBox="1"/>
          <p:nvPr/>
        </p:nvSpPr>
        <p:spPr>
          <a:xfrm>
            <a:off x="912044" y="1140172"/>
            <a:ext cx="10145598" cy="923330"/>
          </a:xfrm>
          <a:prstGeom prst="rect">
            <a:avLst/>
          </a:prstGeom>
          <a:noFill/>
        </p:spPr>
        <p:txBody>
          <a:bodyPr wrap="square">
            <a:spAutoFit/>
          </a:bodyPr>
          <a:lstStyle/>
          <a:p>
            <a:r>
              <a:rPr lang="zh-CN" altLang="en-US" dirty="0"/>
              <a:t>卡尔曼滤波器建立在线性的状态方程和测量方程。但是在实际应用中，更多的关系是非线形关系。为了能够利用基本卡尔曼滤波器的预测和更新过程，对于非线性的状态方程和观测方程，我们利用一阶的泰勒展开，将非线性公式近似为线性公式。</a:t>
            </a:r>
          </a:p>
        </p:txBody>
      </p:sp>
      <p:graphicFrame>
        <p:nvGraphicFramePr>
          <p:cNvPr id="4" name="对象 3">
            <a:extLst>
              <a:ext uri="{FF2B5EF4-FFF2-40B4-BE49-F238E27FC236}">
                <a16:creationId xmlns:a16="http://schemas.microsoft.com/office/drawing/2014/main" id="{2BEF9D33-8EDE-E176-253C-D767C5D50334}"/>
              </a:ext>
            </a:extLst>
          </p:cNvPr>
          <p:cNvGraphicFramePr>
            <a:graphicFrameLocks noChangeAspect="1"/>
          </p:cNvGraphicFramePr>
          <p:nvPr>
            <p:extLst>
              <p:ext uri="{D42A27DB-BD31-4B8C-83A1-F6EECF244321}">
                <p14:modId xmlns:p14="http://schemas.microsoft.com/office/powerpoint/2010/main" val="867114939"/>
              </p:ext>
            </p:extLst>
          </p:nvPr>
        </p:nvGraphicFramePr>
        <p:xfrm>
          <a:off x="3063067" y="2816665"/>
          <a:ext cx="2463800" cy="709613"/>
        </p:xfrm>
        <a:graphic>
          <a:graphicData uri="http://schemas.openxmlformats.org/presentationml/2006/ole">
            <mc:AlternateContent xmlns:mc="http://schemas.openxmlformats.org/markup-compatibility/2006">
              <mc:Choice xmlns:v="urn:schemas-microsoft-com:vml" Requires="v">
                <p:oleObj name="Equation" r:id="rId2" imgW="2464384" imgH="710306" progId="Equation.DSMT4">
                  <p:embed/>
                </p:oleObj>
              </mc:Choice>
              <mc:Fallback>
                <p:oleObj name="Equation" r:id="rId2" imgW="2464384" imgH="710306" progId="Equation.DSMT4">
                  <p:embed/>
                  <p:pic>
                    <p:nvPicPr>
                      <p:cNvPr id="0" name=""/>
                      <p:cNvPicPr/>
                      <p:nvPr/>
                    </p:nvPicPr>
                    <p:blipFill>
                      <a:blip r:embed="rId3"/>
                      <a:stretch>
                        <a:fillRect/>
                      </a:stretch>
                    </p:blipFill>
                    <p:spPr>
                      <a:xfrm>
                        <a:off x="3063067" y="2816665"/>
                        <a:ext cx="2463800" cy="70961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0BD4F6E-DB05-BA61-E0C6-5FE8776C968B}"/>
              </a:ext>
            </a:extLst>
          </p:cNvPr>
          <p:cNvGraphicFramePr>
            <a:graphicFrameLocks noChangeAspect="1"/>
          </p:cNvGraphicFramePr>
          <p:nvPr>
            <p:extLst>
              <p:ext uri="{D42A27DB-BD31-4B8C-83A1-F6EECF244321}">
                <p14:modId xmlns:p14="http://schemas.microsoft.com/office/powerpoint/2010/main" val="3024532522"/>
              </p:ext>
            </p:extLst>
          </p:nvPr>
        </p:nvGraphicFramePr>
        <p:xfrm>
          <a:off x="7006352" y="2764278"/>
          <a:ext cx="2247900" cy="762000"/>
        </p:xfrm>
        <a:graphic>
          <a:graphicData uri="http://schemas.openxmlformats.org/presentationml/2006/ole">
            <mc:AlternateContent xmlns:mc="http://schemas.openxmlformats.org/markup-compatibility/2006">
              <mc:Choice xmlns:v="urn:schemas-microsoft-com:vml" Requires="v">
                <p:oleObj name="Equation" r:id="rId4" imgW="2247840" imgH="761760" progId="Equation.DSMT4">
                  <p:embed/>
                </p:oleObj>
              </mc:Choice>
              <mc:Fallback>
                <p:oleObj name="Equation" r:id="rId4" imgW="2247840" imgH="761760" progId="Equation.DSMT4">
                  <p:embed/>
                  <p:pic>
                    <p:nvPicPr>
                      <p:cNvPr id="0" name=""/>
                      <p:cNvPicPr/>
                      <p:nvPr/>
                    </p:nvPicPr>
                    <p:blipFill>
                      <a:blip r:embed="rId5"/>
                      <a:stretch>
                        <a:fillRect/>
                      </a:stretch>
                    </p:blipFill>
                    <p:spPr>
                      <a:xfrm>
                        <a:off x="7006352" y="2764278"/>
                        <a:ext cx="2247900" cy="7620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AD99C14-AB4B-C4D9-4B19-4396D85F0F73}"/>
              </a:ext>
            </a:extLst>
          </p:cNvPr>
          <p:cNvGraphicFramePr>
            <a:graphicFrameLocks noChangeAspect="1"/>
          </p:cNvGraphicFramePr>
          <p:nvPr>
            <p:extLst>
              <p:ext uri="{D42A27DB-BD31-4B8C-83A1-F6EECF244321}">
                <p14:modId xmlns:p14="http://schemas.microsoft.com/office/powerpoint/2010/main" val="1089082378"/>
              </p:ext>
            </p:extLst>
          </p:nvPr>
        </p:nvGraphicFramePr>
        <p:xfrm>
          <a:off x="7006352" y="3584762"/>
          <a:ext cx="2641600" cy="2349500"/>
        </p:xfrm>
        <a:graphic>
          <a:graphicData uri="http://schemas.openxmlformats.org/presentationml/2006/ole">
            <mc:AlternateContent xmlns:mc="http://schemas.openxmlformats.org/markup-compatibility/2006">
              <mc:Choice xmlns:v="urn:schemas-microsoft-com:vml" Requires="v">
                <p:oleObj name="Equation" r:id="rId6" imgW="2641320" imgH="2349360" progId="Equation.DSMT4">
                  <p:embed/>
                </p:oleObj>
              </mc:Choice>
              <mc:Fallback>
                <p:oleObj name="Equation" r:id="rId6" imgW="2641320" imgH="2349360" progId="Equation.DSMT4">
                  <p:embed/>
                  <p:pic>
                    <p:nvPicPr>
                      <p:cNvPr id="0" name=""/>
                      <p:cNvPicPr/>
                      <p:nvPr/>
                    </p:nvPicPr>
                    <p:blipFill>
                      <a:blip r:embed="rId7"/>
                      <a:stretch>
                        <a:fillRect/>
                      </a:stretch>
                    </p:blipFill>
                    <p:spPr>
                      <a:xfrm>
                        <a:off x="7006352" y="3584762"/>
                        <a:ext cx="2641600" cy="23495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EE8ABC8-28F3-AF89-DD1E-62AA5EB9F587}"/>
              </a:ext>
            </a:extLst>
          </p:cNvPr>
          <p:cNvGraphicFramePr>
            <a:graphicFrameLocks noChangeAspect="1"/>
          </p:cNvGraphicFramePr>
          <p:nvPr>
            <p:extLst>
              <p:ext uri="{D42A27DB-BD31-4B8C-83A1-F6EECF244321}">
                <p14:modId xmlns:p14="http://schemas.microsoft.com/office/powerpoint/2010/main" val="1132934301"/>
              </p:ext>
            </p:extLst>
          </p:nvPr>
        </p:nvGraphicFramePr>
        <p:xfrm>
          <a:off x="3118780" y="3686362"/>
          <a:ext cx="2209800" cy="2247900"/>
        </p:xfrm>
        <a:graphic>
          <a:graphicData uri="http://schemas.openxmlformats.org/presentationml/2006/ole">
            <mc:AlternateContent xmlns:mc="http://schemas.openxmlformats.org/markup-compatibility/2006">
              <mc:Choice xmlns:v="urn:schemas-microsoft-com:vml" Requires="v">
                <p:oleObj name="Equation" r:id="rId8" imgW="2209680" imgH="2247840" progId="Equation.DSMT4">
                  <p:embed/>
                </p:oleObj>
              </mc:Choice>
              <mc:Fallback>
                <p:oleObj name="Equation" r:id="rId8" imgW="2209680" imgH="2247840" progId="Equation.DSMT4">
                  <p:embed/>
                  <p:pic>
                    <p:nvPicPr>
                      <p:cNvPr id="0" name=""/>
                      <p:cNvPicPr/>
                      <p:nvPr/>
                    </p:nvPicPr>
                    <p:blipFill>
                      <a:blip r:embed="rId9"/>
                      <a:stretch>
                        <a:fillRect/>
                      </a:stretch>
                    </p:blipFill>
                    <p:spPr>
                      <a:xfrm>
                        <a:off x="3118780" y="3686362"/>
                        <a:ext cx="2209800" cy="2247900"/>
                      </a:xfrm>
                      <a:prstGeom prst="rect">
                        <a:avLst/>
                      </a:prstGeom>
                    </p:spPr>
                  </p:pic>
                </p:oleObj>
              </mc:Fallback>
            </mc:AlternateContent>
          </a:graphicData>
        </a:graphic>
      </p:graphicFrame>
      <p:graphicFrame>
        <p:nvGraphicFramePr>
          <p:cNvPr id="10" name="表格 8">
            <a:extLst>
              <a:ext uri="{FF2B5EF4-FFF2-40B4-BE49-F238E27FC236}">
                <a16:creationId xmlns:a16="http://schemas.microsoft.com/office/drawing/2014/main" id="{8327DDEC-DBF9-41FA-9647-2151F2CEE676}"/>
              </a:ext>
            </a:extLst>
          </p:cNvPr>
          <p:cNvGraphicFramePr>
            <a:graphicFrameLocks noGrp="1"/>
          </p:cNvGraphicFramePr>
          <p:nvPr>
            <p:extLst>
              <p:ext uri="{D42A27DB-BD31-4B8C-83A1-F6EECF244321}">
                <p14:modId xmlns:p14="http://schemas.microsoft.com/office/powerpoint/2010/main" val="1925404563"/>
              </p:ext>
            </p:extLst>
          </p:nvPr>
        </p:nvGraphicFramePr>
        <p:xfrm>
          <a:off x="2041066" y="2198566"/>
          <a:ext cx="8109868" cy="3786496"/>
        </p:xfrm>
        <a:graphic>
          <a:graphicData uri="http://schemas.openxmlformats.org/drawingml/2006/table">
            <a:tbl>
              <a:tblPr firstRow="1" bandRow="1">
                <a:tableStyleId>{2D5ABB26-0587-4C30-8999-92F81FD0307C}</a:tableStyleId>
              </a:tblPr>
              <a:tblGrid>
                <a:gridCol w="4117812">
                  <a:extLst>
                    <a:ext uri="{9D8B030D-6E8A-4147-A177-3AD203B41FA5}">
                      <a16:colId xmlns:a16="http://schemas.microsoft.com/office/drawing/2014/main" val="3621517398"/>
                    </a:ext>
                  </a:extLst>
                </a:gridCol>
                <a:gridCol w="3992056">
                  <a:extLst>
                    <a:ext uri="{9D8B030D-6E8A-4147-A177-3AD203B41FA5}">
                      <a16:colId xmlns:a16="http://schemas.microsoft.com/office/drawing/2014/main" val="215772019"/>
                    </a:ext>
                  </a:extLst>
                </a:gridCol>
              </a:tblGrid>
              <a:tr h="534085">
                <a:tc>
                  <a:txBody>
                    <a:bodyPr/>
                    <a:lstStyle/>
                    <a:p>
                      <a:pPr algn="ctr"/>
                      <a:r>
                        <a:rPr lang="zh-CN" altLang="en-US" dirty="0"/>
                        <a:t>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扩展卡尔曼滤波器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215940"/>
                  </a:ext>
                </a:extLst>
              </a:tr>
              <a:tr h="876963">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387350"/>
                  </a:ext>
                </a:extLst>
              </a:tr>
              <a:tr h="2375448">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985598"/>
                  </a:ext>
                </a:extLst>
              </a:tr>
            </a:tbl>
          </a:graphicData>
        </a:graphic>
      </p:graphicFrame>
    </p:spTree>
    <p:extLst>
      <p:ext uri="{BB962C8B-B14F-4D97-AF65-F5344CB8AC3E}">
        <p14:creationId xmlns:p14="http://schemas.microsoft.com/office/powerpoint/2010/main" val="395504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714846" y="237949"/>
            <a:ext cx="3970278" cy="64817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常规布局固定翼飞机的运动学模型</a:t>
            </a:r>
          </a:p>
        </p:txBody>
      </p:sp>
      <p:pic>
        <p:nvPicPr>
          <p:cNvPr id="2" name="图片 1">
            <a:extLst>
              <a:ext uri="{FF2B5EF4-FFF2-40B4-BE49-F238E27FC236}">
                <a16:creationId xmlns:a16="http://schemas.microsoft.com/office/drawing/2014/main" id="{0E19DE54-CA44-3CAE-BC0B-BF20A75D24E7}"/>
              </a:ext>
            </a:extLst>
          </p:cNvPr>
          <p:cNvPicPr>
            <a:picLocks noChangeAspect="1"/>
          </p:cNvPicPr>
          <p:nvPr/>
        </p:nvPicPr>
        <p:blipFill>
          <a:blip r:embed="rId2"/>
          <a:stretch>
            <a:fillRect/>
          </a:stretch>
        </p:blipFill>
        <p:spPr>
          <a:xfrm>
            <a:off x="5675666" y="1160422"/>
            <a:ext cx="5588281" cy="4752582"/>
          </a:xfrm>
          <a:prstGeom prst="rect">
            <a:avLst/>
          </a:prstGeom>
        </p:spPr>
      </p:pic>
      <p:pic>
        <p:nvPicPr>
          <p:cNvPr id="3" name="图片 2">
            <a:extLst>
              <a:ext uri="{FF2B5EF4-FFF2-40B4-BE49-F238E27FC236}">
                <a16:creationId xmlns:a16="http://schemas.microsoft.com/office/drawing/2014/main" id="{66E7B8F8-830F-DACB-F09E-A14F4620A585}"/>
              </a:ext>
            </a:extLst>
          </p:cNvPr>
          <p:cNvPicPr>
            <a:picLocks noChangeAspect="1"/>
          </p:cNvPicPr>
          <p:nvPr/>
        </p:nvPicPr>
        <p:blipFill>
          <a:blip r:embed="rId3"/>
          <a:stretch>
            <a:fillRect/>
          </a:stretch>
        </p:blipFill>
        <p:spPr>
          <a:xfrm>
            <a:off x="1079428" y="2444416"/>
            <a:ext cx="3954238" cy="2184594"/>
          </a:xfrm>
          <a:prstGeom prst="rect">
            <a:avLst/>
          </a:prstGeom>
        </p:spPr>
      </p:pic>
    </p:spTree>
    <p:extLst>
      <p:ext uri="{BB962C8B-B14F-4D97-AF65-F5344CB8AC3E}">
        <p14:creationId xmlns:p14="http://schemas.microsoft.com/office/powerpoint/2010/main" val="318359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图表, 散点图&#10;&#10;描述已自动生成">
            <a:extLst>
              <a:ext uri="{FF2B5EF4-FFF2-40B4-BE49-F238E27FC236}">
                <a16:creationId xmlns:a16="http://schemas.microsoft.com/office/drawing/2014/main" id="{E9378E7D-3E77-53E0-8C58-E2EB61FFE7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4553"/>
          <a:stretch/>
        </p:blipFill>
        <p:spPr>
          <a:xfrm>
            <a:off x="879105" y="2805637"/>
            <a:ext cx="4871195" cy="2756356"/>
          </a:xfrm>
          <a:prstGeom prst="rect">
            <a:avLst/>
          </a:prstGeom>
        </p:spPr>
      </p:pic>
      <p:grpSp>
        <p:nvGrpSpPr>
          <p:cNvPr id="24" name="组合 23">
            <a:extLst>
              <a:ext uri="{FF2B5EF4-FFF2-40B4-BE49-F238E27FC236}">
                <a16:creationId xmlns:a16="http://schemas.microsoft.com/office/drawing/2014/main" id="{86FF16F4-1479-DC10-AFA4-A46248321F01}"/>
              </a:ext>
            </a:extLst>
          </p:cNvPr>
          <p:cNvGrpSpPr/>
          <p:nvPr/>
        </p:nvGrpSpPr>
        <p:grpSpPr>
          <a:xfrm>
            <a:off x="6454587" y="4183815"/>
            <a:ext cx="4545106" cy="2009263"/>
            <a:chOff x="6167718" y="3334871"/>
            <a:chExt cx="4545106" cy="2009263"/>
          </a:xfrm>
        </p:grpSpPr>
        <p:sp>
          <p:nvSpPr>
            <p:cNvPr id="23" name="矩形: 圆角 22">
              <a:extLst>
                <a:ext uri="{FF2B5EF4-FFF2-40B4-BE49-F238E27FC236}">
                  <a16:creationId xmlns:a16="http://schemas.microsoft.com/office/drawing/2014/main" id="{EF022C8E-8EBA-48BF-0905-5321B7D00B2B}"/>
                </a:ext>
              </a:extLst>
            </p:cNvPr>
            <p:cNvSpPr/>
            <p:nvPr/>
          </p:nvSpPr>
          <p:spPr>
            <a:xfrm>
              <a:off x="6167718" y="3334871"/>
              <a:ext cx="4545106" cy="2009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1" name="对象 20">
              <a:extLst>
                <a:ext uri="{FF2B5EF4-FFF2-40B4-BE49-F238E27FC236}">
                  <a16:creationId xmlns:a16="http://schemas.microsoft.com/office/drawing/2014/main" id="{13234118-B288-798A-9206-C110765818B6}"/>
                </a:ext>
              </a:extLst>
            </p:cNvPr>
            <p:cNvGraphicFramePr>
              <a:graphicFrameLocks noChangeAspect="1"/>
            </p:cNvGraphicFramePr>
            <p:nvPr>
              <p:extLst>
                <p:ext uri="{D42A27DB-BD31-4B8C-83A1-F6EECF244321}">
                  <p14:modId xmlns:p14="http://schemas.microsoft.com/office/powerpoint/2010/main" val="1449827945"/>
                </p:ext>
              </p:extLst>
            </p:nvPr>
          </p:nvGraphicFramePr>
          <p:xfrm>
            <a:off x="6412006" y="3590645"/>
            <a:ext cx="4191000" cy="1511300"/>
          </p:xfrm>
          <a:graphic>
            <a:graphicData uri="http://schemas.openxmlformats.org/presentationml/2006/ole">
              <mc:AlternateContent xmlns:mc="http://schemas.openxmlformats.org/markup-compatibility/2006">
                <mc:Choice xmlns:v="urn:schemas-microsoft-com:vml" Requires="v">
                  <p:oleObj name="Equation" r:id="rId3" imgW="4190760" imgH="1511280" progId="Equation.DSMT4">
                    <p:embed/>
                  </p:oleObj>
                </mc:Choice>
                <mc:Fallback>
                  <p:oleObj name="Equation" r:id="rId3" imgW="4190760" imgH="1511280" progId="Equation.DSMT4">
                    <p:embed/>
                    <p:pic>
                      <p:nvPicPr>
                        <p:cNvPr id="0" name=""/>
                        <p:cNvPicPr/>
                        <p:nvPr/>
                      </p:nvPicPr>
                      <p:blipFill>
                        <a:blip r:embed="rId4"/>
                        <a:stretch>
                          <a:fillRect/>
                        </a:stretch>
                      </p:blipFill>
                      <p:spPr>
                        <a:xfrm>
                          <a:off x="6412006" y="3590645"/>
                          <a:ext cx="4191000" cy="1511300"/>
                        </a:xfrm>
                        <a:prstGeom prst="rect">
                          <a:avLst/>
                        </a:prstGeom>
                      </p:spPr>
                    </p:pic>
                  </p:oleObj>
                </mc:Fallback>
              </mc:AlternateContent>
            </a:graphicData>
          </a:graphic>
        </p:graphicFrame>
      </p:grpSp>
      <p:grpSp>
        <p:nvGrpSpPr>
          <p:cNvPr id="26" name="组合 25">
            <a:extLst>
              <a:ext uri="{FF2B5EF4-FFF2-40B4-BE49-F238E27FC236}">
                <a16:creationId xmlns:a16="http://schemas.microsoft.com/office/drawing/2014/main" id="{53ECDEA6-6F66-C1AF-9481-89F217A3A0DB}"/>
              </a:ext>
            </a:extLst>
          </p:cNvPr>
          <p:cNvGrpSpPr/>
          <p:nvPr/>
        </p:nvGrpSpPr>
        <p:grpSpPr>
          <a:xfrm>
            <a:off x="6291542" y="2289880"/>
            <a:ext cx="4871195" cy="1416424"/>
            <a:chOff x="5692588" y="1398494"/>
            <a:chExt cx="4871195" cy="1416424"/>
          </a:xfrm>
        </p:grpSpPr>
        <p:sp>
          <p:nvSpPr>
            <p:cNvPr id="25" name="矩形: 圆角 24">
              <a:extLst>
                <a:ext uri="{FF2B5EF4-FFF2-40B4-BE49-F238E27FC236}">
                  <a16:creationId xmlns:a16="http://schemas.microsoft.com/office/drawing/2014/main" id="{B973E2AD-AE33-7CA5-7B76-3A50B40475DE}"/>
                </a:ext>
              </a:extLst>
            </p:cNvPr>
            <p:cNvSpPr/>
            <p:nvPr/>
          </p:nvSpPr>
          <p:spPr>
            <a:xfrm>
              <a:off x="5692588" y="1398494"/>
              <a:ext cx="4871195" cy="14164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0" name="对象 19">
              <a:extLst>
                <a:ext uri="{FF2B5EF4-FFF2-40B4-BE49-F238E27FC236}">
                  <a16:creationId xmlns:a16="http://schemas.microsoft.com/office/drawing/2014/main" id="{A9B9FC23-46DD-7F0E-FCF7-B333A53EE344}"/>
                </a:ext>
              </a:extLst>
            </p:cNvPr>
            <p:cNvGraphicFramePr>
              <a:graphicFrameLocks noChangeAspect="1"/>
            </p:cNvGraphicFramePr>
            <p:nvPr>
              <p:extLst>
                <p:ext uri="{D42A27DB-BD31-4B8C-83A1-F6EECF244321}">
                  <p14:modId xmlns:p14="http://schemas.microsoft.com/office/powerpoint/2010/main" val="2531148716"/>
                </p:ext>
              </p:extLst>
            </p:nvPr>
          </p:nvGraphicFramePr>
          <p:xfrm>
            <a:off x="6346076" y="1917524"/>
            <a:ext cx="3797300" cy="736600"/>
          </p:xfrm>
          <a:graphic>
            <a:graphicData uri="http://schemas.openxmlformats.org/presentationml/2006/ole">
              <mc:AlternateContent xmlns:mc="http://schemas.openxmlformats.org/markup-compatibility/2006">
                <mc:Choice xmlns:v="urn:schemas-microsoft-com:vml" Requires="v">
                  <p:oleObj name="Equation" r:id="rId5" imgW="3797280" imgH="736560" progId="Equation.DSMT4">
                    <p:embed/>
                  </p:oleObj>
                </mc:Choice>
                <mc:Fallback>
                  <p:oleObj name="Equation" r:id="rId5" imgW="3797280" imgH="736560" progId="Equation.DSMT4">
                    <p:embed/>
                    <p:pic>
                      <p:nvPicPr>
                        <p:cNvPr id="0" name=""/>
                        <p:cNvPicPr/>
                        <p:nvPr/>
                      </p:nvPicPr>
                      <p:blipFill>
                        <a:blip r:embed="rId6"/>
                        <a:stretch>
                          <a:fillRect/>
                        </a:stretch>
                      </p:blipFill>
                      <p:spPr>
                        <a:xfrm>
                          <a:off x="6346076" y="1917524"/>
                          <a:ext cx="3797300" cy="736600"/>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20FF0FD0-2ED7-8C2C-D988-82EBC10EB41F}"/>
                </a:ext>
              </a:extLst>
            </p:cNvPr>
            <p:cNvSpPr txBox="1"/>
            <p:nvPr/>
          </p:nvSpPr>
          <p:spPr>
            <a:xfrm>
              <a:off x="5809129" y="1583332"/>
              <a:ext cx="4213412" cy="369332"/>
            </a:xfrm>
            <a:prstGeom prst="rect">
              <a:avLst/>
            </a:prstGeom>
            <a:noFill/>
          </p:spPr>
          <p:txBody>
            <a:bodyPr wrap="square" rtlCol="0">
              <a:spAutoFit/>
            </a:bodyPr>
            <a:lstStyle/>
            <a:p>
              <a:r>
                <a:rPr lang="zh-CN" altLang="en-US" dirty="0"/>
                <a:t>根据运动学模型得到滚转角和俯仰角为</a:t>
              </a:r>
            </a:p>
          </p:txBody>
        </p:sp>
      </p:grpSp>
      <p:cxnSp>
        <p:nvCxnSpPr>
          <p:cNvPr id="28" name="直接箭头连接符 27">
            <a:extLst>
              <a:ext uri="{FF2B5EF4-FFF2-40B4-BE49-F238E27FC236}">
                <a16:creationId xmlns:a16="http://schemas.microsoft.com/office/drawing/2014/main" id="{C42DBD24-E11A-1D12-F950-88F0E4BEF2DF}"/>
              </a:ext>
            </a:extLst>
          </p:cNvPr>
          <p:cNvCxnSpPr>
            <a:stCxn id="25" idx="2"/>
            <a:endCxn id="23" idx="0"/>
          </p:cNvCxnSpPr>
          <p:nvPr/>
        </p:nvCxnSpPr>
        <p:spPr>
          <a:xfrm>
            <a:off x="8727140" y="3706304"/>
            <a:ext cx="0" cy="477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F1531C97-9B3B-CF73-15F8-53F6624A7918}"/>
              </a:ext>
            </a:extLst>
          </p:cNvPr>
          <p:cNvSpPr txBox="1"/>
          <p:nvPr/>
        </p:nvSpPr>
        <p:spPr>
          <a:xfrm>
            <a:off x="667710" y="1166038"/>
            <a:ext cx="10495500" cy="923330"/>
          </a:xfrm>
          <a:prstGeom prst="rect">
            <a:avLst/>
          </a:prstGeom>
          <a:noFill/>
        </p:spPr>
        <p:txBody>
          <a:bodyPr wrap="square">
            <a:spAutoFit/>
          </a:bodyPr>
          <a:lstStyle/>
          <a:p>
            <a:pPr marL="285750" indent="-285750">
              <a:buFont typeface="Wingdings" panose="05000000000000000000" pitchFamily="2" charset="2"/>
              <a:buChar char="Ø"/>
            </a:pPr>
            <a:r>
              <a:rPr lang="zh-CN" altLang="en-US" dirty="0"/>
              <a:t>由于</a:t>
            </a:r>
            <a:r>
              <a:rPr lang="en-US" altLang="zh-CN" dirty="0"/>
              <a:t>IMU</a:t>
            </a:r>
            <a:r>
              <a:rPr lang="zh-CN" altLang="en-US" dirty="0"/>
              <a:t>直接测量机身坐标系中的角速度和加速度，所以状态</a:t>
            </a:r>
            <a:r>
              <a:rPr lang="en-US" altLang="zh-CN" dirty="0" err="1"/>
              <a:t>pq</a:t>
            </a:r>
            <a:r>
              <a:rPr lang="zh-CN" altLang="en-US" dirty="0"/>
              <a:t>和</a:t>
            </a:r>
            <a:r>
              <a:rPr lang="en-US" altLang="zh-CN" dirty="0"/>
              <a:t>r</a:t>
            </a:r>
            <a:r>
              <a:rPr lang="zh-CN" altLang="en-US" dirty="0"/>
              <a:t>可以通过陀螺仪结合低通滤波来获得。但直接测量滚转角和俯仰角的传感器是不可用的，因此需要对</a:t>
            </a:r>
            <a:r>
              <a:rPr lang="en-US" altLang="zh-CN" dirty="0"/>
              <a:t>MAV</a:t>
            </a:r>
            <a:r>
              <a:rPr lang="zh-CN" altLang="en-US" dirty="0"/>
              <a:t>的</a:t>
            </a:r>
            <a:r>
              <a:rPr lang="zh-CN" altLang="en-US" dirty="0">
                <a:solidFill>
                  <a:srgbClr val="4E81C0"/>
                </a:solidFill>
              </a:rPr>
              <a:t>滚转角和俯仰角</a:t>
            </a:r>
            <a:r>
              <a:rPr lang="zh-CN" altLang="en-US" dirty="0"/>
              <a:t>进行估计</a:t>
            </a:r>
            <a:endParaRPr lang="en-US" altLang="zh-CN" dirty="0"/>
          </a:p>
          <a:p>
            <a:pPr marL="285750" indent="-285750">
              <a:buFont typeface="Wingdings" panose="05000000000000000000" pitchFamily="2" charset="2"/>
              <a:buChar char="Ø"/>
            </a:pPr>
            <a:r>
              <a:rPr lang="en-US" altLang="zh-CN" dirty="0"/>
              <a:t>IMU</a:t>
            </a:r>
            <a:r>
              <a:rPr lang="zh-CN" altLang="en-US" dirty="0"/>
              <a:t>的误差主要包括安装误差、刻度误差、温漂现象等等。</a:t>
            </a:r>
            <a:endParaRPr lang="en-US" altLang="zh-CN" dirty="0"/>
          </a:p>
        </p:txBody>
      </p:sp>
      <p:sp>
        <p:nvSpPr>
          <p:cNvPr id="30" name="圆角矩形 4">
            <a:extLst>
              <a:ext uri="{FF2B5EF4-FFF2-40B4-BE49-F238E27FC236}">
                <a16:creationId xmlns:a16="http://schemas.microsoft.com/office/drawing/2014/main" id="{F51E6D64-9E95-B886-A3A7-D8355D9526D0}"/>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spTree>
    <p:extLst>
      <p:ext uri="{BB962C8B-B14F-4D97-AF65-F5344CB8AC3E}">
        <p14:creationId xmlns:p14="http://schemas.microsoft.com/office/powerpoint/2010/main" val="18725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5BF129A-4CA0-E64E-15C4-19C0562C4F5C}"/>
              </a:ext>
            </a:extLst>
          </p:cNvPr>
          <p:cNvGrpSpPr/>
          <p:nvPr/>
        </p:nvGrpSpPr>
        <p:grpSpPr>
          <a:xfrm>
            <a:off x="6947441" y="1059956"/>
            <a:ext cx="4476128" cy="2696269"/>
            <a:chOff x="6047194" y="1183197"/>
            <a:chExt cx="4476128" cy="2696269"/>
          </a:xfrm>
        </p:grpSpPr>
        <p:sp>
          <p:nvSpPr>
            <p:cNvPr id="4" name="矩形: 圆角 3">
              <a:extLst>
                <a:ext uri="{FF2B5EF4-FFF2-40B4-BE49-F238E27FC236}">
                  <a16:creationId xmlns:a16="http://schemas.microsoft.com/office/drawing/2014/main" id="{552E066F-42E7-E12C-A466-9E24B79D78B8}"/>
                </a:ext>
              </a:extLst>
            </p:cNvPr>
            <p:cNvSpPr/>
            <p:nvPr/>
          </p:nvSpPr>
          <p:spPr>
            <a:xfrm>
              <a:off x="6047194" y="1183197"/>
              <a:ext cx="4476128" cy="26962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7C25EFFD-D740-50CC-EB3E-88503178DC46}"/>
                </a:ext>
              </a:extLst>
            </p:cNvPr>
            <p:cNvGraphicFramePr>
              <a:graphicFrameLocks noChangeAspect="1"/>
            </p:cNvGraphicFramePr>
            <p:nvPr>
              <p:extLst>
                <p:ext uri="{D42A27DB-BD31-4B8C-83A1-F6EECF244321}">
                  <p14:modId xmlns:p14="http://schemas.microsoft.com/office/powerpoint/2010/main" val="3229894602"/>
                </p:ext>
              </p:extLst>
            </p:nvPr>
          </p:nvGraphicFramePr>
          <p:xfrm>
            <a:off x="6302148" y="1581675"/>
            <a:ext cx="4051300" cy="2260600"/>
          </p:xfrm>
          <a:graphic>
            <a:graphicData uri="http://schemas.openxmlformats.org/presentationml/2006/ole">
              <mc:AlternateContent xmlns:mc="http://schemas.openxmlformats.org/markup-compatibility/2006">
                <mc:Choice xmlns:v="urn:schemas-microsoft-com:vml" Requires="v">
                  <p:oleObj name="Equation" r:id="rId2" imgW="4051080" imgH="2260440" progId="Equation.DSMT4">
                    <p:embed/>
                  </p:oleObj>
                </mc:Choice>
                <mc:Fallback>
                  <p:oleObj name="Equation" r:id="rId2" imgW="4051080" imgH="2260440" progId="Equation.DSMT4">
                    <p:embed/>
                    <p:pic>
                      <p:nvPicPr>
                        <p:cNvPr id="15" name="对象 14">
                          <a:extLst>
                            <a:ext uri="{FF2B5EF4-FFF2-40B4-BE49-F238E27FC236}">
                              <a16:creationId xmlns:a16="http://schemas.microsoft.com/office/drawing/2014/main" id="{7C25EFFD-D740-50CC-EB3E-88503178DC46}"/>
                            </a:ext>
                          </a:extLst>
                        </p:cNvPr>
                        <p:cNvPicPr/>
                        <p:nvPr/>
                      </p:nvPicPr>
                      <p:blipFill>
                        <a:blip r:embed="rId3"/>
                        <a:stretch>
                          <a:fillRect/>
                        </a:stretch>
                      </p:blipFill>
                      <p:spPr>
                        <a:xfrm>
                          <a:off x="6302148" y="1581675"/>
                          <a:ext cx="4051300" cy="2260600"/>
                        </a:xfrm>
                        <a:prstGeom prst="rect">
                          <a:avLst/>
                        </a:prstGeom>
                      </p:spPr>
                    </p:pic>
                  </p:oleObj>
                </mc:Fallback>
              </mc:AlternateContent>
            </a:graphicData>
          </a:graphic>
        </p:graphicFrame>
      </p:grpSp>
      <p:pic>
        <p:nvPicPr>
          <p:cNvPr id="16" name="图片 15">
            <a:extLst>
              <a:ext uri="{FF2B5EF4-FFF2-40B4-BE49-F238E27FC236}">
                <a16:creationId xmlns:a16="http://schemas.microsoft.com/office/drawing/2014/main" id="{45093500-860A-076B-4D3D-7DEB899EAAC3}"/>
              </a:ext>
            </a:extLst>
          </p:cNvPr>
          <p:cNvPicPr>
            <a:picLocks noChangeAspect="1"/>
          </p:cNvPicPr>
          <p:nvPr/>
        </p:nvPicPr>
        <p:blipFill>
          <a:blip r:embed="rId4"/>
          <a:stretch>
            <a:fillRect/>
          </a:stretch>
        </p:blipFill>
        <p:spPr>
          <a:xfrm>
            <a:off x="1258548" y="3033549"/>
            <a:ext cx="4711200" cy="2759729"/>
          </a:xfrm>
          <a:prstGeom prst="rect">
            <a:avLst/>
          </a:prstGeom>
        </p:spPr>
      </p:pic>
      <p:grpSp>
        <p:nvGrpSpPr>
          <p:cNvPr id="6" name="组合 5">
            <a:extLst>
              <a:ext uri="{FF2B5EF4-FFF2-40B4-BE49-F238E27FC236}">
                <a16:creationId xmlns:a16="http://schemas.microsoft.com/office/drawing/2014/main" id="{223188D5-24A0-69F3-92A3-7E15DBB8AB73}"/>
              </a:ext>
            </a:extLst>
          </p:cNvPr>
          <p:cNvGrpSpPr/>
          <p:nvPr/>
        </p:nvGrpSpPr>
        <p:grpSpPr>
          <a:xfrm>
            <a:off x="6720211" y="4088366"/>
            <a:ext cx="4930588" cy="1974914"/>
            <a:chOff x="5819964" y="4141693"/>
            <a:chExt cx="4930588" cy="1974914"/>
          </a:xfrm>
        </p:grpSpPr>
        <p:sp>
          <p:nvSpPr>
            <p:cNvPr id="5" name="矩形: 圆角 4">
              <a:extLst>
                <a:ext uri="{FF2B5EF4-FFF2-40B4-BE49-F238E27FC236}">
                  <a16:creationId xmlns:a16="http://schemas.microsoft.com/office/drawing/2014/main" id="{CA639466-0990-22E2-A216-6979554C8503}"/>
                </a:ext>
              </a:extLst>
            </p:cNvPr>
            <p:cNvSpPr/>
            <p:nvPr/>
          </p:nvSpPr>
          <p:spPr>
            <a:xfrm>
              <a:off x="5819964" y="4141693"/>
              <a:ext cx="4930588" cy="19749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1F148BE3-75B3-A300-040D-488EB5ABDDB9}"/>
                </a:ext>
              </a:extLst>
            </p:cNvPr>
            <p:cNvGraphicFramePr>
              <a:graphicFrameLocks noChangeAspect="1"/>
            </p:cNvGraphicFramePr>
            <p:nvPr>
              <p:extLst>
                <p:ext uri="{D42A27DB-BD31-4B8C-83A1-F6EECF244321}">
                  <p14:modId xmlns:p14="http://schemas.microsoft.com/office/powerpoint/2010/main" val="2399996970"/>
                </p:ext>
              </p:extLst>
            </p:nvPr>
          </p:nvGraphicFramePr>
          <p:xfrm>
            <a:off x="6035448" y="4211607"/>
            <a:ext cx="4584700" cy="1905000"/>
          </p:xfrm>
          <a:graphic>
            <a:graphicData uri="http://schemas.openxmlformats.org/presentationml/2006/ole">
              <mc:AlternateContent xmlns:mc="http://schemas.openxmlformats.org/markup-compatibility/2006">
                <mc:Choice xmlns:v="urn:schemas-microsoft-com:vml" Requires="v">
                  <p:oleObj name="Equation" r:id="rId5" imgW="4584600" imgH="1904760" progId="Equation.DSMT4">
                    <p:embed/>
                  </p:oleObj>
                </mc:Choice>
                <mc:Fallback>
                  <p:oleObj name="Equation" r:id="rId5" imgW="4584600" imgH="1904760" progId="Equation.DSMT4">
                    <p:embed/>
                    <p:pic>
                      <p:nvPicPr>
                        <p:cNvPr id="0" name=""/>
                        <p:cNvPicPr/>
                        <p:nvPr/>
                      </p:nvPicPr>
                      <p:blipFill>
                        <a:blip r:embed="rId6"/>
                        <a:stretch>
                          <a:fillRect/>
                        </a:stretch>
                      </p:blipFill>
                      <p:spPr>
                        <a:xfrm>
                          <a:off x="6035448" y="4211607"/>
                          <a:ext cx="4584700" cy="1905000"/>
                        </a:xfrm>
                        <a:prstGeom prst="rect">
                          <a:avLst/>
                        </a:prstGeom>
                      </p:spPr>
                    </p:pic>
                  </p:oleObj>
                </mc:Fallback>
              </mc:AlternateContent>
            </a:graphicData>
          </a:graphic>
        </p:graphicFrame>
      </p:grpSp>
      <p:sp>
        <p:nvSpPr>
          <p:cNvPr id="3" name="文本框 2">
            <a:extLst>
              <a:ext uri="{FF2B5EF4-FFF2-40B4-BE49-F238E27FC236}">
                <a16:creationId xmlns:a16="http://schemas.microsoft.com/office/drawing/2014/main" id="{8A9E37BC-58A5-CFC3-7DFB-292712737769}"/>
              </a:ext>
            </a:extLst>
          </p:cNvPr>
          <p:cNvSpPr txBox="1"/>
          <p:nvPr/>
        </p:nvSpPr>
        <p:spPr>
          <a:xfrm>
            <a:off x="7044267" y="1089102"/>
            <a:ext cx="4209428" cy="369332"/>
          </a:xfrm>
          <a:prstGeom prst="rect">
            <a:avLst/>
          </a:prstGeom>
          <a:noFill/>
        </p:spPr>
        <p:txBody>
          <a:bodyPr wrap="square" rtlCol="0">
            <a:spAutoFit/>
          </a:bodyPr>
          <a:lstStyle/>
          <a:p>
            <a:r>
              <a:rPr lang="zh-CN" altLang="en-US" dirty="0"/>
              <a:t>自动驾驶仪内的加速度计信号的模型为</a:t>
            </a:r>
          </a:p>
        </p:txBody>
      </p:sp>
      <p:cxnSp>
        <p:nvCxnSpPr>
          <p:cNvPr id="11" name="直接箭头连接符 10">
            <a:extLst>
              <a:ext uri="{FF2B5EF4-FFF2-40B4-BE49-F238E27FC236}">
                <a16:creationId xmlns:a16="http://schemas.microsoft.com/office/drawing/2014/main" id="{D7684513-F9C7-5113-6FFD-E11057BB6D6A}"/>
              </a:ext>
            </a:extLst>
          </p:cNvPr>
          <p:cNvCxnSpPr>
            <a:stCxn id="4" idx="2"/>
            <a:endCxn id="5" idx="0"/>
          </p:cNvCxnSpPr>
          <p:nvPr/>
        </p:nvCxnSpPr>
        <p:spPr>
          <a:xfrm>
            <a:off x="9185505" y="3756225"/>
            <a:ext cx="0" cy="332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圆角矩形 4">
            <a:extLst>
              <a:ext uri="{FF2B5EF4-FFF2-40B4-BE49-F238E27FC236}">
                <a16:creationId xmlns:a16="http://schemas.microsoft.com/office/drawing/2014/main" id="{823697BD-688E-4266-3697-0B8C98D6271E}"/>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sp>
        <p:nvSpPr>
          <p:cNvPr id="17" name="文本框 16">
            <a:extLst>
              <a:ext uri="{FF2B5EF4-FFF2-40B4-BE49-F238E27FC236}">
                <a16:creationId xmlns:a16="http://schemas.microsoft.com/office/drawing/2014/main" id="{4B4C63A1-D659-9471-DB53-D3F8580FC5F8}"/>
              </a:ext>
            </a:extLst>
          </p:cNvPr>
          <p:cNvSpPr txBox="1"/>
          <p:nvPr/>
        </p:nvSpPr>
        <p:spPr>
          <a:xfrm>
            <a:off x="701553" y="1402450"/>
            <a:ext cx="6100482"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加速度计通常采用由柔性悬架固定在适当位置的检测质量块。</a:t>
            </a:r>
            <a:endParaRPr lang="en-US" altLang="zh-CN" dirty="0"/>
          </a:p>
          <a:p>
            <a:pPr marL="285750" indent="-285750">
              <a:buFont typeface="Wingdings" panose="05000000000000000000" pitchFamily="2" charset="2"/>
              <a:buChar char="Ø"/>
            </a:pPr>
            <a:r>
              <a:rPr lang="zh-CN" altLang="en-US" dirty="0"/>
              <a:t>当加速度计的壳体具有加速度时，检测质量块相对于壳体移动与加速度成比例的距离。检测质量块所经历的加速度被悬架中的弹簧转换成位移。</a:t>
            </a:r>
          </a:p>
        </p:txBody>
      </p:sp>
    </p:spTree>
    <p:extLst>
      <p:ext uri="{BB962C8B-B14F-4D97-AF65-F5344CB8AC3E}">
        <p14:creationId xmlns:p14="http://schemas.microsoft.com/office/powerpoint/2010/main" val="38318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grpSp>
        <p:nvGrpSpPr>
          <p:cNvPr id="16" name="组合 15">
            <a:extLst>
              <a:ext uri="{FF2B5EF4-FFF2-40B4-BE49-F238E27FC236}">
                <a16:creationId xmlns:a16="http://schemas.microsoft.com/office/drawing/2014/main" id="{42E6059F-3672-C76D-D0A7-33B859EFB610}"/>
              </a:ext>
            </a:extLst>
          </p:cNvPr>
          <p:cNvGrpSpPr/>
          <p:nvPr/>
        </p:nvGrpSpPr>
        <p:grpSpPr>
          <a:xfrm>
            <a:off x="2232213" y="1824312"/>
            <a:ext cx="2008094" cy="1680460"/>
            <a:chOff x="2088776" y="1584609"/>
            <a:chExt cx="2008094" cy="1680460"/>
          </a:xfrm>
        </p:grpSpPr>
        <p:sp>
          <p:nvSpPr>
            <p:cNvPr id="15" name="矩形: 圆角 14">
              <a:extLst>
                <a:ext uri="{FF2B5EF4-FFF2-40B4-BE49-F238E27FC236}">
                  <a16:creationId xmlns:a16="http://schemas.microsoft.com/office/drawing/2014/main" id="{D77FCA57-DE5B-FCD6-1A40-3DB40075729D}"/>
                </a:ext>
              </a:extLst>
            </p:cNvPr>
            <p:cNvSpPr/>
            <p:nvPr/>
          </p:nvSpPr>
          <p:spPr>
            <a:xfrm>
              <a:off x="2088776" y="1584609"/>
              <a:ext cx="2008094" cy="16804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0" name="对象 9">
              <a:extLst>
                <a:ext uri="{FF2B5EF4-FFF2-40B4-BE49-F238E27FC236}">
                  <a16:creationId xmlns:a16="http://schemas.microsoft.com/office/drawing/2014/main" id="{E17AEB5A-14B1-73BA-D5B5-A529F128FCBA}"/>
                </a:ext>
              </a:extLst>
            </p:cNvPr>
            <p:cNvGraphicFramePr>
              <a:graphicFrameLocks noChangeAspect="1"/>
            </p:cNvGraphicFramePr>
            <p:nvPr>
              <p:extLst>
                <p:ext uri="{D42A27DB-BD31-4B8C-83A1-F6EECF244321}">
                  <p14:modId xmlns:p14="http://schemas.microsoft.com/office/powerpoint/2010/main" val="3177100837"/>
                </p:ext>
              </p:extLst>
            </p:nvPr>
          </p:nvGraphicFramePr>
          <p:xfrm>
            <a:off x="2338818" y="1676612"/>
            <a:ext cx="1549400" cy="1473200"/>
          </p:xfrm>
          <a:graphic>
            <a:graphicData uri="http://schemas.openxmlformats.org/presentationml/2006/ole">
              <mc:AlternateContent xmlns:mc="http://schemas.openxmlformats.org/markup-compatibility/2006">
                <mc:Choice xmlns:v="urn:schemas-microsoft-com:vml" Requires="v">
                  <p:oleObj name="Equation" r:id="rId2" imgW="1549080" imgH="1473120" progId="Equation.DSMT4">
                    <p:embed/>
                  </p:oleObj>
                </mc:Choice>
                <mc:Fallback>
                  <p:oleObj name="Equation" r:id="rId2" imgW="1549080" imgH="1473120" progId="Equation.DSMT4">
                    <p:embed/>
                    <p:pic>
                      <p:nvPicPr>
                        <p:cNvPr id="10" name="对象 9">
                          <a:extLst>
                            <a:ext uri="{FF2B5EF4-FFF2-40B4-BE49-F238E27FC236}">
                              <a16:creationId xmlns:a16="http://schemas.microsoft.com/office/drawing/2014/main" id="{E17AEB5A-14B1-73BA-D5B5-A529F128FCBA}"/>
                            </a:ext>
                          </a:extLst>
                        </p:cNvPr>
                        <p:cNvPicPr/>
                        <p:nvPr/>
                      </p:nvPicPr>
                      <p:blipFill>
                        <a:blip r:embed="rId3"/>
                        <a:stretch>
                          <a:fillRect/>
                        </a:stretch>
                      </p:blipFill>
                      <p:spPr>
                        <a:xfrm>
                          <a:off x="2338818" y="1676612"/>
                          <a:ext cx="1549400" cy="1473200"/>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0D2E31C2-C801-D4B7-05DE-C4FDF36CD1D1}"/>
              </a:ext>
            </a:extLst>
          </p:cNvPr>
          <p:cNvGrpSpPr/>
          <p:nvPr/>
        </p:nvGrpSpPr>
        <p:grpSpPr>
          <a:xfrm>
            <a:off x="6095998" y="1543954"/>
            <a:ext cx="4805083" cy="2241176"/>
            <a:chOff x="5477435" y="1353671"/>
            <a:chExt cx="4805083" cy="2241176"/>
          </a:xfrm>
        </p:grpSpPr>
        <p:sp>
          <p:nvSpPr>
            <p:cNvPr id="9" name="矩形: 圆角 8">
              <a:extLst>
                <a:ext uri="{FF2B5EF4-FFF2-40B4-BE49-F238E27FC236}">
                  <a16:creationId xmlns:a16="http://schemas.microsoft.com/office/drawing/2014/main" id="{A645A28B-DB84-9AE3-C131-6B64771F4ACD}"/>
                </a:ext>
              </a:extLst>
            </p:cNvPr>
            <p:cNvSpPr/>
            <p:nvPr/>
          </p:nvSpPr>
          <p:spPr>
            <a:xfrm>
              <a:off x="5477435" y="1353671"/>
              <a:ext cx="4805083" cy="2241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FF27A6AD-9674-89BC-53B8-F06147D389BA}"/>
                </a:ext>
              </a:extLst>
            </p:cNvPr>
            <p:cNvGraphicFramePr>
              <a:graphicFrameLocks noChangeAspect="1"/>
            </p:cNvGraphicFramePr>
            <p:nvPr>
              <p:extLst>
                <p:ext uri="{D42A27DB-BD31-4B8C-83A1-F6EECF244321}">
                  <p14:modId xmlns:p14="http://schemas.microsoft.com/office/powerpoint/2010/main" val="3025592850"/>
                </p:ext>
              </p:extLst>
            </p:nvPr>
          </p:nvGraphicFramePr>
          <p:xfrm>
            <a:off x="5662182" y="1442034"/>
            <a:ext cx="4191000" cy="736600"/>
          </p:xfrm>
          <a:graphic>
            <a:graphicData uri="http://schemas.openxmlformats.org/presentationml/2006/ole">
              <mc:AlternateContent xmlns:mc="http://schemas.openxmlformats.org/markup-compatibility/2006">
                <mc:Choice xmlns:v="urn:schemas-microsoft-com:vml" Requires="v">
                  <p:oleObj name="Equation" r:id="rId4" imgW="4190760" imgH="736560" progId="Equation.DSMT4">
                    <p:embed/>
                  </p:oleObj>
                </mc:Choice>
                <mc:Fallback>
                  <p:oleObj name="Equation" r:id="rId4" imgW="4190760" imgH="736560" progId="Equation.DSMT4">
                    <p:embed/>
                    <p:pic>
                      <p:nvPicPr>
                        <p:cNvPr id="13" name="对象 12">
                          <a:extLst>
                            <a:ext uri="{FF2B5EF4-FFF2-40B4-BE49-F238E27FC236}">
                              <a16:creationId xmlns:a16="http://schemas.microsoft.com/office/drawing/2014/main" id="{FF27A6AD-9674-89BC-53B8-F06147D389BA}"/>
                            </a:ext>
                          </a:extLst>
                        </p:cNvPr>
                        <p:cNvPicPr/>
                        <p:nvPr/>
                      </p:nvPicPr>
                      <p:blipFill>
                        <a:blip r:embed="rId5"/>
                        <a:stretch>
                          <a:fillRect/>
                        </a:stretch>
                      </p:blipFill>
                      <p:spPr>
                        <a:xfrm>
                          <a:off x="5662182" y="1442034"/>
                          <a:ext cx="4191000" cy="7366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7572631-9B15-204E-ECED-886D512808A1}"/>
                </a:ext>
              </a:extLst>
            </p:cNvPr>
            <p:cNvGraphicFramePr>
              <a:graphicFrameLocks noChangeAspect="1"/>
            </p:cNvGraphicFramePr>
            <p:nvPr>
              <p:extLst>
                <p:ext uri="{D42A27DB-BD31-4B8C-83A1-F6EECF244321}">
                  <p14:modId xmlns:p14="http://schemas.microsoft.com/office/powerpoint/2010/main" val="1292676886"/>
                </p:ext>
              </p:extLst>
            </p:nvPr>
          </p:nvGraphicFramePr>
          <p:xfrm>
            <a:off x="5615338" y="2311400"/>
            <a:ext cx="4584700" cy="1117600"/>
          </p:xfrm>
          <a:graphic>
            <a:graphicData uri="http://schemas.openxmlformats.org/presentationml/2006/ole">
              <mc:AlternateContent xmlns:mc="http://schemas.openxmlformats.org/markup-compatibility/2006">
                <mc:Choice xmlns:v="urn:schemas-microsoft-com:vml" Requires="v">
                  <p:oleObj name="Equation" r:id="rId6" imgW="4584600" imgH="1117440" progId="Equation.DSMT4">
                    <p:embed/>
                  </p:oleObj>
                </mc:Choice>
                <mc:Fallback>
                  <p:oleObj name="Equation" r:id="rId6" imgW="4584600" imgH="1117440" progId="Equation.DSMT4">
                    <p:embed/>
                    <p:pic>
                      <p:nvPicPr>
                        <p:cNvPr id="17" name="对象 16">
                          <a:extLst>
                            <a:ext uri="{FF2B5EF4-FFF2-40B4-BE49-F238E27FC236}">
                              <a16:creationId xmlns:a16="http://schemas.microsoft.com/office/drawing/2014/main" id="{67572631-9B15-204E-ECED-886D512808A1}"/>
                            </a:ext>
                          </a:extLst>
                        </p:cNvPr>
                        <p:cNvPicPr/>
                        <p:nvPr/>
                      </p:nvPicPr>
                      <p:blipFill>
                        <a:blip r:embed="rId7"/>
                        <a:stretch>
                          <a:fillRect/>
                        </a:stretch>
                      </p:blipFill>
                      <p:spPr>
                        <a:xfrm>
                          <a:off x="5615338" y="2311400"/>
                          <a:ext cx="4584700" cy="1117600"/>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D4C09F79-5221-10EE-6930-7624169EC1DF}"/>
              </a:ext>
            </a:extLst>
          </p:cNvPr>
          <p:cNvGrpSpPr/>
          <p:nvPr/>
        </p:nvGrpSpPr>
        <p:grpSpPr>
          <a:xfrm>
            <a:off x="477965" y="4323976"/>
            <a:ext cx="11236067" cy="1541929"/>
            <a:chOff x="477965" y="4213412"/>
            <a:chExt cx="11236067" cy="1541929"/>
          </a:xfrm>
        </p:grpSpPr>
        <p:sp>
          <p:nvSpPr>
            <p:cNvPr id="8" name="矩形: 圆角 7">
              <a:extLst>
                <a:ext uri="{FF2B5EF4-FFF2-40B4-BE49-F238E27FC236}">
                  <a16:creationId xmlns:a16="http://schemas.microsoft.com/office/drawing/2014/main" id="{1EB5C577-1A3D-D866-B334-CBF6B13F53AB}"/>
                </a:ext>
              </a:extLst>
            </p:cNvPr>
            <p:cNvSpPr/>
            <p:nvPr/>
          </p:nvSpPr>
          <p:spPr>
            <a:xfrm>
              <a:off x="477965" y="4213412"/>
              <a:ext cx="11236067" cy="1541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D07CB09F-1AD8-4E8C-0A04-1B83D9218884}"/>
                </a:ext>
              </a:extLst>
            </p:cNvPr>
            <p:cNvGraphicFramePr>
              <a:graphicFrameLocks noChangeAspect="1"/>
            </p:cNvGraphicFramePr>
            <p:nvPr>
              <p:extLst>
                <p:ext uri="{D42A27DB-BD31-4B8C-83A1-F6EECF244321}">
                  <p14:modId xmlns:p14="http://schemas.microsoft.com/office/powerpoint/2010/main" val="607886199"/>
                </p:ext>
              </p:extLst>
            </p:nvPr>
          </p:nvGraphicFramePr>
          <p:xfrm>
            <a:off x="525627" y="4456104"/>
            <a:ext cx="5930900" cy="1117600"/>
          </p:xfrm>
          <a:graphic>
            <a:graphicData uri="http://schemas.openxmlformats.org/presentationml/2006/ole">
              <mc:AlternateContent xmlns:mc="http://schemas.openxmlformats.org/markup-compatibility/2006">
                <mc:Choice xmlns:v="urn:schemas-microsoft-com:vml" Requires="v">
                  <p:oleObj name="Equation" r:id="rId8" imgW="5930640" imgH="1117440" progId="Equation.DSMT4">
                    <p:embed/>
                  </p:oleObj>
                </mc:Choice>
                <mc:Fallback>
                  <p:oleObj name="Equation" r:id="rId8" imgW="5930640" imgH="1117440" progId="Equation.DSMT4">
                    <p:embed/>
                    <p:pic>
                      <p:nvPicPr>
                        <p:cNvPr id="0" name=""/>
                        <p:cNvPicPr/>
                        <p:nvPr/>
                      </p:nvPicPr>
                      <p:blipFill>
                        <a:blip r:embed="rId9"/>
                        <a:stretch>
                          <a:fillRect/>
                        </a:stretch>
                      </p:blipFill>
                      <p:spPr>
                        <a:xfrm>
                          <a:off x="525627" y="4456104"/>
                          <a:ext cx="5930900" cy="11176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4E73480-066E-F2A7-EE97-A2D812E05B5B}"/>
                </a:ext>
              </a:extLst>
            </p:cNvPr>
            <p:cNvGraphicFramePr>
              <a:graphicFrameLocks noChangeAspect="1"/>
            </p:cNvGraphicFramePr>
            <p:nvPr>
              <p:extLst>
                <p:ext uri="{D42A27DB-BD31-4B8C-83A1-F6EECF244321}">
                  <p14:modId xmlns:p14="http://schemas.microsoft.com/office/powerpoint/2010/main" val="2482176736"/>
                </p:ext>
              </p:extLst>
            </p:nvPr>
          </p:nvGraphicFramePr>
          <p:xfrm>
            <a:off x="6504189" y="4485985"/>
            <a:ext cx="5143500" cy="1041400"/>
          </p:xfrm>
          <a:graphic>
            <a:graphicData uri="http://schemas.openxmlformats.org/presentationml/2006/ole">
              <mc:AlternateContent xmlns:mc="http://schemas.openxmlformats.org/markup-compatibility/2006">
                <mc:Choice xmlns:v="urn:schemas-microsoft-com:vml" Requires="v">
                  <p:oleObj name="Equation" r:id="rId10" imgW="5143320" imgH="1041120" progId="Equation.DSMT4">
                    <p:embed/>
                  </p:oleObj>
                </mc:Choice>
                <mc:Fallback>
                  <p:oleObj name="Equation" r:id="rId10" imgW="5143320" imgH="1041120" progId="Equation.DSMT4">
                    <p:embed/>
                    <p:pic>
                      <p:nvPicPr>
                        <p:cNvPr id="0" name=""/>
                        <p:cNvPicPr/>
                        <p:nvPr/>
                      </p:nvPicPr>
                      <p:blipFill>
                        <a:blip r:embed="rId11"/>
                        <a:stretch>
                          <a:fillRect/>
                        </a:stretch>
                      </p:blipFill>
                      <p:spPr>
                        <a:xfrm>
                          <a:off x="6504189" y="4485985"/>
                          <a:ext cx="5143500" cy="1041400"/>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91AF3D12-BBDF-6228-5BB5-E2AC3DFAADB4}"/>
              </a:ext>
            </a:extLst>
          </p:cNvPr>
          <p:cNvSpPr txBox="1"/>
          <p:nvPr/>
        </p:nvSpPr>
        <p:spPr>
          <a:xfrm>
            <a:off x="788893" y="1147728"/>
            <a:ext cx="7126942" cy="369332"/>
          </a:xfrm>
          <a:prstGeom prst="rect">
            <a:avLst/>
          </a:prstGeom>
          <a:noFill/>
        </p:spPr>
        <p:txBody>
          <a:bodyPr wrap="square" rtlCol="0">
            <a:spAutoFit/>
          </a:bodyPr>
          <a:lstStyle/>
          <a:p>
            <a:r>
              <a:rPr lang="zh-CN" altLang="en-US" dirty="0"/>
              <a:t>用于姿态估计的扩展卡尔曼滤波的状态转移函数和观测函数形式为</a:t>
            </a:r>
          </a:p>
        </p:txBody>
      </p:sp>
      <p:sp>
        <p:nvSpPr>
          <p:cNvPr id="21" name="文本框 20">
            <a:extLst>
              <a:ext uri="{FF2B5EF4-FFF2-40B4-BE49-F238E27FC236}">
                <a16:creationId xmlns:a16="http://schemas.microsoft.com/office/drawing/2014/main" id="{1F00758A-8716-08B5-0DD8-300CDEF77CFA}"/>
              </a:ext>
            </a:extLst>
          </p:cNvPr>
          <p:cNvSpPr txBox="1"/>
          <p:nvPr/>
        </p:nvSpPr>
        <p:spPr>
          <a:xfrm>
            <a:off x="788893" y="3839387"/>
            <a:ext cx="7126942" cy="369332"/>
          </a:xfrm>
          <a:prstGeom prst="rect">
            <a:avLst/>
          </a:prstGeom>
          <a:noFill/>
        </p:spPr>
        <p:txBody>
          <a:bodyPr wrap="square" rtlCol="0">
            <a:spAutoFit/>
          </a:bodyPr>
          <a:lstStyle/>
          <a:p>
            <a:r>
              <a:rPr lang="zh-CN" altLang="en-US" dirty="0"/>
              <a:t>状态转移函数和观测函数的雅可比矩阵为</a:t>
            </a:r>
          </a:p>
        </p:txBody>
      </p:sp>
    </p:spTree>
    <p:extLst>
      <p:ext uri="{BB962C8B-B14F-4D97-AF65-F5344CB8AC3E}">
        <p14:creationId xmlns:p14="http://schemas.microsoft.com/office/powerpoint/2010/main" val="246233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
        <p:nvSpPr>
          <p:cNvPr id="6" name="文本框 5">
            <a:extLst>
              <a:ext uri="{FF2B5EF4-FFF2-40B4-BE49-F238E27FC236}">
                <a16:creationId xmlns:a16="http://schemas.microsoft.com/office/drawing/2014/main" id="{E808B577-5361-544F-E4FF-815A25EE04FE}"/>
              </a:ext>
            </a:extLst>
          </p:cNvPr>
          <p:cNvSpPr txBox="1"/>
          <p:nvPr/>
        </p:nvSpPr>
        <p:spPr>
          <a:xfrm>
            <a:off x="848249" y="1130525"/>
            <a:ext cx="10495500" cy="923330"/>
          </a:xfrm>
          <a:prstGeom prst="rect">
            <a:avLst/>
          </a:prstGeom>
          <a:noFill/>
        </p:spPr>
        <p:txBody>
          <a:bodyPr wrap="square">
            <a:spAutoFit/>
          </a:bodyPr>
          <a:lstStyle/>
          <a:p>
            <a:pPr marL="285750" indent="-285750">
              <a:buFont typeface="Wingdings" panose="05000000000000000000" pitchFamily="2" charset="2"/>
              <a:buChar char="Ø"/>
            </a:pPr>
            <a:r>
              <a:rPr lang="en-US" altLang="zh-CN" dirty="0"/>
              <a:t>GPS</a:t>
            </a:r>
            <a:r>
              <a:rPr lang="zh-CN" altLang="en-US" dirty="0"/>
              <a:t>测量的数据包括</a:t>
            </a:r>
            <a:r>
              <a:rPr lang="en-US" altLang="zh-CN" dirty="0"/>
              <a:t>MAV</a:t>
            </a:r>
            <a:r>
              <a:rPr lang="zh-CN" altLang="en-US" dirty="0"/>
              <a:t>的北位置、东位置、高度、航向角和地面速度，因此采用</a:t>
            </a:r>
            <a:r>
              <a:rPr lang="en-US" altLang="zh-CN" dirty="0"/>
              <a:t>GPS</a:t>
            </a:r>
            <a:r>
              <a:rPr lang="zh-CN" altLang="en-US" dirty="0"/>
              <a:t>的测量数据去估计</a:t>
            </a:r>
            <a:r>
              <a:rPr lang="en-US" altLang="zh-CN" dirty="0"/>
              <a:t>MAV</a:t>
            </a:r>
            <a:r>
              <a:rPr lang="zh-CN" altLang="en-US" dirty="0"/>
              <a:t>的</a:t>
            </a:r>
            <a:r>
              <a:rPr lang="zh-CN" altLang="en-US" dirty="0">
                <a:solidFill>
                  <a:srgbClr val="4E81C0"/>
                </a:solidFill>
              </a:rPr>
              <a:t>位置和航向。</a:t>
            </a:r>
            <a:endParaRPr lang="en-US" altLang="zh-CN" dirty="0">
              <a:solidFill>
                <a:srgbClr val="4E81C0"/>
              </a:solidFill>
            </a:endParaRPr>
          </a:p>
          <a:p>
            <a:pPr marL="285750" indent="-285750">
              <a:buFont typeface="Wingdings" panose="05000000000000000000" pitchFamily="2" charset="2"/>
              <a:buChar char="Ø"/>
            </a:pPr>
            <a:r>
              <a:rPr lang="en-US" altLang="zh-CN" dirty="0"/>
              <a:t>GPS</a:t>
            </a:r>
            <a:r>
              <a:rPr lang="zh-CN" altLang="en-US" dirty="0"/>
              <a:t>的误差包括：大气效应、卫星失准效应、卫星时钟漂移、多径和测量噪声等</a:t>
            </a:r>
          </a:p>
        </p:txBody>
      </p:sp>
      <p:pic>
        <p:nvPicPr>
          <p:cNvPr id="7" name="图片 6">
            <a:extLst>
              <a:ext uri="{FF2B5EF4-FFF2-40B4-BE49-F238E27FC236}">
                <a16:creationId xmlns:a16="http://schemas.microsoft.com/office/drawing/2014/main" id="{C49AF2A1-23C5-2F8B-E119-B2667A349EC7}"/>
              </a:ext>
            </a:extLst>
          </p:cNvPr>
          <p:cNvPicPr>
            <a:picLocks noChangeAspect="1"/>
          </p:cNvPicPr>
          <p:nvPr/>
        </p:nvPicPr>
        <p:blipFill>
          <a:blip r:embed="rId2"/>
          <a:stretch>
            <a:fillRect/>
          </a:stretch>
        </p:blipFill>
        <p:spPr>
          <a:xfrm>
            <a:off x="416466" y="2714551"/>
            <a:ext cx="3505830" cy="2317256"/>
          </a:xfrm>
          <a:prstGeom prst="rect">
            <a:avLst/>
          </a:prstGeom>
        </p:spPr>
      </p:pic>
      <p:grpSp>
        <p:nvGrpSpPr>
          <p:cNvPr id="18" name="组合 17">
            <a:extLst>
              <a:ext uri="{FF2B5EF4-FFF2-40B4-BE49-F238E27FC236}">
                <a16:creationId xmlns:a16="http://schemas.microsoft.com/office/drawing/2014/main" id="{A2887737-89E9-23AD-4321-A0E14031E928}"/>
              </a:ext>
            </a:extLst>
          </p:cNvPr>
          <p:cNvGrpSpPr/>
          <p:nvPr/>
        </p:nvGrpSpPr>
        <p:grpSpPr>
          <a:xfrm>
            <a:off x="3922308" y="2313253"/>
            <a:ext cx="4347382" cy="3484232"/>
            <a:chOff x="3996965" y="2313253"/>
            <a:chExt cx="4347382" cy="3484232"/>
          </a:xfrm>
        </p:grpSpPr>
        <p:sp>
          <p:nvSpPr>
            <p:cNvPr id="15" name="矩形: 圆角 14">
              <a:extLst>
                <a:ext uri="{FF2B5EF4-FFF2-40B4-BE49-F238E27FC236}">
                  <a16:creationId xmlns:a16="http://schemas.microsoft.com/office/drawing/2014/main" id="{936658B7-A997-D41B-FDDC-25AACD84EB19}"/>
                </a:ext>
              </a:extLst>
            </p:cNvPr>
            <p:cNvSpPr/>
            <p:nvPr/>
          </p:nvSpPr>
          <p:spPr>
            <a:xfrm>
              <a:off x="3996965" y="2313253"/>
              <a:ext cx="4191000" cy="34842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F13EAF92-DE0B-439D-DA9E-0434E1AC9810}"/>
                </a:ext>
              </a:extLst>
            </p:cNvPr>
            <p:cNvGraphicFramePr>
              <a:graphicFrameLocks noChangeAspect="1"/>
            </p:cNvGraphicFramePr>
            <p:nvPr>
              <p:extLst>
                <p:ext uri="{D42A27DB-BD31-4B8C-83A1-F6EECF244321}">
                  <p14:modId xmlns:p14="http://schemas.microsoft.com/office/powerpoint/2010/main" val="3951677597"/>
                </p:ext>
              </p:extLst>
            </p:nvPr>
          </p:nvGraphicFramePr>
          <p:xfrm>
            <a:off x="5050333" y="2822358"/>
            <a:ext cx="3060700" cy="1117600"/>
          </p:xfrm>
          <a:graphic>
            <a:graphicData uri="http://schemas.openxmlformats.org/presentationml/2006/ole">
              <mc:AlternateContent xmlns:mc="http://schemas.openxmlformats.org/markup-compatibility/2006">
                <mc:Choice xmlns:v="urn:schemas-microsoft-com:vml" Requires="v">
                  <p:oleObj name="Equation" r:id="rId3" imgW="3060360" imgH="1117440" progId="Equation.DSMT4">
                    <p:embed/>
                  </p:oleObj>
                </mc:Choice>
                <mc:Fallback>
                  <p:oleObj name="Equation" r:id="rId3" imgW="3060360" imgH="1117440" progId="Equation.DSMT4">
                    <p:embed/>
                    <p:pic>
                      <p:nvPicPr>
                        <p:cNvPr id="6" name="对象 5">
                          <a:extLst>
                            <a:ext uri="{FF2B5EF4-FFF2-40B4-BE49-F238E27FC236}">
                              <a16:creationId xmlns:a16="http://schemas.microsoft.com/office/drawing/2014/main" id="{9F45A1ED-6948-CD54-55D2-FDE8412326D4}"/>
                            </a:ext>
                          </a:extLst>
                        </p:cNvPr>
                        <p:cNvPicPr/>
                        <p:nvPr/>
                      </p:nvPicPr>
                      <p:blipFill>
                        <a:blip r:embed="rId4"/>
                        <a:stretch>
                          <a:fillRect/>
                        </a:stretch>
                      </p:blipFill>
                      <p:spPr>
                        <a:xfrm>
                          <a:off x="5050333" y="2822358"/>
                          <a:ext cx="3060700" cy="1117600"/>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F04F7B11-A770-2B81-984F-724353504C9F}"/>
                </a:ext>
              </a:extLst>
            </p:cNvPr>
            <p:cNvSpPr txBox="1"/>
            <p:nvPr/>
          </p:nvSpPr>
          <p:spPr>
            <a:xfrm>
              <a:off x="4153347" y="2313253"/>
              <a:ext cx="4191000" cy="369332"/>
            </a:xfrm>
            <a:prstGeom prst="rect">
              <a:avLst/>
            </a:prstGeom>
            <a:noFill/>
          </p:spPr>
          <p:txBody>
            <a:bodyPr wrap="square" rtlCol="0">
              <a:spAutoFit/>
            </a:bodyPr>
            <a:lstStyle/>
            <a:p>
              <a:r>
                <a:rPr lang="zh-CN" altLang="en-US" dirty="0"/>
                <a:t>在惯性坐标系下的速度：</a:t>
              </a:r>
            </a:p>
          </p:txBody>
        </p:sp>
        <p:graphicFrame>
          <p:nvGraphicFramePr>
            <p:cNvPr id="10" name="对象 9">
              <a:extLst>
                <a:ext uri="{FF2B5EF4-FFF2-40B4-BE49-F238E27FC236}">
                  <a16:creationId xmlns:a16="http://schemas.microsoft.com/office/drawing/2014/main" id="{B9716744-2DBE-27B8-1BC1-4FBD7E05D0C2}"/>
                </a:ext>
              </a:extLst>
            </p:cNvPr>
            <p:cNvGraphicFramePr>
              <a:graphicFrameLocks noChangeAspect="1"/>
            </p:cNvGraphicFramePr>
            <p:nvPr>
              <p:extLst>
                <p:ext uri="{D42A27DB-BD31-4B8C-83A1-F6EECF244321}">
                  <p14:modId xmlns:p14="http://schemas.microsoft.com/office/powerpoint/2010/main" val="2306342265"/>
                </p:ext>
              </p:extLst>
            </p:nvPr>
          </p:nvGraphicFramePr>
          <p:xfrm>
            <a:off x="5526583" y="4601578"/>
            <a:ext cx="2108200" cy="609600"/>
          </p:xfrm>
          <a:graphic>
            <a:graphicData uri="http://schemas.openxmlformats.org/presentationml/2006/ole">
              <mc:AlternateContent xmlns:mc="http://schemas.openxmlformats.org/markup-compatibility/2006">
                <mc:Choice xmlns:v="urn:schemas-microsoft-com:vml" Requires="v">
                  <p:oleObj name="Equation" r:id="rId5" imgW="2108160" imgH="609480" progId="Equation.DSMT4">
                    <p:embed/>
                  </p:oleObj>
                </mc:Choice>
                <mc:Fallback>
                  <p:oleObj name="Equation" r:id="rId5" imgW="2108160" imgH="609480" progId="Equation.DSMT4">
                    <p:embed/>
                    <p:pic>
                      <p:nvPicPr>
                        <p:cNvPr id="11" name="对象 10">
                          <a:extLst>
                            <a:ext uri="{FF2B5EF4-FFF2-40B4-BE49-F238E27FC236}">
                              <a16:creationId xmlns:a16="http://schemas.microsoft.com/office/drawing/2014/main" id="{3AA4F747-9193-3161-8537-D9652A9888A4}"/>
                            </a:ext>
                          </a:extLst>
                        </p:cNvPr>
                        <p:cNvPicPr/>
                        <p:nvPr/>
                      </p:nvPicPr>
                      <p:blipFill>
                        <a:blip r:embed="rId6"/>
                        <a:stretch>
                          <a:fillRect/>
                        </a:stretch>
                      </p:blipFill>
                      <p:spPr>
                        <a:xfrm>
                          <a:off x="5526583" y="4601578"/>
                          <a:ext cx="2108200" cy="60960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6FD3776F-FEE6-712B-7E23-1D2007F955E5}"/>
                </a:ext>
              </a:extLst>
            </p:cNvPr>
            <p:cNvSpPr txBox="1"/>
            <p:nvPr/>
          </p:nvSpPr>
          <p:spPr>
            <a:xfrm>
              <a:off x="4153347" y="4189199"/>
              <a:ext cx="4191000" cy="369332"/>
            </a:xfrm>
            <a:prstGeom prst="rect">
              <a:avLst/>
            </a:prstGeom>
            <a:noFill/>
          </p:spPr>
          <p:txBody>
            <a:bodyPr wrap="square" rtlCol="0">
              <a:spAutoFit/>
            </a:bodyPr>
            <a:lstStyle/>
            <a:p>
              <a:r>
                <a:rPr lang="zh-CN" altLang="en-US" dirty="0"/>
                <a:t>运动学模型中关于航向角：</a:t>
              </a:r>
            </a:p>
          </p:txBody>
        </p:sp>
        <p:sp>
          <p:nvSpPr>
            <p:cNvPr id="12" name="文本框 11">
              <a:extLst>
                <a:ext uri="{FF2B5EF4-FFF2-40B4-BE49-F238E27FC236}">
                  <a16:creationId xmlns:a16="http://schemas.microsoft.com/office/drawing/2014/main" id="{0E6355A6-FB63-3083-69BC-20B33961D1F4}"/>
                </a:ext>
              </a:extLst>
            </p:cNvPr>
            <p:cNvSpPr txBox="1"/>
            <p:nvPr/>
          </p:nvSpPr>
          <p:spPr>
            <a:xfrm>
              <a:off x="4153347" y="5325025"/>
              <a:ext cx="4191000" cy="369332"/>
            </a:xfrm>
            <a:prstGeom prst="rect">
              <a:avLst/>
            </a:prstGeom>
            <a:noFill/>
          </p:spPr>
          <p:txBody>
            <a:bodyPr wrap="square" rtlCol="0">
              <a:spAutoFit/>
            </a:bodyPr>
            <a:lstStyle/>
            <a:p>
              <a:r>
                <a:rPr lang="zh-CN" altLang="en-US" dirty="0"/>
                <a:t>除此之外，假设风速不变。</a:t>
              </a:r>
            </a:p>
          </p:txBody>
        </p:sp>
      </p:grpSp>
      <p:cxnSp>
        <p:nvCxnSpPr>
          <p:cNvPr id="20" name="直接箭头连接符 19">
            <a:extLst>
              <a:ext uri="{FF2B5EF4-FFF2-40B4-BE49-F238E27FC236}">
                <a16:creationId xmlns:a16="http://schemas.microsoft.com/office/drawing/2014/main" id="{E7AEE477-749C-E7D6-B0CC-B138F06F6ADF}"/>
              </a:ext>
            </a:extLst>
          </p:cNvPr>
          <p:cNvCxnSpPr>
            <a:stCxn id="15" idx="3"/>
            <a:endCxn id="16" idx="1"/>
          </p:cNvCxnSpPr>
          <p:nvPr/>
        </p:nvCxnSpPr>
        <p:spPr>
          <a:xfrm>
            <a:off x="8113308" y="4055369"/>
            <a:ext cx="353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 name="组合 21">
            <a:extLst>
              <a:ext uri="{FF2B5EF4-FFF2-40B4-BE49-F238E27FC236}">
                <a16:creationId xmlns:a16="http://schemas.microsoft.com/office/drawing/2014/main" id="{702D6295-3FF8-7BF3-1C3C-6022F17A94A9}"/>
              </a:ext>
            </a:extLst>
          </p:cNvPr>
          <p:cNvGrpSpPr/>
          <p:nvPr/>
        </p:nvGrpSpPr>
        <p:grpSpPr>
          <a:xfrm>
            <a:off x="8466325" y="2275546"/>
            <a:ext cx="3195687" cy="3559646"/>
            <a:chOff x="8466325" y="2275546"/>
            <a:chExt cx="3195687" cy="3559646"/>
          </a:xfrm>
        </p:grpSpPr>
        <p:grpSp>
          <p:nvGrpSpPr>
            <p:cNvPr id="17" name="组合 16">
              <a:extLst>
                <a:ext uri="{FF2B5EF4-FFF2-40B4-BE49-F238E27FC236}">
                  <a16:creationId xmlns:a16="http://schemas.microsoft.com/office/drawing/2014/main" id="{CB253B46-9D49-F9BD-8EE4-7616EC9F17F2}"/>
                </a:ext>
              </a:extLst>
            </p:cNvPr>
            <p:cNvGrpSpPr/>
            <p:nvPr/>
          </p:nvGrpSpPr>
          <p:grpSpPr>
            <a:xfrm>
              <a:off x="8466325" y="2275546"/>
              <a:ext cx="3195687" cy="3559646"/>
              <a:chOff x="8466325" y="2275546"/>
              <a:chExt cx="3195687" cy="3559646"/>
            </a:xfrm>
          </p:grpSpPr>
          <p:sp>
            <p:nvSpPr>
              <p:cNvPr id="16" name="矩形: 圆角 15">
                <a:extLst>
                  <a:ext uri="{FF2B5EF4-FFF2-40B4-BE49-F238E27FC236}">
                    <a16:creationId xmlns:a16="http://schemas.microsoft.com/office/drawing/2014/main" id="{6A63698D-B659-1A37-237B-E3A0C4507713}"/>
                  </a:ext>
                </a:extLst>
              </p:cNvPr>
              <p:cNvSpPr/>
              <p:nvPr/>
            </p:nvSpPr>
            <p:spPr>
              <a:xfrm>
                <a:off x="8466325" y="2275546"/>
                <a:ext cx="3195687" cy="3559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E91E3E20-3F65-D6AE-B975-F5CCCFABB820}"/>
                  </a:ext>
                </a:extLst>
              </p:cNvPr>
              <p:cNvGraphicFramePr>
                <a:graphicFrameLocks noChangeAspect="1"/>
              </p:cNvGraphicFramePr>
              <p:nvPr>
                <p:extLst>
                  <p:ext uri="{D42A27DB-BD31-4B8C-83A1-F6EECF244321}">
                    <p14:modId xmlns:p14="http://schemas.microsoft.com/office/powerpoint/2010/main" val="1369134101"/>
                  </p:ext>
                </p:extLst>
              </p:nvPr>
            </p:nvGraphicFramePr>
            <p:xfrm>
              <a:off x="8662960" y="2792601"/>
              <a:ext cx="2882900" cy="2959100"/>
            </p:xfrm>
            <a:graphic>
              <a:graphicData uri="http://schemas.openxmlformats.org/presentationml/2006/ole">
                <mc:AlternateContent xmlns:mc="http://schemas.openxmlformats.org/markup-compatibility/2006">
                  <mc:Choice xmlns:v="urn:schemas-microsoft-com:vml" Requires="v">
                    <p:oleObj name="Equation" r:id="rId7" imgW="2882880" imgH="2958840" progId="Equation.DSMT4">
                      <p:embed/>
                    </p:oleObj>
                  </mc:Choice>
                  <mc:Fallback>
                    <p:oleObj name="Equation" r:id="rId7" imgW="2882880" imgH="2958840" progId="Equation.DSMT4">
                      <p:embed/>
                      <p:pic>
                        <p:nvPicPr>
                          <p:cNvPr id="0" name=""/>
                          <p:cNvPicPr/>
                          <p:nvPr/>
                        </p:nvPicPr>
                        <p:blipFill>
                          <a:blip r:embed="rId8"/>
                          <a:stretch>
                            <a:fillRect/>
                          </a:stretch>
                        </p:blipFill>
                        <p:spPr>
                          <a:xfrm>
                            <a:off x="8662960" y="2792601"/>
                            <a:ext cx="2882900" cy="2959100"/>
                          </a:xfrm>
                          <a:prstGeom prst="rect">
                            <a:avLst/>
                          </a:prstGeom>
                        </p:spPr>
                      </p:pic>
                    </p:oleObj>
                  </mc:Fallback>
                </mc:AlternateContent>
              </a:graphicData>
            </a:graphic>
          </p:graphicFrame>
        </p:grpSp>
        <p:sp>
          <p:nvSpPr>
            <p:cNvPr id="21" name="文本框 20">
              <a:extLst>
                <a:ext uri="{FF2B5EF4-FFF2-40B4-BE49-F238E27FC236}">
                  <a16:creationId xmlns:a16="http://schemas.microsoft.com/office/drawing/2014/main" id="{E7BED27B-17D8-6340-708E-5EC4DB8ED8A7}"/>
                </a:ext>
              </a:extLst>
            </p:cNvPr>
            <p:cNvSpPr txBox="1"/>
            <p:nvPr/>
          </p:nvSpPr>
          <p:spPr>
            <a:xfrm>
              <a:off x="8662960" y="2350776"/>
              <a:ext cx="2595675" cy="369332"/>
            </a:xfrm>
            <a:prstGeom prst="rect">
              <a:avLst/>
            </a:prstGeom>
            <a:noFill/>
          </p:spPr>
          <p:txBody>
            <a:bodyPr wrap="square" rtlCol="0">
              <a:spAutoFit/>
            </a:bodyPr>
            <a:lstStyle/>
            <a:p>
              <a:r>
                <a:rPr lang="zh-CN" altLang="en-US" dirty="0"/>
                <a:t>状态转移矩阵为：</a:t>
              </a:r>
            </a:p>
          </p:txBody>
        </p:sp>
      </p:grpSp>
    </p:spTree>
    <p:extLst>
      <p:ext uri="{BB962C8B-B14F-4D97-AF65-F5344CB8AC3E}">
        <p14:creationId xmlns:p14="http://schemas.microsoft.com/office/powerpoint/2010/main" val="1362014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694</Words>
  <Application>Microsoft Office PowerPoint</Application>
  <PresentationFormat>宽屏</PresentationFormat>
  <Paragraphs>65</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8" baseType="lpstr">
      <vt:lpstr>楷体</vt:lpstr>
      <vt:lpstr>思源黑体</vt:lpstr>
      <vt:lpstr>Arial</vt:lpstr>
      <vt:lpstr>Calibri</vt:lpstr>
      <vt:lpstr>Times New Roman</vt:lpstr>
      <vt:lpstr>Trebuchet MS</vt:lpstr>
      <vt:lpstr>Wingdings</vt:lpstr>
      <vt:lpstr>Wingdings 3</vt:lpstr>
      <vt:lpstr>平面</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2023-04-05T04:51:15Z</dcterms:modified>
</cp:coreProperties>
</file>