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7" r:id="rId1"/>
  </p:sldMasterIdLst>
  <p:notesMasterIdLst>
    <p:notesMasterId r:id="rId23"/>
  </p:notesMasterIdLst>
  <p:sldIdLst>
    <p:sldId id="365" r:id="rId2"/>
    <p:sldId id="356" r:id="rId3"/>
    <p:sldId id="357" r:id="rId4"/>
    <p:sldId id="436" r:id="rId5"/>
    <p:sldId id="459" r:id="rId6"/>
    <p:sldId id="439" r:id="rId7"/>
    <p:sldId id="437" r:id="rId8"/>
    <p:sldId id="440" r:id="rId9"/>
    <p:sldId id="451" r:id="rId10"/>
    <p:sldId id="452" r:id="rId11"/>
    <p:sldId id="453" r:id="rId12"/>
    <p:sldId id="460" r:id="rId13"/>
    <p:sldId id="463" r:id="rId14"/>
    <p:sldId id="455" r:id="rId15"/>
    <p:sldId id="456" r:id="rId16"/>
    <p:sldId id="447" r:id="rId17"/>
    <p:sldId id="457" r:id="rId18"/>
    <p:sldId id="461" r:id="rId19"/>
    <p:sldId id="458" r:id="rId20"/>
    <p:sldId id="462" r:id="rId21"/>
    <p:sldId id="37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1C0"/>
    <a:srgbClr val="244C89"/>
    <a:srgbClr val="FFFFFF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3" autoAdjust="0"/>
    <p:restoredTop sz="96314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9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35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5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0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30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26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6038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0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972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5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1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9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8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0B1AB-2A59-4196-96A9-AF717B7D2F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1A977C2-E5B7-4D31-B5AD-4ACA768916ED}"/>
              </a:ext>
            </a:extLst>
          </p:cNvPr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4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2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64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22.bin"/><Relationship Id="rId26" Type="http://schemas.openxmlformats.org/officeDocument/2006/relationships/oleObject" Target="../embeddings/oleObject26.bin"/><Relationship Id="rId3" Type="http://schemas.openxmlformats.org/officeDocument/2006/relationships/image" Target="../media/image26.wmf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Relationship Id="rId27" Type="http://schemas.openxmlformats.org/officeDocument/2006/relationships/image" Target="../media/image3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29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4.png"/><Relationship Id="rId7" Type="http://schemas.openxmlformats.org/officeDocument/2006/relationships/image" Target="../media/image46.w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5.bin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54.wmf"/><Relationship Id="rId21" Type="http://schemas.openxmlformats.org/officeDocument/2006/relationships/image" Target="../media/image62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60.wmf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oleObject" Target="../embeddings/oleObject46.bin"/><Relationship Id="rId23" Type="http://schemas.openxmlformats.org/officeDocument/2006/relationships/image" Target="../media/image63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7.wmf"/><Relationship Id="rId14" Type="http://schemas.openxmlformats.org/officeDocument/2006/relationships/image" Target="../media/image59.wmf"/><Relationship Id="rId22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569302" y="2841002"/>
            <a:ext cx="705311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altLang="zh-CN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Fast Planner:</a:t>
            </a:r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快速自主飞行的鲁棒高效四旋翼轨迹规划</a:t>
            </a:r>
          </a:p>
        </p:txBody>
      </p:sp>
      <p:sp>
        <p:nvSpPr>
          <p:cNvPr id="17" name="PA_圆角矩形 31"/>
          <p:cNvSpPr/>
          <p:nvPr>
            <p:custDataLst>
              <p:tags r:id="rId1"/>
            </p:custDataLst>
          </p:nvPr>
        </p:nvSpPr>
        <p:spPr>
          <a:xfrm>
            <a:off x="4417712" y="4255643"/>
            <a:ext cx="3356296" cy="361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汇报人：赵建策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>
            <a:extLst>
              <a:ext uri="{FF2B5EF4-FFF2-40B4-BE49-F238E27FC236}">
                <a16:creationId xmlns:a16="http://schemas.microsoft.com/office/drawing/2014/main" id="{451B02A2-8D47-278D-13BD-DBD3567150B1}"/>
              </a:ext>
            </a:extLst>
          </p:cNvPr>
          <p:cNvSpPr/>
          <p:nvPr/>
        </p:nvSpPr>
        <p:spPr>
          <a:xfrm>
            <a:off x="714846" y="237949"/>
            <a:ext cx="2234542" cy="568877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Hybrid A*</a:t>
            </a:r>
            <a:r>
              <a:rPr lang="zh-CN" altLang="en-US" dirty="0">
                <a:solidFill>
                  <a:prstClr val="white"/>
                </a:solidFill>
              </a:rPr>
              <a:t>的伪代码</a:t>
            </a:r>
          </a:p>
        </p:txBody>
      </p:sp>
      <p:pic>
        <p:nvPicPr>
          <p:cNvPr id="3" name="图片 2" descr="图片包含 表格&#10;&#10;描述已自动生成">
            <a:extLst>
              <a:ext uri="{FF2B5EF4-FFF2-40B4-BE49-F238E27FC236}">
                <a16:creationId xmlns:a16="http://schemas.microsoft.com/office/drawing/2014/main" id="{DE1E4C54-2A8E-DAE2-978A-F097AEFA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80" y="1181628"/>
            <a:ext cx="5326185" cy="48336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12C234-4D88-25BC-6DB9-68D97AD7EABA}"/>
              </a:ext>
            </a:extLst>
          </p:cNvPr>
          <p:cNvSpPr txBox="1"/>
          <p:nvPr/>
        </p:nvSpPr>
        <p:spPr>
          <a:xfrm>
            <a:off x="5879665" y="1966058"/>
            <a:ext cx="58662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kern="100" dirty="0">
                <a:effectLst/>
                <a:latin typeface="+mn-ea"/>
              </a:rPr>
              <a:t>开集和闭集：</a:t>
            </a:r>
            <a:r>
              <a:rPr lang="en-US" altLang="zh-CN" sz="1800" kern="100" dirty="0">
                <a:effectLst/>
                <a:latin typeface="+mn-ea"/>
              </a:rPr>
              <a:t>Open Set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维护已访问的待扩展节点，用</a:t>
            </a:r>
            <a:r>
              <a:rPr lang="en-US" altLang="zh-CN" sz="1800" kern="100" dirty="0">
                <a:effectLst/>
                <a:latin typeface="+mn-ea"/>
              </a:rPr>
              <a:t>Close Set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维护筛选出的已扩展节点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kern="100" dirty="0" err="1">
                <a:latin typeface="+mn-ea"/>
                <a:cs typeface="Times New Roman" panose="02020603050405020304" pitchFamily="18" charset="0"/>
              </a:rPr>
              <a:t>ReachGoal</a:t>
            </a:r>
            <a:r>
              <a:rPr lang="en-US" altLang="zh-CN" b="1" kern="1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b="1" kern="100" dirty="0"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节点是否到底目标附近</a:t>
            </a: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b="1" kern="100" dirty="0" err="1">
                <a:effectLst/>
                <a:latin typeface="+mn-ea"/>
                <a:cs typeface="Times New Roman" panose="02020603050405020304" pitchFamily="18" charset="0"/>
              </a:rPr>
              <a:t>AnalyticExpand</a:t>
            </a:r>
            <a:r>
              <a:rPr lang="en-US" altLang="zh-CN" sz="1800" b="1" kern="100" dirty="0">
                <a:effectLst/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1800" b="1" kern="100" dirty="0">
                <a:effectLst/>
                <a:latin typeface="+mn-ea"/>
                <a:cs typeface="Times New Roman" panose="02020603050405020304" pitchFamily="18" charset="0"/>
              </a:rPr>
              <a:t>：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节点是否可以扩展</a:t>
            </a:r>
            <a:endParaRPr lang="en-US" altLang="zh-CN" sz="1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Expand()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kern="100" dirty="0">
                <a:latin typeface="+mn-ea"/>
              </a:rPr>
              <a:t>基于节点和一系列的离散的控制量进行扩展得到基元</a:t>
            </a:r>
            <a:endParaRPr lang="en-US" altLang="zh-CN" kern="1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Prune()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kern="100" dirty="0">
                <a:latin typeface="+mn-ea"/>
              </a:rPr>
              <a:t>修剪掉除最小成本外的基元得到可以扩展的节点</a:t>
            </a:r>
            <a:endParaRPr lang="en-US" altLang="zh-CN" kern="1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+mn-ea"/>
              </a:rPr>
              <a:t>CheckFeasible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检查剩余基元的安全性和动态可行性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err="1">
                <a:latin typeface="+mn-ea"/>
              </a:rPr>
              <a:t>EdgeCost</a:t>
            </a:r>
            <a:r>
              <a:rPr lang="en-US" altLang="zh-CN" b="1" dirty="0">
                <a:latin typeface="+mn-ea"/>
              </a:rPr>
              <a:t>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计算生成的运动基元的成本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n-ea"/>
              </a:rPr>
              <a:t>Heuristic()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en-US" dirty="0">
                <a:latin typeface="+mn-ea"/>
              </a:rPr>
              <a:t>计算启发成本</a:t>
            </a:r>
          </a:p>
        </p:txBody>
      </p:sp>
    </p:spTree>
    <p:extLst>
      <p:ext uri="{BB962C8B-B14F-4D97-AF65-F5344CB8AC3E}">
        <p14:creationId xmlns:p14="http://schemas.microsoft.com/office/powerpoint/2010/main" val="340838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043677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四旋翼无人机的状态转移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985462D-E288-6C51-60FD-3D0558740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28966"/>
              </p:ext>
            </p:extLst>
          </p:nvPr>
        </p:nvGraphicFramePr>
        <p:xfrm>
          <a:off x="3965308" y="1726846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14800" imgH="431640" progId="Equation.DSMT4">
                  <p:embed/>
                </p:oleObj>
              </mc:Choice>
              <mc:Fallback>
                <p:oleObj name="Equation" r:id="rId2" imgW="4114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65308" y="1726846"/>
                        <a:ext cx="4114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A27DD5-0A54-4DBE-D25C-DB0737D825B7}"/>
              </a:ext>
            </a:extLst>
          </p:cNvPr>
          <p:cNvSpPr txBox="1"/>
          <p:nvPr/>
        </p:nvSpPr>
        <p:spPr>
          <a:xfrm>
            <a:off x="667711" y="1093259"/>
            <a:ext cx="10116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>
                <a:latin typeface="+mn-ea"/>
              </a:rPr>
              <a:t>Expand()</a:t>
            </a:r>
            <a:r>
              <a:rPr lang="zh-CN" altLang="en-US">
                <a:latin typeface="+mn-ea"/>
              </a:rPr>
              <a:t>中，需要对四旋翼无人机进行状态转移，以获取基元，</a:t>
            </a:r>
            <a:r>
              <a:rPr lang="zh-CN" altLang="zh-CN" sz="1800" kern="10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四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旋翼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无人机是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微分平坦性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的，因此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轨迹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用三个独立的一维时间参数化多项式函数表示</a:t>
            </a:r>
            <a:r>
              <a:rPr lang="zh-CN" altLang="en-US" sz="1800" kern="1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733B78-903F-CE26-9902-247D0425276E}"/>
              </a:ext>
            </a:extLst>
          </p:cNvPr>
          <p:cNvGrpSpPr/>
          <p:nvPr/>
        </p:nvGrpSpPr>
        <p:grpSpPr>
          <a:xfrm>
            <a:off x="667711" y="2634184"/>
            <a:ext cx="5199689" cy="369332"/>
            <a:chOff x="667711" y="2470866"/>
            <a:chExt cx="5199689" cy="369332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3584D6F-0601-0937-DA7D-75FAD4A264A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9239331"/>
                </p:ext>
              </p:extLst>
            </p:nvPr>
          </p:nvGraphicFramePr>
          <p:xfrm>
            <a:off x="2209800" y="2490432"/>
            <a:ext cx="36576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57600" imgH="330120" progId="Equation.DSMT4">
                    <p:embed/>
                  </p:oleObj>
                </mc:Choice>
                <mc:Fallback>
                  <p:oleObj name="Equation" r:id="rId4" imgW="365760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09800" y="2490432"/>
                          <a:ext cx="36576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F6C17A6-5002-69AC-0EDB-5F0FB1F6C91D}"/>
                </a:ext>
              </a:extLst>
            </p:cNvPr>
            <p:cNvSpPr txBox="1"/>
            <p:nvPr/>
          </p:nvSpPr>
          <p:spPr>
            <a:xfrm>
              <a:off x="667711" y="2470866"/>
              <a:ext cx="1654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100" dirty="0">
                  <a:effectLst/>
                  <a:latin typeface="+mn-ea"/>
                  <a:cs typeface="Times New Roman" panose="02020603050405020304" pitchFamily="18" charset="0"/>
                </a:rPr>
                <a:t>输入变量</a:t>
              </a:r>
              <a:r>
                <a:rPr lang="zh-CN" altLang="en-US" sz="1800" kern="100" dirty="0">
                  <a:effectLst/>
                  <a:latin typeface="+mn-ea"/>
                  <a:cs typeface="Times New Roman" panose="02020603050405020304" pitchFamily="18" charset="0"/>
                </a:rPr>
                <a:t>选为</a:t>
              </a:r>
              <a:endParaRPr lang="zh-CN" altLang="en-US" dirty="0">
                <a:latin typeface="+mn-ea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16D51A-69BE-AF3B-AA5E-538620EB848F}"/>
              </a:ext>
            </a:extLst>
          </p:cNvPr>
          <p:cNvGrpSpPr/>
          <p:nvPr/>
        </p:nvGrpSpPr>
        <p:grpSpPr>
          <a:xfrm>
            <a:off x="667711" y="2198228"/>
            <a:ext cx="4643797" cy="369332"/>
            <a:chOff x="667711" y="2079057"/>
            <a:chExt cx="4643797" cy="369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CB961C-7E9D-E479-C6C1-F003CB7D1A07}"/>
                </a:ext>
              </a:extLst>
            </p:cNvPr>
            <p:cNvSpPr txBox="1"/>
            <p:nvPr/>
          </p:nvSpPr>
          <p:spPr>
            <a:xfrm>
              <a:off x="667711" y="2079057"/>
              <a:ext cx="1654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kern="100" dirty="0"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状态变量</a:t>
              </a:r>
              <a:r>
                <a:rPr lang="zh-CN" altLang="en-US" sz="1800" kern="100" dirty="0">
                  <a:effectLst/>
                  <a:latin typeface="+mn-ea"/>
                  <a:cs typeface="Times New Roman" panose="02020603050405020304" pitchFamily="18" charset="0"/>
                </a:rPr>
                <a:t>选为</a:t>
              </a:r>
              <a:endParaRPr lang="zh-CN" altLang="en-US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DAF6B77D-FFB4-977D-3EAB-461411B942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21256"/>
                </p:ext>
              </p:extLst>
            </p:nvPr>
          </p:nvGraphicFramePr>
          <p:xfrm>
            <a:off x="2187308" y="2108443"/>
            <a:ext cx="31242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124080" imgH="317160" progId="Equation.DSMT4">
                    <p:embed/>
                  </p:oleObj>
                </mc:Choice>
                <mc:Fallback>
                  <p:oleObj name="Equation" r:id="rId6" imgW="312408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187308" y="2108443"/>
                          <a:ext cx="31242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95B8D74-A438-49EF-BC15-FAB8E9AC23C9}"/>
              </a:ext>
            </a:extLst>
          </p:cNvPr>
          <p:cNvSpPr txBox="1"/>
          <p:nvPr/>
        </p:nvSpPr>
        <p:spPr>
          <a:xfrm>
            <a:off x="667711" y="3007670"/>
            <a:ext cx="2021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状态转移矩阵为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0B43583-88AB-4B08-65A2-F1EB18AF9166}"/>
              </a:ext>
            </a:extLst>
          </p:cNvPr>
          <p:cNvGrpSpPr/>
          <p:nvPr/>
        </p:nvGrpSpPr>
        <p:grpSpPr>
          <a:xfrm>
            <a:off x="2163362" y="3429000"/>
            <a:ext cx="7718692" cy="2641600"/>
            <a:chOff x="2187308" y="3353174"/>
            <a:chExt cx="7718692" cy="2641600"/>
          </a:xfrm>
        </p:grpSpPr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645D83E3-2577-495A-013C-3DFA69C460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803969"/>
                </p:ext>
              </p:extLst>
            </p:nvPr>
          </p:nvGraphicFramePr>
          <p:xfrm>
            <a:off x="2187308" y="3353174"/>
            <a:ext cx="3556000" cy="2641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5720" imgH="2641320" progId="Equation.DSMT4">
                    <p:embed/>
                  </p:oleObj>
                </mc:Choice>
                <mc:Fallback>
                  <p:oleObj name="Equation" r:id="rId8" imgW="3555720" imgH="2641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87308" y="3353174"/>
                          <a:ext cx="3556000" cy="2641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3312CEB0-3CAF-3497-B2DD-F6623F21D49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1312395"/>
                </p:ext>
              </p:extLst>
            </p:nvPr>
          </p:nvGraphicFramePr>
          <p:xfrm>
            <a:off x="6858000" y="4673974"/>
            <a:ext cx="30480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7760" imgH="317160" progId="Equation.DSMT4">
                    <p:embed/>
                  </p:oleObj>
                </mc:Choice>
                <mc:Fallback>
                  <p:oleObj name="Equation" r:id="rId10" imgW="304776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58000" y="4673974"/>
                          <a:ext cx="30480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82F0A73-C7CE-8A1F-F7BE-8350C513B0FE}"/>
                </a:ext>
              </a:extLst>
            </p:cNvPr>
            <p:cNvCxnSpPr/>
            <p:nvPr/>
          </p:nvCxnSpPr>
          <p:spPr>
            <a:xfrm>
              <a:off x="5726126" y="4832724"/>
              <a:ext cx="11318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002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57349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B</a:t>
            </a: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样条优化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189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4">
            <a:extLst>
              <a:ext uri="{FF2B5EF4-FFF2-40B4-BE49-F238E27FC236}">
                <a16:creationId xmlns:a16="http://schemas.microsoft.com/office/drawing/2014/main" id="{F51E6D64-9E95-B886-A3A7-D8355D9526D0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r>
              <a:rPr lang="zh-CN" altLang="en-US"/>
              <a:t>样条的作用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7FF991C-BB1C-6D2C-BC5B-7A28F08E2835}"/>
              </a:ext>
            </a:extLst>
          </p:cNvPr>
          <p:cNvSpPr/>
          <p:nvPr/>
        </p:nvSpPr>
        <p:spPr>
          <a:xfrm>
            <a:off x="931177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</a:t>
            </a:r>
            <a:r>
              <a:rPr lang="en-US" altLang="zh-CN"/>
              <a:t>Hybrid A*</a:t>
            </a:r>
            <a:r>
              <a:rPr lang="zh-CN" altLang="en-US"/>
              <a:t>搜索得到的路径点转换为参数化点序列。在路径上平均分配一定数量的点，并将每个点的位置和方向作为参数。</a:t>
            </a:r>
          </a:p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7EFC00-AC86-0016-4C4F-CA51427703A7}"/>
              </a:ext>
            </a:extLst>
          </p:cNvPr>
          <p:cNvSpPr/>
          <p:nvPr/>
        </p:nvSpPr>
        <p:spPr>
          <a:xfrm>
            <a:off x="3600274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将参数化点序列用作均匀</a:t>
            </a:r>
            <a:r>
              <a:rPr lang="en-US" altLang="zh-CN"/>
              <a:t>B</a:t>
            </a:r>
            <a:r>
              <a:rPr lang="zh-CN" altLang="en-US"/>
              <a:t>样条曲线的控制点。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8DCFBF-5914-EF0C-F585-DE4BEC316736}"/>
              </a:ext>
            </a:extLst>
          </p:cNvPr>
          <p:cNvSpPr/>
          <p:nvPr/>
        </p:nvSpPr>
        <p:spPr>
          <a:xfrm>
            <a:off x="6269371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建立代价函数，使用梯度下降法调整控制点以满足对应的约束条件。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24A716-A1B2-12BF-3D3A-2850125B9C43}"/>
              </a:ext>
            </a:extLst>
          </p:cNvPr>
          <p:cNvSpPr/>
          <p:nvPr/>
        </p:nvSpPr>
        <p:spPr>
          <a:xfrm>
            <a:off x="8938469" y="3808602"/>
            <a:ext cx="2290196" cy="2441887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生成优化后的路径。可以通过在</a:t>
            </a:r>
            <a:r>
              <a:rPr lang="en-US" altLang="zh-CN"/>
              <a:t>B</a:t>
            </a:r>
            <a:r>
              <a:rPr lang="zh-CN" altLang="en-US"/>
              <a:t>样条曲线上等间距采样来生成新的路径点，从而生成优化后的路径。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37D954-1716-BDD2-828D-ED08C1924AA6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3221373" y="5029546"/>
            <a:ext cx="37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AA22039-EB7A-767B-4205-9F184A02F70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90470" y="5029546"/>
            <a:ext cx="378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A60535-6125-5DB8-48BD-4F913694DF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559567" y="5029546"/>
            <a:ext cx="378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51019EA-FF69-D326-3DFC-394AC7CDAC90}"/>
              </a:ext>
            </a:extLst>
          </p:cNvPr>
          <p:cNvSpPr txBox="1"/>
          <p:nvPr/>
        </p:nvSpPr>
        <p:spPr>
          <a:xfrm>
            <a:off x="850782" y="1190576"/>
            <a:ext cx="5532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路径搜索（</a:t>
            </a:r>
            <a:r>
              <a:rPr lang="en-US" altLang="zh-CN"/>
              <a:t>Hybrid </a:t>
            </a:r>
            <a:r>
              <a:rPr lang="zh-CN" altLang="en-US"/>
              <a:t>A* 算法）产生的路径可能是次优的。此外，由于自由空间中的距离信息被忽略，这条路径通常靠近障碍物，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使用</a:t>
            </a:r>
            <a:r>
              <a:rPr lang="en-US" altLang="zh-CN"/>
              <a:t>B</a:t>
            </a:r>
            <a:r>
              <a:rPr lang="zh-CN" altLang="en-US"/>
              <a:t>样条来进行优化以提高路径的平滑度和间隙，并利用均匀 B 样条的凸包特性，将来自欧几里得距离场的梯度信息和动态约束结合起来，使其在很短的时间内收敛，从而生成平滑、安全和动态可行的轨迹。</a:t>
            </a:r>
          </a:p>
        </p:txBody>
      </p:sp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468184B4-5505-C01D-5FD7-D8B1A925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329" y="1270662"/>
            <a:ext cx="3858934" cy="197287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FD85FFD-987A-89CE-5E5D-FF570688057A}"/>
              </a:ext>
            </a:extLst>
          </p:cNvPr>
          <p:cNvSpPr txBox="1"/>
          <p:nvPr/>
        </p:nvSpPr>
        <p:spPr>
          <a:xfrm>
            <a:off x="931177" y="3423625"/>
            <a:ext cx="6098796" cy="38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>
                <a:solidFill>
                  <a:srgbClr val="0070C0"/>
                </a:solidFill>
              </a:rPr>
              <a:t>B</a:t>
            </a:r>
            <a:r>
              <a:rPr lang="zh-CN" altLang="en-US">
                <a:solidFill>
                  <a:srgbClr val="0070C0"/>
                </a:solidFill>
              </a:rPr>
              <a:t>样条曲线优化路径点基本流程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7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4">
            <a:extLst>
              <a:ext uri="{FF2B5EF4-FFF2-40B4-BE49-F238E27FC236}">
                <a16:creationId xmlns:a16="http://schemas.microsoft.com/office/drawing/2014/main" id="{823697BD-688E-4266-3697-0B8C98D6271E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样条的数学描述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6" name="Rectangle 64">
            <a:extLst>
              <a:ext uri="{FF2B5EF4-FFF2-40B4-BE49-F238E27FC236}">
                <a16:creationId xmlns:a16="http://schemas.microsoft.com/office/drawing/2014/main" id="{3F2BA3A3-06EF-8AF9-F3BA-389E22EC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8F05888E-BB11-C5F1-16F2-0CF75076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0" name="Rectangle 68">
            <a:extLst>
              <a:ext uri="{FF2B5EF4-FFF2-40B4-BE49-F238E27FC236}">
                <a16:creationId xmlns:a16="http://schemas.microsoft.com/office/drawing/2014/main" id="{8AD617B5-1CDF-965F-96F0-A24F225D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" name="Rectangle 70">
            <a:extLst>
              <a:ext uri="{FF2B5EF4-FFF2-40B4-BE49-F238E27FC236}">
                <a16:creationId xmlns:a16="http://schemas.microsoft.com/office/drawing/2014/main" id="{6B061BD8-3760-7183-7FF4-CBDCFD1C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" name="Rectangle 72">
            <a:extLst>
              <a:ext uri="{FF2B5EF4-FFF2-40B4-BE49-F238E27FC236}">
                <a16:creationId xmlns:a16="http://schemas.microsoft.com/office/drawing/2014/main" id="{7D85CC1A-D902-00E5-CA63-2B7605A85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5A292662-21F9-7950-29EF-4C695AAF7900}"/>
              </a:ext>
            </a:extLst>
          </p:cNvPr>
          <p:cNvGrpSpPr/>
          <p:nvPr/>
        </p:nvGrpSpPr>
        <p:grpSpPr>
          <a:xfrm>
            <a:off x="748018" y="1115736"/>
            <a:ext cx="10695963" cy="646331"/>
            <a:chOff x="947955" y="1140903"/>
            <a:chExt cx="10695963" cy="64633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10B9A8B-AD56-6411-2AEA-402E9171FC67}"/>
                </a:ext>
              </a:extLst>
            </p:cNvPr>
            <p:cNvSpPr txBox="1"/>
            <p:nvPr/>
          </p:nvSpPr>
          <p:spPr>
            <a:xfrm>
              <a:off x="947955" y="1140903"/>
              <a:ext cx="10695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</a:rPr>
                <a:t>B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样条是由其</a:t>
              </a:r>
              <a:r>
                <a:rPr lang="zh-CN" altLang="en-US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阶数    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唯一确定的分段多项式</a:t>
              </a:r>
              <a:r>
                <a:rPr lang="zh-CN" altLang="en-US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，具有       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个控制点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和节点向量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                      </a:t>
              </a:r>
              <a:r>
                <a:rPr lang="en-US" altLang="zh-CN" kern="100"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kern="100"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，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且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</a:rPr>
                <a:t>B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样条轨迹由时间</a:t>
              </a:r>
              <a:r>
                <a:rPr lang="en-US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t</a:t>
              </a:r>
              <a:r>
                <a:rPr lang="zh-CN" altLang="en-US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参数化，</a:t>
              </a:r>
              <a:r>
                <a:rPr lang="zh-CN" altLang="zh-CN" sz="1800" kern="100">
                  <a:effectLst/>
                  <a:highlight>
                    <a:srgbClr val="FF0000"/>
                  </a:highlight>
                  <a:latin typeface="+mn-ea"/>
                  <a:cs typeface="Times New Roman" panose="02020603050405020304" pitchFamily="18" charset="0"/>
                </a:rPr>
                <a:t>其中</a:t>
              </a:r>
              <a:endParaRPr lang="en-US" altLang="zh-CN" sz="1800" kern="100">
                <a:effectLst/>
                <a:highlight>
                  <a:srgbClr val="FF0000"/>
                </a:highlight>
                <a:latin typeface="+mn-ea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EBCAD9C6-F97A-49A7-D0E5-334C206A53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4103" y="1194510"/>
            <a:ext cx="295275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253800" progId="Equation.DSMT4">
                    <p:embed/>
                  </p:oleObj>
                </mc:Choice>
                <mc:Fallback>
                  <p:oleObj name="Equation" r:id="rId2" imgW="279360" imgH="253800" progId="Equation.DSMT4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EBCAD9C6-F97A-49A7-D0E5-334C206A53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103" y="1194510"/>
                          <a:ext cx="295275" cy="25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085A14C8-0264-CAF3-B9B8-9DB5BAEEA6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28504" y="1238960"/>
            <a:ext cx="452437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" imgH="203040" progId="Equation.DSMT4">
                    <p:embed/>
                  </p:oleObj>
                </mc:Choice>
                <mc:Fallback>
                  <p:oleObj name="Equation" r:id="rId4" imgW="457200" imgH="203040" progId="Equation.DSMT4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085A14C8-0264-CAF3-B9B8-9DB5BAEEA6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8504" y="1238960"/>
                          <a:ext cx="452437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extLst>
                <a:ext uri="{FF2B5EF4-FFF2-40B4-BE49-F238E27FC236}">
                  <a16:creationId xmlns:a16="http://schemas.microsoft.com/office/drawing/2014/main" id="{5A6975CC-C374-5F03-D0B8-92235F51B6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7611" y="1189641"/>
            <a:ext cx="1533525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49080" imgH="279360" progId="Equation.DSMT4">
                    <p:embed/>
                  </p:oleObj>
                </mc:Choice>
                <mc:Fallback>
                  <p:oleObj name="Equation" r:id="rId6" imgW="1549080" imgH="279360" progId="Equation.DSMT4">
                    <p:embed/>
                    <p:pic>
                      <p:nvPicPr>
                        <p:cNvPr id="81" name="对象 80">
                          <a:extLst>
                            <a:ext uri="{FF2B5EF4-FFF2-40B4-BE49-F238E27FC236}">
                              <a16:creationId xmlns:a16="http://schemas.microsoft.com/office/drawing/2014/main" id="{5A6975CC-C374-5F03-D0B8-92235F51B6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7611" y="1189641"/>
                          <a:ext cx="1533525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>
              <a:extLst>
                <a:ext uri="{FF2B5EF4-FFF2-40B4-BE49-F238E27FC236}">
                  <a16:creationId xmlns:a16="http://schemas.microsoft.com/office/drawing/2014/main" id="{C4E2AB13-74FE-FE93-2994-7CE5F213A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37243" y="1182747"/>
            <a:ext cx="1306512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82680" imgH="279360" progId="Equation.DSMT4">
                    <p:embed/>
                  </p:oleObj>
                </mc:Choice>
                <mc:Fallback>
                  <p:oleObj name="Equation" r:id="rId8" imgW="1282680" imgH="279360" progId="Equation.DSMT4">
                    <p:embed/>
                    <p:pic>
                      <p:nvPicPr>
                        <p:cNvPr id="83" name="对象 82">
                          <a:extLst>
                            <a:ext uri="{FF2B5EF4-FFF2-40B4-BE49-F238E27FC236}">
                              <a16:creationId xmlns:a16="http://schemas.microsoft.com/office/drawing/2014/main" id="{C4E2AB13-74FE-FE93-2994-7CE5F213A1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7243" y="1182747"/>
                          <a:ext cx="1306512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84">
              <a:extLst>
                <a:ext uri="{FF2B5EF4-FFF2-40B4-BE49-F238E27FC236}">
                  <a16:creationId xmlns:a16="http://schemas.microsoft.com/office/drawing/2014/main" id="{360F7E89-1C89-B77E-D97B-8145C733D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5121" y="1481741"/>
            <a:ext cx="99853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90360" imgH="291960" progId="Equation.DSMT4">
                    <p:embed/>
                  </p:oleObj>
                </mc:Choice>
                <mc:Fallback>
                  <p:oleObj name="Equation" r:id="rId10" imgW="990360" imgH="29196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60F7E89-1C89-B77E-D97B-8145C733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121" y="1481741"/>
                          <a:ext cx="998538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" name="Rectangle 79">
            <a:extLst>
              <a:ext uri="{FF2B5EF4-FFF2-40B4-BE49-F238E27FC236}">
                <a16:creationId xmlns:a16="http://schemas.microsoft.com/office/drawing/2014/main" id="{C3C01C53-1A93-5508-2915-79D799E6A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" name="Rectangle 81">
            <a:extLst>
              <a:ext uri="{FF2B5EF4-FFF2-40B4-BE49-F238E27FC236}">
                <a16:creationId xmlns:a16="http://schemas.microsoft.com/office/drawing/2014/main" id="{EF8CA989-26FC-52B4-3EE5-B2F229D20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2B8B349-7A44-5A49-29A4-E14A87043EBF}"/>
              </a:ext>
            </a:extLst>
          </p:cNvPr>
          <p:cNvGrpSpPr/>
          <p:nvPr/>
        </p:nvGrpSpPr>
        <p:grpSpPr>
          <a:xfrm>
            <a:off x="751144" y="1788931"/>
            <a:ext cx="9025156" cy="369332"/>
            <a:chOff x="3046601" y="3244333"/>
            <a:chExt cx="9025156" cy="369332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17F04DD-EF8D-CB33-6260-E8AE6498F33C}"/>
                </a:ext>
              </a:extLst>
            </p:cNvPr>
            <p:cNvSpPr txBox="1"/>
            <p:nvPr/>
          </p:nvSpPr>
          <p:spPr>
            <a:xfrm>
              <a:off x="3046601" y="3244333"/>
              <a:ext cx="9025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>
                  <a:latin typeface="+mn-ea"/>
                </a:rPr>
                <a:t>对于均匀</a:t>
              </a:r>
              <a:r>
                <a:rPr lang="en-US" altLang="zh-CN">
                  <a:latin typeface="+mn-ea"/>
                </a:rPr>
                <a:t>B</a:t>
              </a:r>
              <a:r>
                <a:rPr lang="zh-CN" altLang="en-US">
                  <a:latin typeface="+mn-ea"/>
                </a:rPr>
                <a:t>样条，每个节点跨度                     具有相同的值    ，其轨迹为</a:t>
              </a:r>
            </a:p>
          </p:txBody>
        </p:sp>
        <p:graphicFrame>
          <p:nvGraphicFramePr>
            <p:cNvPr id="93" name="对象 92">
              <a:extLst>
                <a:ext uri="{FF2B5EF4-FFF2-40B4-BE49-F238E27FC236}">
                  <a16:creationId xmlns:a16="http://schemas.microsoft.com/office/drawing/2014/main" id="{F4CCF2C4-BF4A-F81D-ECBC-5B235B8D1D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79355" y="3283742"/>
            <a:ext cx="1117600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17440" imgH="279360" progId="Equation.DSMT4">
                    <p:embed/>
                  </p:oleObj>
                </mc:Choice>
                <mc:Fallback>
                  <p:oleObj name="Equation" r:id="rId12" imgW="1117440" imgH="279360" progId="Equation.DSMT4">
                    <p:embed/>
                    <p:pic>
                      <p:nvPicPr>
                        <p:cNvPr id="93" name="对象 92">
                          <a:extLst>
                            <a:ext uri="{FF2B5EF4-FFF2-40B4-BE49-F238E27FC236}">
                              <a16:creationId xmlns:a16="http://schemas.microsoft.com/office/drawing/2014/main" id="{F4CCF2C4-BF4A-F81D-ECBC-5B235B8D1D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9355" y="3283742"/>
                          <a:ext cx="1117600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>
              <a:extLst>
                <a:ext uri="{FF2B5EF4-FFF2-40B4-BE49-F238E27FC236}">
                  <a16:creationId xmlns:a16="http://schemas.microsoft.com/office/drawing/2014/main" id="{A6C8ED70-0EC6-0F1B-831A-C0D65AC01D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9033" y="3325017"/>
            <a:ext cx="241300" cy="207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00" imgH="203040" progId="Equation.DSMT4">
                    <p:embed/>
                  </p:oleObj>
                </mc:Choice>
                <mc:Fallback>
                  <p:oleObj name="Equation" r:id="rId14" imgW="241200" imgH="203040" progId="Equation.DSMT4">
                    <p:embed/>
                    <p:pic>
                      <p:nvPicPr>
                        <p:cNvPr id="95" name="对象 94">
                          <a:extLst>
                            <a:ext uri="{FF2B5EF4-FFF2-40B4-BE49-F238E27FC236}">
                              <a16:creationId xmlns:a16="http://schemas.microsoft.com/office/drawing/2014/main" id="{A6C8ED70-0EC6-0F1B-831A-C0D65AC01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9033" y="3325017"/>
                          <a:ext cx="241300" cy="207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54218F84-E3FA-E2FD-B1AB-6674FB4ED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975410"/>
              </p:ext>
            </p:extLst>
          </p:nvPr>
        </p:nvGraphicFramePr>
        <p:xfrm>
          <a:off x="5441974" y="2234211"/>
          <a:ext cx="148431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120" imgH="431640" progId="Equation.DSMT4">
                  <p:embed/>
                </p:oleObj>
              </mc:Choice>
              <mc:Fallback>
                <p:oleObj name="Equation" r:id="rId16" imgW="1473120" imgH="43164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54218F84-E3FA-E2FD-B1AB-6674FB4ED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74" y="2234211"/>
                        <a:ext cx="148431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BB09FDFA-AA91-6C01-150E-08BBF474EC70}"/>
              </a:ext>
            </a:extLst>
          </p:cNvPr>
          <p:cNvGrpSpPr/>
          <p:nvPr/>
        </p:nvGrpSpPr>
        <p:grpSpPr>
          <a:xfrm>
            <a:off x="744892" y="2593101"/>
            <a:ext cx="9025156" cy="1598057"/>
            <a:chOff x="748018" y="2906677"/>
            <a:chExt cx="9025156" cy="1598057"/>
          </a:xfrm>
        </p:grpSpPr>
        <p:graphicFrame>
          <p:nvGraphicFramePr>
            <p:cNvPr id="104" name="对象 103">
              <a:extLst>
                <a:ext uri="{FF2B5EF4-FFF2-40B4-BE49-F238E27FC236}">
                  <a16:creationId xmlns:a16="http://schemas.microsoft.com/office/drawing/2014/main" id="{29D2B9FE-BE29-5290-F08D-1D47E3C091F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549421"/>
                </p:ext>
              </p:extLst>
            </p:nvPr>
          </p:nvGraphicFramePr>
          <p:xfrm>
            <a:off x="4183855" y="3276009"/>
            <a:ext cx="3824288" cy="1228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797280" imgH="1244520" progId="Equation.DSMT4">
                    <p:embed/>
                  </p:oleObj>
                </mc:Choice>
                <mc:Fallback>
                  <p:oleObj name="Equation" r:id="rId18" imgW="3797280" imgH="1244520" progId="Equation.DSMT4">
                    <p:embed/>
                    <p:pic>
                      <p:nvPicPr>
                        <p:cNvPr id="104" name="对象 103">
                          <a:extLst>
                            <a:ext uri="{FF2B5EF4-FFF2-40B4-BE49-F238E27FC236}">
                              <a16:creationId xmlns:a16="http://schemas.microsoft.com/office/drawing/2014/main" id="{29D2B9FE-BE29-5290-F08D-1D47E3C091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855" y="3276009"/>
                          <a:ext cx="3824288" cy="1228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7ABB16B-A62D-49B5-5C9D-464016E9039A}"/>
                </a:ext>
              </a:extLst>
            </p:cNvPr>
            <p:cNvSpPr txBox="1"/>
            <p:nvPr/>
          </p:nvSpPr>
          <p:spPr>
            <a:xfrm>
              <a:off x="748018" y="2906677"/>
              <a:ext cx="9025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>
                  <a:latin typeface="+mn-ea"/>
                </a:rPr>
                <a:t>B</a:t>
              </a:r>
              <a:r>
                <a:rPr lang="zh-CN" altLang="en-US">
                  <a:latin typeface="+mn-ea"/>
                </a:rPr>
                <a:t>样条的基函数的</a:t>
              </a:r>
              <a:r>
                <a:rPr lang="en-US" altLang="zh-CN">
                  <a:latin typeface="+mn-ea"/>
                </a:rPr>
                <a:t>Cox-deBoor </a:t>
              </a:r>
              <a:r>
                <a:rPr lang="zh-CN" altLang="en-US">
                  <a:latin typeface="+mn-ea"/>
                </a:rPr>
                <a:t>递归公式为</a:t>
              </a:r>
            </a:p>
          </p:txBody>
        </p:sp>
      </p:grpSp>
      <p:sp>
        <p:nvSpPr>
          <p:cNvPr id="19" name="Rectangle 11">
            <a:extLst>
              <a:ext uri="{FF2B5EF4-FFF2-40B4-BE49-F238E27FC236}">
                <a16:creationId xmlns:a16="http://schemas.microsoft.com/office/drawing/2014/main" id="{8586E80C-0199-E2F8-F809-9D23E1846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160B183-C3CF-63A1-953D-9DB335C45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988492"/>
              </p:ext>
            </p:extLst>
          </p:nvPr>
        </p:nvGraphicFramePr>
        <p:xfrm>
          <a:off x="2421952" y="4221492"/>
          <a:ext cx="17700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080" imgH="291960" progId="Equation.DSMT4">
                  <p:embed/>
                </p:oleObj>
              </mc:Choice>
              <mc:Fallback>
                <p:oleObj name="Equation" r:id="rId20" imgW="1765080" imgH="291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952" y="4221492"/>
                        <a:ext cx="1770063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4C11A21C-0ED6-0225-C707-53E9DCE4A27A}"/>
              </a:ext>
            </a:extLst>
          </p:cNvPr>
          <p:cNvGrpSpPr/>
          <p:nvPr/>
        </p:nvGrpSpPr>
        <p:grpSpPr>
          <a:xfrm>
            <a:off x="751143" y="4174532"/>
            <a:ext cx="10293793" cy="1760713"/>
            <a:chOff x="748017" y="4437135"/>
            <a:chExt cx="10293793" cy="1760713"/>
          </a:xfrm>
        </p:grpSpPr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F72FD379-8C33-407F-F8C3-56882227F6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552521"/>
                </p:ext>
              </p:extLst>
            </p:nvPr>
          </p:nvGraphicFramePr>
          <p:xfrm>
            <a:off x="6670654" y="4978648"/>
            <a:ext cx="2185988" cy="1219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84120" imgH="1218960" progId="Equation.DSMT4">
                    <p:embed/>
                  </p:oleObj>
                </mc:Choice>
                <mc:Fallback>
                  <p:oleObj name="Equation" r:id="rId22" imgW="2184120" imgH="121896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543CECC7-2ABA-C442-FB7D-E43BE2CC9A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0654" y="4978648"/>
                          <a:ext cx="2185988" cy="1219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543CECC7-2ABA-C442-FB7D-E43BE2CC9A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9269461"/>
                </p:ext>
              </p:extLst>
            </p:nvPr>
          </p:nvGraphicFramePr>
          <p:xfrm>
            <a:off x="3043655" y="5042148"/>
            <a:ext cx="3292475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288960" imgH="1091880" progId="Equation.DSMT4">
                    <p:embed/>
                  </p:oleObj>
                </mc:Choice>
                <mc:Fallback>
                  <p:oleObj name="Equation" r:id="rId24" imgW="3288960" imgH="10918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655" y="5042148"/>
                          <a:ext cx="3292475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E56C49B-A758-E7F8-36F7-3DCD65B6A376}"/>
                </a:ext>
              </a:extLst>
            </p:cNvPr>
            <p:cNvSpPr txBox="1"/>
            <p:nvPr/>
          </p:nvSpPr>
          <p:spPr>
            <a:xfrm>
              <a:off x="748017" y="4437135"/>
              <a:ext cx="1029379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>
                  <a:latin typeface="+mn-ea"/>
                </a:rPr>
                <a:t>为了计算时间在</a:t>
              </a:r>
              <a:r>
                <a:rPr lang="en-US" altLang="zh-CN">
                  <a:latin typeface="+mn-ea"/>
                </a:rPr>
                <a:t>                     	   </a:t>
              </a:r>
              <a:r>
                <a:rPr lang="zh-CN" altLang="en-US">
                  <a:latin typeface="+mn-ea"/>
                </a:rPr>
                <a:t>的位置，我们首先将时间</a:t>
              </a:r>
              <a:r>
                <a:rPr lang="en-US" altLang="zh-CN">
                  <a:latin typeface="+mn-ea"/>
                </a:rPr>
                <a:t>t</a:t>
              </a:r>
              <a:r>
                <a:rPr lang="zh-CN" altLang="en-US">
                  <a:latin typeface="+mn-ea"/>
                </a:rPr>
                <a:t>进行归一化</a:t>
              </a:r>
              <a:r>
                <a:rPr lang="en-US" altLang="zh-CN">
                  <a:latin typeface="+mn-ea"/>
                </a:rPr>
                <a:t>			     </a:t>
              </a:r>
              <a:r>
                <a:rPr lang="zh-CN" altLang="en-US">
                  <a:latin typeface="+mn-ea"/>
                </a:rPr>
                <a:t>，则</a:t>
              </a:r>
              <a:r>
                <a:rPr lang="en-US" altLang="zh-CN">
                  <a:latin typeface="+mn-ea"/>
                </a:rPr>
                <a:t>B</a:t>
              </a:r>
              <a:r>
                <a:rPr lang="zh-CN" altLang="en-US">
                  <a:latin typeface="+mn-ea"/>
                </a:rPr>
                <a:t>样条的矩阵形式为：</a:t>
              </a:r>
            </a:p>
          </p:txBody>
        </p: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A0088477-C2E2-A5FE-CEC9-080554201D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580717"/>
                </p:ext>
              </p:extLst>
            </p:nvPr>
          </p:nvGraphicFramePr>
          <p:xfrm>
            <a:off x="7922913" y="4487588"/>
            <a:ext cx="1404937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22360" imgH="279360" progId="Equation.DSMT4">
                    <p:embed/>
                  </p:oleObj>
                </mc:Choice>
                <mc:Fallback>
                  <p:oleObj name="Equation" r:id="rId26" imgW="1422360" imgH="2793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2913" y="4487588"/>
                          <a:ext cx="1404937" cy="290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CBC9415-BD7D-8743-6E25-6B1C8E037737}"/>
              </a:ext>
            </a:extLst>
          </p:cNvPr>
          <p:cNvSpPr txBox="1"/>
          <p:nvPr/>
        </p:nvSpPr>
        <p:spPr>
          <a:xfrm>
            <a:off x="695191" y="6030884"/>
            <a:ext cx="10695962" cy="359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ts val="2400"/>
              </a:lnSpc>
            </a:pPr>
            <a:r>
              <a:rPr lang="en-US" altLang="zh-CN" sz="1100" kern="10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K. Qin, “General matrix representations for b-splines,” Visual Comput., vol. 16, no. 3, pp. 177–186, 2000.</a:t>
            </a:r>
            <a:endParaRPr lang="zh-CN" altLang="zh-CN" sz="1400" kern="100">
              <a:effectLst/>
              <a:latin typeface="Times New Roman" panose="02020603050405020304" pitchFamily="18" charset="0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78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4">
            <a:extLst>
              <a:ext uri="{FF2B5EF4-FFF2-40B4-BE49-F238E27FC236}">
                <a16:creationId xmlns:a16="http://schemas.microsoft.com/office/drawing/2014/main" id="{823697BD-688E-4266-3697-0B8C98D6271E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样条的性质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1DC15A-7033-8152-139F-6792AC945428}"/>
              </a:ext>
            </a:extLst>
          </p:cNvPr>
          <p:cNvSpPr txBox="1"/>
          <p:nvPr/>
        </p:nvSpPr>
        <p:spPr>
          <a:xfrm>
            <a:off x="758998" y="1106589"/>
            <a:ext cx="1081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若准备设计一条定义在参数空间        上的有</a:t>
            </a:r>
            <a:r>
              <a:rPr lang="en-US" altLang="zh-CN"/>
              <a:t>m</a:t>
            </a:r>
            <a:r>
              <a:rPr lang="zh-CN" altLang="en-US"/>
              <a:t>个控制点的</a:t>
            </a:r>
            <a:r>
              <a:rPr lang="en-US" altLang="zh-CN"/>
              <a:t>n</a:t>
            </a:r>
            <a:r>
              <a:rPr lang="zh-CN" altLang="en-US"/>
              <a:t>次</a:t>
            </a:r>
            <a:r>
              <a:rPr lang="en-US" altLang="zh-CN"/>
              <a:t>B</a:t>
            </a:r>
            <a:r>
              <a:rPr lang="zh-CN" altLang="en-US"/>
              <a:t>样条曲线，则我们需要把        划分为</a:t>
            </a:r>
            <a:r>
              <a:rPr lang="en-US" altLang="zh-CN"/>
              <a:t>m+n</a:t>
            </a:r>
            <a:r>
              <a:rPr lang="zh-CN" altLang="en-US"/>
              <a:t>个区间，即需要</a:t>
            </a:r>
            <a:r>
              <a:rPr lang="en-US" altLang="zh-CN"/>
              <a:t>m+n+1</a:t>
            </a:r>
            <a:r>
              <a:rPr lang="zh-CN" altLang="en-US"/>
              <a:t>个参数节点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687319-FC1D-8665-F26D-4665DCDED880}"/>
              </a:ext>
            </a:extLst>
          </p:cNvPr>
          <p:cNvSpPr txBox="1"/>
          <p:nvPr/>
        </p:nvSpPr>
        <p:spPr>
          <a:xfrm>
            <a:off x="758998" y="1800413"/>
            <a:ext cx="1095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局部作用：</a:t>
            </a:r>
            <a:r>
              <a:rPr lang="zh-CN" altLang="en-US"/>
              <a:t>移动一个控制点影响到的区域是有限的，第</a:t>
            </a:r>
            <a:r>
              <a:rPr lang="en-US" altLang="zh-CN"/>
              <a:t>i</a:t>
            </a:r>
            <a:r>
              <a:rPr lang="zh-CN" altLang="en-US"/>
              <a:t>个控制点 </a:t>
            </a:r>
            <a:r>
              <a:rPr lang="en-US" altLang="zh-CN"/>
              <a:t>Qi ​</a:t>
            </a:r>
            <a:r>
              <a:rPr lang="zh-CN" altLang="en-US"/>
              <a:t>只影响区间 </a:t>
            </a:r>
            <a:r>
              <a:rPr lang="en-US" altLang="zh-CN"/>
              <a:t>              </a:t>
            </a:r>
            <a:r>
              <a:rPr lang="zh-CN" altLang="en-US"/>
              <a:t>上的曲线。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67C58B-7015-2F49-015D-D754574865D9}"/>
              </a:ext>
            </a:extLst>
          </p:cNvPr>
          <p:cNvSpPr txBox="1"/>
          <p:nvPr/>
        </p:nvSpPr>
        <p:spPr>
          <a:xfrm>
            <a:off x="758998" y="2634064"/>
            <a:ext cx="107534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/>
              <a:t>凸包特性</a:t>
            </a:r>
            <a:r>
              <a:rPr lang="zh-CN" altLang="en-US"/>
              <a:t>：样条曲线包含在控制折线所形成的凸包内，基于凸包特性，我们可以将每一段轨迹的控制点代入我们的碰撞位置约束方程内。为了保证</a:t>
            </a:r>
            <a:r>
              <a:rPr lang="en-US" altLang="zh-CN"/>
              <a:t>B</a:t>
            </a:r>
            <a:r>
              <a:rPr lang="zh-CN" altLang="en-US"/>
              <a:t>样条的安全性，我们需要保证它的所有凸包都是无碰撞的。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02D2FEE-984B-9124-203D-EB7D6BC0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05" y="3472805"/>
            <a:ext cx="4852245" cy="27561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D791EA-6F2D-A758-92A8-C0AC8EDC0DB2}"/>
              </a:ext>
            </a:extLst>
          </p:cNvPr>
          <p:cNvSpPr txBox="1"/>
          <p:nvPr/>
        </p:nvSpPr>
        <p:spPr>
          <a:xfrm>
            <a:off x="758998" y="2217238"/>
            <a:ext cx="1095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B</a:t>
            </a:r>
            <a:r>
              <a:rPr lang="zh-CN" altLang="en-US"/>
              <a:t>样条曲线的微分得到的是低一阶的</a:t>
            </a:r>
            <a:r>
              <a:rPr lang="en-US" altLang="zh-CN"/>
              <a:t>B</a:t>
            </a:r>
            <a:r>
              <a:rPr lang="zh-CN" altLang="en-US"/>
              <a:t>样条曲线</a:t>
            </a:r>
            <a:endParaRPr lang="en-US" altLang="zh-CN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739436E-4610-3892-4500-D63F9DD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67" y="3557394"/>
            <a:ext cx="4864190" cy="2671579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CA99BEF-0AFE-EC57-D773-B50304D8A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045259"/>
              </p:ext>
            </p:extLst>
          </p:nvPr>
        </p:nvGraphicFramePr>
        <p:xfrm>
          <a:off x="4349364" y="1113215"/>
          <a:ext cx="563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330120" progId="Equation.DSMT4">
                  <p:embed/>
                </p:oleObj>
              </mc:Choice>
              <mc:Fallback>
                <p:oleObj name="Equation" r:id="rId4" imgW="558720" imgH="330120" progId="Equation.DSMT4">
                  <p:embed/>
                  <p:pic>
                    <p:nvPicPr>
                      <p:cNvPr id="85" name="对象 84">
                        <a:extLst>
                          <a:ext uri="{FF2B5EF4-FFF2-40B4-BE49-F238E27FC236}">
                            <a16:creationId xmlns:a16="http://schemas.microsoft.com/office/drawing/2014/main" id="{360F7E89-1C89-B77E-D97B-8145C733D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364" y="1113215"/>
                        <a:ext cx="5635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BD9430D-FE61-1FD1-F871-654848B02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320265"/>
              </p:ext>
            </p:extLst>
          </p:nvPr>
        </p:nvGraphicFramePr>
        <p:xfrm>
          <a:off x="9912663" y="1106589"/>
          <a:ext cx="563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330120" progId="Equation.DSMT4">
                  <p:embed/>
                </p:oleObj>
              </mc:Choice>
              <mc:Fallback>
                <p:oleObj name="Equation" r:id="rId6" imgW="558720" imgH="3301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CA99BEF-0AFE-EC57-D773-B50304D8A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2663" y="1106589"/>
                        <a:ext cx="5635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2472D50-747A-66BC-80FD-558FA5BAC9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177853"/>
              </p:ext>
            </p:extLst>
          </p:nvPr>
        </p:nvGraphicFramePr>
        <p:xfrm>
          <a:off x="4962591" y="1417888"/>
          <a:ext cx="1011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02960" imgH="304560" progId="Equation.DSMT4">
                  <p:embed/>
                </p:oleObj>
              </mc:Choice>
              <mc:Fallback>
                <p:oleObj name="Equation" r:id="rId7" imgW="1002960" imgH="3045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CA99BEF-0AFE-EC57-D773-B50304D8A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91" y="1417888"/>
                        <a:ext cx="10112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733FBB4-9A95-FF23-BF73-7FEE1A17A1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68850"/>
              </p:ext>
            </p:extLst>
          </p:nvPr>
        </p:nvGraphicFramePr>
        <p:xfrm>
          <a:off x="9111149" y="1829668"/>
          <a:ext cx="1011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960" imgH="304560" progId="Equation.DSMT4">
                  <p:embed/>
                </p:oleObj>
              </mc:Choice>
              <mc:Fallback>
                <p:oleObj name="Equation" r:id="rId9" imgW="1002960" imgH="3045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2472D50-747A-66BC-80FD-558FA5BAC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1149" y="1829668"/>
                        <a:ext cx="101123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49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凸包性质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20" name="图片 19" descr="图表, 折线图&#10;&#10;描述已自动生成">
            <a:extLst>
              <a:ext uri="{FF2B5EF4-FFF2-40B4-BE49-F238E27FC236}">
                <a16:creationId xmlns:a16="http://schemas.microsoft.com/office/drawing/2014/main" id="{94962967-B403-A01D-861A-2A5DCCA4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430" y="3466326"/>
            <a:ext cx="5213368" cy="2313689"/>
          </a:xfrm>
          <a:prstGeom prst="rect">
            <a:avLst/>
          </a:prstGeom>
        </p:spPr>
      </p:pic>
      <p:pic>
        <p:nvPicPr>
          <p:cNvPr id="22" name="图片 21" descr="图表, 折线图&#10;&#10;描述已自动生成">
            <a:extLst>
              <a:ext uri="{FF2B5EF4-FFF2-40B4-BE49-F238E27FC236}">
                <a16:creationId xmlns:a16="http://schemas.microsoft.com/office/drawing/2014/main" id="{964B1260-880C-E55E-C523-0A9CB2A0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93" y="3682526"/>
            <a:ext cx="4890343" cy="176092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381733A-6F23-B0DF-AB7C-FA5758331681}"/>
              </a:ext>
            </a:extLst>
          </p:cNvPr>
          <p:cNvSpPr txBox="1"/>
          <p:nvPr/>
        </p:nvSpPr>
        <p:spPr>
          <a:xfrm>
            <a:off x="903231" y="1188395"/>
            <a:ext cx="10141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1800" kern="100">
                <a:effectLst/>
                <a:latin typeface="+mn-ea"/>
                <a:cs typeface="Times New Roman" panose="02020603050405020304" pitchFamily="18" charset="0"/>
              </a:rPr>
              <a:t>为了保证</a:t>
            </a:r>
            <a:r>
              <a:rPr lang="en-US" altLang="zh-CN" sz="1800" kern="100">
                <a:effectLst/>
                <a:latin typeface="+mn-ea"/>
              </a:rPr>
              <a:t>B</a:t>
            </a:r>
            <a:r>
              <a:rPr lang="zh-CN" altLang="zh-CN" sz="1800" kern="100">
                <a:effectLst/>
                <a:latin typeface="+mn-ea"/>
                <a:cs typeface="Times New Roman" panose="02020603050405020304" pitchFamily="18" charset="0"/>
              </a:rPr>
              <a:t>样条的安全性，我们需要保证它的所有凸包都是无碰撞的。</a:t>
            </a:r>
            <a:endParaRPr lang="en-US" altLang="zh-CN" sz="1800" kern="10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>
                <a:latin typeface="+mn-ea"/>
              </a:rPr>
              <a:t>需要确保凸包中任何一个被占用的栅格与任何一个点 之间的距离大于</a:t>
            </a:r>
            <a:r>
              <a:rPr lang="en-US" altLang="zh-CN">
                <a:latin typeface="+mn-ea"/>
              </a:rPr>
              <a:t>0</a:t>
            </a:r>
            <a:r>
              <a:rPr lang="zh-CN" altLang="en-US">
                <a:latin typeface="+mn-ea"/>
              </a:rPr>
              <a:t>，为了方便将这个条件转换为凸包顶点（控制点）之间的距离约束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C35FC94C-8E21-C721-3679-3E25E5B9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546308D-FEFD-79D6-F36A-C89137FF31F7}"/>
              </a:ext>
            </a:extLst>
          </p:cNvPr>
          <p:cNvGrpSpPr/>
          <p:nvPr/>
        </p:nvGrpSpPr>
        <p:grpSpPr>
          <a:xfrm>
            <a:off x="4120410" y="2295012"/>
            <a:ext cx="2130803" cy="755010"/>
            <a:chOff x="4513763" y="2441196"/>
            <a:chExt cx="2130803" cy="7550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8152FD4-F8E2-6633-E695-A1A490FE3ECD}"/>
                </a:ext>
              </a:extLst>
            </p:cNvPr>
            <p:cNvSpPr/>
            <p:nvPr/>
          </p:nvSpPr>
          <p:spPr>
            <a:xfrm>
              <a:off x="4513763" y="2441196"/>
              <a:ext cx="2130803" cy="75501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点在凸包内（三阶）</a:t>
              </a:r>
              <a:endParaRPr lang="en-US" altLang="zh-CN"/>
            </a:p>
            <a:p>
              <a:pPr algn="ctr"/>
              <a:endParaRPr lang="zh-CN" altLang="en-US"/>
            </a:p>
          </p:txBody>
        </p: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7DBCBE38-4C90-F2D4-F9B1-4329379070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830635"/>
                </p:ext>
              </p:extLst>
            </p:nvPr>
          </p:nvGraphicFramePr>
          <p:xfrm>
            <a:off x="5079101" y="2861427"/>
            <a:ext cx="10001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2865" imgH="228501" progId="Equation.DSMT4">
                    <p:embed/>
                  </p:oleObj>
                </mc:Choice>
                <mc:Fallback>
                  <p:oleObj name="Equation" r:id="rId4" imgW="1002865" imgH="228501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101" y="2861427"/>
                          <a:ext cx="10001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B513FA-76DD-A1B2-4AB0-7E6964A55FAE}"/>
              </a:ext>
            </a:extLst>
          </p:cNvPr>
          <p:cNvGrpSpPr/>
          <p:nvPr/>
        </p:nvGrpSpPr>
        <p:grpSpPr>
          <a:xfrm>
            <a:off x="1910885" y="2295012"/>
            <a:ext cx="2130803" cy="755010"/>
            <a:chOff x="1325461" y="2441196"/>
            <a:chExt cx="2130803" cy="75501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28CAC305-C381-97FD-928E-3DF2752DD8D5}"/>
                </a:ext>
              </a:extLst>
            </p:cNvPr>
            <p:cNvSpPr/>
            <p:nvPr/>
          </p:nvSpPr>
          <p:spPr>
            <a:xfrm>
              <a:off x="1325461" y="2441196"/>
              <a:ext cx="2130803" cy="75501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三角形的关系</a:t>
              </a:r>
              <a:endParaRPr lang="en-US" altLang="zh-CN"/>
            </a:p>
            <a:p>
              <a:pPr algn="ctr"/>
              <a:endParaRPr lang="zh-CN" altLang="en-US"/>
            </a:p>
          </p:txBody>
        </p: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6B00B954-90A3-A183-EF8D-2832E46E38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635519"/>
                </p:ext>
              </p:extLst>
            </p:nvPr>
          </p:nvGraphicFramePr>
          <p:xfrm>
            <a:off x="2100263" y="2857500"/>
            <a:ext cx="7080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11000" imgH="228600" progId="Equation.DSMT4">
                    <p:embed/>
                  </p:oleObj>
                </mc:Choice>
                <mc:Fallback>
                  <p:oleObj name="Equation" r:id="rId6" imgW="71100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7DBCBE38-4C90-F2D4-F9B1-432937907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263" y="2857500"/>
                          <a:ext cx="7080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4">
            <a:extLst>
              <a:ext uri="{FF2B5EF4-FFF2-40B4-BE49-F238E27FC236}">
                <a16:creationId xmlns:a16="http://schemas.microsoft.com/office/drawing/2014/main" id="{7452DE29-CD11-0A29-F934-BAB769C8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44AF8B4-4CC2-3186-3D8E-924BE445A005}"/>
              </a:ext>
            </a:extLst>
          </p:cNvPr>
          <p:cNvGrpSpPr/>
          <p:nvPr/>
        </p:nvGrpSpPr>
        <p:grpSpPr>
          <a:xfrm>
            <a:off x="7517507" y="2295012"/>
            <a:ext cx="2130803" cy="755010"/>
            <a:chOff x="7702065" y="2513234"/>
            <a:chExt cx="2130803" cy="755010"/>
          </a:xfrm>
          <a:solidFill>
            <a:schemeClr val="accent6"/>
          </a:solidFill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14E15E90-B17F-0E0B-0C42-620797A3203E}"/>
                </a:ext>
              </a:extLst>
            </p:cNvPr>
            <p:cNvSpPr/>
            <p:nvPr/>
          </p:nvSpPr>
          <p:spPr>
            <a:xfrm>
              <a:off x="7702065" y="2513234"/>
              <a:ext cx="2130803" cy="75501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控制点的约束</a:t>
              </a:r>
              <a:endParaRPr lang="en-US" altLang="zh-CN"/>
            </a:p>
            <a:p>
              <a:pPr algn="ctr"/>
              <a:endParaRPr lang="zh-CN" altLang="en-US"/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6374D072-9BC3-B98B-9986-7F8857D536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8275872"/>
                </p:ext>
              </p:extLst>
            </p:nvPr>
          </p:nvGraphicFramePr>
          <p:xfrm>
            <a:off x="8053091" y="2895371"/>
            <a:ext cx="142875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422400" imgH="228600" progId="Equation.DSMT4">
                    <p:embed/>
                  </p:oleObj>
                </mc:Choice>
                <mc:Fallback>
                  <p:oleObj name="Equation" r:id="rId8" imgW="14224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3091" y="2895371"/>
                          <a:ext cx="1428750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094F97B-BD75-C653-3B2C-A699489432F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251213" y="2672517"/>
            <a:ext cx="1266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3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代价函数的设计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F24B82-FA5A-9936-9A8D-AEB92B25E8ED}"/>
              </a:ext>
            </a:extLst>
          </p:cNvPr>
          <p:cNvGrpSpPr/>
          <p:nvPr/>
        </p:nvGrpSpPr>
        <p:grpSpPr>
          <a:xfrm>
            <a:off x="1019940" y="1985389"/>
            <a:ext cx="9728573" cy="1061563"/>
            <a:chOff x="1080325" y="1812861"/>
            <a:chExt cx="9728573" cy="1061563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8D17F22A-5784-EFEA-C346-34D70F5B64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1708939"/>
                </p:ext>
              </p:extLst>
            </p:nvPr>
          </p:nvGraphicFramePr>
          <p:xfrm>
            <a:off x="4784725" y="2350549"/>
            <a:ext cx="23241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24100" imgH="520700" progId="Equation.DSMT4">
                    <p:embed/>
                  </p:oleObj>
                </mc:Choice>
                <mc:Fallback>
                  <p:oleObj name="Equation" r:id="rId2" imgW="2324100" imgH="5207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725" y="2350549"/>
                          <a:ext cx="23241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1C47920-5E79-C2C1-D79B-D3448D193CFF}"/>
                </a:ext>
              </a:extLst>
            </p:cNvPr>
            <p:cNvSpPr txBox="1"/>
            <p:nvPr/>
          </p:nvSpPr>
          <p:spPr>
            <a:xfrm>
              <a:off x="1080325" y="1812861"/>
              <a:ext cx="972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平滑代价：将</a:t>
              </a:r>
              <a:r>
                <a:rPr lang="zh-CN" altLang="en-US" b="0" i="0">
                  <a:effectLst/>
                  <a:latin typeface="-apple-system"/>
                </a:rPr>
                <a:t>轨迹视为弹性带，如果所有项都等于零，则所有控制点将均匀分布在一条理想光滑的直线上</a:t>
              </a:r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810435E-5EFC-2252-DC1D-457D2F59F1A6}"/>
              </a:ext>
            </a:extLst>
          </p:cNvPr>
          <p:cNvGrpSpPr/>
          <p:nvPr/>
        </p:nvGrpSpPr>
        <p:grpSpPr>
          <a:xfrm>
            <a:off x="1047651" y="3046952"/>
            <a:ext cx="6264542" cy="1306451"/>
            <a:chOff x="1142733" y="3041450"/>
            <a:chExt cx="6264542" cy="1306451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C2E8668F-EF47-678E-8931-5CA7D75F86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2278581"/>
                </p:ext>
              </p:extLst>
            </p:nvPr>
          </p:nvGraphicFramePr>
          <p:xfrm>
            <a:off x="4784725" y="3389051"/>
            <a:ext cx="2622550" cy="958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28720" imgH="965160" progId="Equation.DSMT4">
                    <p:embed/>
                  </p:oleObj>
                </mc:Choice>
                <mc:Fallback>
                  <p:oleObj name="Equation" r:id="rId4" imgW="2628720" imgH="9651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725" y="3389051"/>
                          <a:ext cx="2622550" cy="9588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96F52EF-F7BC-2781-3DE6-8783709F914F}"/>
                </a:ext>
              </a:extLst>
            </p:cNvPr>
            <p:cNvSpPr txBox="1"/>
            <p:nvPr/>
          </p:nvSpPr>
          <p:spPr>
            <a:xfrm>
              <a:off x="1142733" y="3041450"/>
              <a:ext cx="616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碰撞代价：障碍物对每个控制点产生排斥力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61F765F-E37F-8467-FC7A-E98CD4C6D393}"/>
              </a:ext>
            </a:extLst>
          </p:cNvPr>
          <p:cNvGrpSpPr/>
          <p:nvPr/>
        </p:nvGrpSpPr>
        <p:grpSpPr>
          <a:xfrm>
            <a:off x="1047651" y="4411287"/>
            <a:ext cx="9053690" cy="1868958"/>
            <a:chOff x="1142733" y="4494220"/>
            <a:chExt cx="9053690" cy="1868958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2B468CB3-DAFB-B8C3-0862-14B2BBB6B4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087581"/>
                </p:ext>
              </p:extLst>
            </p:nvPr>
          </p:nvGraphicFramePr>
          <p:xfrm>
            <a:off x="4784725" y="4897915"/>
            <a:ext cx="3238500" cy="1465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38200" imgH="1447560" progId="Equation.DSMT4">
                    <p:embed/>
                  </p:oleObj>
                </mc:Choice>
                <mc:Fallback>
                  <p:oleObj name="Equation" r:id="rId6" imgW="3238200" imgH="144756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725" y="4897915"/>
                          <a:ext cx="3238500" cy="1465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4B176DC-0901-1820-A99F-EFF13CD3CA52}"/>
                </a:ext>
              </a:extLst>
            </p:cNvPr>
            <p:cNvSpPr txBox="1"/>
            <p:nvPr/>
          </p:nvSpPr>
          <p:spPr>
            <a:xfrm>
              <a:off x="1142733" y="4494220"/>
              <a:ext cx="905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速度和加速度代价：对</a:t>
              </a:r>
              <a:r>
                <a:rPr lang="zh-CN" altLang="en-US" b="0" i="0">
                  <a:effectLst/>
                  <a:latin typeface="-apple-system"/>
                </a:rPr>
                <a:t>沿着轨迹超过最大允许值的速度或加速度进行惩罚（软约束）</a:t>
              </a:r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D832A21-9626-431E-E5D0-CFD884C9CD2F}"/>
              </a:ext>
            </a:extLst>
          </p:cNvPr>
          <p:cNvGrpSpPr/>
          <p:nvPr/>
        </p:nvGrpSpPr>
        <p:grpSpPr>
          <a:xfrm>
            <a:off x="1047651" y="1099151"/>
            <a:ext cx="7565366" cy="720998"/>
            <a:chOff x="1047651" y="1099151"/>
            <a:chExt cx="7565366" cy="720998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C9581171-A908-D4D4-3D67-7FF400CBDF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050295"/>
                </p:ext>
              </p:extLst>
            </p:nvPr>
          </p:nvGraphicFramePr>
          <p:xfrm>
            <a:off x="4825940" y="1543924"/>
            <a:ext cx="2419350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00120" imgH="279360" progId="Equation.DSMT4">
                    <p:embed/>
                  </p:oleObj>
                </mc:Choice>
                <mc:Fallback>
                  <p:oleObj name="Equation" r:id="rId8" imgW="2400120" imgH="27936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60F7E89-1C89-B77E-D97B-8145C733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5940" y="1543924"/>
                          <a:ext cx="2419350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A4AE09C-0562-2061-94B8-78ADE25698FC}"/>
                </a:ext>
              </a:extLst>
            </p:cNvPr>
            <p:cNvSpPr txBox="1"/>
            <p:nvPr/>
          </p:nvSpPr>
          <p:spPr>
            <a:xfrm>
              <a:off x="1047651" y="1099151"/>
              <a:ext cx="7565366" cy="373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总的代价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15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时间调整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3125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非均匀</a:t>
            </a:r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7621BE1-57D7-77FF-7FE6-2E640DC2CF78}"/>
              </a:ext>
            </a:extLst>
          </p:cNvPr>
          <p:cNvSpPr/>
          <p:nvPr/>
        </p:nvSpPr>
        <p:spPr>
          <a:xfrm>
            <a:off x="932576" y="1308684"/>
            <a:ext cx="3196206" cy="1459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由于在轨迹优化过程中，为了避开障碍物会拉长轨迹，因此相同时间内（均匀</a:t>
            </a:r>
            <a:r>
              <a:rPr lang="en-US" altLang="zh-CN"/>
              <a:t>B</a:t>
            </a:r>
            <a:r>
              <a:rPr lang="zh-CN" altLang="en-US"/>
              <a:t>样条）会造成更大的速度和加速度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1A5ED8-183D-4468-4916-3EAD053BCD99}"/>
              </a:ext>
            </a:extLst>
          </p:cNvPr>
          <p:cNvSpPr/>
          <p:nvPr/>
        </p:nvSpPr>
        <p:spPr>
          <a:xfrm>
            <a:off x="932576" y="2987500"/>
            <a:ext cx="3196206" cy="1459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采用了一种基于导数控制点和非均匀</a:t>
            </a:r>
            <a:r>
              <a:rPr lang="en-US" altLang="zh-CN"/>
              <a:t>B</a:t>
            </a:r>
            <a:r>
              <a:rPr lang="zh-CN" altLang="zh-CN"/>
              <a:t>样条时间分配（结节跨度）关系的时间调整方法</a:t>
            </a:r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741C34A-FEAA-2FBE-FA4E-421715C7613E}"/>
              </a:ext>
            </a:extLst>
          </p:cNvPr>
          <p:cNvSpPr/>
          <p:nvPr/>
        </p:nvSpPr>
        <p:spPr>
          <a:xfrm>
            <a:off x="939796" y="4666316"/>
            <a:ext cx="3196206" cy="145968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每个节点跨度的时间发生变化，就变成了非均匀</a:t>
            </a:r>
            <a:r>
              <a:rPr lang="en-US" altLang="zh-CN"/>
              <a:t>B</a:t>
            </a:r>
            <a:r>
              <a:rPr lang="zh-CN" altLang="en-US"/>
              <a:t>样条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66D6405-7C83-1A9A-47B1-9A3865CA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447" y="2080981"/>
            <a:ext cx="5798062" cy="3976246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1C7982-7E25-F2AA-BFDE-7E62EFF040C2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530679" y="2768369"/>
            <a:ext cx="0" cy="2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77A096-F632-A2B1-0CB8-528DC6ADBDC5}"/>
              </a:ext>
            </a:extLst>
          </p:cNvPr>
          <p:cNvCxnSpPr>
            <a:stCxn id="7" idx="2"/>
            <a:endCxn id="18" idx="0"/>
          </p:cNvCxnSpPr>
          <p:nvPr/>
        </p:nvCxnSpPr>
        <p:spPr>
          <a:xfrm>
            <a:off x="2530679" y="4447185"/>
            <a:ext cx="7220" cy="2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732E57C-33BF-942D-B446-8E8A8DEE277A}"/>
              </a:ext>
            </a:extLst>
          </p:cNvPr>
          <p:cNvGrpSpPr/>
          <p:nvPr/>
        </p:nvGrpSpPr>
        <p:grpSpPr>
          <a:xfrm>
            <a:off x="4840449" y="1341862"/>
            <a:ext cx="4817508" cy="646331"/>
            <a:chOff x="4840449" y="1417362"/>
            <a:chExt cx="4817508" cy="64633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D6EA680-4DC6-57D3-105B-2CCE38F100B9}"/>
                </a:ext>
              </a:extLst>
            </p:cNvPr>
            <p:cNvSpPr txBox="1"/>
            <p:nvPr/>
          </p:nvSpPr>
          <p:spPr>
            <a:xfrm>
              <a:off x="4840449" y="1417362"/>
              <a:ext cx="48175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/>
                <a:t>V</a:t>
              </a:r>
              <a:r>
                <a:rPr lang="zh-CN" altLang="en-US"/>
                <a:t>和</a:t>
              </a:r>
              <a:r>
                <a:rPr lang="en-US" altLang="zh-CN"/>
                <a:t>A</a:t>
              </a:r>
              <a:r>
                <a:rPr lang="zh-CN" altLang="en-US"/>
                <a:t>：不可行的速度和加速度控制点</a:t>
              </a:r>
              <a:endParaRPr lang="en-US" altLang="zh-CN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/>
                <a:t>       ：为了防止任何时间间隔过度扩展</a:t>
              </a:r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E6A2537D-F9C3-0CD2-9CEA-2E127A244F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370254"/>
                </p:ext>
              </p:extLst>
            </p:nvPr>
          </p:nvGraphicFramePr>
          <p:xfrm>
            <a:off x="5185270" y="1740527"/>
            <a:ext cx="487363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82400" imgH="279360" progId="Equation.DSMT4">
                    <p:embed/>
                  </p:oleObj>
                </mc:Choice>
                <mc:Fallback>
                  <p:oleObj name="Equation" r:id="rId3" imgW="482400" imgH="279360" progId="Equation.DSMT4">
                    <p:embed/>
                    <p:pic>
                      <p:nvPicPr>
                        <p:cNvPr id="85" name="对象 84">
                          <a:extLst>
                            <a:ext uri="{FF2B5EF4-FFF2-40B4-BE49-F238E27FC236}">
                              <a16:creationId xmlns:a16="http://schemas.microsoft.com/office/drawing/2014/main" id="{360F7E89-1C89-B77E-D97B-8145C733D9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270" y="1740527"/>
                          <a:ext cx="487363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190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259907" y="2714911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7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681436" y="1951460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FastPlanner</a:t>
                </a: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概述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681436" y="2809365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Hybrid A*</a:t>
                </a: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算法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681436" y="3669060"/>
            <a:ext cx="4968875" cy="576262"/>
            <a:chOff x="5714354" y="3382138"/>
            <a:chExt cx="4968875" cy="576262"/>
          </a:xfrm>
        </p:grpSpPr>
        <p:grpSp>
          <p:nvGrpSpPr>
            <p:cNvPr id="70" name="组合 69"/>
            <p:cNvGrpSpPr/>
            <p:nvPr/>
          </p:nvGrpSpPr>
          <p:grpSpPr>
            <a:xfrm>
              <a:off x="5714354" y="3382138"/>
              <a:ext cx="4968875" cy="576262"/>
              <a:chOff x="4753236" y="3654164"/>
              <a:chExt cx="4968875" cy="576262"/>
            </a:xfrm>
          </p:grpSpPr>
          <p:grpSp>
            <p:nvGrpSpPr>
              <p:cNvPr id="74" name="组合 23"/>
              <p:cNvGrpSpPr>
                <a:grpSpLocks/>
              </p:cNvGrpSpPr>
              <p:nvPr/>
            </p:nvGrpSpPr>
            <p:grpSpPr bwMode="auto">
              <a:xfrm>
                <a:off x="4753236" y="3654164"/>
                <a:ext cx="576262" cy="576262"/>
                <a:chOff x="6170389" y="4163727"/>
                <a:chExt cx="576064" cy="576064"/>
              </a:xfrm>
            </p:grpSpPr>
            <p:sp>
              <p:nvSpPr>
                <p:cNvPr id="77" name="圆角矩形 12"/>
                <p:cNvSpPr>
                  <a:spLocks noChangeArrowheads="1"/>
                </p:cNvSpPr>
                <p:nvPr/>
              </p:nvSpPr>
              <p:spPr bwMode="auto">
                <a:xfrm>
                  <a:off x="6170389" y="4163727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Freeform 12"/>
                <p:cNvSpPr>
                  <a:spLocks noEditPoints="1"/>
                </p:cNvSpPr>
                <p:nvPr/>
              </p:nvSpPr>
              <p:spPr bwMode="auto">
                <a:xfrm>
                  <a:off x="6278404" y="4253861"/>
                  <a:ext cx="378197" cy="364816"/>
                </a:xfrm>
                <a:custGeom>
                  <a:avLst/>
                  <a:gdLst>
                    <a:gd name="T0" fmla="*/ 2147483646 w 1022"/>
                    <a:gd name="T1" fmla="*/ 2147483646 h 973"/>
                    <a:gd name="T2" fmla="*/ 2147483646 w 1022"/>
                    <a:gd name="T3" fmla="*/ 2147483646 h 973"/>
                    <a:gd name="T4" fmla="*/ 2147483646 w 1022"/>
                    <a:gd name="T5" fmla="*/ 2147483646 h 973"/>
                    <a:gd name="T6" fmla="*/ 2147483646 w 1022"/>
                    <a:gd name="T7" fmla="*/ 2147483646 h 973"/>
                    <a:gd name="T8" fmla="*/ 2147483646 w 1022"/>
                    <a:gd name="T9" fmla="*/ 2147483646 h 973"/>
                    <a:gd name="T10" fmla="*/ 2147483646 w 1022"/>
                    <a:gd name="T11" fmla="*/ 2147483646 h 973"/>
                    <a:gd name="T12" fmla="*/ 2147483646 w 1022"/>
                    <a:gd name="T13" fmla="*/ 2147483646 h 973"/>
                    <a:gd name="T14" fmla="*/ 2147483646 w 1022"/>
                    <a:gd name="T15" fmla="*/ 2147483646 h 973"/>
                    <a:gd name="T16" fmla="*/ 2147483646 w 1022"/>
                    <a:gd name="T17" fmla="*/ 2147483646 h 973"/>
                    <a:gd name="T18" fmla="*/ 2147483646 w 1022"/>
                    <a:gd name="T19" fmla="*/ 2147483646 h 973"/>
                    <a:gd name="T20" fmla="*/ 2147483646 w 1022"/>
                    <a:gd name="T21" fmla="*/ 2147483646 h 973"/>
                    <a:gd name="T22" fmla="*/ 2147483646 w 1022"/>
                    <a:gd name="T23" fmla="*/ 2147483646 h 973"/>
                    <a:gd name="T24" fmla="*/ 2147483646 w 1022"/>
                    <a:gd name="T25" fmla="*/ 2147483646 h 973"/>
                    <a:gd name="T26" fmla="*/ 2147483646 w 1022"/>
                    <a:gd name="T27" fmla="*/ 2147483646 h 973"/>
                    <a:gd name="T28" fmla="*/ 2147483646 w 1022"/>
                    <a:gd name="T29" fmla="*/ 2147483646 h 973"/>
                    <a:gd name="T30" fmla="*/ 2147483646 w 1022"/>
                    <a:gd name="T31" fmla="*/ 2147483646 h 973"/>
                    <a:gd name="T32" fmla="*/ 2147483646 w 1022"/>
                    <a:gd name="T33" fmla="*/ 2147483646 h 973"/>
                    <a:gd name="T34" fmla="*/ 2147483646 w 1022"/>
                    <a:gd name="T35" fmla="*/ 2147483646 h 973"/>
                    <a:gd name="T36" fmla="*/ 2147483646 w 1022"/>
                    <a:gd name="T37" fmla="*/ 2147483646 h 973"/>
                    <a:gd name="T38" fmla="*/ 2147483646 w 1022"/>
                    <a:gd name="T39" fmla="*/ 2147483646 h 973"/>
                    <a:gd name="T40" fmla="*/ 2147483646 w 1022"/>
                    <a:gd name="T41" fmla="*/ 2147483646 h 973"/>
                    <a:gd name="T42" fmla="*/ 2147483646 w 1022"/>
                    <a:gd name="T43" fmla="*/ 2147483646 h 973"/>
                    <a:gd name="T44" fmla="*/ 2147483646 w 1022"/>
                    <a:gd name="T45" fmla="*/ 2147483646 h 973"/>
                    <a:gd name="T46" fmla="*/ 2147483646 w 1022"/>
                    <a:gd name="T47" fmla="*/ 2147483646 h 973"/>
                    <a:gd name="T48" fmla="*/ 2147483646 w 1022"/>
                    <a:gd name="T49" fmla="*/ 2147483646 h 973"/>
                    <a:gd name="T50" fmla="*/ 2147483646 w 1022"/>
                    <a:gd name="T51" fmla="*/ 2147483646 h 973"/>
                    <a:gd name="T52" fmla="*/ 2147483646 w 1022"/>
                    <a:gd name="T53" fmla="*/ 2147483646 h 973"/>
                    <a:gd name="T54" fmla="*/ 2147483646 w 1022"/>
                    <a:gd name="T55" fmla="*/ 2147483646 h 973"/>
                    <a:gd name="T56" fmla="*/ 2147483646 w 1022"/>
                    <a:gd name="T57" fmla="*/ 2147483646 h 973"/>
                    <a:gd name="T58" fmla="*/ 2147483646 w 1022"/>
                    <a:gd name="T59" fmla="*/ 2147483646 h 973"/>
                    <a:gd name="T60" fmla="*/ 2147483646 w 1022"/>
                    <a:gd name="T61" fmla="*/ 2147483646 h 973"/>
                    <a:gd name="T62" fmla="*/ 2147483646 w 1022"/>
                    <a:gd name="T63" fmla="*/ 2147483646 h 973"/>
                    <a:gd name="T64" fmla="*/ 2147483646 w 1022"/>
                    <a:gd name="T65" fmla="*/ 2147483646 h 973"/>
                    <a:gd name="T66" fmla="*/ 2147483646 w 1022"/>
                    <a:gd name="T67" fmla="*/ 2147483646 h 973"/>
                    <a:gd name="T68" fmla="*/ 2147483646 w 1022"/>
                    <a:gd name="T69" fmla="*/ 2147483646 h 973"/>
                    <a:gd name="T70" fmla="*/ 2147483646 w 1022"/>
                    <a:gd name="T71" fmla="*/ 2147483646 h 973"/>
                    <a:gd name="T72" fmla="*/ 2147483646 w 1022"/>
                    <a:gd name="T73" fmla="*/ 2147483646 h 973"/>
                    <a:gd name="T74" fmla="*/ 2147483646 w 1022"/>
                    <a:gd name="T75" fmla="*/ 2147483646 h 973"/>
                    <a:gd name="T76" fmla="*/ 2147483646 w 1022"/>
                    <a:gd name="T77" fmla="*/ 2147483646 h 973"/>
                    <a:gd name="T78" fmla="*/ 2147483646 w 1022"/>
                    <a:gd name="T79" fmla="*/ 2147483646 h 973"/>
                    <a:gd name="T80" fmla="*/ 2147483646 w 1022"/>
                    <a:gd name="T81" fmla="*/ 2147483646 h 973"/>
                    <a:gd name="T82" fmla="*/ 2147483646 w 1022"/>
                    <a:gd name="T83" fmla="*/ 2147483646 h 973"/>
                    <a:gd name="T84" fmla="*/ 2147483646 w 1022"/>
                    <a:gd name="T85" fmla="*/ 2147483646 h 973"/>
                    <a:gd name="T86" fmla="*/ 2147483646 w 1022"/>
                    <a:gd name="T87" fmla="*/ 2147483646 h 973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1022" h="973">
                      <a:moveTo>
                        <a:pt x="596" y="882"/>
                      </a:moveTo>
                      <a:lnTo>
                        <a:pt x="426" y="882"/>
                      </a:lnTo>
                      <a:cubicBezTo>
                        <a:pt x="414" y="882"/>
                        <a:pt x="403" y="892"/>
                        <a:pt x="403" y="904"/>
                      </a:cubicBezTo>
                      <a:cubicBezTo>
                        <a:pt x="403" y="916"/>
                        <a:pt x="414" y="926"/>
                        <a:pt x="426" y="926"/>
                      </a:cubicBezTo>
                      <a:lnTo>
                        <a:pt x="596" y="926"/>
                      </a:lnTo>
                      <a:cubicBezTo>
                        <a:pt x="609" y="926"/>
                        <a:pt x="619" y="916"/>
                        <a:pt x="619" y="904"/>
                      </a:cubicBezTo>
                      <a:cubicBezTo>
                        <a:pt x="619" y="892"/>
                        <a:pt x="609" y="882"/>
                        <a:pt x="596" y="882"/>
                      </a:cubicBezTo>
                      <a:close/>
                      <a:moveTo>
                        <a:pt x="596" y="813"/>
                      </a:moveTo>
                      <a:lnTo>
                        <a:pt x="596" y="813"/>
                      </a:lnTo>
                      <a:lnTo>
                        <a:pt x="426" y="813"/>
                      </a:lnTo>
                      <a:cubicBezTo>
                        <a:pt x="414" y="813"/>
                        <a:pt x="403" y="823"/>
                        <a:pt x="403" y="835"/>
                      </a:cubicBezTo>
                      <a:cubicBezTo>
                        <a:pt x="403" y="848"/>
                        <a:pt x="414" y="858"/>
                        <a:pt x="426" y="858"/>
                      </a:cubicBezTo>
                      <a:lnTo>
                        <a:pt x="596" y="858"/>
                      </a:lnTo>
                      <a:cubicBezTo>
                        <a:pt x="609" y="858"/>
                        <a:pt x="619" y="848"/>
                        <a:pt x="619" y="835"/>
                      </a:cubicBezTo>
                      <a:cubicBezTo>
                        <a:pt x="619" y="823"/>
                        <a:pt x="609" y="813"/>
                        <a:pt x="596" y="813"/>
                      </a:cubicBezTo>
                      <a:close/>
                      <a:moveTo>
                        <a:pt x="511" y="973"/>
                      </a:moveTo>
                      <a:lnTo>
                        <a:pt x="511" y="973"/>
                      </a:lnTo>
                      <a:lnTo>
                        <a:pt x="585" y="946"/>
                      </a:lnTo>
                      <a:lnTo>
                        <a:pt x="437" y="946"/>
                      </a:lnTo>
                      <a:lnTo>
                        <a:pt x="511" y="973"/>
                      </a:lnTo>
                      <a:close/>
                      <a:moveTo>
                        <a:pt x="514" y="261"/>
                      </a:moveTo>
                      <a:lnTo>
                        <a:pt x="514" y="261"/>
                      </a:lnTo>
                      <a:lnTo>
                        <a:pt x="508" y="261"/>
                      </a:lnTo>
                      <a:cubicBezTo>
                        <a:pt x="384" y="261"/>
                        <a:pt x="272" y="362"/>
                        <a:pt x="272" y="486"/>
                      </a:cubicBezTo>
                      <a:cubicBezTo>
                        <a:pt x="272" y="611"/>
                        <a:pt x="377" y="682"/>
                        <a:pt x="388" y="721"/>
                      </a:cubicBezTo>
                      <a:cubicBezTo>
                        <a:pt x="398" y="759"/>
                        <a:pt x="388" y="778"/>
                        <a:pt x="416" y="787"/>
                      </a:cubicBezTo>
                      <a:cubicBezTo>
                        <a:pt x="444" y="796"/>
                        <a:pt x="508" y="794"/>
                        <a:pt x="508" y="794"/>
                      </a:cubicBezTo>
                      <a:lnTo>
                        <a:pt x="514" y="794"/>
                      </a:lnTo>
                      <a:cubicBezTo>
                        <a:pt x="514" y="794"/>
                        <a:pt x="578" y="796"/>
                        <a:pt x="606" y="787"/>
                      </a:cubicBezTo>
                      <a:cubicBezTo>
                        <a:pt x="634" y="778"/>
                        <a:pt x="624" y="759"/>
                        <a:pt x="634" y="721"/>
                      </a:cubicBezTo>
                      <a:cubicBezTo>
                        <a:pt x="645" y="682"/>
                        <a:pt x="750" y="611"/>
                        <a:pt x="750" y="486"/>
                      </a:cubicBezTo>
                      <a:cubicBezTo>
                        <a:pt x="750" y="362"/>
                        <a:pt x="638" y="261"/>
                        <a:pt x="514" y="261"/>
                      </a:cubicBezTo>
                      <a:close/>
                      <a:moveTo>
                        <a:pt x="201" y="527"/>
                      </a:moveTo>
                      <a:lnTo>
                        <a:pt x="201" y="527"/>
                      </a:lnTo>
                      <a:cubicBezTo>
                        <a:pt x="201" y="509"/>
                        <a:pt x="183" y="495"/>
                        <a:pt x="162" y="495"/>
                      </a:cubicBezTo>
                      <a:lnTo>
                        <a:pt x="39" y="495"/>
                      </a:lnTo>
                      <a:cubicBezTo>
                        <a:pt x="17" y="495"/>
                        <a:pt x="0" y="509"/>
                        <a:pt x="0" y="527"/>
                      </a:cubicBezTo>
                      <a:cubicBezTo>
                        <a:pt x="0" y="544"/>
                        <a:pt x="17" y="558"/>
                        <a:pt x="39" y="558"/>
                      </a:cubicBezTo>
                      <a:lnTo>
                        <a:pt x="162" y="558"/>
                      </a:lnTo>
                      <a:cubicBezTo>
                        <a:pt x="183" y="558"/>
                        <a:pt x="201" y="544"/>
                        <a:pt x="201" y="527"/>
                      </a:cubicBezTo>
                      <a:close/>
                      <a:moveTo>
                        <a:pt x="983" y="495"/>
                      </a:moveTo>
                      <a:lnTo>
                        <a:pt x="983" y="495"/>
                      </a:lnTo>
                      <a:lnTo>
                        <a:pt x="860" y="495"/>
                      </a:lnTo>
                      <a:cubicBezTo>
                        <a:pt x="839" y="495"/>
                        <a:pt x="822" y="509"/>
                        <a:pt x="822" y="527"/>
                      </a:cubicBezTo>
                      <a:cubicBezTo>
                        <a:pt x="822" y="544"/>
                        <a:pt x="839" y="558"/>
                        <a:pt x="860" y="558"/>
                      </a:cubicBezTo>
                      <a:lnTo>
                        <a:pt x="983" y="558"/>
                      </a:lnTo>
                      <a:cubicBezTo>
                        <a:pt x="1005" y="558"/>
                        <a:pt x="1022" y="544"/>
                        <a:pt x="1022" y="527"/>
                      </a:cubicBezTo>
                      <a:cubicBezTo>
                        <a:pt x="1022" y="509"/>
                        <a:pt x="1005" y="495"/>
                        <a:pt x="983" y="495"/>
                      </a:cubicBezTo>
                      <a:close/>
                      <a:moveTo>
                        <a:pt x="782" y="296"/>
                      </a:moveTo>
                      <a:lnTo>
                        <a:pt x="782" y="296"/>
                      </a:lnTo>
                      <a:lnTo>
                        <a:pt x="869" y="209"/>
                      </a:lnTo>
                      <a:cubicBezTo>
                        <a:pt x="885" y="194"/>
                        <a:pt x="887" y="172"/>
                        <a:pt x="874" y="159"/>
                      </a:cubicBezTo>
                      <a:cubicBezTo>
                        <a:pt x="862" y="147"/>
                        <a:pt x="839" y="149"/>
                        <a:pt x="824" y="164"/>
                      </a:cubicBezTo>
                      <a:lnTo>
                        <a:pt x="737" y="251"/>
                      </a:lnTo>
                      <a:cubicBezTo>
                        <a:pt x="722" y="266"/>
                        <a:pt x="720" y="289"/>
                        <a:pt x="732" y="301"/>
                      </a:cubicBezTo>
                      <a:cubicBezTo>
                        <a:pt x="745" y="314"/>
                        <a:pt x="767" y="311"/>
                        <a:pt x="782" y="296"/>
                      </a:cubicBezTo>
                      <a:close/>
                      <a:moveTo>
                        <a:pt x="508" y="201"/>
                      </a:moveTo>
                      <a:lnTo>
                        <a:pt x="508" y="201"/>
                      </a:lnTo>
                      <a:cubicBezTo>
                        <a:pt x="526" y="201"/>
                        <a:pt x="540" y="183"/>
                        <a:pt x="540" y="162"/>
                      </a:cubicBezTo>
                      <a:lnTo>
                        <a:pt x="540" y="39"/>
                      </a:lnTo>
                      <a:cubicBezTo>
                        <a:pt x="540" y="18"/>
                        <a:pt x="526" y="0"/>
                        <a:pt x="508" y="0"/>
                      </a:cubicBezTo>
                      <a:cubicBezTo>
                        <a:pt x="491" y="0"/>
                        <a:pt x="476" y="18"/>
                        <a:pt x="476" y="39"/>
                      </a:cubicBezTo>
                      <a:lnTo>
                        <a:pt x="476" y="162"/>
                      </a:lnTo>
                      <a:cubicBezTo>
                        <a:pt x="476" y="183"/>
                        <a:pt x="491" y="201"/>
                        <a:pt x="508" y="201"/>
                      </a:cubicBezTo>
                      <a:close/>
                      <a:moveTo>
                        <a:pt x="229" y="283"/>
                      </a:moveTo>
                      <a:lnTo>
                        <a:pt x="229" y="283"/>
                      </a:lnTo>
                      <a:cubicBezTo>
                        <a:pt x="244" y="299"/>
                        <a:pt x="267" y="301"/>
                        <a:pt x="279" y="288"/>
                      </a:cubicBezTo>
                      <a:cubicBezTo>
                        <a:pt x="292" y="276"/>
                        <a:pt x="289" y="254"/>
                        <a:pt x="274" y="238"/>
                      </a:cubicBezTo>
                      <a:lnTo>
                        <a:pt x="187" y="151"/>
                      </a:lnTo>
                      <a:cubicBezTo>
                        <a:pt x="172" y="136"/>
                        <a:pt x="149" y="134"/>
                        <a:pt x="137" y="146"/>
                      </a:cubicBezTo>
                      <a:cubicBezTo>
                        <a:pt x="125" y="159"/>
                        <a:pt x="127" y="181"/>
                        <a:pt x="142" y="196"/>
                      </a:cubicBezTo>
                      <a:lnTo>
                        <a:pt x="229" y="283"/>
                      </a:lnTo>
                      <a:close/>
                      <a:moveTo>
                        <a:pt x="240" y="756"/>
                      </a:moveTo>
                      <a:lnTo>
                        <a:pt x="240" y="756"/>
                      </a:lnTo>
                      <a:lnTo>
                        <a:pt x="153" y="843"/>
                      </a:lnTo>
                      <a:cubicBezTo>
                        <a:pt x="137" y="859"/>
                        <a:pt x="135" y="881"/>
                        <a:pt x="148" y="894"/>
                      </a:cubicBezTo>
                      <a:cubicBezTo>
                        <a:pt x="160" y="906"/>
                        <a:pt x="183" y="904"/>
                        <a:pt x="198" y="889"/>
                      </a:cubicBezTo>
                      <a:lnTo>
                        <a:pt x="285" y="802"/>
                      </a:lnTo>
                      <a:cubicBezTo>
                        <a:pt x="300" y="786"/>
                        <a:pt x="302" y="764"/>
                        <a:pt x="290" y="751"/>
                      </a:cubicBezTo>
                      <a:cubicBezTo>
                        <a:pt x="277" y="739"/>
                        <a:pt x="255" y="741"/>
                        <a:pt x="240" y="756"/>
                      </a:cubicBezTo>
                      <a:close/>
                      <a:moveTo>
                        <a:pt x="793" y="769"/>
                      </a:moveTo>
                      <a:lnTo>
                        <a:pt x="793" y="769"/>
                      </a:lnTo>
                      <a:cubicBezTo>
                        <a:pt x="778" y="754"/>
                        <a:pt x="755" y="752"/>
                        <a:pt x="743" y="764"/>
                      </a:cubicBezTo>
                      <a:cubicBezTo>
                        <a:pt x="731" y="777"/>
                        <a:pt x="733" y="799"/>
                        <a:pt x="748" y="814"/>
                      </a:cubicBezTo>
                      <a:lnTo>
                        <a:pt x="835" y="901"/>
                      </a:lnTo>
                      <a:cubicBezTo>
                        <a:pt x="850" y="916"/>
                        <a:pt x="873" y="919"/>
                        <a:pt x="885" y="906"/>
                      </a:cubicBezTo>
                      <a:cubicBezTo>
                        <a:pt x="897" y="894"/>
                        <a:pt x="895" y="871"/>
                        <a:pt x="880" y="856"/>
                      </a:cubicBezTo>
                      <a:lnTo>
                        <a:pt x="793" y="76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5" name="Rectangle 14"/>
              <p:cNvSpPr>
                <a:spLocks noChangeArrowheads="1"/>
              </p:cNvSpPr>
              <p:nvPr/>
            </p:nvSpPr>
            <p:spPr bwMode="auto">
              <a:xfrm>
                <a:off x="5581874" y="38097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3744651"/>
                <a:ext cx="31559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B</a:t>
                </a: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样条优化</a:t>
                </a: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flipH="1">
              <a:off x="6433491" y="3876848"/>
              <a:ext cx="4171535" cy="80892"/>
              <a:chOff x="2272062" y="2596259"/>
              <a:chExt cx="4173708" cy="80934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矩形 7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5681436" y="4531291"/>
            <a:ext cx="4890672" cy="578188"/>
            <a:chOff x="5714354" y="4244369"/>
            <a:chExt cx="4890672" cy="578188"/>
          </a:xfrm>
        </p:grpSpPr>
        <p:grpSp>
          <p:nvGrpSpPr>
            <p:cNvPr id="80" name="组合 79"/>
            <p:cNvGrpSpPr/>
            <p:nvPr/>
          </p:nvGrpSpPr>
          <p:grpSpPr>
            <a:xfrm>
              <a:off x="5714354" y="4244369"/>
              <a:ext cx="4103687" cy="576263"/>
              <a:chOff x="4753236" y="4446326"/>
              <a:chExt cx="4103687" cy="576263"/>
            </a:xfrm>
          </p:grpSpPr>
          <p:grpSp>
            <p:nvGrpSpPr>
              <p:cNvPr id="84" name="组合 24"/>
              <p:cNvGrpSpPr>
                <a:grpSpLocks/>
              </p:cNvGrpSpPr>
              <p:nvPr/>
            </p:nvGrpSpPr>
            <p:grpSpPr bwMode="auto">
              <a:xfrm>
                <a:off x="4753236" y="4446326"/>
                <a:ext cx="576262" cy="576263"/>
                <a:chOff x="6170389" y="4955815"/>
                <a:chExt cx="576064" cy="576064"/>
              </a:xfrm>
            </p:grpSpPr>
            <p:sp>
              <p:nvSpPr>
                <p:cNvPr id="87" name="圆角矩形 13"/>
                <p:cNvSpPr>
                  <a:spLocks noChangeArrowheads="1"/>
                </p:cNvSpPr>
                <p:nvPr/>
              </p:nvSpPr>
              <p:spPr bwMode="auto">
                <a:xfrm>
                  <a:off x="6170389" y="4955815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8" name="Freeform 11"/>
                <p:cNvSpPr>
                  <a:spLocks noEditPoints="1"/>
                </p:cNvSpPr>
                <p:nvPr/>
              </p:nvSpPr>
              <p:spPr bwMode="auto">
                <a:xfrm>
                  <a:off x="6298628" y="5092507"/>
                  <a:ext cx="315884" cy="273385"/>
                </a:xfrm>
                <a:custGeom>
                  <a:avLst/>
                  <a:gdLst>
                    <a:gd name="T0" fmla="*/ 2147483646 w 948"/>
                    <a:gd name="T1" fmla="*/ 2147483646 h 810"/>
                    <a:gd name="T2" fmla="*/ 2147483646 w 948"/>
                    <a:gd name="T3" fmla="*/ 2147483646 h 810"/>
                    <a:gd name="T4" fmla="*/ 2147483646 w 948"/>
                    <a:gd name="T5" fmla="*/ 2147483646 h 810"/>
                    <a:gd name="T6" fmla="*/ 2147483646 w 948"/>
                    <a:gd name="T7" fmla="*/ 2147483646 h 810"/>
                    <a:gd name="T8" fmla="*/ 2147483646 w 948"/>
                    <a:gd name="T9" fmla="*/ 2147483646 h 810"/>
                    <a:gd name="T10" fmla="*/ 2147483646 w 948"/>
                    <a:gd name="T11" fmla="*/ 2147483646 h 810"/>
                    <a:gd name="T12" fmla="*/ 2147483646 w 948"/>
                    <a:gd name="T13" fmla="*/ 2147483646 h 810"/>
                    <a:gd name="T14" fmla="*/ 2147483646 w 948"/>
                    <a:gd name="T15" fmla="*/ 2147483646 h 810"/>
                    <a:gd name="T16" fmla="*/ 2147483646 w 948"/>
                    <a:gd name="T17" fmla="*/ 2147483646 h 810"/>
                    <a:gd name="T18" fmla="*/ 2147483646 w 948"/>
                    <a:gd name="T19" fmla="*/ 2147483646 h 810"/>
                    <a:gd name="T20" fmla="*/ 2147483646 w 948"/>
                    <a:gd name="T21" fmla="*/ 2147483646 h 810"/>
                    <a:gd name="T22" fmla="*/ 2147483646 w 948"/>
                    <a:gd name="T23" fmla="*/ 2147483646 h 810"/>
                    <a:gd name="T24" fmla="*/ 2147483646 w 948"/>
                    <a:gd name="T25" fmla="*/ 2147483646 h 810"/>
                    <a:gd name="T26" fmla="*/ 2147483646 w 948"/>
                    <a:gd name="T27" fmla="*/ 2147483646 h 810"/>
                    <a:gd name="T28" fmla="*/ 2147483646 w 948"/>
                    <a:gd name="T29" fmla="*/ 2147483646 h 810"/>
                    <a:gd name="T30" fmla="*/ 2147483646 w 948"/>
                    <a:gd name="T31" fmla="*/ 2147483646 h 810"/>
                    <a:gd name="T32" fmla="*/ 2147483646 w 948"/>
                    <a:gd name="T33" fmla="*/ 2147483646 h 810"/>
                    <a:gd name="T34" fmla="*/ 2147483646 w 948"/>
                    <a:gd name="T35" fmla="*/ 2147483646 h 810"/>
                    <a:gd name="T36" fmla="*/ 2147483646 w 948"/>
                    <a:gd name="T37" fmla="*/ 2147483646 h 810"/>
                    <a:gd name="T38" fmla="*/ 2147483646 w 948"/>
                    <a:gd name="T39" fmla="*/ 2147483646 h 810"/>
                    <a:gd name="T40" fmla="*/ 2147483646 w 948"/>
                    <a:gd name="T41" fmla="*/ 2147483646 h 810"/>
                    <a:gd name="T42" fmla="*/ 2147483646 w 948"/>
                    <a:gd name="T43" fmla="*/ 2147483646 h 810"/>
                    <a:gd name="T44" fmla="*/ 2147483646 w 948"/>
                    <a:gd name="T45" fmla="*/ 2147483646 h 810"/>
                    <a:gd name="T46" fmla="*/ 2147483646 w 948"/>
                    <a:gd name="T47" fmla="*/ 2147483646 h 810"/>
                    <a:gd name="T48" fmla="*/ 2147483646 w 948"/>
                    <a:gd name="T49" fmla="*/ 2147483646 h 810"/>
                    <a:gd name="T50" fmla="*/ 2147483646 w 948"/>
                    <a:gd name="T51" fmla="*/ 2147483646 h 810"/>
                    <a:gd name="T52" fmla="*/ 2147483646 w 948"/>
                    <a:gd name="T53" fmla="*/ 2147483646 h 810"/>
                    <a:gd name="T54" fmla="*/ 2147483646 w 948"/>
                    <a:gd name="T55" fmla="*/ 2147483646 h 810"/>
                    <a:gd name="T56" fmla="*/ 2147483646 w 948"/>
                    <a:gd name="T57" fmla="*/ 2147483646 h 810"/>
                    <a:gd name="T58" fmla="*/ 2147483646 w 948"/>
                    <a:gd name="T59" fmla="*/ 2147483646 h 810"/>
                    <a:gd name="T60" fmla="*/ 2147483646 w 948"/>
                    <a:gd name="T61" fmla="*/ 2147483646 h 810"/>
                    <a:gd name="T62" fmla="*/ 2147483646 w 948"/>
                    <a:gd name="T63" fmla="*/ 2147483646 h 810"/>
                    <a:gd name="T64" fmla="*/ 2147483646 w 948"/>
                    <a:gd name="T65" fmla="*/ 2147483646 h 810"/>
                    <a:gd name="T66" fmla="*/ 2147483646 w 948"/>
                    <a:gd name="T67" fmla="*/ 2147483646 h 810"/>
                    <a:gd name="T68" fmla="*/ 2147483646 w 948"/>
                    <a:gd name="T69" fmla="*/ 2147483646 h 810"/>
                    <a:gd name="T70" fmla="*/ 2147483646 w 948"/>
                    <a:gd name="T71" fmla="*/ 2147483646 h 810"/>
                    <a:gd name="T72" fmla="*/ 2147483646 w 948"/>
                    <a:gd name="T73" fmla="*/ 2147483646 h 810"/>
                    <a:gd name="T74" fmla="*/ 2147483646 w 948"/>
                    <a:gd name="T75" fmla="*/ 2147483646 h 810"/>
                    <a:gd name="T76" fmla="*/ 2147483646 w 948"/>
                    <a:gd name="T77" fmla="*/ 2147483646 h 810"/>
                    <a:gd name="T78" fmla="*/ 2147483646 w 948"/>
                    <a:gd name="T79" fmla="*/ 2147483646 h 810"/>
                    <a:gd name="T80" fmla="*/ 2147483646 w 948"/>
                    <a:gd name="T81" fmla="*/ 2147483646 h 810"/>
                    <a:gd name="T82" fmla="*/ 2147483646 w 948"/>
                    <a:gd name="T83" fmla="*/ 2147483646 h 810"/>
                    <a:gd name="T84" fmla="*/ 2147483646 w 948"/>
                    <a:gd name="T85" fmla="*/ 2147483646 h 810"/>
                    <a:gd name="T86" fmla="*/ 2147483646 w 948"/>
                    <a:gd name="T87" fmla="*/ 2147483646 h 810"/>
                    <a:gd name="T88" fmla="*/ 2147483646 w 948"/>
                    <a:gd name="T89" fmla="*/ 2147483646 h 810"/>
                    <a:gd name="T90" fmla="*/ 2147483646 w 948"/>
                    <a:gd name="T91" fmla="*/ 2147483646 h 810"/>
                    <a:gd name="T92" fmla="*/ 2147483646 w 948"/>
                    <a:gd name="T93" fmla="*/ 2147483646 h 810"/>
                    <a:gd name="T94" fmla="*/ 2147483646 w 948"/>
                    <a:gd name="T95" fmla="*/ 2147483646 h 810"/>
                    <a:gd name="T96" fmla="*/ 2147483646 w 948"/>
                    <a:gd name="T97" fmla="*/ 2147483646 h 810"/>
                    <a:gd name="T98" fmla="*/ 2147483646 w 948"/>
                    <a:gd name="T99" fmla="*/ 2147483646 h 810"/>
                    <a:gd name="T100" fmla="*/ 2147483646 w 948"/>
                    <a:gd name="T101" fmla="*/ 2147483646 h 810"/>
                    <a:gd name="T102" fmla="*/ 2147483646 w 948"/>
                    <a:gd name="T103" fmla="*/ 2147483646 h 810"/>
                    <a:gd name="T104" fmla="*/ 2147483646 w 948"/>
                    <a:gd name="T105" fmla="*/ 2147483646 h 810"/>
                    <a:gd name="T106" fmla="*/ 2147483646 w 948"/>
                    <a:gd name="T107" fmla="*/ 2147483646 h 810"/>
                    <a:gd name="T108" fmla="*/ 2147483646 w 948"/>
                    <a:gd name="T109" fmla="*/ 2147483646 h 810"/>
                    <a:gd name="T110" fmla="*/ 2147483646 w 948"/>
                    <a:gd name="T111" fmla="*/ 2147483646 h 810"/>
                    <a:gd name="T112" fmla="*/ 2147483646 w 948"/>
                    <a:gd name="T113" fmla="*/ 2147483646 h 810"/>
                    <a:gd name="T114" fmla="*/ 2147483646 w 948"/>
                    <a:gd name="T115" fmla="*/ 2147483646 h 810"/>
                    <a:gd name="T116" fmla="*/ 2147483646 w 948"/>
                    <a:gd name="T117" fmla="*/ 2147483646 h 810"/>
                    <a:gd name="T118" fmla="*/ 2147483646 w 948"/>
                    <a:gd name="T119" fmla="*/ 2147483646 h 81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948" h="810">
                      <a:moveTo>
                        <a:pt x="588" y="151"/>
                      </a:moveTo>
                      <a:cubicBezTo>
                        <a:pt x="588" y="151"/>
                        <a:pt x="588" y="152"/>
                        <a:pt x="588" y="152"/>
                      </a:cubicBezTo>
                      <a:cubicBezTo>
                        <a:pt x="588" y="153"/>
                        <a:pt x="589" y="154"/>
                        <a:pt x="589" y="155"/>
                      </a:cubicBezTo>
                      <a:cubicBezTo>
                        <a:pt x="589" y="156"/>
                        <a:pt x="589" y="156"/>
                        <a:pt x="589" y="157"/>
                      </a:cubicBezTo>
                      <a:cubicBezTo>
                        <a:pt x="589" y="158"/>
                        <a:pt x="589" y="159"/>
                        <a:pt x="589" y="161"/>
                      </a:cubicBezTo>
                      <a:cubicBezTo>
                        <a:pt x="589" y="161"/>
                        <a:pt x="589" y="161"/>
                        <a:pt x="589" y="161"/>
                      </a:cubicBezTo>
                      <a:cubicBezTo>
                        <a:pt x="589" y="162"/>
                        <a:pt x="589" y="164"/>
                        <a:pt x="589" y="165"/>
                      </a:cubicBezTo>
                      <a:cubicBezTo>
                        <a:pt x="589" y="165"/>
                        <a:pt x="589" y="166"/>
                        <a:pt x="589" y="166"/>
                      </a:cubicBezTo>
                      <a:cubicBezTo>
                        <a:pt x="589" y="167"/>
                        <a:pt x="589" y="168"/>
                        <a:pt x="589" y="169"/>
                      </a:cubicBezTo>
                      <a:cubicBezTo>
                        <a:pt x="589" y="170"/>
                        <a:pt x="589" y="170"/>
                        <a:pt x="589" y="171"/>
                      </a:cubicBezTo>
                      <a:cubicBezTo>
                        <a:pt x="588" y="178"/>
                        <a:pt x="586" y="185"/>
                        <a:pt x="584" y="191"/>
                      </a:cubicBezTo>
                      <a:cubicBezTo>
                        <a:pt x="584" y="192"/>
                        <a:pt x="583" y="193"/>
                        <a:pt x="583" y="194"/>
                      </a:cubicBezTo>
                      <a:cubicBezTo>
                        <a:pt x="583" y="195"/>
                        <a:pt x="583" y="195"/>
                        <a:pt x="583" y="195"/>
                      </a:cubicBezTo>
                      <a:cubicBezTo>
                        <a:pt x="583" y="196"/>
                        <a:pt x="582" y="197"/>
                        <a:pt x="582" y="198"/>
                      </a:cubicBezTo>
                      <a:cubicBezTo>
                        <a:pt x="582" y="198"/>
                        <a:pt x="582" y="198"/>
                        <a:pt x="582" y="198"/>
                      </a:cubicBezTo>
                      <a:cubicBezTo>
                        <a:pt x="580" y="201"/>
                        <a:pt x="579" y="204"/>
                        <a:pt x="577" y="207"/>
                      </a:cubicBezTo>
                      <a:cubicBezTo>
                        <a:pt x="577" y="207"/>
                        <a:pt x="577" y="207"/>
                        <a:pt x="577" y="208"/>
                      </a:cubicBezTo>
                      <a:cubicBezTo>
                        <a:pt x="577" y="208"/>
                        <a:pt x="576" y="209"/>
                        <a:pt x="575" y="210"/>
                      </a:cubicBezTo>
                      <a:cubicBezTo>
                        <a:pt x="575" y="210"/>
                        <a:pt x="575" y="211"/>
                        <a:pt x="575" y="211"/>
                      </a:cubicBezTo>
                      <a:cubicBezTo>
                        <a:pt x="573" y="215"/>
                        <a:pt x="570" y="218"/>
                        <a:pt x="567" y="222"/>
                      </a:cubicBezTo>
                      <a:cubicBezTo>
                        <a:pt x="567" y="222"/>
                        <a:pt x="567" y="222"/>
                        <a:pt x="567" y="222"/>
                      </a:cubicBezTo>
                      <a:cubicBezTo>
                        <a:pt x="566" y="223"/>
                        <a:pt x="566" y="224"/>
                        <a:pt x="565" y="224"/>
                      </a:cubicBezTo>
                      <a:cubicBezTo>
                        <a:pt x="565" y="224"/>
                        <a:pt x="565" y="225"/>
                        <a:pt x="565" y="225"/>
                      </a:cubicBezTo>
                      <a:cubicBezTo>
                        <a:pt x="562" y="227"/>
                        <a:pt x="560" y="230"/>
                        <a:pt x="558" y="232"/>
                      </a:cubicBezTo>
                      <a:cubicBezTo>
                        <a:pt x="558" y="232"/>
                        <a:pt x="557" y="232"/>
                        <a:pt x="557" y="232"/>
                      </a:cubicBezTo>
                      <a:cubicBezTo>
                        <a:pt x="557" y="233"/>
                        <a:pt x="556" y="233"/>
                        <a:pt x="555" y="234"/>
                      </a:cubicBezTo>
                      <a:cubicBezTo>
                        <a:pt x="555" y="234"/>
                        <a:pt x="555" y="234"/>
                        <a:pt x="554" y="234"/>
                      </a:cubicBezTo>
                      <a:cubicBezTo>
                        <a:pt x="554" y="235"/>
                        <a:pt x="553" y="236"/>
                        <a:pt x="552" y="236"/>
                      </a:cubicBezTo>
                      <a:cubicBezTo>
                        <a:pt x="547" y="240"/>
                        <a:pt x="543" y="243"/>
                        <a:pt x="537" y="246"/>
                      </a:cubicBezTo>
                      <a:cubicBezTo>
                        <a:pt x="536" y="246"/>
                        <a:pt x="535" y="247"/>
                        <a:pt x="534" y="247"/>
                      </a:cubicBezTo>
                      <a:cubicBezTo>
                        <a:pt x="533" y="247"/>
                        <a:pt x="533" y="248"/>
                        <a:pt x="532" y="248"/>
                      </a:cubicBezTo>
                      <a:cubicBezTo>
                        <a:pt x="532" y="248"/>
                        <a:pt x="531" y="249"/>
                        <a:pt x="530" y="249"/>
                      </a:cubicBezTo>
                      <a:cubicBezTo>
                        <a:pt x="529" y="249"/>
                        <a:pt x="529" y="249"/>
                        <a:pt x="528" y="249"/>
                      </a:cubicBezTo>
                      <a:cubicBezTo>
                        <a:pt x="527" y="250"/>
                        <a:pt x="526" y="250"/>
                        <a:pt x="525" y="251"/>
                      </a:cubicBezTo>
                      <a:cubicBezTo>
                        <a:pt x="525" y="251"/>
                        <a:pt x="525" y="251"/>
                        <a:pt x="525" y="251"/>
                      </a:cubicBezTo>
                      <a:cubicBezTo>
                        <a:pt x="523" y="251"/>
                        <a:pt x="522" y="252"/>
                        <a:pt x="520" y="252"/>
                      </a:cubicBezTo>
                      <a:cubicBezTo>
                        <a:pt x="520" y="252"/>
                        <a:pt x="520" y="252"/>
                        <a:pt x="519" y="252"/>
                      </a:cubicBezTo>
                      <a:cubicBezTo>
                        <a:pt x="518" y="253"/>
                        <a:pt x="517" y="253"/>
                        <a:pt x="516" y="253"/>
                      </a:cubicBezTo>
                      <a:cubicBezTo>
                        <a:pt x="516" y="253"/>
                        <a:pt x="515" y="253"/>
                        <a:pt x="515" y="253"/>
                      </a:cubicBezTo>
                      <a:cubicBezTo>
                        <a:pt x="514" y="254"/>
                        <a:pt x="512" y="254"/>
                        <a:pt x="511" y="254"/>
                      </a:cubicBezTo>
                      <a:cubicBezTo>
                        <a:pt x="509" y="254"/>
                        <a:pt x="508" y="255"/>
                        <a:pt x="506" y="255"/>
                      </a:cubicBezTo>
                      <a:cubicBezTo>
                        <a:pt x="506" y="255"/>
                        <a:pt x="506" y="255"/>
                        <a:pt x="505" y="255"/>
                      </a:cubicBezTo>
                      <a:cubicBezTo>
                        <a:pt x="504" y="255"/>
                        <a:pt x="503" y="255"/>
                        <a:pt x="502" y="255"/>
                      </a:cubicBezTo>
                      <a:cubicBezTo>
                        <a:pt x="502" y="255"/>
                        <a:pt x="501" y="255"/>
                        <a:pt x="501" y="255"/>
                      </a:cubicBezTo>
                      <a:cubicBezTo>
                        <a:pt x="499" y="255"/>
                        <a:pt x="498" y="255"/>
                        <a:pt x="496" y="255"/>
                      </a:cubicBezTo>
                      <a:cubicBezTo>
                        <a:pt x="496" y="255"/>
                        <a:pt x="496" y="255"/>
                        <a:pt x="496" y="255"/>
                      </a:cubicBezTo>
                      <a:cubicBezTo>
                        <a:pt x="495" y="255"/>
                        <a:pt x="494" y="255"/>
                        <a:pt x="492" y="255"/>
                      </a:cubicBezTo>
                      <a:cubicBezTo>
                        <a:pt x="492" y="255"/>
                        <a:pt x="491" y="255"/>
                        <a:pt x="491" y="255"/>
                      </a:cubicBezTo>
                      <a:cubicBezTo>
                        <a:pt x="490" y="255"/>
                        <a:pt x="489" y="255"/>
                        <a:pt x="488" y="255"/>
                      </a:cubicBezTo>
                      <a:cubicBezTo>
                        <a:pt x="488" y="255"/>
                        <a:pt x="487" y="255"/>
                        <a:pt x="487" y="255"/>
                      </a:cubicBezTo>
                      <a:cubicBezTo>
                        <a:pt x="485" y="255"/>
                        <a:pt x="484" y="255"/>
                        <a:pt x="483" y="255"/>
                      </a:cubicBezTo>
                      <a:cubicBezTo>
                        <a:pt x="477" y="254"/>
                        <a:pt x="471" y="253"/>
                        <a:pt x="466" y="251"/>
                      </a:cubicBezTo>
                      <a:cubicBezTo>
                        <a:pt x="465" y="250"/>
                        <a:pt x="464" y="250"/>
                        <a:pt x="463" y="250"/>
                      </a:cubicBezTo>
                      <a:cubicBezTo>
                        <a:pt x="463" y="250"/>
                        <a:pt x="462" y="250"/>
                        <a:pt x="462" y="249"/>
                      </a:cubicBezTo>
                      <a:cubicBezTo>
                        <a:pt x="461" y="249"/>
                        <a:pt x="460" y="249"/>
                        <a:pt x="459" y="248"/>
                      </a:cubicBezTo>
                      <a:cubicBezTo>
                        <a:pt x="459" y="248"/>
                        <a:pt x="459" y="248"/>
                        <a:pt x="459" y="248"/>
                      </a:cubicBezTo>
                      <a:cubicBezTo>
                        <a:pt x="456" y="247"/>
                        <a:pt x="453" y="245"/>
                        <a:pt x="450" y="244"/>
                      </a:cubicBezTo>
                      <a:cubicBezTo>
                        <a:pt x="450" y="244"/>
                        <a:pt x="450" y="244"/>
                        <a:pt x="450" y="244"/>
                      </a:cubicBezTo>
                      <a:cubicBezTo>
                        <a:pt x="449" y="243"/>
                        <a:pt x="448" y="243"/>
                        <a:pt x="447" y="242"/>
                      </a:cubicBezTo>
                      <a:cubicBezTo>
                        <a:pt x="447" y="242"/>
                        <a:pt x="447" y="242"/>
                        <a:pt x="446" y="242"/>
                      </a:cubicBezTo>
                      <a:cubicBezTo>
                        <a:pt x="443" y="239"/>
                        <a:pt x="439" y="237"/>
                        <a:pt x="436" y="234"/>
                      </a:cubicBezTo>
                      <a:cubicBezTo>
                        <a:pt x="435" y="234"/>
                        <a:pt x="435" y="234"/>
                        <a:pt x="435" y="234"/>
                      </a:cubicBezTo>
                      <a:cubicBezTo>
                        <a:pt x="434" y="233"/>
                        <a:pt x="434" y="232"/>
                        <a:pt x="433" y="232"/>
                      </a:cubicBezTo>
                      <a:cubicBezTo>
                        <a:pt x="433" y="231"/>
                        <a:pt x="433" y="231"/>
                        <a:pt x="432" y="231"/>
                      </a:cubicBezTo>
                      <a:cubicBezTo>
                        <a:pt x="430" y="229"/>
                        <a:pt x="428" y="227"/>
                        <a:pt x="425" y="224"/>
                      </a:cubicBezTo>
                      <a:cubicBezTo>
                        <a:pt x="425" y="224"/>
                        <a:pt x="425" y="224"/>
                        <a:pt x="425" y="224"/>
                      </a:cubicBezTo>
                      <a:cubicBezTo>
                        <a:pt x="425" y="223"/>
                        <a:pt x="424" y="222"/>
                        <a:pt x="423" y="222"/>
                      </a:cubicBezTo>
                      <a:cubicBezTo>
                        <a:pt x="423" y="221"/>
                        <a:pt x="423" y="221"/>
                        <a:pt x="423" y="221"/>
                      </a:cubicBezTo>
                      <a:cubicBezTo>
                        <a:pt x="422" y="220"/>
                        <a:pt x="421" y="219"/>
                        <a:pt x="421" y="218"/>
                      </a:cubicBezTo>
                      <a:cubicBezTo>
                        <a:pt x="417" y="213"/>
                        <a:pt x="413" y="207"/>
                        <a:pt x="410" y="200"/>
                      </a:cubicBezTo>
                      <a:cubicBezTo>
                        <a:pt x="410" y="200"/>
                        <a:pt x="410" y="199"/>
                        <a:pt x="409" y="199"/>
                      </a:cubicBezTo>
                      <a:cubicBezTo>
                        <a:pt x="409" y="198"/>
                        <a:pt x="409" y="197"/>
                        <a:pt x="408" y="196"/>
                      </a:cubicBezTo>
                      <a:cubicBezTo>
                        <a:pt x="408" y="196"/>
                        <a:pt x="408" y="195"/>
                        <a:pt x="408" y="195"/>
                      </a:cubicBezTo>
                      <a:cubicBezTo>
                        <a:pt x="407" y="194"/>
                        <a:pt x="407" y="193"/>
                        <a:pt x="407" y="191"/>
                      </a:cubicBezTo>
                      <a:cubicBezTo>
                        <a:pt x="406" y="191"/>
                        <a:pt x="406" y="191"/>
                        <a:pt x="406" y="191"/>
                      </a:cubicBezTo>
                      <a:cubicBezTo>
                        <a:pt x="406" y="190"/>
                        <a:pt x="406" y="188"/>
                        <a:pt x="405" y="187"/>
                      </a:cubicBezTo>
                      <a:cubicBezTo>
                        <a:pt x="405" y="187"/>
                        <a:pt x="405" y="186"/>
                        <a:pt x="405" y="186"/>
                      </a:cubicBezTo>
                      <a:cubicBezTo>
                        <a:pt x="405" y="185"/>
                        <a:pt x="404" y="184"/>
                        <a:pt x="404" y="183"/>
                      </a:cubicBezTo>
                      <a:cubicBezTo>
                        <a:pt x="404" y="182"/>
                        <a:pt x="404" y="182"/>
                        <a:pt x="404" y="181"/>
                      </a:cubicBezTo>
                      <a:cubicBezTo>
                        <a:pt x="404" y="180"/>
                        <a:pt x="403" y="179"/>
                        <a:pt x="403" y="177"/>
                      </a:cubicBezTo>
                      <a:cubicBezTo>
                        <a:pt x="403" y="176"/>
                        <a:pt x="403" y="174"/>
                        <a:pt x="402" y="173"/>
                      </a:cubicBezTo>
                      <a:cubicBezTo>
                        <a:pt x="402" y="173"/>
                        <a:pt x="402" y="172"/>
                        <a:pt x="402" y="172"/>
                      </a:cubicBezTo>
                      <a:cubicBezTo>
                        <a:pt x="402" y="171"/>
                        <a:pt x="402" y="170"/>
                        <a:pt x="402" y="169"/>
                      </a:cubicBezTo>
                      <a:cubicBezTo>
                        <a:pt x="402" y="168"/>
                        <a:pt x="402" y="168"/>
                        <a:pt x="402" y="167"/>
                      </a:cubicBezTo>
                      <a:cubicBezTo>
                        <a:pt x="402" y="166"/>
                        <a:pt x="402" y="164"/>
                        <a:pt x="402" y="163"/>
                      </a:cubicBezTo>
                      <a:cubicBezTo>
                        <a:pt x="402" y="163"/>
                        <a:pt x="402" y="163"/>
                        <a:pt x="402" y="163"/>
                      </a:cubicBezTo>
                      <a:cubicBezTo>
                        <a:pt x="402" y="161"/>
                        <a:pt x="402" y="160"/>
                        <a:pt x="402" y="159"/>
                      </a:cubicBezTo>
                      <a:cubicBezTo>
                        <a:pt x="402" y="158"/>
                        <a:pt x="402" y="158"/>
                        <a:pt x="402" y="157"/>
                      </a:cubicBezTo>
                      <a:cubicBezTo>
                        <a:pt x="402" y="156"/>
                        <a:pt x="402" y="156"/>
                        <a:pt x="402" y="155"/>
                      </a:cubicBezTo>
                      <a:cubicBezTo>
                        <a:pt x="402" y="154"/>
                        <a:pt x="402" y="154"/>
                        <a:pt x="402" y="153"/>
                      </a:cubicBezTo>
                      <a:cubicBezTo>
                        <a:pt x="402" y="152"/>
                        <a:pt x="402" y="151"/>
                        <a:pt x="403" y="149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3" y="143"/>
                        <a:pt x="405" y="138"/>
                        <a:pt x="406" y="132"/>
                      </a:cubicBezTo>
                      <a:cubicBezTo>
                        <a:pt x="407" y="131"/>
                        <a:pt x="407" y="130"/>
                        <a:pt x="408" y="129"/>
                      </a:cubicBezTo>
                      <a:cubicBezTo>
                        <a:pt x="408" y="129"/>
                        <a:pt x="408" y="129"/>
                        <a:pt x="408" y="129"/>
                      </a:cubicBezTo>
                      <a:cubicBezTo>
                        <a:pt x="408" y="128"/>
                        <a:pt x="409" y="127"/>
                        <a:pt x="409" y="126"/>
                      </a:cubicBezTo>
                      <a:cubicBezTo>
                        <a:pt x="409" y="126"/>
                        <a:pt x="409" y="126"/>
                        <a:pt x="409" y="126"/>
                      </a:cubicBezTo>
                      <a:cubicBezTo>
                        <a:pt x="410" y="123"/>
                        <a:pt x="412" y="120"/>
                        <a:pt x="413" y="117"/>
                      </a:cubicBezTo>
                      <a:cubicBezTo>
                        <a:pt x="413" y="117"/>
                        <a:pt x="414" y="116"/>
                        <a:pt x="414" y="116"/>
                      </a:cubicBezTo>
                      <a:cubicBezTo>
                        <a:pt x="414" y="115"/>
                        <a:pt x="415" y="114"/>
                        <a:pt x="415" y="114"/>
                      </a:cubicBezTo>
                      <a:cubicBezTo>
                        <a:pt x="415" y="113"/>
                        <a:pt x="415" y="113"/>
                        <a:pt x="416" y="113"/>
                      </a:cubicBezTo>
                      <a:cubicBezTo>
                        <a:pt x="418" y="109"/>
                        <a:pt x="420" y="106"/>
                        <a:pt x="423" y="102"/>
                      </a:cubicBezTo>
                      <a:cubicBezTo>
                        <a:pt x="423" y="102"/>
                        <a:pt x="423" y="102"/>
                        <a:pt x="424" y="102"/>
                      </a:cubicBezTo>
                      <a:cubicBezTo>
                        <a:pt x="424" y="101"/>
                        <a:pt x="425" y="100"/>
                        <a:pt x="426" y="99"/>
                      </a:cubicBezTo>
                      <a:cubicBezTo>
                        <a:pt x="426" y="99"/>
                        <a:pt x="426" y="99"/>
                        <a:pt x="426" y="99"/>
                      </a:cubicBezTo>
                      <a:cubicBezTo>
                        <a:pt x="428" y="97"/>
                        <a:pt x="431" y="94"/>
                        <a:pt x="433" y="92"/>
                      </a:cubicBezTo>
                      <a:cubicBezTo>
                        <a:pt x="433" y="92"/>
                        <a:pt x="433" y="92"/>
                        <a:pt x="433" y="92"/>
                      </a:cubicBezTo>
                      <a:cubicBezTo>
                        <a:pt x="434" y="91"/>
                        <a:pt x="435" y="90"/>
                        <a:pt x="436" y="90"/>
                      </a:cubicBezTo>
                      <a:cubicBezTo>
                        <a:pt x="436" y="90"/>
                        <a:pt x="436" y="89"/>
                        <a:pt x="436" y="89"/>
                      </a:cubicBezTo>
                      <a:cubicBezTo>
                        <a:pt x="437" y="89"/>
                        <a:pt x="438" y="88"/>
                        <a:pt x="439" y="87"/>
                      </a:cubicBezTo>
                      <a:cubicBezTo>
                        <a:pt x="443" y="84"/>
                        <a:pt x="448" y="81"/>
                        <a:pt x="453" y="78"/>
                      </a:cubicBezTo>
                      <a:cubicBezTo>
                        <a:pt x="454" y="78"/>
                        <a:pt x="456" y="77"/>
                        <a:pt x="457" y="77"/>
                      </a:cubicBezTo>
                      <a:cubicBezTo>
                        <a:pt x="457" y="76"/>
                        <a:pt x="458" y="76"/>
                        <a:pt x="458" y="76"/>
                      </a:cubicBezTo>
                      <a:cubicBezTo>
                        <a:pt x="459" y="76"/>
                        <a:pt x="460" y="75"/>
                        <a:pt x="461" y="75"/>
                      </a:cubicBezTo>
                      <a:cubicBezTo>
                        <a:pt x="461" y="75"/>
                        <a:pt x="462" y="74"/>
                        <a:pt x="462" y="74"/>
                      </a:cubicBezTo>
                      <a:cubicBezTo>
                        <a:pt x="463" y="74"/>
                        <a:pt x="465" y="73"/>
                        <a:pt x="466" y="73"/>
                      </a:cubicBezTo>
                      <a:cubicBezTo>
                        <a:pt x="466" y="73"/>
                        <a:pt x="466" y="73"/>
                        <a:pt x="466" y="73"/>
                      </a:cubicBezTo>
                      <a:cubicBezTo>
                        <a:pt x="467" y="72"/>
                        <a:pt x="469" y="72"/>
                        <a:pt x="470" y="72"/>
                      </a:cubicBezTo>
                      <a:cubicBezTo>
                        <a:pt x="471" y="72"/>
                        <a:pt x="471" y="71"/>
                        <a:pt x="471" y="71"/>
                      </a:cubicBezTo>
                      <a:cubicBezTo>
                        <a:pt x="472" y="71"/>
                        <a:pt x="473" y="71"/>
                        <a:pt x="474" y="71"/>
                      </a:cubicBezTo>
                      <a:cubicBezTo>
                        <a:pt x="475" y="71"/>
                        <a:pt x="475" y="70"/>
                        <a:pt x="476" y="70"/>
                      </a:cubicBezTo>
                      <a:cubicBezTo>
                        <a:pt x="477" y="70"/>
                        <a:pt x="479" y="70"/>
                        <a:pt x="480" y="70"/>
                      </a:cubicBezTo>
                      <a:cubicBezTo>
                        <a:pt x="481" y="69"/>
                        <a:pt x="483" y="69"/>
                        <a:pt x="484" y="69"/>
                      </a:cubicBezTo>
                      <a:cubicBezTo>
                        <a:pt x="485" y="69"/>
                        <a:pt x="485" y="69"/>
                        <a:pt x="486" y="69"/>
                      </a:cubicBezTo>
                      <a:cubicBezTo>
                        <a:pt x="487" y="69"/>
                        <a:pt x="488" y="69"/>
                        <a:pt x="489" y="69"/>
                      </a:cubicBezTo>
                      <a:cubicBezTo>
                        <a:pt x="489" y="68"/>
                        <a:pt x="490" y="68"/>
                        <a:pt x="490" y="68"/>
                      </a:cubicBezTo>
                      <a:cubicBezTo>
                        <a:pt x="491" y="68"/>
                        <a:pt x="493" y="68"/>
                        <a:pt x="494" y="68"/>
                      </a:cubicBezTo>
                      <a:cubicBezTo>
                        <a:pt x="494" y="68"/>
                        <a:pt x="494" y="68"/>
                        <a:pt x="495" y="68"/>
                      </a:cubicBezTo>
                      <a:cubicBezTo>
                        <a:pt x="496" y="68"/>
                        <a:pt x="497" y="68"/>
                        <a:pt x="498" y="68"/>
                      </a:cubicBezTo>
                      <a:cubicBezTo>
                        <a:pt x="499" y="68"/>
                        <a:pt x="499" y="68"/>
                        <a:pt x="500" y="68"/>
                      </a:cubicBezTo>
                      <a:cubicBezTo>
                        <a:pt x="501" y="68"/>
                        <a:pt x="502" y="68"/>
                        <a:pt x="503" y="69"/>
                      </a:cubicBezTo>
                      <a:cubicBezTo>
                        <a:pt x="503" y="69"/>
                        <a:pt x="504" y="69"/>
                        <a:pt x="504" y="69"/>
                      </a:cubicBezTo>
                      <a:cubicBezTo>
                        <a:pt x="505" y="69"/>
                        <a:pt x="507" y="69"/>
                        <a:pt x="508" y="69"/>
                      </a:cubicBezTo>
                      <a:cubicBezTo>
                        <a:pt x="514" y="70"/>
                        <a:pt x="519" y="71"/>
                        <a:pt x="525" y="73"/>
                      </a:cubicBezTo>
                      <a:cubicBezTo>
                        <a:pt x="526" y="73"/>
                        <a:pt x="527" y="74"/>
                        <a:pt x="528" y="74"/>
                      </a:cubicBezTo>
                      <a:cubicBezTo>
                        <a:pt x="528" y="74"/>
                        <a:pt x="528" y="74"/>
                        <a:pt x="528" y="74"/>
                      </a:cubicBezTo>
                      <a:cubicBezTo>
                        <a:pt x="529" y="75"/>
                        <a:pt x="530" y="75"/>
                        <a:pt x="531" y="75"/>
                      </a:cubicBezTo>
                      <a:cubicBezTo>
                        <a:pt x="531" y="75"/>
                        <a:pt x="532" y="76"/>
                        <a:pt x="532" y="76"/>
                      </a:cubicBezTo>
                      <a:cubicBezTo>
                        <a:pt x="535" y="77"/>
                        <a:pt x="538" y="78"/>
                        <a:pt x="541" y="80"/>
                      </a:cubicBezTo>
                      <a:cubicBezTo>
                        <a:pt x="541" y="80"/>
                        <a:pt x="541" y="80"/>
                        <a:pt x="541" y="80"/>
                      </a:cubicBezTo>
                      <a:cubicBezTo>
                        <a:pt x="542" y="81"/>
                        <a:pt x="543" y="81"/>
                        <a:pt x="544" y="82"/>
                      </a:cubicBezTo>
                      <a:cubicBezTo>
                        <a:pt x="544" y="82"/>
                        <a:pt x="544" y="82"/>
                        <a:pt x="544" y="82"/>
                      </a:cubicBezTo>
                      <a:cubicBezTo>
                        <a:pt x="548" y="84"/>
                        <a:pt x="552" y="87"/>
                        <a:pt x="555" y="90"/>
                      </a:cubicBezTo>
                      <a:cubicBezTo>
                        <a:pt x="555" y="90"/>
                        <a:pt x="555" y="90"/>
                        <a:pt x="556" y="90"/>
                      </a:cubicBezTo>
                      <a:cubicBezTo>
                        <a:pt x="556" y="91"/>
                        <a:pt x="557" y="92"/>
                        <a:pt x="558" y="92"/>
                      </a:cubicBezTo>
                      <a:cubicBezTo>
                        <a:pt x="558" y="92"/>
                        <a:pt x="558" y="92"/>
                        <a:pt x="558" y="93"/>
                      </a:cubicBezTo>
                      <a:cubicBezTo>
                        <a:pt x="561" y="95"/>
                        <a:pt x="563" y="97"/>
                        <a:pt x="565" y="100"/>
                      </a:cubicBezTo>
                      <a:cubicBezTo>
                        <a:pt x="565" y="100"/>
                        <a:pt x="565" y="100"/>
                        <a:pt x="565" y="100"/>
                      </a:cubicBezTo>
                      <a:cubicBezTo>
                        <a:pt x="566" y="101"/>
                        <a:pt x="567" y="101"/>
                        <a:pt x="567" y="102"/>
                      </a:cubicBezTo>
                      <a:cubicBezTo>
                        <a:pt x="568" y="102"/>
                        <a:pt x="568" y="103"/>
                        <a:pt x="568" y="103"/>
                      </a:cubicBezTo>
                      <a:cubicBezTo>
                        <a:pt x="569" y="104"/>
                        <a:pt x="569" y="104"/>
                        <a:pt x="570" y="105"/>
                      </a:cubicBezTo>
                      <a:cubicBezTo>
                        <a:pt x="573" y="110"/>
                        <a:pt x="576" y="115"/>
                        <a:pt x="579" y="120"/>
                      </a:cubicBezTo>
                      <a:cubicBezTo>
                        <a:pt x="580" y="121"/>
                        <a:pt x="580" y="122"/>
                        <a:pt x="581" y="123"/>
                      </a:cubicBezTo>
                      <a:cubicBezTo>
                        <a:pt x="581" y="124"/>
                        <a:pt x="581" y="124"/>
                        <a:pt x="581" y="125"/>
                      </a:cubicBezTo>
                      <a:cubicBezTo>
                        <a:pt x="582" y="126"/>
                        <a:pt x="582" y="127"/>
                        <a:pt x="582" y="127"/>
                      </a:cubicBezTo>
                      <a:cubicBezTo>
                        <a:pt x="583" y="128"/>
                        <a:pt x="583" y="128"/>
                        <a:pt x="583" y="129"/>
                      </a:cubicBezTo>
                      <a:cubicBezTo>
                        <a:pt x="583" y="130"/>
                        <a:pt x="584" y="131"/>
                        <a:pt x="584" y="132"/>
                      </a:cubicBezTo>
                      <a:cubicBezTo>
                        <a:pt x="584" y="132"/>
                        <a:pt x="584" y="133"/>
                        <a:pt x="584" y="133"/>
                      </a:cubicBezTo>
                      <a:cubicBezTo>
                        <a:pt x="585" y="134"/>
                        <a:pt x="585" y="135"/>
                        <a:pt x="585" y="137"/>
                      </a:cubicBezTo>
                      <a:lnTo>
                        <a:pt x="586" y="138"/>
                      </a:lnTo>
                      <a:cubicBezTo>
                        <a:pt x="586" y="139"/>
                        <a:pt x="586" y="140"/>
                        <a:pt x="587" y="141"/>
                      </a:cubicBezTo>
                      <a:cubicBezTo>
                        <a:pt x="587" y="141"/>
                        <a:pt x="587" y="142"/>
                        <a:pt x="587" y="142"/>
                      </a:cubicBezTo>
                      <a:cubicBezTo>
                        <a:pt x="587" y="144"/>
                        <a:pt x="587" y="145"/>
                        <a:pt x="588" y="147"/>
                      </a:cubicBezTo>
                      <a:cubicBezTo>
                        <a:pt x="588" y="148"/>
                        <a:pt x="588" y="149"/>
                        <a:pt x="588" y="151"/>
                      </a:cubicBezTo>
                      <a:close/>
                      <a:moveTo>
                        <a:pt x="657" y="163"/>
                      </a:moveTo>
                      <a:lnTo>
                        <a:pt x="648" y="108"/>
                      </a:lnTo>
                      <a:lnTo>
                        <a:pt x="616" y="114"/>
                      </a:lnTo>
                      <a:cubicBezTo>
                        <a:pt x="611" y="99"/>
                        <a:pt x="602" y="86"/>
                        <a:pt x="592" y="74"/>
                      </a:cubicBezTo>
                      <a:lnTo>
                        <a:pt x="611" y="48"/>
                      </a:lnTo>
                      <a:lnTo>
                        <a:pt x="565" y="16"/>
                      </a:lnTo>
                      <a:lnTo>
                        <a:pt x="547" y="42"/>
                      </a:lnTo>
                      <a:cubicBezTo>
                        <a:pt x="533" y="36"/>
                        <a:pt x="518" y="32"/>
                        <a:pt x="502" y="32"/>
                      </a:cubicBezTo>
                      <a:lnTo>
                        <a:pt x="497" y="0"/>
                      </a:lnTo>
                      <a:lnTo>
                        <a:pt x="442" y="9"/>
                      </a:lnTo>
                      <a:lnTo>
                        <a:pt x="447" y="41"/>
                      </a:lnTo>
                      <a:cubicBezTo>
                        <a:pt x="432" y="47"/>
                        <a:pt x="419" y="55"/>
                        <a:pt x="408" y="65"/>
                      </a:cubicBezTo>
                      <a:lnTo>
                        <a:pt x="382" y="47"/>
                      </a:lnTo>
                      <a:lnTo>
                        <a:pt x="350" y="92"/>
                      </a:lnTo>
                      <a:lnTo>
                        <a:pt x="376" y="110"/>
                      </a:lnTo>
                      <a:cubicBezTo>
                        <a:pt x="370" y="124"/>
                        <a:pt x="366" y="140"/>
                        <a:pt x="365" y="155"/>
                      </a:cubicBezTo>
                      <a:lnTo>
                        <a:pt x="334" y="161"/>
                      </a:lnTo>
                      <a:lnTo>
                        <a:pt x="343" y="215"/>
                      </a:lnTo>
                      <a:lnTo>
                        <a:pt x="374" y="210"/>
                      </a:lnTo>
                      <a:cubicBezTo>
                        <a:pt x="380" y="225"/>
                        <a:pt x="388" y="238"/>
                        <a:pt x="399" y="249"/>
                      </a:cubicBezTo>
                      <a:lnTo>
                        <a:pt x="380" y="275"/>
                      </a:lnTo>
                      <a:lnTo>
                        <a:pt x="425" y="308"/>
                      </a:lnTo>
                      <a:lnTo>
                        <a:pt x="444" y="282"/>
                      </a:lnTo>
                      <a:cubicBezTo>
                        <a:pt x="458" y="288"/>
                        <a:pt x="473" y="291"/>
                        <a:pt x="489" y="292"/>
                      </a:cubicBezTo>
                      <a:lnTo>
                        <a:pt x="494" y="324"/>
                      </a:lnTo>
                      <a:lnTo>
                        <a:pt x="549" y="315"/>
                      </a:lnTo>
                      <a:lnTo>
                        <a:pt x="544" y="283"/>
                      </a:lnTo>
                      <a:cubicBezTo>
                        <a:pt x="558" y="277"/>
                        <a:pt x="571" y="269"/>
                        <a:pt x="583" y="258"/>
                      </a:cubicBezTo>
                      <a:lnTo>
                        <a:pt x="609" y="277"/>
                      </a:lnTo>
                      <a:lnTo>
                        <a:pt x="641" y="232"/>
                      </a:lnTo>
                      <a:lnTo>
                        <a:pt x="615" y="213"/>
                      </a:lnTo>
                      <a:cubicBezTo>
                        <a:pt x="621" y="199"/>
                        <a:pt x="625" y="184"/>
                        <a:pt x="625" y="168"/>
                      </a:cubicBezTo>
                      <a:lnTo>
                        <a:pt x="657" y="163"/>
                      </a:lnTo>
                      <a:close/>
                      <a:moveTo>
                        <a:pt x="453" y="544"/>
                      </a:moveTo>
                      <a:cubicBezTo>
                        <a:pt x="453" y="545"/>
                        <a:pt x="453" y="546"/>
                        <a:pt x="453" y="547"/>
                      </a:cubicBezTo>
                      <a:cubicBezTo>
                        <a:pt x="452" y="548"/>
                        <a:pt x="452" y="550"/>
                        <a:pt x="452" y="552"/>
                      </a:cubicBezTo>
                      <a:cubicBezTo>
                        <a:pt x="452" y="553"/>
                        <a:pt x="451" y="554"/>
                        <a:pt x="451" y="554"/>
                      </a:cubicBezTo>
                      <a:cubicBezTo>
                        <a:pt x="451" y="557"/>
                        <a:pt x="450" y="559"/>
                        <a:pt x="450" y="562"/>
                      </a:cubicBezTo>
                      <a:cubicBezTo>
                        <a:pt x="450" y="562"/>
                        <a:pt x="450" y="562"/>
                        <a:pt x="449" y="562"/>
                      </a:cubicBezTo>
                      <a:cubicBezTo>
                        <a:pt x="449" y="565"/>
                        <a:pt x="448" y="567"/>
                        <a:pt x="448" y="569"/>
                      </a:cubicBezTo>
                      <a:cubicBezTo>
                        <a:pt x="447" y="570"/>
                        <a:pt x="447" y="570"/>
                        <a:pt x="447" y="571"/>
                      </a:cubicBezTo>
                      <a:cubicBezTo>
                        <a:pt x="447" y="573"/>
                        <a:pt x="446" y="575"/>
                        <a:pt x="445" y="576"/>
                      </a:cubicBezTo>
                      <a:cubicBezTo>
                        <a:pt x="445" y="577"/>
                        <a:pt x="445" y="578"/>
                        <a:pt x="445" y="579"/>
                      </a:cubicBezTo>
                      <a:cubicBezTo>
                        <a:pt x="440" y="591"/>
                        <a:pt x="435" y="602"/>
                        <a:pt x="428" y="612"/>
                      </a:cubicBezTo>
                      <a:cubicBezTo>
                        <a:pt x="427" y="614"/>
                        <a:pt x="426" y="616"/>
                        <a:pt x="425" y="617"/>
                      </a:cubicBezTo>
                      <a:cubicBezTo>
                        <a:pt x="424" y="617"/>
                        <a:pt x="424" y="618"/>
                        <a:pt x="424" y="618"/>
                      </a:cubicBezTo>
                      <a:cubicBezTo>
                        <a:pt x="423" y="620"/>
                        <a:pt x="422" y="621"/>
                        <a:pt x="421" y="623"/>
                      </a:cubicBezTo>
                      <a:cubicBezTo>
                        <a:pt x="421" y="623"/>
                        <a:pt x="420" y="623"/>
                        <a:pt x="420" y="623"/>
                      </a:cubicBezTo>
                      <a:cubicBezTo>
                        <a:pt x="417" y="628"/>
                        <a:pt x="413" y="632"/>
                        <a:pt x="409" y="637"/>
                      </a:cubicBezTo>
                      <a:cubicBezTo>
                        <a:pt x="409" y="637"/>
                        <a:pt x="409" y="637"/>
                        <a:pt x="408" y="637"/>
                      </a:cubicBezTo>
                      <a:cubicBezTo>
                        <a:pt x="407" y="639"/>
                        <a:pt x="406" y="640"/>
                        <a:pt x="404" y="641"/>
                      </a:cubicBezTo>
                      <a:cubicBezTo>
                        <a:pt x="404" y="641"/>
                        <a:pt x="404" y="642"/>
                        <a:pt x="404" y="642"/>
                      </a:cubicBezTo>
                      <a:cubicBezTo>
                        <a:pt x="398" y="648"/>
                        <a:pt x="392" y="653"/>
                        <a:pt x="386" y="657"/>
                      </a:cubicBezTo>
                      <a:cubicBezTo>
                        <a:pt x="385" y="657"/>
                        <a:pt x="385" y="658"/>
                        <a:pt x="385" y="658"/>
                      </a:cubicBezTo>
                      <a:cubicBezTo>
                        <a:pt x="383" y="659"/>
                        <a:pt x="382" y="660"/>
                        <a:pt x="380" y="661"/>
                      </a:cubicBezTo>
                      <a:cubicBezTo>
                        <a:pt x="380" y="661"/>
                        <a:pt x="379" y="661"/>
                        <a:pt x="379" y="662"/>
                      </a:cubicBezTo>
                      <a:cubicBezTo>
                        <a:pt x="374" y="665"/>
                        <a:pt x="369" y="668"/>
                        <a:pt x="364" y="670"/>
                      </a:cubicBezTo>
                      <a:cubicBezTo>
                        <a:pt x="364" y="671"/>
                        <a:pt x="364" y="671"/>
                        <a:pt x="363" y="671"/>
                      </a:cubicBezTo>
                      <a:cubicBezTo>
                        <a:pt x="362" y="672"/>
                        <a:pt x="360" y="672"/>
                        <a:pt x="358" y="673"/>
                      </a:cubicBezTo>
                      <a:cubicBezTo>
                        <a:pt x="358" y="673"/>
                        <a:pt x="358" y="674"/>
                        <a:pt x="357" y="674"/>
                      </a:cubicBezTo>
                      <a:cubicBezTo>
                        <a:pt x="356" y="675"/>
                        <a:pt x="354" y="675"/>
                        <a:pt x="352" y="676"/>
                      </a:cubicBezTo>
                      <a:cubicBezTo>
                        <a:pt x="343" y="680"/>
                        <a:pt x="333" y="683"/>
                        <a:pt x="323" y="685"/>
                      </a:cubicBezTo>
                      <a:cubicBezTo>
                        <a:pt x="321" y="686"/>
                        <a:pt x="318" y="686"/>
                        <a:pt x="316" y="687"/>
                      </a:cubicBezTo>
                      <a:cubicBezTo>
                        <a:pt x="315" y="687"/>
                        <a:pt x="314" y="687"/>
                        <a:pt x="313" y="687"/>
                      </a:cubicBezTo>
                      <a:cubicBezTo>
                        <a:pt x="312" y="687"/>
                        <a:pt x="310" y="688"/>
                        <a:pt x="308" y="688"/>
                      </a:cubicBezTo>
                      <a:cubicBezTo>
                        <a:pt x="307" y="688"/>
                        <a:pt x="307" y="688"/>
                        <a:pt x="306" y="688"/>
                      </a:cubicBezTo>
                      <a:cubicBezTo>
                        <a:pt x="304" y="688"/>
                        <a:pt x="301" y="689"/>
                        <a:pt x="299" y="689"/>
                      </a:cubicBezTo>
                      <a:cubicBezTo>
                        <a:pt x="299" y="689"/>
                        <a:pt x="299" y="689"/>
                        <a:pt x="298" y="689"/>
                      </a:cubicBezTo>
                      <a:cubicBezTo>
                        <a:pt x="296" y="689"/>
                        <a:pt x="293" y="689"/>
                        <a:pt x="291" y="689"/>
                      </a:cubicBezTo>
                      <a:cubicBezTo>
                        <a:pt x="290" y="689"/>
                        <a:pt x="289" y="689"/>
                        <a:pt x="289" y="689"/>
                      </a:cubicBezTo>
                      <a:cubicBezTo>
                        <a:pt x="287" y="689"/>
                        <a:pt x="285" y="689"/>
                        <a:pt x="283" y="689"/>
                      </a:cubicBezTo>
                      <a:cubicBezTo>
                        <a:pt x="282" y="689"/>
                        <a:pt x="281" y="689"/>
                        <a:pt x="281" y="689"/>
                      </a:cubicBezTo>
                      <a:cubicBezTo>
                        <a:pt x="278" y="689"/>
                        <a:pt x="276" y="689"/>
                        <a:pt x="273" y="689"/>
                      </a:cubicBezTo>
                      <a:cubicBezTo>
                        <a:pt x="270" y="688"/>
                        <a:pt x="268" y="688"/>
                        <a:pt x="265" y="688"/>
                      </a:cubicBezTo>
                      <a:cubicBezTo>
                        <a:pt x="265" y="688"/>
                        <a:pt x="264" y="687"/>
                        <a:pt x="263" y="687"/>
                      </a:cubicBezTo>
                      <a:cubicBezTo>
                        <a:pt x="261" y="687"/>
                        <a:pt x="259" y="687"/>
                        <a:pt x="257" y="686"/>
                      </a:cubicBezTo>
                      <a:cubicBezTo>
                        <a:pt x="257" y="686"/>
                        <a:pt x="256" y="686"/>
                        <a:pt x="255" y="686"/>
                      </a:cubicBezTo>
                      <a:cubicBezTo>
                        <a:pt x="253" y="686"/>
                        <a:pt x="250" y="685"/>
                        <a:pt x="248" y="684"/>
                      </a:cubicBezTo>
                      <a:cubicBezTo>
                        <a:pt x="248" y="684"/>
                        <a:pt x="247" y="684"/>
                        <a:pt x="247" y="684"/>
                      </a:cubicBezTo>
                      <a:cubicBezTo>
                        <a:pt x="245" y="684"/>
                        <a:pt x="243" y="683"/>
                        <a:pt x="241" y="683"/>
                      </a:cubicBezTo>
                      <a:cubicBezTo>
                        <a:pt x="240" y="682"/>
                        <a:pt x="239" y="682"/>
                        <a:pt x="238" y="682"/>
                      </a:cubicBezTo>
                      <a:cubicBezTo>
                        <a:pt x="237" y="681"/>
                        <a:pt x="235" y="681"/>
                        <a:pt x="233" y="680"/>
                      </a:cubicBezTo>
                      <a:cubicBezTo>
                        <a:pt x="233" y="680"/>
                        <a:pt x="232" y="680"/>
                        <a:pt x="231" y="679"/>
                      </a:cubicBezTo>
                      <a:cubicBezTo>
                        <a:pt x="229" y="679"/>
                        <a:pt x="226" y="678"/>
                        <a:pt x="224" y="677"/>
                      </a:cubicBezTo>
                      <a:cubicBezTo>
                        <a:pt x="215" y="673"/>
                        <a:pt x="206" y="668"/>
                        <a:pt x="197" y="663"/>
                      </a:cubicBezTo>
                      <a:cubicBezTo>
                        <a:pt x="196" y="662"/>
                        <a:pt x="194" y="661"/>
                        <a:pt x="192" y="660"/>
                      </a:cubicBezTo>
                      <a:cubicBezTo>
                        <a:pt x="192" y="659"/>
                        <a:pt x="192" y="659"/>
                        <a:pt x="191" y="659"/>
                      </a:cubicBezTo>
                      <a:cubicBezTo>
                        <a:pt x="190" y="658"/>
                        <a:pt x="188" y="657"/>
                        <a:pt x="187" y="656"/>
                      </a:cubicBezTo>
                      <a:cubicBezTo>
                        <a:pt x="187" y="655"/>
                        <a:pt x="187" y="655"/>
                        <a:pt x="186" y="655"/>
                      </a:cubicBezTo>
                      <a:cubicBezTo>
                        <a:pt x="182" y="652"/>
                        <a:pt x="177" y="648"/>
                        <a:pt x="173" y="644"/>
                      </a:cubicBezTo>
                      <a:cubicBezTo>
                        <a:pt x="173" y="644"/>
                        <a:pt x="172" y="643"/>
                        <a:pt x="172" y="643"/>
                      </a:cubicBezTo>
                      <a:cubicBezTo>
                        <a:pt x="171" y="642"/>
                        <a:pt x="170" y="641"/>
                        <a:pt x="168" y="639"/>
                      </a:cubicBezTo>
                      <a:cubicBezTo>
                        <a:pt x="168" y="639"/>
                        <a:pt x="168" y="639"/>
                        <a:pt x="167" y="638"/>
                      </a:cubicBezTo>
                      <a:cubicBezTo>
                        <a:pt x="162" y="633"/>
                        <a:pt x="157" y="627"/>
                        <a:pt x="152" y="620"/>
                      </a:cubicBezTo>
                      <a:cubicBezTo>
                        <a:pt x="152" y="620"/>
                        <a:pt x="152" y="620"/>
                        <a:pt x="151" y="619"/>
                      </a:cubicBezTo>
                      <a:cubicBezTo>
                        <a:pt x="150" y="618"/>
                        <a:pt x="149" y="616"/>
                        <a:pt x="148" y="615"/>
                      </a:cubicBezTo>
                      <a:cubicBezTo>
                        <a:pt x="148" y="615"/>
                        <a:pt x="148" y="614"/>
                        <a:pt x="148" y="614"/>
                      </a:cubicBezTo>
                      <a:cubicBezTo>
                        <a:pt x="145" y="609"/>
                        <a:pt x="142" y="604"/>
                        <a:pt x="139" y="599"/>
                      </a:cubicBezTo>
                      <a:cubicBezTo>
                        <a:pt x="139" y="599"/>
                        <a:pt x="139" y="598"/>
                        <a:pt x="139" y="598"/>
                      </a:cubicBezTo>
                      <a:cubicBezTo>
                        <a:pt x="138" y="597"/>
                        <a:pt x="137" y="595"/>
                        <a:pt x="136" y="593"/>
                      </a:cubicBezTo>
                      <a:cubicBezTo>
                        <a:pt x="136" y="593"/>
                        <a:pt x="136" y="592"/>
                        <a:pt x="136" y="592"/>
                      </a:cubicBezTo>
                      <a:cubicBezTo>
                        <a:pt x="135" y="590"/>
                        <a:pt x="134" y="589"/>
                        <a:pt x="133" y="587"/>
                      </a:cubicBezTo>
                      <a:cubicBezTo>
                        <a:pt x="129" y="575"/>
                        <a:pt x="125" y="563"/>
                        <a:pt x="123" y="551"/>
                      </a:cubicBezTo>
                      <a:cubicBezTo>
                        <a:pt x="123" y="550"/>
                        <a:pt x="122" y="549"/>
                        <a:pt x="122" y="548"/>
                      </a:cubicBezTo>
                      <a:cubicBezTo>
                        <a:pt x="122" y="547"/>
                        <a:pt x="122" y="545"/>
                        <a:pt x="122" y="543"/>
                      </a:cubicBezTo>
                      <a:cubicBezTo>
                        <a:pt x="122" y="542"/>
                        <a:pt x="121" y="541"/>
                        <a:pt x="121" y="541"/>
                      </a:cubicBezTo>
                      <a:cubicBezTo>
                        <a:pt x="121" y="538"/>
                        <a:pt x="121" y="536"/>
                        <a:pt x="121" y="534"/>
                      </a:cubicBezTo>
                      <a:cubicBezTo>
                        <a:pt x="121" y="534"/>
                        <a:pt x="121" y="533"/>
                        <a:pt x="121" y="533"/>
                      </a:cubicBezTo>
                      <a:cubicBezTo>
                        <a:pt x="120" y="531"/>
                        <a:pt x="120" y="528"/>
                        <a:pt x="120" y="526"/>
                      </a:cubicBezTo>
                      <a:cubicBezTo>
                        <a:pt x="120" y="525"/>
                        <a:pt x="120" y="524"/>
                        <a:pt x="120" y="523"/>
                      </a:cubicBezTo>
                      <a:cubicBezTo>
                        <a:pt x="120" y="522"/>
                        <a:pt x="120" y="520"/>
                        <a:pt x="120" y="518"/>
                      </a:cubicBezTo>
                      <a:cubicBezTo>
                        <a:pt x="120" y="517"/>
                        <a:pt x="120" y="516"/>
                        <a:pt x="120" y="515"/>
                      </a:cubicBezTo>
                      <a:cubicBezTo>
                        <a:pt x="121" y="513"/>
                        <a:pt x="121" y="510"/>
                        <a:pt x="121" y="508"/>
                      </a:cubicBezTo>
                      <a:cubicBezTo>
                        <a:pt x="121" y="505"/>
                        <a:pt x="121" y="503"/>
                        <a:pt x="122" y="500"/>
                      </a:cubicBezTo>
                      <a:cubicBezTo>
                        <a:pt x="122" y="499"/>
                        <a:pt x="122" y="499"/>
                        <a:pt x="122" y="498"/>
                      </a:cubicBezTo>
                      <a:cubicBezTo>
                        <a:pt x="122" y="496"/>
                        <a:pt x="123" y="494"/>
                        <a:pt x="123" y="492"/>
                      </a:cubicBezTo>
                      <a:cubicBezTo>
                        <a:pt x="123" y="492"/>
                        <a:pt x="123" y="491"/>
                        <a:pt x="123" y="490"/>
                      </a:cubicBezTo>
                      <a:cubicBezTo>
                        <a:pt x="124" y="488"/>
                        <a:pt x="124" y="485"/>
                        <a:pt x="125" y="483"/>
                      </a:cubicBezTo>
                      <a:cubicBezTo>
                        <a:pt x="125" y="482"/>
                        <a:pt x="125" y="482"/>
                        <a:pt x="125" y="482"/>
                      </a:cubicBezTo>
                      <a:cubicBezTo>
                        <a:pt x="126" y="480"/>
                        <a:pt x="126" y="478"/>
                        <a:pt x="127" y="475"/>
                      </a:cubicBezTo>
                      <a:cubicBezTo>
                        <a:pt x="127" y="475"/>
                        <a:pt x="127" y="474"/>
                        <a:pt x="128" y="473"/>
                      </a:cubicBezTo>
                      <a:cubicBezTo>
                        <a:pt x="128" y="471"/>
                        <a:pt x="129" y="470"/>
                        <a:pt x="129" y="468"/>
                      </a:cubicBezTo>
                      <a:cubicBezTo>
                        <a:pt x="130" y="467"/>
                        <a:pt x="130" y="467"/>
                        <a:pt x="130" y="466"/>
                      </a:cubicBezTo>
                      <a:cubicBezTo>
                        <a:pt x="131" y="464"/>
                        <a:pt x="132" y="461"/>
                        <a:pt x="133" y="459"/>
                      </a:cubicBezTo>
                      <a:cubicBezTo>
                        <a:pt x="133" y="459"/>
                        <a:pt x="133" y="459"/>
                        <a:pt x="133" y="459"/>
                      </a:cubicBezTo>
                      <a:cubicBezTo>
                        <a:pt x="136" y="450"/>
                        <a:pt x="141" y="440"/>
                        <a:pt x="147" y="432"/>
                      </a:cubicBezTo>
                      <a:cubicBezTo>
                        <a:pt x="148" y="430"/>
                        <a:pt x="149" y="429"/>
                        <a:pt x="150" y="427"/>
                      </a:cubicBezTo>
                      <a:cubicBezTo>
                        <a:pt x="150" y="427"/>
                        <a:pt x="150" y="426"/>
                        <a:pt x="151" y="426"/>
                      </a:cubicBezTo>
                      <a:cubicBezTo>
                        <a:pt x="152" y="425"/>
                        <a:pt x="153" y="423"/>
                        <a:pt x="154" y="422"/>
                      </a:cubicBezTo>
                      <a:cubicBezTo>
                        <a:pt x="154" y="422"/>
                        <a:pt x="154" y="421"/>
                        <a:pt x="154" y="421"/>
                      </a:cubicBezTo>
                      <a:cubicBezTo>
                        <a:pt x="158" y="416"/>
                        <a:pt x="162" y="412"/>
                        <a:pt x="166" y="408"/>
                      </a:cubicBezTo>
                      <a:cubicBezTo>
                        <a:pt x="166" y="407"/>
                        <a:pt x="166" y="407"/>
                        <a:pt x="166" y="407"/>
                      </a:cubicBezTo>
                      <a:cubicBezTo>
                        <a:pt x="168" y="406"/>
                        <a:pt x="169" y="404"/>
                        <a:pt x="170" y="403"/>
                      </a:cubicBezTo>
                      <a:cubicBezTo>
                        <a:pt x="170" y="403"/>
                        <a:pt x="171" y="403"/>
                        <a:pt x="171" y="402"/>
                      </a:cubicBezTo>
                      <a:cubicBezTo>
                        <a:pt x="177" y="397"/>
                        <a:pt x="183" y="392"/>
                        <a:pt x="189" y="387"/>
                      </a:cubicBezTo>
                      <a:cubicBezTo>
                        <a:pt x="189" y="387"/>
                        <a:pt x="190" y="387"/>
                        <a:pt x="190" y="386"/>
                      </a:cubicBezTo>
                      <a:cubicBezTo>
                        <a:pt x="192" y="385"/>
                        <a:pt x="193" y="384"/>
                        <a:pt x="195" y="383"/>
                      </a:cubicBezTo>
                      <a:cubicBezTo>
                        <a:pt x="195" y="383"/>
                        <a:pt x="195" y="383"/>
                        <a:pt x="195" y="383"/>
                      </a:cubicBezTo>
                      <a:cubicBezTo>
                        <a:pt x="200" y="379"/>
                        <a:pt x="205" y="377"/>
                        <a:pt x="211" y="374"/>
                      </a:cubicBezTo>
                      <a:cubicBezTo>
                        <a:pt x="211" y="374"/>
                        <a:pt x="211" y="374"/>
                        <a:pt x="211" y="373"/>
                      </a:cubicBezTo>
                      <a:cubicBezTo>
                        <a:pt x="213" y="373"/>
                        <a:pt x="215" y="372"/>
                        <a:pt x="216" y="371"/>
                      </a:cubicBezTo>
                      <a:cubicBezTo>
                        <a:pt x="217" y="371"/>
                        <a:pt x="217" y="371"/>
                        <a:pt x="217" y="371"/>
                      </a:cubicBezTo>
                      <a:cubicBezTo>
                        <a:pt x="219" y="370"/>
                        <a:pt x="221" y="369"/>
                        <a:pt x="223" y="368"/>
                      </a:cubicBezTo>
                      <a:cubicBezTo>
                        <a:pt x="232" y="364"/>
                        <a:pt x="242" y="361"/>
                        <a:pt x="252" y="359"/>
                      </a:cubicBezTo>
                      <a:cubicBezTo>
                        <a:pt x="254" y="358"/>
                        <a:pt x="256" y="358"/>
                        <a:pt x="259" y="358"/>
                      </a:cubicBezTo>
                      <a:cubicBezTo>
                        <a:pt x="260" y="357"/>
                        <a:pt x="260" y="357"/>
                        <a:pt x="261" y="357"/>
                      </a:cubicBezTo>
                      <a:cubicBezTo>
                        <a:pt x="263" y="357"/>
                        <a:pt x="265" y="357"/>
                        <a:pt x="266" y="356"/>
                      </a:cubicBezTo>
                      <a:cubicBezTo>
                        <a:pt x="267" y="356"/>
                        <a:pt x="268" y="356"/>
                        <a:pt x="269" y="356"/>
                      </a:cubicBezTo>
                      <a:cubicBezTo>
                        <a:pt x="271" y="356"/>
                        <a:pt x="273" y="356"/>
                        <a:pt x="276" y="356"/>
                      </a:cubicBezTo>
                      <a:cubicBezTo>
                        <a:pt x="276" y="355"/>
                        <a:pt x="276" y="355"/>
                        <a:pt x="276" y="355"/>
                      </a:cubicBezTo>
                      <a:cubicBezTo>
                        <a:pt x="279" y="355"/>
                        <a:pt x="281" y="355"/>
                        <a:pt x="284" y="355"/>
                      </a:cubicBezTo>
                      <a:cubicBezTo>
                        <a:pt x="285" y="355"/>
                        <a:pt x="285" y="355"/>
                        <a:pt x="286" y="355"/>
                      </a:cubicBezTo>
                      <a:cubicBezTo>
                        <a:pt x="288" y="355"/>
                        <a:pt x="290" y="355"/>
                        <a:pt x="292" y="355"/>
                      </a:cubicBezTo>
                      <a:cubicBezTo>
                        <a:pt x="292" y="355"/>
                        <a:pt x="293" y="355"/>
                        <a:pt x="294" y="355"/>
                      </a:cubicBezTo>
                      <a:cubicBezTo>
                        <a:pt x="297" y="355"/>
                        <a:pt x="299" y="356"/>
                        <a:pt x="302" y="356"/>
                      </a:cubicBezTo>
                      <a:cubicBezTo>
                        <a:pt x="304" y="356"/>
                        <a:pt x="307" y="356"/>
                        <a:pt x="309" y="357"/>
                      </a:cubicBezTo>
                      <a:cubicBezTo>
                        <a:pt x="310" y="357"/>
                        <a:pt x="311" y="357"/>
                        <a:pt x="312" y="357"/>
                      </a:cubicBezTo>
                      <a:cubicBezTo>
                        <a:pt x="314" y="357"/>
                        <a:pt x="315" y="357"/>
                        <a:pt x="317" y="358"/>
                      </a:cubicBezTo>
                      <a:cubicBezTo>
                        <a:pt x="318" y="358"/>
                        <a:pt x="319" y="358"/>
                        <a:pt x="319" y="358"/>
                      </a:cubicBezTo>
                      <a:cubicBezTo>
                        <a:pt x="322" y="359"/>
                        <a:pt x="324" y="359"/>
                        <a:pt x="327" y="360"/>
                      </a:cubicBezTo>
                      <a:cubicBezTo>
                        <a:pt x="327" y="360"/>
                        <a:pt x="327" y="360"/>
                        <a:pt x="328" y="360"/>
                      </a:cubicBezTo>
                      <a:cubicBezTo>
                        <a:pt x="330" y="361"/>
                        <a:pt x="332" y="361"/>
                        <a:pt x="334" y="362"/>
                      </a:cubicBezTo>
                      <a:cubicBezTo>
                        <a:pt x="335" y="362"/>
                        <a:pt x="336" y="362"/>
                        <a:pt x="336" y="363"/>
                      </a:cubicBezTo>
                      <a:cubicBezTo>
                        <a:pt x="338" y="363"/>
                        <a:pt x="340" y="363"/>
                        <a:pt x="341" y="364"/>
                      </a:cubicBezTo>
                      <a:cubicBezTo>
                        <a:pt x="342" y="364"/>
                        <a:pt x="343" y="365"/>
                        <a:pt x="344" y="365"/>
                      </a:cubicBezTo>
                      <a:cubicBezTo>
                        <a:pt x="346" y="366"/>
                        <a:pt x="348" y="367"/>
                        <a:pt x="350" y="367"/>
                      </a:cubicBezTo>
                      <a:cubicBezTo>
                        <a:pt x="360" y="371"/>
                        <a:pt x="369" y="376"/>
                        <a:pt x="378" y="382"/>
                      </a:cubicBezTo>
                      <a:cubicBezTo>
                        <a:pt x="379" y="383"/>
                        <a:pt x="381" y="384"/>
                        <a:pt x="382" y="385"/>
                      </a:cubicBezTo>
                      <a:cubicBezTo>
                        <a:pt x="383" y="385"/>
                        <a:pt x="383" y="385"/>
                        <a:pt x="383" y="385"/>
                      </a:cubicBezTo>
                      <a:cubicBezTo>
                        <a:pt x="385" y="387"/>
                        <a:pt x="386" y="388"/>
                        <a:pt x="388" y="389"/>
                      </a:cubicBezTo>
                      <a:cubicBezTo>
                        <a:pt x="388" y="389"/>
                        <a:pt x="388" y="389"/>
                        <a:pt x="388" y="389"/>
                      </a:cubicBezTo>
                      <a:cubicBezTo>
                        <a:pt x="393" y="393"/>
                        <a:pt x="398" y="397"/>
                        <a:pt x="402" y="401"/>
                      </a:cubicBezTo>
                      <a:cubicBezTo>
                        <a:pt x="402" y="401"/>
                        <a:pt x="402" y="401"/>
                        <a:pt x="402" y="401"/>
                      </a:cubicBezTo>
                      <a:cubicBezTo>
                        <a:pt x="404" y="402"/>
                        <a:pt x="405" y="404"/>
                        <a:pt x="406" y="405"/>
                      </a:cubicBezTo>
                      <a:cubicBezTo>
                        <a:pt x="407" y="405"/>
                        <a:pt x="407" y="406"/>
                        <a:pt x="407" y="406"/>
                      </a:cubicBezTo>
                      <a:cubicBezTo>
                        <a:pt x="413" y="412"/>
                        <a:pt x="418" y="418"/>
                        <a:pt x="422" y="424"/>
                      </a:cubicBezTo>
                      <a:cubicBezTo>
                        <a:pt x="423" y="424"/>
                        <a:pt x="423" y="425"/>
                        <a:pt x="423" y="425"/>
                      </a:cubicBezTo>
                      <a:cubicBezTo>
                        <a:pt x="424" y="426"/>
                        <a:pt x="425" y="428"/>
                        <a:pt x="426" y="429"/>
                      </a:cubicBezTo>
                      <a:cubicBezTo>
                        <a:pt x="426" y="430"/>
                        <a:pt x="427" y="430"/>
                        <a:pt x="427" y="430"/>
                      </a:cubicBezTo>
                      <a:cubicBezTo>
                        <a:pt x="430" y="435"/>
                        <a:pt x="433" y="440"/>
                        <a:pt x="436" y="445"/>
                      </a:cubicBezTo>
                      <a:cubicBezTo>
                        <a:pt x="436" y="446"/>
                        <a:pt x="436" y="446"/>
                        <a:pt x="436" y="446"/>
                      </a:cubicBezTo>
                      <a:cubicBezTo>
                        <a:pt x="437" y="448"/>
                        <a:pt x="438" y="449"/>
                        <a:pt x="438" y="451"/>
                      </a:cubicBezTo>
                      <a:cubicBezTo>
                        <a:pt x="439" y="451"/>
                        <a:pt x="439" y="452"/>
                        <a:pt x="439" y="452"/>
                      </a:cubicBezTo>
                      <a:cubicBezTo>
                        <a:pt x="440" y="454"/>
                        <a:pt x="441" y="456"/>
                        <a:pt x="441" y="457"/>
                      </a:cubicBezTo>
                      <a:cubicBezTo>
                        <a:pt x="445" y="467"/>
                        <a:pt x="448" y="476"/>
                        <a:pt x="451" y="487"/>
                      </a:cubicBezTo>
                      <a:cubicBezTo>
                        <a:pt x="451" y="489"/>
                        <a:pt x="452" y="491"/>
                        <a:pt x="452" y="494"/>
                      </a:cubicBezTo>
                      <a:cubicBezTo>
                        <a:pt x="452" y="494"/>
                        <a:pt x="452" y="495"/>
                        <a:pt x="452" y="496"/>
                      </a:cubicBezTo>
                      <a:cubicBezTo>
                        <a:pt x="453" y="498"/>
                        <a:pt x="453" y="499"/>
                        <a:pt x="453" y="501"/>
                      </a:cubicBezTo>
                      <a:cubicBezTo>
                        <a:pt x="453" y="502"/>
                        <a:pt x="453" y="503"/>
                        <a:pt x="453" y="504"/>
                      </a:cubicBezTo>
                      <a:cubicBezTo>
                        <a:pt x="454" y="506"/>
                        <a:pt x="454" y="508"/>
                        <a:pt x="454" y="510"/>
                      </a:cubicBezTo>
                      <a:cubicBezTo>
                        <a:pt x="454" y="511"/>
                        <a:pt x="454" y="511"/>
                        <a:pt x="454" y="511"/>
                      </a:cubicBezTo>
                      <a:cubicBezTo>
                        <a:pt x="454" y="514"/>
                        <a:pt x="454" y="516"/>
                        <a:pt x="454" y="519"/>
                      </a:cubicBezTo>
                      <a:lnTo>
                        <a:pt x="454" y="521"/>
                      </a:lnTo>
                      <a:cubicBezTo>
                        <a:pt x="454" y="523"/>
                        <a:pt x="454" y="525"/>
                        <a:pt x="454" y="527"/>
                      </a:cubicBezTo>
                      <a:cubicBezTo>
                        <a:pt x="454" y="527"/>
                        <a:pt x="454" y="528"/>
                        <a:pt x="454" y="529"/>
                      </a:cubicBezTo>
                      <a:cubicBezTo>
                        <a:pt x="454" y="531"/>
                        <a:pt x="454" y="534"/>
                        <a:pt x="454" y="537"/>
                      </a:cubicBezTo>
                      <a:cubicBezTo>
                        <a:pt x="454" y="539"/>
                        <a:pt x="453" y="542"/>
                        <a:pt x="453" y="544"/>
                      </a:cubicBezTo>
                      <a:close/>
                      <a:moveTo>
                        <a:pt x="566" y="596"/>
                      </a:moveTo>
                      <a:lnTo>
                        <a:pt x="575" y="497"/>
                      </a:lnTo>
                      <a:lnTo>
                        <a:pt x="518" y="492"/>
                      </a:lnTo>
                      <a:cubicBezTo>
                        <a:pt x="514" y="464"/>
                        <a:pt x="506" y="438"/>
                        <a:pt x="493" y="414"/>
                      </a:cubicBezTo>
                      <a:lnTo>
                        <a:pt x="537" y="377"/>
                      </a:lnTo>
                      <a:lnTo>
                        <a:pt x="473" y="301"/>
                      </a:lnTo>
                      <a:lnTo>
                        <a:pt x="429" y="338"/>
                      </a:lnTo>
                      <a:cubicBezTo>
                        <a:pt x="408" y="321"/>
                        <a:pt x="383" y="308"/>
                        <a:pt x="356" y="300"/>
                      </a:cubicBezTo>
                      <a:lnTo>
                        <a:pt x="361" y="243"/>
                      </a:lnTo>
                      <a:lnTo>
                        <a:pt x="262" y="235"/>
                      </a:lnTo>
                      <a:lnTo>
                        <a:pt x="258" y="291"/>
                      </a:lnTo>
                      <a:cubicBezTo>
                        <a:pt x="230" y="295"/>
                        <a:pt x="203" y="304"/>
                        <a:pt x="179" y="316"/>
                      </a:cubicBezTo>
                      <a:lnTo>
                        <a:pt x="142" y="273"/>
                      </a:lnTo>
                      <a:lnTo>
                        <a:pt x="66" y="336"/>
                      </a:lnTo>
                      <a:lnTo>
                        <a:pt x="103" y="380"/>
                      </a:lnTo>
                      <a:cubicBezTo>
                        <a:pt x="87" y="402"/>
                        <a:pt x="73" y="426"/>
                        <a:pt x="65" y="453"/>
                      </a:cubicBezTo>
                      <a:lnTo>
                        <a:pt x="8" y="448"/>
                      </a:lnTo>
                      <a:lnTo>
                        <a:pt x="0" y="547"/>
                      </a:lnTo>
                      <a:lnTo>
                        <a:pt x="57" y="552"/>
                      </a:lnTo>
                      <a:cubicBezTo>
                        <a:pt x="60" y="580"/>
                        <a:pt x="69" y="606"/>
                        <a:pt x="82" y="631"/>
                      </a:cubicBezTo>
                      <a:lnTo>
                        <a:pt x="38" y="667"/>
                      </a:lnTo>
                      <a:lnTo>
                        <a:pt x="102" y="743"/>
                      </a:lnTo>
                      <a:lnTo>
                        <a:pt x="145" y="706"/>
                      </a:lnTo>
                      <a:cubicBezTo>
                        <a:pt x="167" y="723"/>
                        <a:pt x="192" y="736"/>
                        <a:pt x="219" y="744"/>
                      </a:cubicBezTo>
                      <a:lnTo>
                        <a:pt x="214" y="801"/>
                      </a:lnTo>
                      <a:lnTo>
                        <a:pt x="312" y="810"/>
                      </a:lnTo>
                      <a:lnTo>
                        <a:pt x="317" y="753"/>
                      </a:lnTo>
                      <a:cubicBezTo>
                        <a:pt x="345" y="749"/>
                        <a:pt x="372" y="741"/>
                        <a:pt x="396" y="728"/>
                      </a:cubicBezTo>
                      <a:lnTo>
                        <a:pt x="432" y="772"/>
                      </a:lnTo>
                      <a:lnTo>
                        <a:pt x="508" y="708"/>
                      </a:lnTo>
                      <a:lnTo>
                        <a:pt x="471" y="664"/>
                      </a:lnTo>
                      <a:cubicBezTo>
                        <a:pt x="488" y="643"/>
                        <a:pt x="501" y="618"/>
                        <a:pt x="509" y="591"/>
                      </a:cubicBezTo>
                      <a:lnTo>
                        <a:pt x="566" y="596"/>
                      </a:lnTo>
                      <a:close/>
                      <a:moveTo>
                        <a:pt x="863" y="462"/>
                      </a:moveTo>
                      <a:cubicBezTo>
                        <a:pt x="863" y="462"/>
                        <a:pt x="862" y="463"/>
                        <a:pt x="862" y="463"/>
                      </a:cubicBezTo>
                      <a:cubicBezTo>
                        <a:pt x="862" y="465"/>
                        <a:pt x="862" y="466"/>
                        <a:pt x="862" y="467"/>
                      </a:cubicBezTo>
                      <a:cubicBezTo>
                        <a:pt x="862" y="468"/>
                        <a:pt x="862" y="468"/>
                        <a:pt x="861" y="469"/>
                      </a:cubicBezTo>
                      <a:cubicBezTo>
                        <a:pt x="861" y="470"/>
                        <a:pt x="861" y="472"/>
                        <a:pt x="860" y="474"/>
                      </a:cubicBezTo>
                      <a:cubicBezTo>
                        <a:pt x="860" y="474"/>
                        <a:pt x="860" y="474"/>
                        <a:pt x="860" y="474"/>
                      </a:cubicBezTo>
                      <a:cubicBezTo>
                        <a:pt x="860" y="476"/>
                        <a:pt x="859" y="477"/>
                        <a:pt x="859" y="479"/>
                      </a:cubicBezTo>
                      <a:cubicBezTo>
                        <a:pt x="859" y="479"/>
                        <a:pt x="859" y="480"/>
                        <a:pt x="858" y="481"/>
                      </a:cubicBezTo>
                      <a:cubicBezTo>
                        <a:pt x="858" y="482"/>
                        <a:pt x="858" y="483"/>
                        <a:pt x="857" y="484"/>
                      </a:cubicBezTo>
                      <a:cubicBezTo>
                        <a:pt x="857" y="485"/>
                        <a:pt x="857" y="485"/>
                        <a:pt x="857" y="486"/>
                      </a:cubicBezTo>
                      <a:cubicBezTo>
                        <a:pt x="854" y="494"/>
                        <a:pt x="850" y="502"/>
                        <a:pt x="845" y="510"/>
                      </a:cubicBezTo>
                      <a:cubicBezTo>
                        <a:pt x="844" y="511"/>
                        <a:pt x="844" y="512"/>
                        <a:pt x="843" y="513"/>
                      </a:cubicBezTo>
                      <a:cubicBezTo>
                        <a:pt x="843" y="513"/>
                        <a:pt x="842" y="513"/>
                        <a:pt x="842" y="513"/>
                      </a:cubicBezTo>
                      <a:cubicBezTo>
                        <a:pt x="842" y="515"/>
                        <a:pt x="841" y="516"/>
                        <a:pt x="840" y="517"/>
                      </a:cubicBezTo>
                      <a:cubicBezTo>
                        <a:pt x="840" y="517"/>
                        <a:pt x="840" y="517"/>
                        <a:pt x="840" y="517"/>
                      </a:cubicBezTo>
                      <a:cubicBezTo>
                        <a:pt x="837" y="520"/>
                        <a:pt x="835" y="524"/>
                        <a:pt x="832" y="527"/>
                      </a:cubicBezTo>
                      <a:cubicBezTo>
                        <a:pt x="832" y="527"/>
                        <a:pt x="831" y="527"/>
                        <a:pt x="831" y="527"/>
                      </a:cubicBezTo>
                      <a:cubicBezTo>
                        <a:pt x="830" y="528"/>
                        <a:pt x="829" y="529"/>
                        <a:pt x="829" y="530"/>
                      </a:cubicBezTo>
                      <a:cubicBezTo>
                        <a:pt x="828" y="530"/>
                        <a:pt x="828" y="530"/>
                        <a:pt x="828" y="530"/>
                      </a:cubicBezTo>
                      <a:cubicBezTo>
                        <a:pt x="824" y="534"/>
                        <a:pt x="820" y="538"/>
                        <a:pt x="815" y="541"/>
                      </a:cubicBezTo>
                      <a:cubicBezTo>
                        <a:pt x="815" y="541"/>
                        <a:pt x="815" y="541"/>
                        <a:pt x="815" y="541"/>
                      </a:cubicBezTo>
                      <a:cubicBezTo>
                        <a:pt x="814" y="542"/>
                        <a:pt x="812" y="543"/>
                        <a:pt x="811" y="544"/>
                      </a:cubicBezTo>
                      <a:cubicBezTo>
                        <a:pt x="811" y="544"/>
                        <a:pt x="811" y="544"/>
                        <a:pt x="811" y="544"/>
                      </a:cubicBezTo>
                      <a:cubicBezTo>
                        <a:pt x="807" y="546"/>
                        <a:pt x="804" y="548"/>
                        <a:pt x="800" y="550"/>
                      </a:cubicBezTo>
                      <a:cubicBezTo>
                        <a:pt x="800" y="550"/>
                        <a:pt x="800" y="550"/>
                        <a:pt x="800" y="551"/>
                      </a:cubicBezTo>
                      <a:cubicBezTo>
                        <a:pt x="799" y="551"/>
                        <a:pt x="797" y="552"/>
                        <a:pt x="796" y="552"/>
                      </a:cubicBezTo>
                      <a:cubicBezTo>
                        <a:pt x="796" y="552"/>
                        <a:pt x="796" y="552"/>
                        <a:pt x="795" y="553"/>
                      </a:cubicBezTo>
                      <a:cubicBezTo>
                        <a:pt x="794" y="553"/>
                        <a:pt x="793" y="554"/>
                        <a:pt x="792" y="554"/>
                      </a:cubicBezTo>
                      <a:cubicBezTo>
                        <a:pt x="785" y="557"/>
                        <a:pt x="778" y="559"/>
                        <a:pt x="771" y="561"/>
                      </a:cubicBezTo>
                      <a:cubicBezTo>
                        <a:pt x="770" y="561"/>
                        <a:pt x="768" y="561"/>
                        <a:pt x="766" y="562"/>
                      </a:cubicBezTo>
                      <a:cubicBezTo>
                        <a:pt x="766" y="562"/>
                        <a:pt x="765" y="562"/>
                        <a:pt x="765" y="562"/>
                      </a:cubicBezTo>
                      <a:cubicBezTo>
                        <a:pt x="763" y="562"/>
                        <a:pt x="762" y="562"/>
                        <a:pt x="761" y="562"/>
                      </a:cubicBezTo>
                      <a:cubicBezTo>
                        <a:pt x="760" y="563"/>
                        <a:pt x="760" y="563"/>
                        <a:pt x="759" y="563"/>
                      </a:cubicBezTo>
                      <a:cubicBezTo>
                        <a:pt x="758" y="563"/>
                        <a:pt x="756" y="563"/>
                        <a:pt x="755" y="563"/>
                      </a:cubicBezTo>
                      <a:cubicBezTo>
                        <a:pt x="754" y="563"/>
                        <a:pt x="754" y="563"/>
                        <a:pt x="754" y="563"/>
                      </a:cubicBezTo>
                      <a:cubicBezTo>
                        <a:pt x="752" y="563"/>
                        <a:pt x="751" y="563"/>
                        <a:pt x="749" y="563"/>
                      </a:cubicBezTo>
                      <a:cubicBezTo>
                        <a:pt x="748" y="563"/>
                        <a:pt x="748" y="563"/>
                        <a:pt x="747" y="563"/>
                      </a:cubicBezTo>
                      <a:cubicBezTo>
                        <a:pt x="746" y="563"/>
                        <a:pt x="745" y="563"/>
                        <a:pt x="743" y="563"/>
                      </a:cubicBezTo>
                      <a:cubicBezTo>
                        <a:pt x="743" y="563"/>
                        <a:pt x="742" y="563"/>
                        <a:pt x="742" y="563"/>
                      </a:cubicBezTo>
                      <a:cubicBezTo>
                        <a:pt x="740" y="563"/>
                        <a:pt x="738" y="563"/>
                        <a:pt x="736" y="563"/>
                      </a:cubicBezTo>
                      <a:cubicBezTo>
                        <a:pt x="734" y="563"/>
                        <a:pt x="733" y="563"/>
                        <a:pt x="731" y="562"/>
                      </a:cubicBezTo>
                      <a:cubicBezTo>
                        <a:pt x="730" y="562"/>
                        <a:pt x="730" y="562"/>
                        <a:pt x="729" y="562"/>
                      </a:cubicBezTo>
                      <a:cubicBezTo>
                        <a:pt x="728" y="562"/>
                        <a:pt x="727" y="562"/>
                        <a:pt x="725" y="562"/>
                      </a:cubicBezTo>
                      <a:cubicBezTo>
                        <a:pt x="725" y="561"/>
                        <a:pt x="724" y="561"/>
                        <a:pt x="724" y="561"/>
                      </a:cubicBezTo>
                      <a:cubicBezTo>
                        <a:pt x="722" y="561"/>
                        <a:pt x="720" y="561"/>
                        <a:pt x="719" y="560"/>
                      </a:cubicBezTo>
                      <a:cubicBezTo>
                        <a:pt x="718" y="560"/>
                        <a:pt x="718" y="560"/>
                        <a:pt x="718" y="560"/>
                      </a:cubicBezTo>
                      <a:cubicBezTo>
                        <a:pt x="717" y="560"/>
                        <a:pt x="715" y="559"/>
                        <a:pt x="714" y="559"/>
                      </a:cubicBezTo>
                      <a:cubicBezTo>
                        <a:pt x="713" y="559"/>
                        <a:pt x="712" y="558"/>
                        <a:pt x="712" y="558"/>
                      </a:cubicBezTo>
                      <a:cubicBezTo>
                        <a:pt x="711" y="558"/>
                        <a:pt x="710" y="558"/>
                        <a:pt x="708" y="557"/>
                      </a:cubicBezTo>
                      <a:cubicBezTo>
                        <a:pt x="708" y="557"/>
                        <a:pt x="707" y="557"/>
                        <a:pt x="707" y="557"/>
                      </a:cubicBezTo>
                      <a:cubicBezTo>
                        <a:pt x="705" y="556"/>
                        <a:pt x="704" y="555"/>
                        <a:pt x="702" y="555"/>
                      </a:cubicBezTo>
                      <a:cubicBezTo>
                        <a:pt x="695" y="552"/>
                        <a:pt x="689" y="549"/>
                        <a:pt x="683" y="545"/>
                      </a:cubicBezTo>
                      <a:cubicBezTo>
                        <a:pt x="682" y="544"/>
                        <a:pt x="681" y="543"/>
                        <a:pt x="680" y="543"/>
                      </a:cubicBezTo>
                      <a:cubicBezTo>
                        <a:pt x="679" y="542"/>
                        <a:pt x="679" y="542"/>
                        <a:pt x="679" y="542"/>
                      </a:cubicBezTo>
                      <a:cubicBezTo>
                        <a:pt x="678" y="541"/>
                        <a:pt x="677" y="541"/>
                        <a:pt x="676" y="540"/>
                      </a:cubicBezTo>
                      <a:cubicBezTo>
                        <a:pt x="676" y="540"/>
                        <a:pt x="676" y="540"/>
                        <a:pt x="675" y="539"/>
                      </a:cubicBezTo>
                      <a:cubicBezTo>
                        <a:pt x="672" y="537"/>
                        <a:pt x="669" y="534"/>
                        <a:pt x="666" y="531"/>
                      </a:cubicBezTo>
                      <a:cubicBezTo>
                        <a:pt x="666" y="531"/>
                        <a:pt x="666" y="531"/>
                        <a:pt x="665" y="531"/>
                      </a:cubicBezTo>
                      <a:cubicBezTo>
                        <a:pt x="665" y="530"/>
                        <a:pt x="664" y="529"/>
                        <a:pt x="663" y="528"/>
                      </a:cubicBezTo>
                      <a:cubicBezTo>
                        <a:pt x="663" y="528"/>
                        <a:pt x="662" y="528"/>
                        <a:pt x="662" y="528"/>
                      </a:cubicBezTo>
                      <a:cubicBezTo>
                        <a:pt x="658" y="524"/>
                        <a:pt x="655" y="520"/>
                        <a:pt x="651" y="515"/>
                      </a:cubicBezTo>
                      <a:cubicBezTo>
                        <a:pt x="651" y="515"/>
                        <a:pt x="651" y="515"/>
                        <a:pt x="651" y="514"/>
                      </a:cubicBezTo>
                      <a:cubicBezTo>
                        <a:pt x="650" y="513"/>
                        <a:pt x="649" y="512"/>
                        <a:pt x="649" y="511"/>
                      </a:cubicBezTo>
                      <a:cubicBezTo>
                        <a:pt x="649" y="511"/>
                        <a:pt x="649" y="511"/>
                        <a:pt x="648" y="511"/>
                      </a:cubicBezTo>
                      <a:cubicBezTo>
                        <a:pt x="646" y="507"/>
                        <a:pt x="644" y="504"/>
                        <a:pt x="642" y="500"/>
                      </a:cubicBezTo>
                      <a:cubicBezTo>
                        <a:pt x="642" y="500"/>
                        <a:pt x="642" y="500"/>
                        <a:pt x="642" y="500"/>
                      </a:cubicBezTo>
                      <a:cubicBezTo>
                        <a:pt x="641" y="498"/>
                        <a:pt x="641" y="497"/>
                        <a:pt x="640" y="496"/>
                      </a:cubicBezTo>
                      <a:cubicBezTo>
                        <a:pt x="640" y="496"/>
                        <a:pt x="640" y="495"/>
                        <a:pt x="640" y="495"/>
                      </a:cubicBezTo>
                      <a:cubicBezTo>
                        <a:pt x="639" y="494"/>
                        <a:pt x="639" y="493"/>
                        <a:pt x="638" y="492"/>
                      </a:cubicBezTo>
                      <a:cubicBezTo>
                        <a:pt x="635" y="484"/>
                        <a:pt x="632" y="475"/>
                        <a:pt x="631" y="466"/>
                      </a:cubicBezTo>
                      <a:cubicBezTo>
                        <a:pt x="631" y="466"/>
                        <a:pt x="631" y="465"/>
                        <a:pt x="630" y="464"/>
                      </a:cubicBezTo>
                      <a:cubicBezTo>
                        <a:pt x="630" y="463"/>
                        <a:pt x="630" y="462"/>
                        <a:pt x="630" y="461"/>
                      </a:cubicBezTo>
                      <a:cubicBezTo>
                        <a:pt x="630" y="460"/>
                        <a:pt x="630" y="460"/>
                        <a:pt x="630" y="459"/>
                      </a:cubicBezTo>
                      <a:cubicBezTo>
                        <a:pt x="630" y="458"/>
                        <a:pt x="629" y="456"/>
                        <a:pt x="629" y="454"/>
                      </a:cubicBezTo>
                      <a:cubicBezTo>
                        <a:pt x="629" y="454"/>
                        <a:pt x="629" y="454"/>
                        <a:pt x="629" y="454"/>
                      </a:cubicBezTo>
                      <a:cubicBezTo>
                        <a:pt x="629" y="452"/>
                        <a:pt x="629" y="450"/>
                        <a:pt x="629" y="449"/>
                      </a:cubicBezTo>
                      <a:cubicBezTo>
                        <a:pt x="629" y="448"/>
                        <a:pt x="629" y="448"/>
                        <a:pt x="629" y="447"/>
                      </a:cubicBezTo>
                      <a:cubicBezTo>
                        <a:pt x="629" y="446"/>
                        <a:pt x="629" y="444"/>
                        <a:pt x="629" y="443"/>
                      </a:cubicBezTo>
                      <a:cubicBezTo>
                        <a:pt x="629" y="443"/>
                        <a:pt x="629" y="442"/>
                        <a:pt x="629" y="441"/>
                      </a:cubicBezTo>
                      <a:cubicBezTo>
                        <a:pt x="629" y="440"/>
                        <a:pt x="629" y="438"/>
                        <a:pt x="629" y="436"/>
                      </a:cubicBezTo>
                      <a:cubicBezTo>
                        <a:pt x="630" y="434"/>
                        <a:pt x="630" y="432"/>
                        <a:pt x="630" y="431"/>
                      </a:cubicBezTo>
                      <a:cubicBezTo>
                        <a:pt x="630" y="430"/>
                        <a:pt x="630" y="430"/>
                        <a:pt x="630" y="429"/>
                      </a:cubicBezTo>
                      <a:cubicBezTo>
                        <a:pt x="630" y="428"/>
                        <a:pt x="631" y="426"/>
                        <a:pt x="631" y="425"/>
                      </a:cubicBezTo>
                      <a:cubicBezTo>
                        <a:pt x="631" y="425"/>
                        <a:pt x="631" y="424"/>
                        <a:pt x="631" y="424"/>
                      </a:cubicBezTo>
                      <a:cubicBezTo>
                        <a:pt x="632" y="422"/>
                        <a:pt x="632" y="420"/>
                        <a:pt x="632" y="418"/>
                      </a:cubicBezTo>
                      <a:cubicBezTo>
                        <a:pt x="632" y="418"/>
                        <a:pt x="632" y="418"/>
                        <a:pt x="632" y="418"/>
                      </a:cubicBezTo>
                      <a:cubicBezTo>
                        <a:pt x="633" y="416"/>
                        <a:pt x="633" y="415"/>
                        <a:pt x="634" y="413"/>
                      </a:cubicBezTo>
                      <a:cubicBezTo>
                        <a:pt x="634" y="413"/>
                        <a:pt x="634" y="412"/>
                        <a:pt x="634" y="412"/>
                      </a:cubicBezTo>
                      <a:cubicBezTo>
                        <a:pt x="635" y="410"/>
                        <a:pt x="635" y="409"/>
                        <a:pt x="635" y="408"/>
                      </a:cubicBezTo>
                      <a:cubicBezTo>
                        <a:pt x="635" y="408"/>
                        <a:pt x="636" y="407"/>
                        <a:pt x="636" y="407"/>
                      </a:cubicBezTo>
                      <a:cubicBezTo>
                        <a:pt x="636" y="405"/>
                        <a:pt x="637" y="403"/>
                        <a:pt x="638" y="402"/>
                      </a:cubicBezTo>
                      <a:cubicBezTo>
                        <a:pt x="638" y="402"/>
                        <a:pt x="638" y="402"/>
                        <a:pt x="638" y="402"/>
                      </a:cubicBezTo>
                      <a:cubicBezTo>
                        <a:pt x="640" y="395"/>
                        <a:pt x="644" y="389"/>
                        <a:pt x="648" y="383"/>
                      </a:cubicBezTo>
                      <a:cubicBezTo>
                        <a:pt x="648" y="382"/>
                        <a:pt x="649" y="380"/>
                        <a:pt x="650" y="379"/>
                      </a:cubicBezTo>
                      <a:cubicBezTo>
                        <a:pt x="650" y="379"/>
                        <a:pt x="650" y="379"/>
                        <a:pt x="650" y="379"/>
                      </a:cubicBezTo>
                      <a:cubicBezTo>
                        <a:pt x="651" y="378"/>
                        <a:pt x="652" y="377"/>
                        <a:pt x="653" y="376"/>
                      </a:cubicBezTo>
                      <a:cubicBezTo>
                        <a:pt x="653" y="375"/>
                        <a:pt x="653" y="375"/>
                        <a:pt x="653" y="375"/>
                      </a:cubicBezTo>
                      <a:cubicBezTo>
                        <a:pt x="655" y="372"/>
                        <a:pt x="658" y="369"/>
                        <a:pt x="661" y="366"/>
                      </a:cubicBezTo>
                      <a:cubicBezTo>
                        <a:pt x="661" y="366"/>
                        <a:pt x="661" y="365"/>
                        <a:pt x="661" y="365"/>
                      </a:cubicBezTo>
                      <a:cubicBezTo>
                        <a:pt x="662" y="364"/>
                        <a:pt x="663" y="363"/>
                        <a:pt x="664" y="363"/>
                      </a:cubicBezTo>
                      <a:cubicBezTo>
                        <a:pt x="664" y="362"/>
                        <a:pt x="664" y="362"/>
                        <a:pt x="665" y="362"/>
                      </a:cubicBezTo>
                      <a:cubicBezTo>
                        <a:pt x="669" y="358"/>
                        <a:pt x="673" y="355"/>
                        <a:pt x="677" y="351"/>
                      </a:cubicBezTo>
                      <a:cubicBezTo>
                        <a:pt x="678" y="351"/>
                        <a:pt x="678" y="351"/>
                        <a:pt x="678" y="351"/>
                      </a:cubicBezTo>
                      <a:cubicBezTo>
                        <a:pt x="679" y="350"/>
                        <a:pt x="680" y="349"/>
                        <a:pt x="681" y="349"/>
                      </a:cubicBezTo>
                      <a:cubicBezTo>
                        <a:pt x="681" y="348"/>
                        <a:pt x="682" y="348"/>
                        <a:pt x="682" y="348"/>
                      </a:cubicBezTo>
                      <a:cubicBezTo>
                        <a:pt x="685" y="346"/>
                        <a:pt x="689" y="344"/>
                        <a:pt x="692" y="342"/>
                      </a:cubicBezTo>
                      <a:cubicBezTo>
                        <a:pt x="693" y="342"/>
                        <a:pt x="693" y="342"/>
                        <a:pt x="693" y="342"/>
                      </a:cubicBezTo>
                      <a:cubicBezTo>
                        <a:pt x="694" y="341"/>
                        <a:pt x="695" y="341"/>
                        <a:pt x="696" y="340"/>
                      </a:cubicBezTo>
                      <a:cubicBezTo>
                        <a:pt x="697" y="340"/>
                        <a:pt x="697" y="340"/>
                        <a:pt x="697" y="340"/>
                      </a:cubicBezTo>
                      <a:cubicBezTo>
                        <a:pt x="698" y="339"/>
                        <a:pt x="700" y="339"/>
                        <a:pt x="701" y="338"/>
                      </a:cubicBezTo>
                      <a:cubicBezTo>
                        <a:pt x="707" y="335"/>
                        <a:pt x="714" y="333"/>
                        <a:pt x="721" y="331"/>
                      </a:cubicBezTo>
                      <a:cubicBezTo>
                        <a:pt x="723" y="331"/>
                        <a:pt x="725" y="331"/>
                        <a:pt x="726" y="331"/>
                      </a:cubicBezTo>
                      <a:cubicBezTo>
                        <a:pt x="727" y="330"/>
                        <a:pt x="727" y="330"/>
                        <a:pt x="728" y="330"/>
                      </a:cubicBezTo>
                      <a:cubicBezTo>
                        <a:pt x="729" y="330"/>
                        <a:pt x="730" y="330"/>
                        <a:pt x="732" y="330"/>
                      </a:cubicBezTo>
                      <a:cubicBezTo>
                        <a:pt x="732" y="330"/>
                        <a:pt x="733" y="330"/>
                        <a:pt x="733" y="330"/>
                      </a:cubicBezTo>
                      <a:cubicBezTo>
                        <a:pt x="735" y="329"/>
                        <a:pt x="736" y="329"/>
                        <a:pt x="738" y="329"/>
                      </a:cubicBezTo>
                      <a:cubicBezTo>
                        <a:pt x="738" y="329"/>
                        <a:pt x="738" y="329"/>
                        <a:pt x="739" y="329"/>
                      </a:cubicBezTo>
                      <a:cubicBezTo>
                        <a:pt x="740" y="329"/>
                        <a:pt x="742" y="329"/>
                        <a:pt x="744" y="329"/>
                      </a:cubicBezTo>
                      <a:cubicBezTo>
                        <a:pt x="744" y="329"/>
                        <a:pt x="745" y="329"/>
                        <a:pt x="745" y="329"/>
                      </a:cubicBezTo>
                      <a:cubicBezTo>
                        <a:pt x="747" y="329"/>
                        <a:pt x="748" y="329"/>
                        <a:pt x="749" y="329"/>
                      </a:cubicBezTo>
                      <a:cubicBezTo>
                        <a:pt x="750" y="329"/>
                        <a:pt x="750" y="329"/>
                        <a:pt x="751" y="329"/>
                      </a:cubicBezTo>
                      <a:cubicBezTo>
                        <a:pt x="753" y="329"/>
                        <a:pt x="755" y="329"/>
                        <a:pt x="756" y="329"/>
                      </a:cubicBezTo>
                      <a:cubicBezTo>
                        <a:pt x="758" y="329"/>
                        <a:pt x="760" y="330"/>
                        <a:pt x="762" y="330"/>
                      </a:cubicBezTo>
                      <a:cubicBezTo>
                        <a:pt x="762" y="330"/>
                        <a:pt x="763" y="330"/>
                        <a:pt x="763" y="330"/>
                      </a:cubicBezTo>
                      <a:cubicBezTo>
                        <a:pt x="765" y="330"/>
                        <a:pt x="766" y="330"/>
                        <a:pt x="767" y="331"/>
                      </a:cubicBezTo>
                      <a:cubicBezTo>
                        <a:pt x="768" y="331"/>
                        <a:pt x="768" y="331"/>
                        <a:pt x="769" y="331"/>
                      </a:cubicBezTo>
                      <a:cubicBezTo>
                        <a:pt x="771" y="331"/>
                        <a:pt x="772" y="332"/>
                        <a:pt x="774" y="332"/>
                      </a:cubicBezTo>
                      <a:cubicBezTo>
                        <a:pt x="774" y="332"/>
                        <a:pt x="774" y="332"/>
                        <a:pt x="775" y="332"/>
                      </a:cubicBezTo>
                      <a:cubicBezTo>
                        <a:pt x="776" y="333"/>
                        <a:pt x="778" y="333"/>
                        <a:pt x="779" y="333"/>
                      </a:cubicBezTo>
                      <a:cubicBezTo>
                        <a:pt x="780" y="334"/>
                        <a:pt x="780" y="334"/>
                        <a:pt x="781" y="334"/>
                      </a:cubicBezTo>
                      <a:cubicBezTo>
                        <a:pt x="782" y="334"/>
                        <a:pt x="783" y="335"/>
                        <a:pt x="784" y="335"/>
                      </a:cubicBezTo>
                      <a:cubicBezTo>
                        <a:pt x="785" y="335"/>
                        <a:pt x="785" y="335"/>
                        <a:pt x="786" y="336"/>
                      </a:cubicBezTo>
                      <a:cubicBezTo>
                        <a:pt x="787" y="336"/>
                        <a:pt x="789" y="337"/>
                        <a:pt x="791" y="337"/>
                      </a:cubicBezTo>
                      <a:cubicBezTo>
                        <a:pt x="797" y="340"/>
                        <a:pt x="804" y="344"/>
                        <a:pt x="810" y="347"/>
                      </a:cubicBezTo>
                      <a:cubicBezTo>
                        <a:pt x="811" y="348"/>
                        <a:pt x="812" y="349"/>
                        <a:pt x="813" y="350"/>
                      </a:cubicBezTo>
                      <a:cubicBezTo>
                        <a:pt x="813" y="350"/>
                        <a:pt x="813" y="350"/>
                        <a:pt x="814" y="350"/>
                      </a:cubicBezTo>
                      <a:cubicBezTo>
                        <a:pt x="815" y="351"/>
                        <a:pt x="816" y="352"/>
                        <a:pt x="817" y="352"/>
                      </a:cubicBezTo>
                      <a:cubicBezTo>
                        <a:pt x="817" y="353"/>
                        <a:pt x="817" y="353"/>
                        <a:pt x="817" y="353"/>
                      </a:cubicBezTo>
                      <a:cubicBezTo>
                        <a:pt x="821" y="355"/>
                        <a:pt x="824" y="358"/>
                        <a:pt x="827" y="361"/>
                      </a:cubicBezTo>
                      <a:cubicBezTo>
                        <a:pt x="827" y="361"/>
                        <a:pt x="827" y="361"/>
                        <a:pt x="827" y="361"/>
                      </a:cubicBezTo>
                      <a:cubicBezTo>
                        <a:pt x="828" y="362"/>
                        <a:pt x="829" y="363"/>
                        <a:pt x="830" y="364"/>
                      </a:cubicBezTo>
                      <a:cubicBezTo>
                        <a:pt x="830" y="364"/>
                        <a:pt x="830" y="364"/>
                        <a:pt x="831" y="364"/>
                      </a:cubicBezTo>
                      <a:cubicBezTo>
                        <a:pt x="834" y="368"/>
                        <a:pt x="838" y="373"/>
                        <a:pt x="841" y="377"/>
                      </a:cubicBezTo>
                      <a:cubicBezTo>
                        <a:pt x="841" y="377"/>
                        <a:pt x="842" y="378"/>
                        <a:pt x="842" y="378"/>
                      </a:cubicBezTo>
                      <a:cubicBezTo>
                        <a:pt x="842" y="379"/>
                        <a:pt x="843" y="380"/>
                        <a:pt x="844" y="381"/>
                      </a:cubicBezTo>
                      <a:cubicBezTo>
                        <a:pt x="844" y="381"/>
                        <a:pt x="844" y="381"/>
                        <a:pt x="844" y="382"/>
                      </a:cubicBezTo>
                      <a:cubicBezTo>
                        <a:pt x="847" y="385"/>
                        <a:pt x="849" y="389"/>
                        <a:pt x="851" y="392"/>
                      </a:cubicBezTo>
                      <a:cubicBezTo>
                        <a:pt x="851" y="392"/>
                        <a:pt x="851" y="393"/>
                        <a:pt x="851" y="393"/>
                      </a:cubicBezTo>
                      <a:cubicBezTo>
                        <a:pt x="851" y="394"/>
                        <a:pt x="852" y="395"/>
                        <a:pt x="852" y="396"/>
                      </a:cubicBezTo>
                      <a:cubicBezTo>
                        <a:pt x="853" y="396"/>
                        <a:pt x="853" y="397"/>
                        <a:pt x="853" y="397"/>
                      </a:cubicBezTo>
                      <a:cubicBezTo>
                        <a:pt x="853" y="398"/>
                        <a:pt x="854" y="399"/>
                        <a:pt x="854" y="401"/>
                      </a:cubicBezTo>
                      <a:cubicBezTo>
                        <a:pt x="857" y="407"/>
                        <a:pt x="859" y="414"/>
                        <a:pt x="861" y="421"/>
                      </a:cubicBezTo>
                      <a:cubicBezTo>
                        <a:pt x="861" y="423"/>
                        <a:pt x="862" y="424"/>
                        <a:pt x="862" y="426"/>
                      </a:cubicBezTo>
                      <a:cubicBezTo>
                        <a:pt x="862" y="427"/>
                        <a:pt x="862" y="427"/>
                        <a:pt x="862" y="428"/>
                      </a:cubicBezTo>
                      <a:cubicBezTo>
                        <a:pt x="862" y="429"/>
                        <a:pt x="863" y="430"/>
                        <a:pt x="863" y="431"/>
                      </a:cubicBezTo>
                      <a:cubicBezTo>
                        <a:pt x="863" y="432"/>
                        <a:pt x="863" y="433"/>
                        <a:pt x="863" y="433"/>
                      </a:cubicBezTo>
                      <a:cubicBezTo>
                        <a:pt x="863" y="435"/>
                        <a:pt x="863" y="436"/>
                        <a:pt x="863" y="438"/>
                      </a:cubicBezTo>
                      <a:cubicBezTo>
                        <a:pt x="863" y="438"/>
                        <a:pt x="863" y="438"/>
                        <a:pt x="863" y="438"/>
                      </a:cubicBezTo>
                      <a:cubicBezTo>
                        <a:pt x="863" y="440"/>
                        <a:pt x="864" y="442"/>
                        <a:pt x="864" y="444"/>
                      </a:cubicBezTo>
                      <a:lnTo>
                        <a:pt x="864" y="445"/>
                      </a:lnTo>
                      <a:cubicBezTo>
                        <a:pt x="864" y="447"/>
                        <a:pt x="864" y="448"/>
                        <a:pt x="864" y="449"/>
                      </a:cubicBezTo>
                      <a:cubicBezTo>
                        <a:pt x="864" y="450"/>
                        <a:pt x="864" y="450"/>
                        <a:pt x="864" y="451"/>
                      </a:cubicBezTo>
                      <a:cubicBezTo>
                        <a:pt x="863" y="453"/>
                        <a:pt x="863" y="454"/>
                        <a:pt x="863" y="456"/>
                      </a:cubicBezTo>
                      <a:cubicBezTo>
                        <a:pt x="863" y="458"/>
                        <a:pt x="863" y="460"/>
                        <a:pt x="863" y="462"/>
                      </a:cubicBezTo>
                      <a:close/>
                      <a:moveTo>
                        <a:pt x="942" y="498"/>
                      </a:moveTo>
                      <a:lnTo>
                        <a:pt x="948" y="429"/>
                      </a:lnTo>
                      <a:lnTo>
                        <a:pt x="908" y="425"/>
                      </a:lnTo>
                      <a:cubicBezTo>
                        <a:pt x="906" y="406"/>
                        <a:pt x="900" y="387"/>
                        <a:pt x="891" y="370"/>
                      </a:cubicBezTo>
                      <a:lnTo>
                        <a:pt x="922" y="344"/>
                      </a:lnTo>
                      <a:lnTo>
                        <a:pt x="877" y="291"/>
                      </a:lnTo>
                      <a:lnTo>
                        <a:pt x="846" y="317"/>
                      </a:lnTo>
                      <a:cubicBezTo>
                        <a:pt x="831" y="305"/>
                        <a:pt x="814" y="296"/>
                        <a:pt x="795" y="290"/>
                      </a:cubicBezTo>
                      <a:lnTo>
                        <a:pt x="798" y="250"/>
                      </a:lnTo>
                      <a:lnTo>
                        <a:pt x="729" y="244"/>
                      </a:lnTo>
                      <a:lnTo>
                        <a:pt x="725" y="284"/>
                      </a:lnTo>
                      <a:cubicBezTo>
                        <a:pt x="706" y="287"/>
                        <a:pt x="687" y="293"/>
                        <a:pt x="670" y="302"/>
                      </a:cubicBezTo>
                      <a:lnTo>
                        <a:pt x="644" y="271"/>
                      </a:lnTo>
                      <a:lnTo>
                        <a:pt x="591" y="316"/>
                      </a:lnTo>
                      <a:lnTo>
                        <a:pt x="617" y="346"/>
                      </a:lnTo>
                      <a:cubicBezTo>
                        <a:pt x="605" y="362"/>
                        <a:pt x="596" y="379"/>
                        <a:pt x="590" y="398"/>
                      </a:cubicBezTo>
                      <a:lnTo>
                        <a:pt x="550" y="394"/>
                      </a:lnTo>
                      <a:lnTo>
                        <a:pt x="544" y="464"/>
                      </a:lnTo>
                      <a:lnTo>
                        <a:pt x="584" y="467"/>
                      </a:lnTo>
                      <a:cubicBezTo>
                        <a:pt x="587" y="487"/>
                        <a:pt x="593" y="505"/>
                        <a:pt x="602" y="522"/>
                      </a:cubicBezTo>
                      <a:lnTo>
                        <a:pt x="571" y="548"/>
                      </a:lnTo>
                      <a:lnTo>
                        <a:pt x="616" y="601"/>
                      </a:lnTo>
                      <a:lnTo>
                        <a:pt x="647" y="575"/>
                      </a:lnTo>
                      <a:cubicBezTo>
                        <a:pt x="662" y="587"/>
                        <a:pt x="679" y="596"/>
                        <a:pt x="698" y="602"/>
                      </a:cubicBezTo>
                      <a:lnTo>
                        <a:pt x="694" y="642"/>
                      </a:lnTo>
                      <a:lnTo>
                        <a:pt x="764" y="648"/>
                      </a:lnTo>
                      <a:lnTo>
                        <a:pt x="767" y="608"/>
                      </a:lnTo>
                      <a:cubicBezTo>
                        <a:pt x="787" y="606"/>
                        <a:pt x="805" y="600"/>
                        <a:pt x="822" y="591"/>
                      </a:cubicBezTo>
                      <a:lnTo>
                        <a:pt x="848" y="621"/>
                      </a:lnTo>
                      <a:lnTo>
                        <a:pt x="901" y="577"/>
                      </a:lnTo>
                      <a:lnTo>
                        <a:pt x="876" y="546"/>
                      </a:lnTo>
                      <a:cubicBezTo>
                        <a:pt x="887" y="531"/>
                        <a:pt x="896" y="513"/>
                        <a:pt x="902" y="494"/>
                      </a:cubicBezTo>
                      <a:lnTo>
                        <a:pt x="942" y="4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5" name="Rectangle 14"/>
              <p:cNvSpPr>
                <a:spLocks noChangeArrowheads="1"/>
              </p:cNvSpPr>
              <p:nvPr/>
            </p:nvSpPr>
            <p:spPr bwMode="auto">
              <a:xfrm>
                <a:off x="5581874" y="4613014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4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8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4535226"/>
                <a:ext cx="2290762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时间调整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 flipH="1">
              <a:off x="6433491" y="4741665"/>
              <a:ext cx="4171535" cy="80892"/>
              <a:chOff x="2272062" y="2596259"/>
              <a:chExt cx="4173708" cy="80934"/>
            </a:xfrm>
          </p:grpSpPr>
          <p:cxnSp>
            <p:nvCxnSpPr>
              <p:cNvPr id="82" name="直接连接符 8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83" name="矩形 8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6B3F6585-4C7C-9194-BC20-D165454730ED}"/>
              </a:ext>
            </a:extLst>
          </p:cNvPr>
          <p:cNvSpPr/>
          <p:nvPr/>
        </p:nvSpPr>
        <p:spPr>
          <a:xfrm>
            <a:off x="1728001" y="3805498"/>
            <a:ext cx="2837254" cy="465688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调整后的速度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2E6E2B3-88B6-77ED-7E05-D395A66A0E0A}"/>
              </a:ext>
            </a:extLst>
          </p:cNvPr>
          <p:cNvSpPr/>
          <p:nvPr/>
        </p:nvSpPr>
        <p:spPr>
          <a:xfrm>
            <a:off x="1115736" y="2869035"/>
            <a:ext cx="4118994" cy="3095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572596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prstClr val="white"/>
                </a:solidFill>
              </a:rPr>
              <a:t>非均匀</a:t>
            </a:r>
            <a:r>
              <a:rPr lang="en-US" altLang="zh-CN">
                <a:solidFill>
                  <a:prstClr val="white"/>
                </a:solidFill>
              </a:rPr>
              <a:t>B</a:t>
            </a:r>
            <a:r>
              <a:rPr lang="zh-CN" altLang="en-US">
                <a:solidFill>
                  <a:prstClr val="white"/>
                </a:solidFill>
              </a:rPr>
              <a:t>样条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01CE5B-604C-7BDD-EE83-2DBBC055F65D}"/>
              </a:ext>
            </a:extLst>
          </p:cNvPr>
          <p:cNvGrpSpPr/>
          <p:nvPr/>
        </p:nvGrpSpPr>
        <p:grpSpPr>
          <a:xfrm>
            <a:off x="667711" y="1220409"/>
            <a:ext cx="10699372" cy="369332"/>
            <a:chOff x="667711" y="1220409"/>
            <a:chExt cx="10699372" cy="36933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BBDEF4C-3452-8266-2172-5756AD94CD55}"/>
                </a:ext>
              </a:extLst>
            </p:cNvPr>
            <p:cNvSpPr txBox="1"/>
            <p:nvPr/>
          </p:nvSpPr>
          <p:spPr>
            <a:xfrm>
              <a:off x="667711" y="1220409"/>
              <a:ext cx="106993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>
                  <a:effectLst/>
                  <a:latin typeface="-apple-system"/>
                </a:rPr>
                <a:t>非均匀</a:t>
              </a:r>
              <a:r>
                <a:rPr lang="en-US" altLang="zh-CN" b="0" i="0">
                  <a:effectLst/>
                  <a:latin typeface="-apple-system"/>
                </a:rPr>
                <a:t>B</a:t>
              </a:r>
              <a:r>
                <a:rPr lang="zh-CN" altLang="en-US" b="0" i="0">
                  <a:effectLst/>
                  <a:latin typeface="-apple-system"/>
                </a:rPr>
                <a:t>样条与均匀</a:t>
              </a:r>
              <a:r>
                <a:rPr lang="en-US" altLang="zh-CN" b="0" i="0">
                  <a:effectLst/>
                  <a:latin typeface="-apple-system"/>
                </a:rPr>
                <a:t>B</a:t>
              </a:r>
              <a:r>
                <a:rPr lang="zh-CN" altLang="en-US" b="0" i="0">
                  <a:effectLst/>
                  <a:latin typeface="-apple-system"/>
                </a:rPr>
                <a:t>样条的唯一区别是它的每个节点跨度                     是相互独立的，没有严格的关系。</a:t>
              </a:r>
              <a:endParaRPr lang="zh-CN" altLang="en-US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7F2E26FA-0721-A80A-6B98-1040722CBF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135761"/>
                </p:ext>
              </p:extLst>
            </p:nvPr>
          </p:nvGraphicFramePr>
          <p:xfrm>
            <a:off x="6495570" y="1266962"/>
            <a:ext cx="1127125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17440" imgH="279360" progId="Equation.DSMT4">
                    <p:embed/>
                  </p:oleObj>
                </mc:Choice>
                <mc:Fallback>
                  <p:oleObj name="Equation" r:id="rId2" imgW="1117440" imgH="27936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AB4D0447-4EF1-51CD-DEB9-93C65FFC8E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5570" y="1266962"/>
                          <a:ext cx="1127125" cy="276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49EC3B3-75B9-4F10-6FB5-7180F2FE0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369058"/>
              </p:ext>
            </p:extLst>
          </p:nvPr>
        </p:nvGraphicFramePr>
        <p:xfrm>
          <a:off x="4674372" y="2012242"/>
          <a:ext cx="2686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372" y="2012242"/>
                        <a:ext cx="2686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>
            <a:extLst>
              <a:ext uri="{FF2B5EF4-FFF2-40B4-BE49-F238E27FC236}">
                <a16:creationId xmlns:a16="http://schemas.microsoft.com/office/drawing/2014/main" id="{23F2BDD0-B0EF-766A-91A5-A2F7C9099C85}"/>
              </a:ext>
            </a:extLst>
          </p:cNvPr>
          <p:cNvGrpSpPr/>
          <p:nvPr/>
        </p:nvGrpSpPr>
        <p:grpSpPr>
          <a:xfrm>
            <a:off x="1709577" y="3105613"/>
            <a:ext cx="2931311" cy="455786"/>
            <a:chOff x="1649077" y="2741650"/>
            <a:chExt cx="2931311" cy="45578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89B3C3D-C3D6-2F14-6613-B83ADFEDC0DF}"/>
                </a:ext>
              </a:extLst>
            </p:cNvPr>
            <p:cNvSpPr/>
            <p:nvPr/>
          </p:nvSpPr>
          <p:spPr>
            <a:xfrm>
              <a:off x="1649077" y="2741650"/>
              <a:ext cx="2931311" cy="455786"/>
            </a:xfrm>
            <a:prstGeom prst="rect">
              <a:avLst/>
            </a:prstGeom>
            <a:solidFill>
              <a:srgbClr val="4E81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时间调整</a:t>
              </a:r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1848AB88-C3AC-7754-CF34-154D4B6B39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72391"/>
                </p:ext>
              </p:extLst>
            </p:nvPr>
          </p:nvGraphicFramePr>
          <p:xfrm>
            <a:off x="2725257" y="2857784"/>
            <a:ext cx="172402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26451" imgH="253890" progId="Equation.DSMT4">
                    <p:embed/>
                  </p:oleObj>
                </mc:Choice>
                <mc:Fallback>
                  <p:oleObj name="Equation" r:id="rId6" imgW="1726451" imgH="25389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1CFAC439-27A1-C673-C020-307CC76DEA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257" y="2857784"/>
                          <a:ext cx="172402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5310288-EF82-B00A-9F04-7338E69A9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15670"/>
              </p:ext>
            </p:extLst>
          </p:nvPr>
        </p:nvGraphicFramePr>
        <p:xfrm>
          <a:off x="3332563" y="3845816"/>
          <a:ext cx="7858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848AB88-C3AC-7754-CF34-154D4B6B39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563" y="3845816"/>
                        <a:ext cx="78581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B9973AC-E91E-603E-95A7-22469417BD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74379"/>
              </p:ext>
            </p:extLst>
          </p:nvPr>
        </p:nvGraphicFramePr>
        <p:xfrm>
          <a:off x="3261663" y="4515285"/>
          <a:ext cx="823913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5310288-EF82-B00A-9F04-7338E69A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63" y="4515285"/>
                        <a:ext cx="823913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259F538-CD03-ACB7-71B7-DEC8508A7101}"/>
              </a:ext>
            </a:extLst>
          </p:cNvPr>
          <p:cNvSpPr/>
          <p:nvPr/>
        </p:nvSpPr>
        <p:spPr>
          <a:xfrm>
            <a:off x="6990826" y="2869035"/>
            <a:ext cx="4118994" cy="30955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15B9C8-8BE3-3A24-8DEC-EF21A43C1DBD}"/>
              </a:ext>
            </a:extLst>
          </p:cNvPr>
          <p:cNvGrpSpPr/>
          <p:nvPr/>
        </p:nvGrpSpPr>
        <p:grpSpPr>
          <a:xfrm>
            <a:off x="1709576" y="3104784"/>
            <a:ext cx="2931311" cy="455786"/>
            <a:chOff x="1649077" y="2741650"/>
            <a:chExt cx="2931311" cy="45578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91A6904-5B8B-9E06-1CF8-C6E53FB32042}"/>
                </a:ext>
              </a:extLst>
            </p:cNvPr>
            <p:cNvSpPr/>
            <p:nvPr/>
          </p:nvSpPr>
          <p:spPr>
            <a:xfrm>
              <a:off x="1649077" y="2741650"/>
              <a:ext cx="2931311" cy="455786"/>
            </a:xfrm>
            <a:prstGeom prst="rect">
              <a:avLst/>
            </a:prstGeom>
            <a:solidFill>
              <a:srgbClr val="4E81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时间调整</a:t>
              </a:r>
            </a:p>
          </p:txBody>
        </p: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5FDE6610-0F9F-30A5-AE2F-6868DCFE5F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8672391"/>
                </p:ext>
              </p:extLst>
            </p:nvPr>
          </p:nvGraphicFramePr>
          <p:xfrm>
            <a:off x="2725257" y="2857784"/>
            <a:ext cx="172402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26451" imgH="253890" progId="Equation.DSMT4">
                    <p:embed/>
                  </p:oleObj>
                </mc:Choice>
                <mc:Fallback>
                  <p:oleObj name="Equation" r:id="rId12" imgW="1726451" imgH="25389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848AB88-C3AC-7754-CF34-154D4B6B3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257" y="2857784"/>
                          <a:ext cx="172402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36F2DFE-4A09-43E2-163C-49BD01C2CEDE}"/>
              </a:ext>
            </a:extLst>
          </p:cNvPr>
          <p:cNvSpPr/>
          <p:nvPr/>
        </p:nvSpPr>
        <p:spPr>
          <a:xfrm>
            <a:off x="1728001" y="4989572"/>
            <a:ext cx="2837254" cy="662959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13903426-F797-E4CC-DFD1-0AEF2084D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562770"/>
              </p:ext>
            </p:extLst>
          </p:nvPr>
        </p:nvGraphicFramePr>
        <p:xfrm>
          <a:off x="2111934" y="5080334"/>
          <a:ext cx="2220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22280" imgH="495000" progId="Equation.DSMT4">
                  <p:embed/>
                </p:oleObj>
              </mc:Choice>
              <mc:Fallback>
                <p:oleObj name="Equation" r:id="rId13" imgW="2222280" imgH="4950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AFFA1FD-AA1A-60D2-E021-926F22B9A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934" y="5080334"/>
                        <a:ext cx="2220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B5329B7-490F-A386-22BC-58A9C04537CA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3146628" y="4271186"/>
            <a:ext cx="0" cy="71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0597B4C6-1AF4-4DFA-6EFA-48AD5C07A14B}"/>
              </a:ext>
            </a:extLst>
          </p:cNvPr>
          <p:cNvSpPr/>
          <p:nvPr/>
        </p:nvSpPr>
        <p:spPr>
          <a:xfrm>
            <a:off x="7584669" y="3812603"/>
            <a:ext cx="2837254" cy="465688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调整后的速度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5D410B-274F-3C61-FF60-E29C452586C9}"/>
              </a:ext>
            </a:extLst>
          </p:cNvPr>
          <p:cNvGrpSpPr/>
          <p:nvPr/>
        </p:nvGrpSpPr>
        <p:grpSpPr>
          <a:xfrm>
            <a:off x="7566245" y="3112718"/>
            <a:ext cx="2931311" cy="455786"/>
            <a:chOff x="1649077" y="2741650"/>
            <a:chExt cx="2931311" cy="455786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A0CE2BD-1A2C-D471-41AC-EF7DD75B995D}"/>
                </a:ext>
              </a:extLst>
            </p:cNvPr>
            <p:cNvSpPr/>
            <p:nvPr/>
          </p:nvSpPr>
          <p:spPr>
            <a:xfrm>
              <a:off x="1649077" y="2741650"/>
              <a:ext cx="2931311" cy="455786"/>
            </a:xfrm>
            <a:prstGeom prst="rect">
              <a:avLst/>
            </a:prstGeom>
            <a:solidFill>
              <a:srgbClr val="4E81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/>
                <a:t>时间调整</a:t>
              </a:r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A81EAD29-8611-7C1D-FD43-9052657137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3646279"/>
                </p:ext>
              </p:extLst>
            </p:nvPr>
          </p:nvGraphicFramePr>
          <p:xfrm>
            <a:off x="2725257" y="2857784"/>
            <a:ext cx="1724025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26451" imgH="253890" progId="Equation.DSMT4">
                    <p:embed/>
                  </p:oleObj>
                </mc:Choice>
                <mc:Fallback>
                  <p:oleObj name="Equation" r:id="rId15" imgW="1726451" imgH="25389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1848AB88-C3AC-7754-CF34-154D4B6B3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5257" y="2857784"/>
                          <a:ext cx="1724025" cy="25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AADA380C-AEDC-125A-C53C-14FC0D2F1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607132"/>
              </p:ext>
            </p:extLst>
          </p:nvPr>
        </p:nvGraphicFramePr>
        <p:xfrm>
          <a:off x="9105216" y="4521987"/>
          <a:ext cx="849312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680" imgH="228600" progId="Equation.DSMT4">
                  <p:embed/>
                </p:oleObj>
              </mc:Choice>
              <mc:Fallback>
                <p:oleObj name="Equation" r:id="rId16" imgW="8506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B9973AC-E91E-603E-95A7-22469417BD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216" y="4521987"/>
                        <a:ext cx="849312" cy="23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626C7CC5-05AE-F03D-C26C-470AC65C6FB0}"/>
              </a:ext>
            </a:extLst>
          </p:cNvPr>
          <p:cNvSpPr/>
          <p:nvPr/>
        </p:nvSpPr>
        <p:spPr>
          <a:xfrm>
            <a:off x="7566244" y="3111889"/>
            <a:ext cx="2931311" cy="455786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时间调整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6CB3A41-FF3C-2ADA-918B-273C86C17913}"/>
              </a:ext>
            </a:extLst>
          </p:cNvPr>
          <p:cNvSpPr/>
          <p:nvPr/>
        </p:nvSpPr>
        <p:spPr>
          <a:xfrm>
            <a:off x="7584669" y="4996677"/>
            <a:ext cx="2837254" cy="662959"/>
          </a:xfrm>
          <a:prstGeom prst="rect">
            <a:avLst/>
          </a:prstGeom>
          <a:solidFill>
            <a:srgbClr val="4E81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02601317-E3F7-D508-EF6B-1837DC5C0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005948"/>
              </p:ext>
            </p:extLst>
          </p:nvPr>
        </p:nvGraphicFramePr>
        <p:xfrm>
          <a:off x="7924116" y="5087137"/>
          <a:ext cx="23098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11200" imgH="495000" progId="Equation.DSMT4">
                  <p:embed/>
                </p:oleObj>
              </mc:Choice>
              <mc:Fallback>
                <p:oleObj name="Equation" r:id="rId18" imgW="2311200" imgH="4950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13903426-F797-E4CC-DFD1-0AEF2084D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116" y="5087137"/>
                        <a:ext cx="23098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E42A1D6-121F-D30A-4FB1-570E076B95FF}"/>
              </a:ext>
            </a:extLst>
          </p:cNvPr>
          <p:cNvCxnSpPr>
            <a:stCxn id="50" idx="2"/>
            <a:endCxn id="59" idx="0"/>
          </p:cNvCxnSpPr>
          <p:nvPr/>
        </p:nvCxnSpPr>
        <p:spPr>
          <a:xfrm>
            <a:off x="9003296" y="4278291"/>
            <a:ext cx="0" cy="71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B07B52B3-E063-4168-5374-5B1F2EC05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12425"/>
              </p:ext>
            </p:extLst>
          </p:nvPr>
        </p:nvGraphicFramePr>
        <p:xfrm>
          <a:off x="8623374" y="3211194"/>
          <a:ext cx="1762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65080" imgH="253800" progId="Equation.DSMT4">
                  <p:embed/>
                </p:oleObj>
              </mc:Choice>
              <mc:Fallback>
                <p:oleObj name="Equation" r:id="rId20" imgW="1765080" imgH="2538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68FC2DE-6919-88A2-B34C-FD58965107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74" y="3211194"/>
                        <a:ext cx="176212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3B6AB6A6-B52A-3B05-6FE9-F8FDFE1CB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44135"/>
              </p:ext>
            </p:extLst>
          </p:nvPr>
        </p:nvGraphicFramePr>
        <p:xfrm>
          <a:off x="9294303" y="3838430"/>
          <a:ext cx="8366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38080" imgH="431640" progId="Equation.DSMT4">
                  <p:embed/>
                </p:oleObj>
              </mc:Choice>
              <mc:Fallback>
                <p:oleObj name="Equation" r:id="rId22" imgW="838080" imgH="4316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58948B8F-AAFD-27A4-A2D4-D27663F558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303" y="3838430"/>
                        <a:ext cx="836613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本框 63">
            <a:extLst>
              <a:ext uri="{FF2B5EF4-FFF2-40B4-BE49-F238E27FC236}">
                <a16:creationId xmlns:a16="http://schemas.microsoft.com/office/drawing/2014/main" id="{CF45F2A8-4443-4DDF-AF22-B50DC906AB85}"/>
              </a:ext>
            </a:extLst>
          </p:cNvPr>
          <p:cNvSpPr txBox="1"/>
          <p:nvPr/>
        </p:nvSpPr>
        <p:spPr>
          <a:xfrm>
            <a:off x="2499630" y="2408941"/>
            <a:ext cx="129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速度调整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9C2CE43-85E2-5955-4FA7-B156CAFFC2EA}"/>
              </a:ext>
            </a:extLst>
          </p:cNvPr>
          <p:cNvSpPr txBox="1"/>
          <p:nvPr/>
        </p:nvSpPr>
        <p:spPr>
          <a:xfrm>
            <a:off x="8546148" y="2408941"/>
            <a:ext cx="149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加速度调整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15A4FFF-791F-6201-6D61-2EE684CD9D3A}"/>
              </a:ext>
            </a:extLst>
          </p:cNvPr>
          <p:cNvSpPr txBox="1"/>
          <p:nvPr/>
        </p:nvSpPr>
        <p:spPr>
          <a:xfrm>
            <a:off x="635330" y="1591427"/>
            <a:ext cx="791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>
                <a:latin typeface="-apple-system"/>
              </a:rPr>
              <a:t>非均匀</a:t>
            </a:r>
            <a:r>
              <a:rPr lang="en-US" altLang="zh-CN">
                <a:latin typeface="-apple-system"/>
              </a:rPr>
              <a:t>B</a:t>
            </a:r>
            <a:r>
              <a:rPr lang="zh-CN" altLang="zh-CN">
                <a:latin typeface="-apple-system"/>
              </a:rPr>
              <a:t>样条的一阶导数</a:t>
            </a:r>
            <a:r>
              <a:rPr lang="zh-CN" altLang="en-US">
                <a:latin typeface="-apple-system"/>
              </a:rPr>
              <a:t>和二阶导数的控制点可以通过下式计算</a:t>
            </a:r>
          </a:p>
        </p:txBody>
      </p:sp>
    </p:spTree>
    <p:extLst>
      <p:ext uri="{BB962C8B-B14F-4D97-AF65-F5344CB8AC3E}">
        <p14:creationId xmlns:p14="http://schemas.microsoft.com/office/powerpoint/2010/main" val="4240778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0D2282-C2AF-B10E-183D-6D8CB237BD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569442" y="2935472"/>
            <a:ext cx="705311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欢迎各位同学批评指正</a:t>
            </a:r>
          </a:p>
        </p:txBody>
      </p:sp>
      <p:sp>
        <p:nvSpPr>
          <p:cNvPr id="7" name="PA_圆角矩形 31">
            <a:extLst>
              <a:ext uri="{FF2B5EF4-FFF2-40B4-BE49-F238E27FC236}">
                <a16:creationId xmlns:a16="http://schemas.microsoft.com/office/drawing/2014/main" id="{5DDD6B9C-DD9C-B510-A4FC-BCC886392A5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417712" y="4255643"/>
            <a:ext cx="3356296" cy="361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汇报人：赵建策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94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FastPlanner</a:t>
            </a: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概述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78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2" y="294510"/>
            <a:ext cx="2114550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5A9A18F-731B-3C67-F753-7A04A39C6E8B}"/>
              </a:ext>
            </a:extLst>
          </p:cNvPr>
          <p:cNvSpPr txBox="1"/>
          <p:nvPr/>
        </p:nvSpPr>
        <p:spPr>
          <a:xfrm>
            <a:off x="1002484" y="1140470"/>
            <a:ext cx="102219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Fast-planner</a:t>
            </a:r>
            <a:r>
              <a:rPr lang="zh-CN" altLang="en-US"/>
              <a:t> 是一种高效的全局路径规划算法，它主要用于生成无人机的长期规划路径，以最小化整个路径的时间和距离。该算法通过先前的地图信息和无人机当前状态，生成一条起点和终点之间的最优路径，并且在运行时间上非常快速，通常能够在几秒内完成路径规划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FastPlanner </a:t>
            </a:r>
            <a:r>
              <a:rPr lang="zh-CN" altLang="en-US"/>
              <a:t>由三部分组成，分别包括混合</a:t>
            </a:r>
            <a:r>
              <a:rPr lang="en-US" altLang="zh-CN"/>
              <a:t>A*</a:t>
            </a:r>
            <a:r>
              <a:rPr lang="zh-CN" altLang="en-US"/>
              <a:t>算法、</a:t>
            </a:r>
            <a:r>
              <a:rPr lang="en-US" altLang="zh-CN"/>
              <a:t>B-spline</a:t>
            </a:r>
            <a:r>
              <a:rPr lang="zh-CN" altLang="en-US"/>
              <a:t>轨迹生成和自动时间分配调整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后端采用</a:t>
            </a:r>
            <a:r>
              <a:rPr lang="en-US" altLang="zh-CN"/>
              <a:t>B</a:t>
            </a:r>
            <a:r>
              <a:rPr lang="zh-CN" altLang="en-US"/>
              <a:t>样条曲线作轨迹规划，在位置上，可以利用几个控制点描述一条曲线，利用</a:t>
            </a:r>
            <a:r>
              <a:rPr lang="en-US" altLang="zh-CN"/>
              <a:t>B</a:t>
            </a:r>
            <a:r>
              <a:rPr lang="zh-CN" altLang="en-US"/>
              <a:t>样条曲线的性质，可以将对轨迹的约束、运动学的约束加在控制点上，从而简化了计算。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后端步骤：先通过地图提供梯度场信息，设计惩罚函数，使轨迹向障碍物少的地方移动。然后</a:t>
            </a:r>
            <a:r>
              <a:rPr lang="zh-CN" altLang="en-US">
                <a:solidFill>
                  <a:srgbClr val="4E81C0"/>
                </a:solidFill>
              </a:rPr>
              <a:t>轨迹几何位置不变</a:t>
            </a:r>
            <a:r>
              <a:rPr lang="zh-CN" altLang="en-US"/>
              <a:t>，再进行时间重分配，使轨迹符合运动学约束（最大速度、最大加速度在允许范围内。）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69484E-2BBB-F4BC-3915-170238640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20" y="3477849"/>
            <a:ext cx="5420136" cy="27034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817EE8-FB80-12A0-F5C3-EE35276ED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1523998" y="3725792"/>
            <a:ext cx="3600119" cy="22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5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2716" y="3184129"/>
            <a:ext cx="4238307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Hybrid A*</a:t>
            </a:r>
            <a:r>
              <a:rPr lang="zh-CN" altLang="en-US" sz="4000" b="1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算法</a:t>
            </a:r>
            <a:endParaRPr lang="zh-CN" altLang="en-US" sz="40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691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3253839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prstClr val="white"/>
                </a:solidFill>
              </a:rPr>
              <a:t>A</a:t>
            </a:r>
            <a:r>
              <a:rPr lang="en-US" altLang="zh-CN" dirty="0">
                <a:solidFill>
                  <a:prstClr val="white"/>
                </a:solidFill>
              </a:rPr>
              <a:t>*</a:t>
            </a:r>
            <a:r>
              <a:rPr lang="zh-CN" altLang="en-US" dirty="0">
                <a:solidFill>
                  <a:prstClr val="white"/>
                </a:solidFill>
              </a:rPr>
              <a:t>算法</a:t>
            </a:r>
          </a:p>
        </p:txBody>
      </p:sp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D7FD138C-D5B6-02D8-3F99-4FD229FE7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20" y="2458539"/>
            <a:ext cx="4534643" cy="35088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2BB5FF-8DE9-CAA3-ED22-E582EE533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45" y="2342348"/>
            <a:ext cx="4691155" cy="37412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70BBCFF-EA3B-20BD-6FC2-1FA4E129928A}"/>
              </a:ext>
            </a:extLst>
          </p:cNvPr>
          <p:cNvSpPr txBox="1"/>
          <p:nvPr/>
        </p:nvSpPr>
        <p:spPr>
          <a:xfrm>
            <a:off x="990212" y="1040057"/>
            <a:ext cx="104523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A*</a:t>
            </a:r>
            <a:r>
              <a:rPr lang="zh-CN" altLang="en-US"/>
              <a:t>算法是一种常用的基于图形网络的搜索算法，用于在图形上计算路径和距离。它是一种启发式算法，结合了最佳优先搜索和启发式评估函数的优点，可以在保证找到最短路径的前提下大大提高搜索效率。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/>
              <a:t>Hybrid A*</a:t>
            </a:r>
            <a:r>
              <a:rPr lang="zh-CN" altLang="en-US"/>
              <a:t>算法是</a:t>
            </a:r>
            <a:r>
              <a:rPr lang="en-US" altLang="zh-CN"/>
              <a:t>A*</a:t>
            </a:r>
            <a:r>
              <a:rPr lang="zh-CN" altLang="en-US"/>
              <a:t>算法的变种，主要体现在基元运动的方式和成本计算上的不同。</a:t>
            </a:r>
          </a:p>
        </p:txBody>
      </p:sp>
    </p:spTree>
    <p:extLst>
      <p:ext uri="{BB962C8B-B14F-4D97-AF65-F5344CB8AC3E}">
        <p14:creationId xmlns:p14="http://schemas.microsoft.com/office/powerpoint/2010/main" val="159961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01702970-E9DF-6415-8AD5-636E3AF4EACE}"/>
              </a:ext>
            </a:extLst>
          </p:cNvPr>
          <p:cNvSpPr txBox="1"/>
          <p:nvPr/>
        </p:nvSpPr>
        <p:spPr>
          <a:xfrm>
            <a:off x="9276493" y="3361765"/>
            <a:ext cx="211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State Lattice</a:t>
            </a:r>
            <a:endParaRPr lang="zh-CN" altLang="en-US" sz="1600" dirty="0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667711" y="294510"/>
            <a:ext cx="2556255" cy="710598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运动基元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4D4B66-C705-8B4B-D127-6602ADE3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980" y="3912252"/>
            <a:ext cx="6562725" cy="2009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EACBDF-3934-F2A9-3D5C-D735132E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148" y="1330284"/>
            <a:ext cx="1893911" cy="19116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8B0D9A-FED5-547A-DAEF-A33C74958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589" y="1291670"/>
            <a:ext cx="2005223" cy="19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55D0ED4-CC4B-9457-202C-A32E55EB3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367" y="1291670"/>
            <a:ext cx="1967226" cy="198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AF990E4-4481-D70B-4C83-F49D705BCC43}"/>
              </a:ext>
            </a:extLst>
          </p:cNvPr>
          <p:cNvSpPr txBox="1"/>
          <p:nvPr/>
        </p:nvSpPr>
        <p:spPr>
          <a:xfrm>
            <a:off x="765435" y="1120676"/>
            <a:ext cx="3823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+mn-ea"/>
              </a:rPr>
              <a:t>A*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0070C0"/>
                </a:solidFill>
                <a:latin typeface="+mn-ea"/>
              </a:rPr>
              <a:t>Hybrid A*</a:t>
            </a:r>
            <a:r>
              <a:rPr lang="zh-CN" altLang="en-US" dirty="0">
                <a:solidFill>
                  <a:srgbClr val="0070C0"/>
                </a:solidFill>
                <a:latin typeface="+mn-ea"/>
              </a:rPr>
              <a:t>在运动基元上的区别</a:t>
            </a:r>
            <a:endParaRPr lang="en-US" altLang="zh-CN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A*</a:t>
            </a:r>
            <a:r>
              <a:rPr lang="zh-CN" altLang="en-US" dirty="0"/>
              <a:t>算法：未考虑运动学约束，八向</a:t>
            </a:r>
            <a:r>
              <a:rPr lang="en-US" altLang="zh-CN" dirty="0"/>
              <a:t>A*</a:t>
            </a:r>
            <a:r>
              <a:rPr lang="zh-CN" altLang="en-US" dirty="0"/>
              <a:t>算法就是向周围八个方向进行扩展。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Hybrid A*</a:t>
            </a:r>
            <a:r>
              <a:rPr lang="zh-CN" altLang="en-US" dirty="0"/>
              <a:t>算法：考虑了运动学约束，无法进行速度的突变，因此采用</a:t>
            </a:r>
            <a:r>
              <a:rPr lang="en-US" altLang="zh-CN" dirty="0"/>
              <a:t> 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en-US" dirty="0"/>
              <a:t>曲线来实现扩展。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50CFB3-C33C-CABC-D5D4-6AE714B44BBD}"/>
              </a:ext>
            </a:extLst>
          </p:cNvPr>
          <p:cNvSpPr txBox="1"/>
          <p:nvPr/>
        </p:nvSpPr>
        <p:spPr>
          <a:xfrm>
            <a:off x="725295" y="3429000"/>
            <a:ext cx="3709147" cy="284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070C0"/>
                </a:solidFill>
              </a:rPr>
              <a:t>Reeds-</a:t>
            </a:r>
            <a:r>
              <a:rPr lang="en-US" altLang="zh-CN" dirty="0" err="1">
                <a:solidFill>
                  <a:srgbClr val="0070C0"/>
                </a:solidFill>
              </a:rPr>
              <a:t>Shepp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zh-CN" dirty="0">
                <a:solidFill>
                  <a:srgbClr val="0070C0"/>
                </a:solidFill>
              </a:rPr>
              <a:t>曲线</a:t>
            </a:r>
            <a:endParaRPr lang="en-US" altLang="zh-CN" dirty="0">
              <a:solidFill>
                <a:srgbClr val="0070C0"/>
              </a:solidFill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zh-CN" dirty="0"/>
              <a:t>曲线是一段由曲率相同的圆弧与直线组成的曲线。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zh-CN" altLang="zh-CN" dirty="0"/>
              <a:t>对于位姿空间内任意的两个状态，都存在一条</a:t>
            </a:r>
            <a:r>
              <a:rPr lang="en-US" altLang="zh-CN" dirty="0"/>
              <a:t>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zh-CN" dirty="0"/>
              <a:t>曲线可以将两者连接起来，同时满足路径最短。</a:t>
            </a:r>
            <a:endParaRPr lang="en-US" altLang="zh-CN" dirty="0"/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Reeds-</a:t>
            </a:r>
            <a:r>
              <a:rPr lang="en-US" altLang="zh-CN" dirty="0" err="1"/>
              <a:t>Shepp</a:t>
            </a:r>
            <a:r>
              <a:rPr lang="en-US" altLang="zh-CN" dirty="0"/>
              <a:t> </a:t>
            </a:r>
            <a:r>
              <a:rPr lang="zh-CN" altLang="zh-CN" dirty="0"/>
              <a:t>曲线允许车辆进行前进和后退的运动。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338AFD-64A0-2051-F0DF-22258231D511}"/>
              </a:ext>
            </a:extLst>
          </p:cNvPr>
          <p:cNvSpPr txBox="1"/>
          <p:nvPr/>
        </p:nvSpPr>
        <p:spPr>
          <a:xfrm>
            <a:off x="5190565" y="3361765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八向</a:t>
            </a:r>
            <a:r>
              <a:rPr lang="en-US" altLang="zh-CN" sz="1600" dirty="0"/>
              <a:t>A*</a:t>
            </a:r>
            <a:r>
              <a:rPr lang="zh-CN" altLang="en-US" sz="1600" dirty="0"/>
              <a:t>扩展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BF52A93-8BA7-4FA2-5FBF-405E2E111A30}"/>
              </a:ext>
            </a:extLst>
          </p:cNvPr>
          <p:cNvSpPr txBox="1"/>
          <p:nvPr/>
        </p:nvSpPr>
        <p:spPr>
          <a:xfrm>
            <a:off x="7163367" y="3361765"/>
            <a:ext cx="2113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/>
              <a:t>Hybrid </a:t>
            </a:r>
            <a:r>
              <a:rPr lang="en-US" altLang="zh-CN" sz="1600" dirty="0"/>
              <a:t>A*</a:t>
            </a:r>
            <a:r>
              <a:rPr lang="zh-CN" altLang="en-US" sz="1600" dirty="0"/>
              <a:t>扩展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BDFC3D9-0665-64FC-38E2-DA08945C6997}"/>
              </a:ext>
            </a:extLst>
          </p:cNvPr>
          <p:cNvSpPr txBox="1"/>
          <p:nvPr/>
        </p:nvSpPr>
        <p:spPr>
          <a:xfrm>
            <a:off x="6916484" y="5922027"/>
            <a:ext cx="2606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A*</a:t>
            </a:r>
            <a:r>
              <a:rPr lang="zh-CN" altLang="en-US" sz="1600" dirty="0"/>
              <a:t>和</a:t>
            </a:r>
            <a:r>
              <a:rPr lang="en-US" altLang="zh-CN" sz="1600" dirty="0"/>
              <a:t>Hybrid A*</a:t>
            </a:r>
            <a:r>
              <a:rPr lang="zh-CN" altLang="en-US" sz="1600" dirty="0"/>
              <a:t>扩展对比</a:t>
            </a:r>
          </a:p>
        </p:txBody>
      </p:sp>
    </p:spTree>
    <p:extLst>
      <p:ext uri="{BB962C8B-B14F-4D97-AF65-F5344CB8AC3E}">
        <p14:creationId xmlns:p14="http://schemas.microsoft.com/office/powerpoint/2010/main" val="395504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4">
            <a:extLst>
              <a:ext uri="{FF2B5EF4-FFF2-40B4-BE49-F238E27FC236}">
                <a16:creationId xmlns:a16="http://schemas.microsoft.com/office/drawing/2014/main" id="{CF77CDAA-56E4-43FB-825A-0C5CECEA5D99}"/>
              </a:ext>
            </a:extLst>
          </p:cNvPr>
          <p:cNvSpPr/>
          <p:nvPr/>
        </p:nvSpPr>
        <p:spPr>
          <a:xfrm>
            <a:off x="714846" y="237949"/>
            <a:ext cx="2637954" cy="568877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实际成本和启发成本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048626-1FFA-C408-BDD7-127DA4ECE8CB}"/>
              </a:ext>
            </a:extLst>
          </p:cNvPr>
          <p:cNvSpPr txBox="1"/>
          <p:nvPr/>
        </p:nvSpPr>
        <p:spPr>
          <a:xfrm>
            <a:off x="1025282" y="1016606"/>
            <a:ext cx="860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Hybrid A*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生成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轨迹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的目标是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持续时间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最小</a:t>
            </a:r>
            <a:r>
              <a:rPr lang="zh-CN" altLang="zh-CN" sz="1800" kern="100" dirty="0">
                <a:effectLst/>
                <a:latin typeface="+mn-ea"/>
                <a:cs typeface="Times New Roman" panose="02020603050405020304" pitchFamily="18" charset="0"/>
              </a:rPr>
              <a:t>和控制成本最小</a:t>
            </a:r>
            <a:r>
              <a:rPr lang="zh-CN" altLang="en-US" sz="1800" kern="100" dirty="0">
                <a:effectLst/>
                <a:latin typeface="+mn-ea"/>
                <a:cs typeface="Times New Roman" panose="02020603050405020304" pitchFamily="18" charset="0"/>
              </a:rPr>
              <a:t>，所以轨迹的代价为</a:t>
            </a:r>
            <a:endParaRPr lang="zh-CN" altLang="en-US" dirty="0">
              <a:latin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AB3233D-E487-6B45-5F13-3C95BDFCAD3E}"/>
              </a:ext>
            </a:extLst>
          </p:cNvPr>
          <p:cNvGrpSpPr/>
          <p:nvPr/>
        </p:nvGrpSpPr>
        <p:grpSpPr>
          <a:xfrm>
            <a:off x="2992755" y="1370361"/>
            <a:ext cx="6635339" cy="493802"/>
            <a:chOff x="3062512" y="1289708"/>
            <a:chExt cx="6635339" cy="493802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31D305EC-775B-C990-79FF-BF1765B7C9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2553068"/>
                </p:ext>
              </p:extLst>
            </p:nvPr>
          </p:nvGraphicFramePr>
          <p:xfrm>
            <a:off x="3062512" y="1453672"/>
            <a:ext cx="2476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76440" imgH="317160" progId="Equation.DSMT4">
                    <p:embed/>
                  </p:oleObj>
                </mc:Choice>
                <mc:Fallback>
                  <p:oleObj name="Equation" r:id="rId2" imgW="247644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062512" y="1453672"/>
                          <a:ext cx="247650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42F7A25E-FD3F-72AA-71FB-84E10895BA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638569"/>
                </p:ext>
              </p:extLst>
            </p:nvPr>
          </p:nvGraphicFramePr>
          <p:xfrm>
            <a:off x="7208651" y="1453310"/>
            <a:ext cx="24892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89040" imgH="330120" progId="Equation.DSMT4">
                    <p:embed/>
                  </p:oleObj>
                </mc:Choice>
                <mc:Fallback>
                  <p:oleObj name="Equation" r:id="rId4" imgW="248904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08651" y="1453310"/>
                          <a:ext cx="24892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ED82181-E938-3FA2-B4B6-18D52E3A43DB}"/>
                </a:ext>
              </a:extLst>
            </p:cNvPr>
            <p:cNvCxnSpPr>
              <a:cxnSpLocks/>
            </p:cNvCxnSpPr>
            <p:nvPr/>
          </p:nvCxnSpPr>
          <p:spPr>
            <a:xfrm>
              <a:off x="5629835" y="1595718"/>
              <a:ext cx="1578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1D4D9BB-6C2B-BAC3-B9DE-D14600D8C8B1}"/>
                </a:ext>
              </a:extLst>
            </p:cNvPr>
            <p:cNvSpPr txBox="1"/>
            <p:nvPr/>
          </p:nvSpPr>
          <p:spPr>
            <a:xfrm>
              <a:off x="5979972" y="1289708"/>
              <a:ext cx="878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离散化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EDB0C43-E5CF-144D-2829-B6E82565BD26}"/>
              </a:ext>
            </a:extLst>
          </p:cNvPr>
          <p:cNvSpPr txBox="1"/>
          <p:nvPr/>
        </p:nvSpPr>
        <p:spPr>
          <a:xfrm>
            <a:off x="1025282" y="1955061"/>
            <a:ext cx="860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Hybrid A*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生成从起始状态 到当前状态上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J</a:t>
            </a:r>
            <a:r>
              <a:rPr lang="zh-CN" altLang="en-US" kern="100" dirty="0">
                <a:latin typeface="+mn-ea"/>
                <a:cs typeface="Times New Roman" panose="02020603050405020304" pitchFamily="18" charset="0"/>
              </a:rPr>
              <a:t>个基元的成本为</a:t>
            </a:r>
            <a:endParaRPr lang="zh-CN" altLang="en-US" dirty="0">
              <a:latin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2259EA1-AF62-BC4C-E5F3-9FDEB9AF276C}"/>
              </a:ext>
            </a:extLst>
          </p:cNvPr>
          <p:cNvGrpSpPr/>
          <p:nvPr/>
        </p:nvGrpSpPr>
        <p:grpSpPr>
          <a:xfrm>
            <a:off x="4970322" y="2468032"/>
            <a:ext cx="2019300" cy="482600"/>
            <a:chOff x="4970322" y="2274244"/>
            <a:chExt cx="2019300" cy="482600"/>
          </a:xfrm>
        </p:grpSpPr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7F47D774-6380-05CD-1398-C92AE75B093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994324"/>
                </p:ext>
              </p:extLst>
            </p:nvPr>
          </p:nvGraphicFramePr>
          <p:xfrm>
            <a:off x="4970322" y="2274244"/>
            <a:ext cx="2019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9240" imgH="482400" progId="Equation.DSMT4">
                    <p:embed/>
                  </p:oleObj>
                </mc:Choice>
                <mc:Fallback>
                  <p:oleObj name="Equation" r:id="rId6" imgW="2019240" imgH="482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70322" y="2274244"/>
                          <a:ext cx="201930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3FFA409-902C-62B7-DF3E-843E956F8B65}"/>
                </a:ext>
              </a:extLst>
            </p:cNvPr>
            <p:cNvSpPr/>
            <p:nvPr/>
          </p:nvSpPr>
          <p:spPr>
            <a:xfrm>
              <a:off x="4970322" y="2274244"/>
              <a:ext cx="2019300" cy="4826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D962317E-D3D3-485C-2611-6312189B4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2522" y="3143700"/>
            <a:ext cx="4914900" cy="30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9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965060-F1C0-DC65-C7A0-2581E485B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87869"/>
              </p:ext>
            </p:extLst>
          </p:nvPr>
        </p:nvGraphicFramePr>
        <p:xfrm>
          <a:off x="3773913" y="1318177"/>
          <a:ext cx="41275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2197080" progId="Equation.DSMT4">
                  <p:embed/>
                </p:oleObj>
              </mc:Choice>
              <mc:Fallback>
                <p:oleObj name="Equation" r:id="rId2" imgW="4127400" imgH="21970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6F965060-F1C0-DC65-C7A0-2581E485B1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73913" y="1318177"/>
                        <a:ext cx="4127500" cy="219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7D10E682-BF10-94F6-7CAD-2D7559B019A1}"/>
              </a:ext>
            </a:extLst>
          </p:cNvPr>
          <p:cNvSpPr txBox="1"/>
          <p:nvPr/>
        </p:nvSpPr>
        <p:spPr>
          <a:xfrm>
            <a:off x="786564" y="948845"/>
            <a:ext cx="994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使用庞特里亚金最小原理，我们计算了一个从当前状态到目标状态最小化的闭合形式轨迹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1229D4-FD18-DA3E-14FA-771F788C9F2C}"/>
              </a:ext>
            </a:extLst>
          </p:cNvPr>
          <p:cNvSpPr txBox="1"/>
          <p:nvPr/>
        </p:nvSpPr>
        <p:spPr>
          <a:xfrm>
            <a:off x="946903" y="3515277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寻找</a:t>
            </a:r>
            <a:r>
              <a:rPr lang="zh-CN" altLang="zh-CN" dirty="0"/>
              <a:t>最佳时间</a:t>
            </a:r>
            <a:r>
              <a:rPr lang="zh-CN" altLang="en-US" dirty="0"/>
              <a:t>使启发</a:t>
            </a:r>
            <a:r>
              <a:rPr lang="zh-CN" altLang="zh-CN" dirty="0"/>
              <a:t>成本最小</a:t>
            </a:r>
            <a:r>
              <a:rPr lang="zh-CN" altLang="en-US" dirty="0"/>
              <a:t>，所以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0E408AB5-8A0F-C889-64B9-3BCF1909C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09562"/>
              </p:ext>
            </p:extLst>
          </p:nvPr>
        </p:nvGraphicFramePr>
        <p:xfrm>
          <a:off x="4528179" y="5510544"/>
          <a:ext cx="210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330120" progId="Equation.DSMT4">
                  <p:embed/>
                </p:oleObj>
              </mc:Choice>
              <mc:Fallback>
                <p:oleObj name="Equation" r:id="rId4" imgW="2108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8179" y="5510544"/>
                        <a:ext cx="210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758E9E80-7124-DA15-8B3F-FC98635EB136}"/>
              </a:ext>
            </a:extLst>
          </p:cNvPr>
          <p:cNvSpPr txBox="1"/>
          <p:nvPr/>
        </p:nvSpPr>
        <p:spPr>
          <a:xfrm>
            <a:off x="960299" y="5222414"/>
            <a:ext cx="328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因此，最终搜索的轨迹成本为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BE5DECC-23B8-AA82-CBC7-470B5F806487}"/>
              </a:ext>
            </a:extLst>
          </p:cNvPr>
          <p:cNvGrpSpPr/>
          <p:nvPr/>
        </p:nvGrpSpPr>
        <p:grpSpPr>
          <a:xfrm>
            <a:off x="3438074" y="3920565"/>
            <a:ext cx="4845555" cy="711200"/>
            <a:chOff x="3438074" y="3920565"/>
            <a:chExt cx="4845555" cy="711200"/>
          </a:xfrm>
        </p:grpSpPr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45CEEA34-F8D2-E632-C8DE-F5D1035E01E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8967618"/>
                </p:ext>
              </p:extLst>
            </p:nvPr>
          </p:nvGraphicFramePr>
          <p:xfrm>
            <a:off x="3438074" y="3943911"/>
            <a:ext cx="12192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18960" imgH="609480" progId="Equation.DSMT4">
                    <p:embed/>
                  </p:oleObj>
                </mc:Choice>
                <mc:Fallback>
                  <p:oleObj name="Equation" r:id="rId6" imgW="1218960" imgH="609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438074" y="3943911"/>
                          <a:ext cx="1219200" cy="609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7F0349A-2B86-7190-0087-4C73C5DA71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79745"/>
                </p:ext>
              </p:extLst>
            </p:nvPr>
          </p:nvGraphicFramePr>
          <p:xfrm>
            <a:off x="5568883" y="3920565"/>
            <a:ext cx="685800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85800" imgH="711000" progId="Equation.DSMT4">
                    <p:embed/>
                  </p:oleObj>
                </mc:Choice>
                <mc:Fallback>
                  <p:oleObj name="Equation" r:id="rId8" imgW="6858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68883" y="3920565"/>
                          <a:ext cx="685800" cy="71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1040407-618A-54D8-BB19-5B5469C64105}"/>
                </a:ext>
              </a:extLst>
            </p:cNvPr>
            <p:cNvCxnSpPr/>
            <p:nvPr/>
          </p:nvCxnSpPr>
          <p:spPr>
            <a:xfrm>
              <a:off x="4724400" y="4276165"/>
              <a:ext cx="806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C0AE070-1F25-06AA-32A7-F8A4BB5ECD54}"/>
                </a:ext>
              </a:extLst>
            </p:cNvPr>
            <p:cNvCxnSpPr/>
            <p:nvPr/>
          </p:nvCxnSpPr>
          <p:spPr>
            <a:xfrm>
              <a:off x="6172902" y="4276165"/>
              <a:ext cx="806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27477D4-1D7F-7B5A-24EF-9A5E1017671F}"/>
                </a:ext>
              </a:extLst>
            </p:cNvPr>
            <p:cNvGrpSpPr/>
            <p:nvPr/>
          </p:nvGrpSpPr>
          <p:grpSpPr>
            <a:xfrm>
              <a:off x="7006069" y="4111065"/>
              <a:ext cx="1277560" cy="330200"/>
              <a:chOff x="6978934" y="4075109"/>
              <a:chExt cx="1277560" cy="330200"/>
            </a:xfrm>
          </p:grpSpPr>
          <p:graphicFrame>
            <p:nvGraphicFramePr>
              <p:cNvPr id="16" name="对象 15">
                <a:extLst>
                  <a:ext uri="{FF2B5EF4-FFF2-40B4-BE49-F238E27FC236}">
                    <a16:creationId xmlns:a16="http://schemas.microsoft.com/office/drawing/2014/main" id="{D8630D2F-61C1-FC77-6D39-BE73147ADB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3182903"/>
                  </p:ext>
                </p:extLst>
              </p:nvPr>
            </p:nvGraphicFramePr>
            <p:xfrm>
              <a:off x="7047385" y="4075109"/>
              <a:ext cx="1143000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43000" imgH="330120" progId="Equation.DSMT4">
                      <p:embed/>
                    </p:oleObj>
                  </mc:Choice>
                  <mc:Fallback>
                    <p:oleObj name="Equation" r:id="rId10" imgW="1143000" imgH="3301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7047385" y="4075109"/>
                            <a:ext cx="1143000" cy="3302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BAD4A48-1241-4DF7-4BB2-F9B85B246507}"/>
                  </a:ext>
                </a:extLst>
              </p:cNvPr>
              <p:cNvSpPr/>
              <p:nvPr/>
            </p:nvSpPr>
            <p:spPr>
              <a:xfrm>
                <a:off x="6978934" y="4075109"/>
                <a:ext cx="1277560" cy="3302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5" name="圆角矩形 4">
            <a:extLst>
              <a:ext uri="{FF2B5EF4-FFF2-40B4-BE49-F238E27FC236}">
                <a16:creationId xmlns:a16="http://schemas.microsoft.com/office/drawing/2014/main" id="{C774C2E3-AE32-28B1-6758-DC3B8DC70A72}"/>
              </a:ext>
            </a:extLst>
          </p:cNvPr>
          <p:cNvSpPr/>
          <p:nvPr/>
        </p:nvSpPr>
        <p:spPr>
          <a:xfrm>
            <a:off x="714846" y="237949"/>
            <a:ext cx="2637954" cy="568877"/>
          </a:xfrm>
          <a:prstGeom prst="roundRect">
            <a:avLst/>
          </a:prstGeom>
          <a:solidFill>
            <a:srgbClr val="005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实际成本和启发成本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1BF920B-4780-D14D-F774-AFA3B169DDAA}"/>
              </a:ext>
            </a:extLst>
          </p:cNvPr>
          <p:cNvSpPr/>
          <p:nvPr/>
        </p:nvSpPr>
        <p:spPr>
          <a:xfrm>
            <a:off x="4446494" y="5510544"/>
            <a:ext cx="2268071" cy="369329"/>
          </a:xfrm>
          <a:prstGeom prst="roundRect">
            <a:avLst/>
          </a:prstGeom>
          <a:noFill/>
          <a:ln>
            <a:solidFill>
              <a:srgbClr val="4E81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91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1500</Words>
  <Application>Microsoft Office PowerPoint</Application>
  <PresentationFormat>宽屏</PresentationFormat>
  <Paragraphs>117</Paragraphs>
  <Slides>21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-apple-system</vt:lpstr>
      <vt:lpstr>华文新魏</vt:lpstr>
      <vt:lpstr>楷体</vt:lpstr>
      <vt:lpstr>思源黑体</vt:lpstr>
      <vt:lpstr>Agency FB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</cp:revision>
  <dcterms:created xsi:type="dcterms:W3CDTF">2021-05-12T03:31:37Z</dcterms:created>
  <dcterms:modified xsi:type="dcterms:W3CDTF">2023-04-23T02:16:02Z</dcterms:modified>
</cp:coreProperties>
</file>