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1"/>
  </p:sldMasterIdLst>
  <p:notesMasterIdLst>
    <p:notesMasterId r:id="rId15"/>
  </p:notesMasterIdLst>
  <p:sldIdLst>
    <p:sldId id="365" r:id="rId2"/>
    <p:sldId id="436" r:id="rId3"/>
    <p:sldId id="439" r:id="rId4"/>
    <p:sldId id="437" r:id="rId5"/>
    <p:sldId id="440" r:id="rId6"/>
    <p:sldId id="441" r:id="rId7"/>
    <p:sldId id="442" r:id="rId8"/>
    <p:sldId id="438" r:id="rId9"/>
    <p:sldId id="444" r:id="rId10"/>
    <p:sldId id="443" r:id="rId11"/>
    <p:sldId id="445" r:id="rId12"/>
    <p:sldId id="446" r:id="rId13"/>
    <p:sldId id="375" r:id="rId14"/>
  </p:sldIdLst>
  <p:sldSz cx="12192000" cy="6858000"/>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1C0"/>
    <a:srgbClr val="FFFFFF"/>
    <a:srgbClr val="244C89"/>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23" autoAdjust="0"/>
    <p:restoredTop sz="96314" autoAdjust="0"/>
  </p:normalViewPr>
  <p:slideViewPr>
    <p:cSldViewPr snapToGrid="0">
      <p:cViewPr varScale="1">
        <p:scale>
          <a:sx n="81" d="100"/>
          <a:sy n="81" d="100"/>
        </p:scale>
        <p:origin x="758" y="67"/>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2023/4/4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957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061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8305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8266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6038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9872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4010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2760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972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695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48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739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459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228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pic>
        <p:nvPicPr>
          <p:cNvPr id="5" name="图片 4">
            <a:extLst>
              <a:ext uri="{FF2B5EF4-FFF2-40B4-BE49-F238E27FC236}">
                <a16:creationId xmlns:a16="http://schemas.microsoft.com/office/drawing/2014/main" id="{1BB0B1AB-2A59-4196-96A9-AF717B7D2FD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a:extLst>
              <a:ext uri="{FF2B5EF4-FFF2-40B4-BE49-F238E27FC236}">
                <a16:creationId xmlns:a16="http://schemas.microsoft.com/office/drawing/2014/main" id="{41A977C2-E5B7-4D31-B5AD-4ACA768916ED}"/>
              </a:ext>
            </a:extLst>
          </p:cNvPr>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874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005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pPr/>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834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992329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649"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wmf"/><Relationship Id="rId3" Type="http://schemas.openxmlformats.org/officeDocument/2006/relationships/image" Target="../media/image12.png"/><Relationship Id="rId7" Type="http://schemas.openxmlformats.org/officeDocument/2006/relationships/image" Target="../media/image8.wmf"/><Relationship Id="rId12" Type="http://schemas.openxmlformats.org/officeDocument/2006/relationships/oleObject" Target="../embeddings/oleObject5.bin"/><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6.bin"/><Relationship Id="rId1" Type="http://schemas.openxmlformats.org/officeDocument/2006/relationships/slideLayout" Target="../slideLayouts/slideLayout17.xml"/><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oleObject" Target="../embeddings/oleObject7.bin"/><Relationship Id="rId9" Type="http://schemas.openxmlformats.org/officeDocument/2006/relationships/image" Target="../media/image16.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7.emf"/><Relationship Id="rId7" Type="http://schemas.openxmlformats.org/officeDocument/2006/relationships/image" Target="../media/image19.wmf"/><Relationship Id="rId2" Type="http://schemas.openxmlformats.org/officeDocument/2006/relationships/oleObject" Target="../embeddings/oleObject10.bin"/><Relationship Id="rId1" Type="http://schemas.openxmlformats.org/officeDocument/2006/relationships/slideLayout" Target="../slideLayouts/slideLayout17.xml"/><Relationship Id="rId6" Type="http://schemas.openxmlformats.org/officeDocument/2006/relationships/oleObject" Target="../embeddings/oleObject12.bin"/><Relationship Id="rId5" Type="http://schemas.openxmlformats.org/officeDocument/2006/relationships/image" Target="../media/image18.wmf"/><Relationship Id="rId4" Type="http://schemas.openxmlformats.org/officeDocument/2006/relationships/oleObject" Target="../embeddings/oleObject11.bin"/><Relationship Id="rId9" Type="http://schemas.openxmlformats.org/officeDocument/2006/relationships/image" Target="../media/image20.wmf"/></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14.bin"/><Relationship Id="rId1" Type="http://schemas.openxmlformats.org/officeDocument/2006/relationships/slideLayout" Target="../slideLayouts/slideLayout17.xml"/><Relationship Id="rId6" Type="http://schemas.openxmlformats.org/officeDocument/2006/relationships/oleObject" Target="../embeddings/oleObject16.bin"/><Relationship Id="rId5" Type="http://schemas.openxmlformats.org/officeDocument/2006/relationships/image" Target="../media/image24.wmf"/><Relationship Id="rId4"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17.bin"/><Relationship Id="rId1" Type="http://schemas.openxmlformats.org/officeDocument/2006/relationships/slideLayout" Target="../slideLayouts/slideLayout17.xml"/><Relationship Id="rId6" Type="http://schemas.openxmlformats.org/officeDocument/2006/relationships/oleObject" Target="../embeddings/oleObject19.bin"/><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image" Target="../media/image29.png"/><Relationship Id="rId1" Type="http://schemas.openxmlformats.org/officeDocument/2006/relationships/slideLayout" Target="../slideLayouts/slideLayout17.xml"/><Relationship Id="rId4" Type="http://schemas.openxmlformats.org/officeDocument/2006/relationships/image" Target="../media/image30.emf"/></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302" y="2841002"/>
            <a:ext cx="7053116" cy="1200329"/>
          </a:xfrm>
          <a:prstGeom prst="rect">
            <a:avLst/>
          </a:prstGeom>
          <a:noFill/>
        </p:spPr>
        <p:txBody>
          <a:bodyPr wrap="square" rtlCol="0">
            <a:spAutoFit/>
            <a:scene3d>
              <a:camera prst="orthographicFront"/>
              <a:lightRig rig="threePt" dir="t"/>
            </a:scene3d>
            <a:sp3d contourW="12700"/>
          </a:bodyPr>
          <a:lstStyle/>
          <a:p>
            <a:pPr algn="ctr">
              <a:defRPr/>
            </a:pPr>
            <a:r>
              <a:rPr lang="zh-CN" altLang="en-US" sz="3600" b="1" dirty="0">
                <a:solidFill>
                  <a:schemeClr val="bg1"/>
                </a:solidFill>
                <a:latin typeface="思源黑体" panose="020B0500000000000000" pitchFamily="34" charset="-122"/>
                <a:ea typeface="思源黑体" panose="020B0500000000000000" pitchFamily="34" charset="-122"/>
              </a:rPr>
              <a:t>扩展卡尔曼滤波器及其在固定翼飞机上的应用</a:t>
            </a:r>
          </a:p>
        </p:txBody>
      </p:sp>
      <p:sp>
        <p:nvSpPr>
          <p:cNvPr id="17" name="PA_圆角矩形 31"/>
          <p:cNvSpPr/>
          <p:nvPr>
            <p:custDataLst>
              <p:tags r:id="rId1"/>
            </p:custDataLst>
          </p:nvPr>
        </p:nvSpPr>
        <p:spPr>
          <a:xfrm>
            <a:off x="4417712" y="4255643"/>
            <a:ext cx="3356296" cy="3613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楷体" panose="02010609060101010101" pitchFamily="49" charset="-122"/>
                <a:ea typeface="楷体" panose="02010609060101010101" pitchFamily="49" charset="-122"/>
              </a:rPr>
              <a:t>汇报人：赵建策</a:t>
            </a:r>
            <a:endParaRPr lang="en-US" altLang="zh-CN" sz="1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53" presetClass="entr" presetSubtype="16" fill="hold" grpId="0" nodeType="withEffect">
                                  <p:stCondLst>
                                    <p:cond delay="75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2377148"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控制器</a:t>
            </a:r>
            <a:r>
              <a:rPr lang="en-US" altLang="zh-CN" dirty="0">
                <a:solidFill>
                  <a:prstClr val="white"/>
                </a:solidFill>
              </a:rPr>
              <a:t>Simulink</a:t>
            </a:r>
            <a:r>
              <a:rPr lang="zh-CN" altLang="en-US" dirty="0">
                <a:solidFill>
                  <a:prstClr val="white"/>
                </a:solidFill>
              </a:rPr>
              <a:t>程序</a:t>
            </a:r>
          </a:p>
        </p:txBody>
      </p:sp>
      <p:pic>
        <p:nvPicPr>
          <p:cNvPr id="5" name="图片 4">
            <a:extLst>
              <a:ext uri="{FF2B5EF4-FFF2-40B4-BE49-F238E27FC236}">
                <a16:creationId xmlns:a16="http://schemas.microsoft.com/office/drawing/2014/main" id="{C41AC6A1-1A7F-FE81-319A-EE37A9EE8746}"/>
              </a:ext>
            </a:extLst>
          </p:cNvPr>
          <p:cNvPicPr>
            <a:picLocks noChangeAspect="1"/>
          </p:cNvPicPr>
          <p:nvPr/>
        </p:nvPicPr>
        <p:blipFill>
          <a:blip r:embed="rId2"/>
          <a:stretch>
            <a:fillRect/>
          </a:stretch>
        </p:blipFill>
        <p:spPr>
          <a:xfrm>
            <a:off x="1382201" y="1156573"/>
            <a:ext cx="9034418" cy="4544854"/>
          </a:xfrm>
          <a:prstGeom prst="rect">
            <a:avLst/>
          </a:prstGeom>
        </p:spPr>
      </p:pic>
    </p:spTree>
    <p:extLst>
      <p:ext uri="{BB962C8B-B14F-4D97-AF65-F5344CB8AC3E}">
        <p14:creationId xmlns:p14="http://schemas.microsoft.com/office/powerpoint/2010/main" val="240159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2377148"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仿真结果</a:t>
            </a:r>
          </a:p>
        </p:txBody>
      </p:sp>
      <p:pic>
        <p:nvPicPr>
          <p:cNvPr id="4" name="图片 3" descr="图形用户界面, 图表&#10;&#10;描述已自动生成">
            <a:extLst>
              <a:ext uri="{FF2B5EF4-FFF2-40B4-BE49-F238E27FC236}">
                <a16:creationId xmlns:a16="http://schemas.microsoft.com/office/drawing/2014/main" id="{B3A66726-6E41-AF26-22F7-DE2606173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401" y="1255304"/>
            <a:ext cx="9481198" cy="4627022"/>
          </a:xfrm>
          <a:prstGeom prst="rect">
            <a:avLst/>
          </a:prstGeom>
        </p:spPr>
      </p:pic>
    </p:spTree>
    <p:extLst>
      <p:ext uri="{BB962C8B-B14F-4D97-AF65-F5344CB8AC3E}">
        <p14:creationId xmlns:p14="http://schemas.microsoft.com/office/powerpoint/2010/main" val="289713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2377148"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仿真结果</a:t>
            </a:r>
          </a:p>
        </p:txBody>
      </p:sp>
      <p:pic>
        <p:nvPicPr>
          <p:cNvPr id="4" name="图片 3" descr="电脑的地图&#10;&#10;描述已自动生成">
            <a:extLst>
              <a:ext uri="{FF2B5EF4-FFF2-40B4-BE49-F238E27FC236}">
                <a16:creationId xmlns:a16="http://schemas.microsoft.com/office/drawing/2014/main" id="{2A5E0416-8BF2-D226-81D2-77B51A714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11" y="1057341"/>
            <a:ext cx="10620866" cy="5183204"/>
          </a:xfrm>
          <a:prstGeom prst="rect">
            <a:avLst/>
          </a:prstGeom>
        </p:spPr>
      </p:pic>
    </p:spTree>
    <p:extLst>
      <p:ext uri="{BB962C8B-B14F-4D97-AF65-F5344CB8AC3E}">
        <p14:creationId xmlns:p14="http://schemas.microsoft.com/office/powerpoint/2010/main" val="40614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F0D2282-C2AF-B10E-183D-6D8CB237BD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442" y="2935472"/>
            <a:ext cx="7053116" cy="707886"/>
          </a:xfrm>
          <a:prstGeom prst="rect">
            <a:avLst/>
          </a:prstGeom>
          <a:noFill/>
        </p:spPr>
        <p:txBody>
          <a:bodyPr wrap="square" rtlCol="0">
            <a:spAutoFit/>
            <a:scene3d>
              <a:camera prst="orthographicFront"/>
              <a:lightRig rig="threePt" dir="t"/>
            </a:scene3d>
            <a:sp3d contourW="12700"/>
          </a:bodyPr>
          <a:lstStyle/>
          <a:p>
            <a:pPr algn="ctr">
              <a:defRPr/>
            </a:pPr>
            <a:r>
              <a:rPr lang="zh-CN" altLang="en-US" sz="4000" b="1">
                <a:solidFill>
                  <a:schemeClr val="bg1"/>
                </a:solidFill>
                <a:latin typeface="思源黑体" panose="020B0500000000000000" pitchFamily="34" charset="-122"/>
                <a:ea typeface="思源黑体" panose="020B0500000000000000" pitchFamily="34" charset="-122"/>
              </a:rPr>
              <a:t>感谢各位同学聆听</a:t>
            </a:r>
            <a:endParaRPr lang="zh-CN" altLang="en-US" sz="4000" b="1" dirty="0">
              <a:solidFill>
                <a:schemeClr val="bg1"/>
              </a:solidFill>
              <a:latin typeface="思源黑体" panose="020B0500000000000000" pitchFamily="34" charset="-122"/>
              <a:ea typeface="思源黑体" panose="020B0500000000000000" pitchFamily="34" charset="-122"/>
            </a:endParaRPr>
          </a:p>
        </p:txBody>
      </p:sp>
      <p:sp>
        <p:nvSpPr>
          <p:cNvPr id="7" name="PA_圆角矩形 31">
            <a:extLst>
              <a:ext uri="{FF2B5EF4-FFF2-40B4-BE49-F238E27FC236}">
                <a16:creationId xmlns:a16="http://schemas.microsoft.com/office/drawing/2014/main" id="{5DDD6B9C-DD9C-B510-A4FC-BCC886392A52}"/>
              </a:ext>
            </a:extLst>
          </p:cNvPr>
          <p:cNvSpPr/>
          <p:nvPr>
            <p:custDataLst>
              <p:tags r:id="rId1"/>
            </p:custDataLst>
          </p:nvPr>
        </p:nvSpPr>
        <p:spPr>
          <a:xfrm>
            <a:off x="4417712" y="4255643"/>
            <a:ext cx="3356296" cy="3613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楷体" panose="02010609060101010101" pitchFamily="49" charset="-122"/>
                <a:ea typeface="楷体" panose="02010609060101010101" pitchFamily="49" charset="-122"/>
              </a:rPr>
              <a:t>汇报人：赵建策</a:t>
            </a:r>
            <a:endParaRPr lang="en-US" altLang="zh-CN" sz="1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0594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2" y="294510"/>
            <a:ext cx="2114550"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卡尔曼滤波器</a:t>
            </a:r>
          </a:p>
        </p:txBody>
      </p:sp>
      <p:sp>
        <p:nvSpPr>
          <p:cNvPr id="3" name="文本框 2">
            <a:extLst>
              <a:ext uri="{FF2B5EF4-FFF2-40B4-BE49-F238E27FC236}">
                <a16:creationId xmlns:a16="http://schemas.microsoft.com/office/drawing/2014/main" id="{E2D9338D-4F7C-C9AB-DEAF-DAF842E5206B}"/>
              </a:ext>
            </a:extLst>
          </p:cNvPr>
          <p:cNvSpPr txBox="1"/>
          <p:nvPr/>
        </p:nvSpPr>
        <p:spPr>
          <a:xfrm>
            <a:off x="952107" y="1144603"/>
            <a:ext cx="10249685" cy="1477328"/>
          </a:xfrm>
          <a:prstGeom prst="rect">
            <a:avLst/>
          </a:prstGeom>
          <a:noFill/>
        </p:spPr>
        <p:txBody>
          <a:bodyPr wrap="square">
            <a:spAutoFit/>
          </a:bodyPr>
          <a:lstStyle/>
          <a:p>
            <a:pPr marL="285750" indent="-285750">
              <a:buFont typeface="Wingdings" panose="05000000000000000000" pitchFamily="2" charset="2"/>
              <a:buChar char="Ø"/>
            </a:pPr>
            <a:r>
              <a:rPr lang="zh-CN" altLang="en-US" dirty="0"/>
              <a:t>卡尔曼滤波作为一种状态最优估计的方法，被广泛应用在动态系统预测，通过“</a:t>
            </a:r>
            <a:r>
              <a:rPr lang="zh-CN" altLang="en-US" b="1" dirty="0"/>
              <a:t>预测</a:t>
            </a:r>
            <a:r>
              <a:rPr lang="zh-CN" altLang="en-US" dirty="0"/>
              <a:t>”与“</a:t>
            </a:r>
            <a:r>
              <a:rPr lang="zh-CN" altLang="en-US" b="1" dirty="0"/>
              <a:t>更新</a:t>
            </a:r>
            <a:r>
              <a:rPr lang="zh-CN" altLang="en-US" dirty="0"/>
              <a:t>”两个过程来对系统的状态进行最优估计。</a:t>
            </a:r>
            <a:endParaRPr lang="en-US" altLang="zh-CN" dirty="0"/>
          </a:p>
          <a:p>
            <a:pPr marL="285750" indent="-285750">
              <a:buFont typeface="Wingdings" panose="05000000000000000000" pitchFamily="2" charset="2"/>
              <a:buChar char="Ø"/>
            </a:pPr>
            <a:r>
              <a:rPr lang="zh-CN" altLang="en-US" dirty="0"/>
              <a:t>卡尔曼滤波器最通俗的解释就是当计算的结果和测量的结果都有噪声时候，我们的选择是更相信计算的结果还是更相信测量的结果，这也就是卡尔曼增益的物理意义。</a:t>
            </a:r>
            <a:endParaRPr lang="en-US" altLang="zh-CN" dirty="0"/>
          </a:p>
          <a:p>
            <a:pPr marL="285750" indent="-285750">
              <a:buFont typeface="Wingdings" panose="05000000000000000000" pitchFamily="2" charset="2"/>
              <a:buChar char="Ø"/>
            </a:pPr>
            <a:r>
              <a:rPr lang="zh-CN" altLang="en-US" dirty="0"/>
              <a:t>分为三部分理解：更新状态量、更新协方差以及更新求解卡尔曼增益。</a:t>
            </a:r>
          </a:p>
        </p:txBody>
      </p:sp>
      <p:pic>
        <p:nvPicPr>
          <p:cNvPr id="23" name="图片 22">
            <a:extLst>
              <a:ext uri="{FF2B5EF4-FFF2-40B4-BE49-F238E27FC236}">
                <a16:creationId xmlns:a16="http://schemas.microsoft.com/office/drawing/2014/main" id="{8782B6C5-1E73-BADA-2216-E510D7F3A91D}"/>
              </a:ext>
            </a:extLst>
          </p:cNvPr>
          <p:cNvPicPr>
            <a:picLocks noChangeAspect="1"/>
          </p:cNvPicPr>
          <p:nvPr/>
        </p:nvPicPr>
        <p:blipFill>
          <a:blip r:embed="rId3"/>
          <a:stretch>
            <a:fillRect/>
          </a:stretch>
        </p:blipFill>
        <p:spPr>
          <a:xfrm>
            <a:off x="877085" y="2837339"/>
            <a:ext cx="5657397" cy="3158862"/>
          </a:xfrm>
          <a:prstGeom prst="rect">
            <a:avLst/>
          </a:prstGeom>
        </p:spPr>
      </p:pic>
      <p:graphicFrame>
        <p:nvGraphicFramePr>
          <p:cNvPr id="25" name="表格 24">
            <a:extLst>
              <a:ext uri="{FF2B5EF4-FFF2-40B4-BE49-F238E27FC236}">
                <a16:creationId xmlns:a16="http://schemas.microsoft.com/office/drawing/2014/main" id="{3CEC924E-E8AC-21C9-3592-F1E2786F1A0A}"/>
              </a:ext>
            </a:extLst>
          </p:cNvPr>
          <p:cNvGraphicFramePr>
            <a:graphicFrameLocks noGrp="1"/>
          </p:cNvGraphicFramePr>
          <p:nvPr>
            <p:extLst>
              <p:ext uri="{D42A27DB-BD31-4B8C-83A1-F6EECF244321}">
                <p14:modId xmlns:p14="http://schemas.microsoft.com/office/powerpoint/2010/main" val="3340793608"/>
              </p:ext>
            </p:extLst>
          </p:nvPr>
        </p:nvGraphicFramePr>
        <p:xfrm>
          <a:off x="6534482" y="3311064"/>
          <a:ext cx="5030814" cy="2211412"/>
        </p:xfrm>
        <a:graphic>
          <a:graphicData uri="http://schemas.openxmlformats.org/drawingml/2006/table">
            <a:tbl>
              <a:tblPr firstRow="1" firstCol="1" bandRow="1">
                <a:tableStyleId>{2D5ABB26-0587-4C30-8999-92F81FD0307C}</a:tableStyleId>
              </a:tblPr>
              <a:tblGrid>
                <a:gridCol w="1384033">
                  <a:extLst>
                    <a:ext uri="{9D8B030D-6E8A-4147-A177-3AD203B41FA5}">
                      <a16:colId xmlns:a16="http://schemas.microsoft.com/office/drawing/2014/main" val="2548506276"/>
                    </a:ext>
                  </a:extLst>
                </a:gridCol>
                <a:gridCol w="1725106">
                  <a:extLst>
                    <a:ext uri="{9D8B030D-6E8A-4147-A177-3AD203B41FA5}">
                      <a16:colId xmlns:a16="http://schemas.microsoft.com/office/drawing/2014/main" val="59736721"/>
                    </a:ext>
                  </a:extLst>
                </a:gridCol>
                <a:gridCol w="1921675">
                  <a:extLst>
                    <a:ext uri="{9D8B030D-6E8A-4147-A177-3AD203B41FA5}">
                      <a16:colId xmlns:a16="http://schemas.microsoft.com/office/drawing/2014/main" val="4052871583"/>
                    </a:ext>
                  </a:extLst>
                </a:gridCol>
              </a:tblGrid>
              <a:tr h="407565">
                <a:tc rowSpan="2">
                  <a:txBody>
                    <a:bodyPr/>
                    <a:lstStyle/>
                    <a:p>
                      <a:pPr indent="0" algn="ctr">
                        <a:lnSpc>
                          <a:spcPts val="2400"/>
                        </a:lnSpc>
                      </a:pPr>
                      <a:r>
                        <a:rPr lang="zh-CN" sz="1400" kern="100">
                          <a:effectLst/>
                        </a:rPr>
                        <a:t>预测</a:t>
                      </a:r>
                      <a:endParaRPr lang="zh-CN" sz="1400" kern="10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r>
                        <a:rPr lang="zh-CN" sz="1400" kern="100" dirty="0">
                          <a:effectLst/>
                        </a:rPr>
                        <a:t>先验</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endParaRPr lang="zh-CN" sz="1400" kern="10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753776"/>
                  </a:ext>
                </a:extLst>
              </a:tr>
              <a:tr h="407565">
                <a:tc vMerge="1">
                  <a:txBody>
                    <a:bodyPr/>
                    <a:lstStyle/>
                    <a:p>
                      <a:endParaRPr lang="zh-CN" altLang="en-US"/>
                    </a:p>
                  </a:txBody>
                  <a:tcPr/>
                </a:tc>
                <a:tc>
                  <a:txBody>
                    <a:bodyPr/>
                    <a:lstStyle/>
                    <a:p>
                      <a:pPr indent="0" algn="ctr">
                        <a:lnSpc>
                          <a:spcPts val="2400"/>
                        </a:lnSpc>
                      </a:pPr>
                      <a:r>
                        <a:rPr lang="zh-CN" sz="1400" kern="100" dirty="0">
                          <a:effectLst/>
                        </a:rPr>
                        <a:t>先验协方差</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r>
                        <a:rPr lang="en-US" sz="1400" kern="100" dirty="0">
                          <a:effectLst/>
                        </a:rPr>
                        <a:t> </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252751"/>
                  </a:ext>
                </a:extLst>
              </a:tr>
              <a:tr h="407565">
                <a:tc>
                  <a:txBody>
                    <a:bodyPr/>
                    <a:lstStyle/>
                    <a:p>
                      <a:pPr indent="0" algn="ctr">
                        <a:lnSpc>
                          <a:spcPts val="2400"/>
                        </a:lnSpc>
                      </a:pPr>
                      <a:r>
                        <a:rPr lang="zh-CN" sz="1400" kern="100" dirty="0">
                          <a:effectLst/>
                        </a:rPr>
                        <a:t>更新</a:t>
                      </a:r>
                      <a:endParaRPr lang="en-US" altLang="zh-CN" sz="1400" kern="100" dirty="0">
                        <a:effectLst/>
                      </a:endParaRPr>
                    </a:p>
                    <a:p>
                      <a:pPr indent="0" algn="ctr">
                        <a:lnSpc>
                          <a:spcPts val="2400"/>
                        </a:lnSpc>
                      </a:pPr>
                      <a:r>
                        <a:rPr lang="zh-CN" sz="1400" kern="100" dirty="0">
                          <a:effectLst/>
                        </a:rPr>
                        <a:t>卡尔曼增益</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indent="0" algn="ctr"/>
                      <a:endParaRPr lang="en-US"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536149770"/>
                  </a:ext>
                </a:extLst>
              </a:tr>
              <a:tr h="407565">
                <a:tc rowSpan="2">
                  <a:txBody>
                    <a:bodyPr/>
                    <a:lstStyle/>
                    <a:p>
                      <a:pPr indent="0" algn="ctr">
                        <a:lnSpc>
                          <a:spcPts val="2400"/>
                        </a:lnSpc>
                      </a:pPr>
                      <a:r>
                        <a:rPr lang="zh-CN" sz="1400" kern="100" dirty="0">
                          <a:effectLst/>
                        </a:rPr>
                        <a:t>校正</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r>
                        <a:rPr lang="zh-CN" sz="1400" kern="100">
                          <a:effectLst/>
                        </a:rPr>
                        <a:t>后验</a:t>
                      </a:r>
                      <a:endParaRPr lang="zh-CN" sz="1400" kern="10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379699"/>
                  </a:ext>
                </a:extLst>
              </a:tr>
              <a:tr h="407565">
                <a:tc vMerge="1">
                  <a:txBody>
                    <a:bodyPr/>
                    <a:lstStyle/>
                    <a:p>
                      <a:endParaRPr lang="zh-CN" altLang="en-US"/>
                    </a:p>
                  </a:txBody>
                  <a:tcPr/>
                </a:tc>
                <a:tc>
                  <a:txBody>
                    <a:bodyPr/>
                    <a:lstStyle/>
                    <a:p>
                      <a:pPr indent="0" algn="ctr">
                        <a:lnSpc>
                          <a:spcPts val="2400"/>
                        </a:lnSpc>
                      </a:pPr>
                      <a:r>
                        <a:rPr lang="zh-CN" sz="1400" kern="100" dirty="0">
                          <a:effectLst/>
                        </a:rPr>
                        <a:t>更新后验协方差</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8417824"/>
                  </a:ext>
                </a:extLst>
              </a:tr>
            </a:tbl>
          </a:graphicData>
        </a:graphic>
      </p:graphicFrame>
      <p:graphicFrame>
        <p:nvGraphicFramePr>
          <p:cNvPr id="26" name="对象 25">
            <a:extLst>
              <a:ext uri="{FF2B5EF4-FFF2-40B4-BE49-F238E27FC236}">
                <a16:creationId xmlns:a16="http://schemas.microsoft.com/office/drawing/2014/main" id="{B60573F3-B1A2-D33F-C787-EF67E45682AC}"/>
              </a:ext>
            </a:extLst>
          </p:cNvPr>
          <p:cNvGraphicFramePr>
            <a:graphicFrameLocks noChangeAspect="1"/>
          </p:cNvGraphicFramePr>
          <p:nvPr>
            <p:extLst>
              <p:ext uri="{D42A27DB-BD31-4B8C-83A1-F6EECF244321}">
                <p14:modId xmlns:p14="http://schemas.microsoft.com/office/powerpoint/2010/main" val="2590037973"/>
              </p:ext>
            </p:extLst>
          </p:nvPr>
        </p:nvGraphicFramePr>
        <p:xfrm>
          <a:off x="9997883" y="3404724"/>
          <a:ext cx="1120775" cy="244475"/>
        </p:xfrm>
        <a:graphic>
          <a:graphicData uri="http://schemas.openxmlformats.org/presentationml/2006/ole">
            <mc:AlternateContent xmlns:mc="http://schemas.openxmlformats.org/markup-compatibility/2006">
              <mc:Choice xmlns:v="urn:schemas-microsoft-com:vml" Requires="v">
                <p:oleObj spid="_x0000_s1935" name="Equation" r:id="rId4" imgW="1117600" imgH="241300" progId="Equation.DSMT4">
                  <p:embed/>
                </p:oleObj>
              </mc:Choice>
              <mc:Fallback>
                <p:oleObj name="Equation" r:id="rId4" imgW="1117600" imgH="241300" progId="Equation.DSMT4">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97883" y="3404724"/>
                        <a:ext cx="1120775"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2E52694E-2A02-4F66-E0B0-32329AA9ACB3}"/>
              </a:ext>
            </a:extLst>
          </p:cNvPr>
          <p:cNvGraphicFramePr>
            <a:graphicFrameLocks noChangeAspect="1"/>
          </p:cNvGraphicFramePr>
          <p:nvPr>
            <p:extLst>
              <p:ext uri="{D42A27DB-BD31-4B8C-83A1-F6EECF244321}">
                <p14:modId xmlns:p14="http://schemas.microsoft.com/office/powerpoint/2010/main" val="2700544512"/>
              </p:ext>
            </p:extLst>
          </p:nvPr>
        </p:nvGraphicFramePr>
        <p:xfrm>
          <a:off x="9997882" y="3827399"/>
          <a:ext cx="1120775" cy="244475"/>
        </p:xfrm>
        <a:graphic>
          <a:graphicData uri="http://schemas.openxmlformats.org/presentationml/2006/ole">
            <mc:AlternateContent xmlns:mc="http://schemas.openxmlformats.org/markup-compatibility/2006">
              <mc:Choice xmlns:v="urn:schemas-microsoft-com:vml" Requires="v">
                <p:oleObj spid="_x0000_s1936" name="Equation" r:id="rId6" imgW="1117600" imgH="241300" progId="Equation.DSMT4">
                  <p:embed/>
                </p:oleObj>
              </mc:Choice>
              <mc:Fallback>
                <p:oleObj name="Equation" r:id="rId6" imgW="1117600" imgH="241300" progId="Equation.DSMT4">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7882" y="3827399"/>
                        <a:ext cx="1120775"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id="{263511EE-0B15-B110-9218-2445495705DD}"/>
              </a:ext>
            </a:extLst>
          </p:cNvPr>
          <p:cNvGraphicFramePr>
            <a:graphicFrameLocks noChangeAspect="1"/>
          </p:cNvGraphicFramePr>
          <p:nvPr>
            <p:extLst>
              <p:ext uri="{D42A27DB-BD31-4B8C-83A1-F6EECF244321}">
                <p14:modId xmlns:p14="http://schemas.microsoft.com/office/powerpoint/2010/main" val="483280859"/>
              </p:ext>
            </p:extLst>
          </p:nvPr>
        </p:nvGraphicFramePr>
        <p:xfrm>
          <a:off x="9052678" y="4205913"/>
          <a:ext cx="1143000" cy="457200"/>
        </p:xfrm>
        <a:graphic>
          <a:graphicData uri="http://schemas.openxmlformats.org/presentationml/2006/ole">
            <mc:AlternateContent xmlns:mc="http://schemas.openxmlformats.org/markup-compatibility/2006">
              <mc:Choice xmlns:v="urn:schemas-microsoft-com:vml" Requires="v">
                <p:oleObj spid="_x0000_s1937" name="Equation" r:id="rId8" imgW="1143000" imgH="457200" progId="Equation.DSMT4">
                  <p:embed/>
                </p:oleObj>
              </mc:Choice>
              <mc:Fallback>
                <p:oleObj name="Equation" r:id="rId8" imgW="1143000" imgH="457200" progId="Equation.DSMT4">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52678" y="4205913"/>
                        <a:ext cx="1143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a:extLst>
              <a:ext uri="{FF2B5EF4-FFF2-40B4-BE49-F238E27FC236}">
                <a16:creationId xmlns:a16="http://schemas.microsoft.com/office/drawing/2014/main" id="{1E031AF1-FC3B-7269-E4B5-415BB4350489}"/>
              </a:ext>
            </a:extLst>
          </p:cNvPr>
          <p:cNvGraphicFramePr>
            <a:graphicFrameLocks noChangeAspect="1"/>
          </p:cNvGraphicFramePr>
          <p:nvPr>
            <p:extLst>
              <p:ext uri="{D42A27DB-BD31-4B8C-83A1-F6EECF244321}">
                <p14:modId xmlns:p14="http://schemas.microsoft.com/office/powerpoint/2010/main" val="3375231538"/>
              </p:ext>
            </p:extLst>
          </p:nvPr>
        </p:nvGraphicFramePr>
        <p:xfrm>
          <a:off x="9910360" y="4797153"/>
          <a:ext cx="1439863" cy="244475"/>
        </p:xfrm>
        <a:graphic>
          <a:graphicData uri="http://schemas.openxmlformats.org/presentationml/2006/ole">
            <mc:AlternateContent xmlns:mc="http://schemas.openxmlformats.org/markup-compatibility/2006">
              <mc:Choice xmlns:v="urn:schemas-microsoft-com:vml" Requires="v">
                <p:oleObj spid="_x0000_s1938" name="Equation" r:id="rId10" imgW="1435100" imgH="241300" progId="Equation.DSMT4">
                  <p:embed/>
                </p:oleObj>
              </mc:Choice>
              <mc:Fallback>
                <p:oleObj name="Equation" r:id="rId10" imgW="1435100" imgH="241300" progId="Equation.DSMT4">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10360" y="4797153"/>
                        <a:ext cx="1439863"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a:extLst>
              <a:ext uri="{FF2B5EF4-FFF2-40B4-BE49-F238E27FC236}">
                <a16:creationId xmlns:a16="http://schemas.microsoft.com/office/drawing/2014/main" id="{405DBFE1-C85A-DA5B-E310-7B6824B032C1}"/>
              </a:ext>
            </a:extLst>
          </p:cNvPr>
          <p:cNvGraphicFramePr>
            <a:graphicFrameLocks noChangeAspect="1"/>
          </p:cNvGraphicFramePr>
          <p:nvPr>
            <p:extLst>
              <p:ext uri="{D42A27DB-BD31-4B8C-83A1-F6EECF244321}">
                <p14:modId xmlns:p14="http://schemas.microsoft.com/office/powerpoint/2010/main" val="3897833624"/>
              </p:ext>
            </p:extLst>
          </p:nvPr>
        </p:nvGraphicFramePr>
        <p:xfrm>
          <a:off x="10058791" y="5219828"/>
          <a:ext cx="1143000" cy="250825"/>
        </p:xfrm>
        <a:graphic>
          <a:graphicData uri="http://schemas.openxmlformats.org/presentationml/2006/ole">
            <mc:AlternateContent xmlns:mc="http://schemas.openxmlformats.org/markup-compatibility/2006">
              <mc:Choice xmlns:v="urn:schemas-microsoft-com:vml" Requires="v">
                <p:oleObj spid="_x0000_s1939" name="Equation" r:id="rId12" imgW="1143000" imgH="254000" progId="Equation.DSMT4">
                  <p:embed/>
                </p:oleObj>
              </mc:Choice>
              <mc:Fallback>
                <p:oleObj name="Equation" r:id="rId12" imgW="1143000" imgH="254000" progId="Equation.DSMT4">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58791" y="5219828"/>
                        <a:ext cx="1143000"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905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3253839"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卡尔曼滤波器的推导思路</a:t>
            </a:r>
          </a:p>
        </p:txBody>
      </p:sp>
      <p:sp>
        <p:nvSpPr>
          <p:cNvPr id="2" name="矩形: 圆角 1">
            <a:extLst>
              <a:ext uri="{FF2B5EF4-FFF2-40B4-BE49-F238E27FC236}">
                <a16:creationId xmlns:a16="http://schemas.microsoft.com/office/drawing/2014/main" id="{0817691B-56D6-53C6-6970-7B056E2CE34E}"/>
              </a:ext>
            </a:extLst>
          </p:cNvPr>
          <p:cNvSpPr/>
          <p:nvPr/>
        </p:nvSpPr>
        <p:spPr>
          <a:xfrm>
            <a:off x="1973344" y="1915571"/>
            <a:ext cx="2752628" cy="12667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列出含有噪声的状态转移矩阵和测量矩阵</a:t>
            </a:r>
          </a:p>
        </p:txBody>
      </p:sp>
      <p:sp>
        <p:nvSpPr>
          <p:cNvPr id="40" name="矩形: 圆角 39">
            <a:extLst>
              <a:ext uri="{FF2B5EF4-FFF2-40B4-BE49-F238E27FC236}">
                <a16:creationId xmlns:a16="http://schemas.microsoft.com/office/drawing/2014/main" id="{86D5E486-32A1-8377-0BA2-79B7CA5AA3AE}"/>
              </a:ext>
            </a:extLst>
          </p:cNvPr>
          <p:cNvSpPr/>
          <p:nvPr/>
        </p:nvSpPr>
        <p:spPr>
          <a:xfrm>
            <a:off x="7363379" y="1915571"/>
            <a:ext cx="2752628" cy="12667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将两者融合，并使用一个参数将两个矩阵进行融合，这个参数就是卡尔曼增益</a:t>
            </a:r>
          </a:p>
        </p:txBody>
      </p:sp>
      <p:sp>
        <p:nvSpPr>
          <p:cNvPr id="41" name="矩形: 圆角 40">
            <a:extLst>
              <a:ext uri="{FF2B5EF4-FFF2-40B4-BE49-F238E27FC236}">
                <a16:creationId xmlns:a16="http://schemas.microsoft.com/office/drawing/2014/main" id="{1EECC7E9-C5AB-C188-FADF-D21AD9EDAB48}"/>
              </a:ext>
            </a:extLst>
          </p:cNvPr>
          <p:cNvSpPr/>
          <p:nvPr/>
        </p:nvSpPr>
        <p:spPr>
          <a:xfrm>
            <a:off x="7363379" y="3902742"/>
            <a:ext cx="2752628" cy="12667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目标就变成了寻找</a:t>
            </a:r>
            <a:r>
              <a:rPr lang="zh-CN" altLang="en-US" dirty="0">
                <a:solidFill>
                  <a:schemeClr val="bg1"/>
                </a:solidFill>
              </a:rPr>
              <a:t>最优的</a:t>
            </a:r>
            <a:r>
              <a:rPr lang="zh-CN" altLang="en-US" dirty="0">
                <a:solidFill>
                  <a:srgbClr val="0070C0"/>
                </a:solidFill>
              </a:rPr>
              <a:t>卡尔曼增益</a:t>
            </a:r>
            <a:r>
              <a:rPr lang="zh-CN" altLang="en-US" dirty="0"/>
              <a:t>，使得后验值与实际值的误差最小（最优问题）</a:t>
            </a:r>
          </a:p>
        </p:txBody>
      </p:sp>
      <p:sp>
        <p:nvSpPr>
          <p:cNvPr id="42" name="矩形: 圆角 41">
            <a:extLst>
              <a:ext uri="{FF2B5EF4-FFF2-40B4-BE49-F238E27FC236}">
                <a16:creationId xmlns:a16="http://schemas.microsoft.com/office/drawing/2014/main" id="{968FB7A7-D02F-6B5A-09A5-FD7840F4B8C3}"/>
              </a:ext>
            </a:extLst>
          </p:cNvPr>
          <p:cNvSpPr/>
          <p:nvPr/>
        </p:nvSpPr>
        <p:spPr>
          <a:xfrm>
            <a:off x="1973344" y="3902742"/>
            <a:ext cx="2752628" cy="12667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求解先验协方差矩阵和后验协方差矩阵</a:t>
            </a:r>
          </a:p>
        </p:txBody>
      </p:sp>
      <p:graphicFrame>
        <p:nvGraphicFramePr>
          <p:cNvPr id="43" name="对象 42">
            <a:extLst>
              <a:ext uri="{FF2B5EF4-FFF2-40B4-BE49-F238E27FC236}">
                <a16:creationId xmlns:a16="http://schemas.microsoft.com/office/drawing/2014/main" id="{D3D834AE-A0D1-F6B1-9225-9D4967A617FD}"/>
              </a:ext>
            </a:extLst>
          </p:cNvPr>
          <p:cNvGraphicFramePr>
            <a:graphicFrameLocks noChangeAspect="1"/>
          </p:cNvGraphicFramePr>
          <p:nvPr>
            <p:extLst>
              <p:ext uri="{D42A27DB-BD31-4B8C-83A1-F6EECF244321}">
                <p14:modId xmlns:p14="http://schemas.microsoft.com/office/powerpoint/2010/main" val="1047950658"/>
              </p:ext>
            </p:extLst>
          </p:nvPr>
        </p:nvGraphicFramePr>
        <p:xfrm>
          <a:off x="2163258" y="1102804"/>
          <a:ext cx="2463800" cy="711200"/>
        </p:xfrm>
        <a:graphic>
          <a:graphicData uri="http://schemas.openxmlformats.org/presentationml/2006/ole">
            <mc:AlternateContent xmlns:mc="http://schemas.openxmlformats.org/markup-compatibility/2006">
              <mc:Choice xmlns:v="urn:schemas-microsoft-com:vml" Requires="v">
                <p:oleObj name="Equation" r:id="rId2" imgW="2463480" imgH="711000" progId="Equation.DSMT4">
                  <p:embed/>
                </p:oleObj>
              </mc:Choice>
              <mc:Fallback>
                <p:oleObj name="Equation" r:id="rId2" imgW="2463480" imgH="711000" progId="Equation.DSMT4">
                  <p:embed/>
                  <p:pic>
                    <p:nvPicPr>
                      <p:cNvPr id="0" name=""/>
                      <p:cNvPicPr/>
                      <p:nvPr/>
                    </p:nvPicPr>
                    <p:blipFill>
                      <a:blip r:embed="rId3"/>
                      <a:stretch>
                        <a:fillRect/>
                      </a:stretch>
                    </p:blipFill>
                    <p:spPr>
                      <a:xfrm>
                        <a:off x="2163258" y="1102804"/>
                        <a:ext cx="2463800" cy="711200"/>
                      </a:xfrm>
                      <a:prstGeom prst="rect">
                        <a:avLst/>
                      </a:prstGeom>
                    </p:spPr>
                  </p:pic>
                </p:oleObj>
              </mc:Fallback>
            </mc:AlternateContent>
          </a:graphicData>
        </a:graphic>
      </p:graphicFrame>
      <p:graphicFrame>
        <p:nvGraphicFramePr>
          <p:cNvPr id="44" name="对象 43">
            <a:extLst>
              <a:ext uri="{FF2B5EF4-FFF2-40B4-BE49-F238E27FC236}">
                <a16:creationId xmlns:a16="http://schemas.microsoft.com/office/drawing/2014/main" id="{DB98ADF7-00DE-5448-602E-08D4376F8A12}"/>
              </a:ext>
            </a:extLst>
          </p:cNvPr>
          <p:cNvGraphicFramePr>
            <a:graphicFrameLocks noChangeAspect="1"/>
          </p:cNvGraphicFramePr>
          <p:nvPr>
            <p:extLst>
              <p:ext uri="{D42A27DB-BD31-4B8C-83A1-F6EECF244321}">
                <p14:modId xmlns:p14="http://schemas.microsoft.com/office/powerpoint/2010/main" val="1505325618"/>
              </p:ext>
            </p:extLst>
          </p:nvPr>
        </p:nvGraphicFramePr>
        <p:xfrm>
          <a:off x="7564944" y="1352811"/>
          <a:ext cx="2349500" cy="355600"/>
        </p:xfrm>
        <a:graphic>
          <a:graphicData uri="http://schemas.openxmlformats.org/presentationml/2006/ole">
            <mc:AlternateContent xmlns:mc="http://schemas.openxmlformats.org/markup-compatibility/2006">
              <mc:Choice xmlns:v="urn:schemas-microsoft-com:vml" Requires="v">
                <p:oleObj name="Equation" r:id="rId4" imgW="2349360" imgH="355320" progId="Equation.DSMT4">
                  <p:embed/>
                </p:oleObj>
              </mc:Choice>
              <mc:Fallback>
                <p:oleObj name="Equation" r:id="rId4" imgW="2349360" imgH="355320" progId="Equation.DSMT4">
                  <p:embed/>
                  <p:pic>
                    <p:nvPicPr>
                      <p:cNvPr id="0" name=""/>
                      <p:cNvPicPr/>
                      <p:nvPr/>
                    </p:nvPicPr>
                    <p:blipFill>
                      <a:blip r:embed="rId5"/>
                      <a:stretch>
                        <a:fillRect/>
                      </a:stretch>
                    </p:blipFill>
                    <p:spPr>
                      <a:xfrm>
                        <a:off x="7564944" y="1352811"/>
                        <a:ext cx="2349500" cy="355600"/>
                      </a:xfrm>
                      <a:prstGeom prst="rect">
                        <a:avLst/>
                      </a:prstGeom>
                    </p:spPr>
                  </p:pic>
                </p:oleObj>
              </mc:Fallback>
            </mc:AlternateContent>
          </a:graphicData>
        </a:graphic>
      </p:graphicFrame>
      <p:graphicFrame>
        <p:nvGraphicFramePr>
          <p:cNvPr id="45" name="对象 44">
            <a:extLst>
              <a:ext uri="{FF2B5EF4-FFF2-40B4-BE49-F238E27FC236}">
                <a16:creationId xmlns:a16="http://schemas.microsoft.com/office/drawing/2014/main" id="{9EE51DF9-C3D8-78D4-8304-054BBCB0F026}"/>
              </a:ext>
            </a:extLst>
          </p:cNvPr>
          <p:cNvGraphicFramePr>
            <a:graphicFrameLocks noChangeAspect="1"/>
          </p:cNvGraphicFramePr>
          <p:nvPr>
            <p:extLst>
              <p:ext uri="{D42A27DB-BD31-4B8C-83A1-F6EECF244321}">
                <p14:modId xmlns:p14="http://schemas.microsoft.com/office/powerpoint/2010/main" val="2810538758"/>
              </p:ext>
            </p:extLst>
          </p:nvPr>
        </p:nvGraphicFramePr>
        <p:xfrm>
          <a:off x="7778750" y="5343525"/>
          <a:ext cx="1752600" cy="673100"/>
        </p:xfrm>
        <a:graphic>
          <a:graphicData uri="http://schemas.openxmlformats.org/presentationml/2006/ole">
            <mc:AlternateContent xmlns:mc="http://schemas.openxmlformats.org/markup-compatibility/2006">
              <mc:Choice xmlns:v="urn:schemas-microsoft-com:vml" Requires="v">
                <p:oleObj name="Equation" r:id="rId6" imgW="1752480" imgH="672840" progId="Equation.DSMT4">
                  <p:embed/>
                </p:oleObj>
              </mc:Choice>
              <mc:Fallback>
                <p:oleObj name="Equation" r:id="rId6" imgW="1752480" imgH="672840" progId="Equation.DSMT4">
                  <p:embed/>
                  <p:pic>
                    <p:nvPicPr>
                      <p:cNvPr id="0" name=""/>
                      <p:cNvPicPr/>
                      <p:nvPr/>
                    </p:nvPicPr>
                    <p:blipFill>
                      <a:blip r:embed="rId7"/>
                      <a:stretch>
                        <a:fillRect/>
                      </a:stretch>
                    </p:blipFill>
                    <p:spPr>
                      <a:xfrm>
                        <a:off x="7778750" y="5343525"/>
                        <a:ext cx="1752600" cy="673100"/>
                      </a:xfrm>
                      <a:prstGeom prst="rect">
                        <a:avLst/>
                      </a:prstGeom>
                    </p:spPr>
                  </p:pic>
                </p:oleObj>
              </mc:Fallback>
            </mc:AlternateContent>
          </a:graphicData>
        </a:graphic>
      </p:graphicFrame>
      <p:graphicFrame>
        <p:nvGraphicFramePr>
          <p:cNvPr id="46" name="对象 45">
            <a:extLst>
              <a:ext uri="{FF2B5EF4-FFF2-40B4-BE49-F238E27FC236}">
                <a16:creationId xmlns:a16="http://schemas.microsoft.com/office/drawing/2014/main" id="{1B934373-A2D4-B505-E818-EC8BA4BFEFC2}"/>
              </a:ext>
            </a:extLst>
          </p:cNvPr>
          <p:cNvGraphicFramePr>
            <a:graphicFrameLocks noChangeAspect="1"/>
          </p:cNvGraphicFramePr>
          <p:nvPr>
            <p:extLst>
              <p:ext uri="{D42A27DB-BD31-4B8C-83A1-F6EECF244321}">
                <p14:modId xmlns:p14="http://schemas.microsoft.com/office/powerpoint/2010/main" val="2857184473"/>
              </p:ext>
            </p:extLst>
          </p:nvPr>
        </p:nvGraphicFramePr>
        <p:xfrm>
          <a:off x="2386013" y="5309345"/>
          <a:ext cx="1778000" cy="736600"/>
        </p:xfrm>
        <a:graphic>
          <a:graphicData uri="http://schemas.openxmlformats.org/presentationml/2006/ole">
            <mc:AlternateContent xmlns:mc="http://schemas.openxmlformats.org/markup-compatibility/2006">
              <mc:Choice xmlns:v="urn:schemas-microsoft-com:vml" Requires="v">
                <p:oleObj name="Equation" r:id="rId8" imgW="1777680" imgH="736560" progId="Equation.DSMT4">
                  <p:embed/>
                </p:oleObj>
              </mc:Choice>
              <mc:Fallback>
                <p:oleObj name="Equation" r:id="rId8" imgW="1777680" imgH="736560" progId="Equation.DSMT4">
                  <p:embed/>
                  <p:pic>
                    <p:nvPicPr>
                      <p:cNvPr id="0" name=""/>
                      <p:cNvPicPr/>
                      <p:nvPr/>
                    </p:nvPicPr>
                    <p:blipFill>
                      <a:blip r:embed="rId9"/>
                      <a:stretch>
                        <a:fillRect/>
                      </a:stretch>
                    </p:blipFill>
                    <p:spPr>
                      <a:xfrm>
                        <a:off x="2386013" y="5309345"/>
                        <a:ext cx="1778000" cy="736600"/>
                      </a:xfrm>
                      <a:prstGeom prst="rect">
                        <a:avLst/>
                      </a:prstGeom>
                    </p:spPr>
                  </p:pic>
                </p:oleObj>
              </mc:Fallback>
            </mc:AlternateContent>
          </a:graphicData>
        </a:graphic>
      </p:graphicFrame>
      <p:cxnSp>
        <p:nvCxnSpPr>
          <p:cNvPr id="48" name="直接箭头连接符 47">
            <a:extLst>
              <a:ext uri="{FF2B5EF4-FFF2-40B4-BE49-F238E27FC236}">
                <a16:creationId xmlns:a16="http://schemas.microsoft.com/office/drawing/2014/main" id="{F0D8699C-8F1A-D6B9-FD5C-201EE478B7B7}"/>
              </a:ext>
            </a:extLst>
          </p:cNvPr>
          <p:cNvCxnSpPr>
            <a:endCxn id="40" idx="1"/>
          </p:cNvCxnSpPr>
          <p:nvPr/>
        </p:nvCxnSpPr>
        <p:spPr>
          <a:xfrm>
            <a:off x="4798243" y="2548961"/>
            <a:ext cx="2565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BE861DAF-31F0-7B44-7B42-3632A3224842}"/>
              </a:ext>
            </a:extLst>
          </p:cNvPr>
          <p:cNvCxnSpPr>
            <a:stCxn id="40" idx="2"/>
            <a:endCxn id="41" idx="0"/>
          </p:cNvCxnSpPr>
          <p:nvPr/>
        </p:nvCxnSpPr>
        <p:spPr>
          <a:xfrm>
            <a:off x="8739693" y="3182351"/>
            <a:ext cx="0" cy="720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51CBFD5B-9564-DDCC-9383-6D5453B913B7}"/>
              </a:ext>
            </a:extLst>
          </p:cNvPr>
          <p:cNvCxnSpPr>
            <a:stCxn id="41" idx="1"/>
            <a:endCxn id="42" idx="3"/>
          </p:cNvCxnSpPr>
          <p:nvPr/>
        </p:nvCxnSpPr>
        <p:spPr>
          <a:xfrm flipH="1">
            <a:off x="4725972" y="4536132"/>
            <a:ext cx="26374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961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2556255"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扩展卡尔曼滤波器</a:t>
            </a:r>
          </a:p>
        </p:txBody>
      </p:sp>
      <p:sp>
        <p:nvSpPr>
          <p:cNvPr id="3" name="文本框 2">
            <a:extLst>
              <a:ext uri="{FF2B5EF4-FFF2-40B4-BE49-F238E27FC236}">
                <a16:creationId xmlns:a16="http://schemas.microsoft.com/office/drawing/2014/main" id="{6A0A7F2B-17FB-9E9D-7E51-23AEB5745492}"/>
              </a:ext>
            </a:extLst>
          </p:cNvPr>
          <p:cNvSpPr txBox="1"/>
          <p:nvPr/>
        </p:nvSpPr>
        <p:spPr>
          <a:xfrm>
            <a:off x="912044" y="1140172"/>
            <a:ext cx="10145598" cy="923330"/>
          </a:xfrm>
          <a:prstGeom prst="rect">
            <a:avLst/>
          </a:prstGeom>
          <a:noFill/>
        </p:spPr>
        <p:txBody>
          <a:bodyPr wrap="square">
            <a:spAutoFit/>
          </a:bodyPr>
          <a:lstStyle/>
          <a:p>
            <a:r>
              <a:rPr lang="zh-CN" altLang="en-US" dirty="0"/>
              <a:t>卡尔曼滤波器建立在线性的状态方程和测量方程。但是在实际应用中，更多的关系是非线形关系。为了能够利用基本卡尔曼滤波器的预测和更新过程，对于非线性的状态方程和观测方程，我们利用一阶的泰勒展开，将非线性公式近似为线性公式。</a:t>
            </a:r>
          </a:p>
        </p:txBody>
      </p:sp>
      <p:graphicFrame>
        <p:nvGraphicFramePr>
          <p:cNvPr id="4" name="对象 3">
            <a:extLst>
              <a:ext uri="{FF2B5EF4-FFF2-40B4-BE49-F238E27FC236}">
                <a16:creationId xmlns:a16="http://schemas.microsoft.com/office/drawing/2014/main" id="{2BEF9D33-8EDE-E176-253C-D767C5D50334}"/>
              </a:ext>
            </a:extLst>
          </p:cNvPr>
          <p:cNvGraphicFramePr>
            <a:graphicFrameLocks noChangeAspect="1"/>
          </p:cNvGraphicFramePr>
          <p:nvPr>
            <p:extLst>
              <p:ext uri="{D42A27DB-BD31-4B8C-83A1-F6EECF244321}">
                <p14:modId xmlns:p14="http://schemas.microsoft.com/office/powerpoint/2010/main" val="867114939"/>
              </p:ext>
            </p:extLst>
          </p:nvPr>
        </p:nvGraphicFramePr>
        <p:xfrm>
          <a:off x="3063067" y="2816665"/>
          <a:ext cx="2463800" cy="709613"/>
        </p:xfrm>
        <a:graphic>
          <a:graphicData uri="http://schemas.openxmlformats.org/presentationml/2006/ole">
            <mc:AlternateContent xmlns:mc="http://schemas.openxmlformats.org/markup-compatibility/2006">
              <mc:Choice xmlns:v="urn:schemas-microsoft-com:vml" Requires="v">
                <p:oleObj name="Equation" r:id="rId2" imgW="2464384" imgH="710306" progId="Equation.DSMT4">
                  <p:embed/>
                </p:oleObj>
              </mc:Choice>
              <mc:Fallback>
                <p:oleObj name="Equation" r:id="rId2" imgW="2464384" imgH="710306" progId="Equation.DSMT4">
                  <p:embed/>
                  <p:pic>
                    <p:nvPicPr>
                      <p:cNvPr id="0" name=""/>
                      <p:cNvPicPr/>
                      <p:nvPr/>
                    </p:nvPicPr>
                    <p:blipFill>
                      <a:blip r:embed="rId3"/>
                      <a:stretch>
                        <a:fillRect/>
                      </a:stretch>
                    </p:blipFill>
                    <p:spPr>
                      <a:xfrm>
                        <a:off x="3063067" y="2816665"/>
                        <a:ext cx="2463800" cy="709613"/>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40BD4F6E-DB05-BA61-E0C6-5FE8776C968B}"/>
              </a:ext>
            </a:extLst>
          </p:cNvPr>
          <p:cNvGraphicFramePr>
            <a:graphicFrameLocks noChangeAspect="1"/>
          </p:cNvGraphicFramePr>
          <p:nvPr>
            <p:extLst>
              <p:ext uri="{D42A27DB-BD31-4B8C-83A1-F6EECF244321}">
                <p14:modId xmlns:p14="http://schemas.microsoft.com/office/powerpoint/2010/main" val="3024532522"/>
              </p:ext>
            </p:extLst>
          </p:nvPr>
        </p:nvGraphicFramePr>
        <p:xfrm>
          <a:off x="7006352" y="2764278"/>
          <a:ext cx="2247900" cy="762000"/>
        </p:xfrm>
        <a:graphic>
          <a:graphicData uri="http://schemas.openxmlformats.org/presentationml/2006/ole">
            <mc:AlternateContent xmlns:mc="http://schemas.openxmlformats.org/markup-compatibility/2006">
              <mc:Choice xmlns:v="urn:schemas-microsoft-com:vml" Requires="v">
                <p:oleObj name="Equation" r:id="rId4" imgW="2247840" imgH="761760" progId="Equation.DSMT4">
                  <p:embed/>
                </p:oleObj>
              </mc:Choice>
              <mc:Fallback>
                <p:oleObj name="Equation" r:id="rId4" imgW="2247840" imgH="761760" progId="Equation.DSMT4">
                  <p:embed/>
                  <p:pic>
                    <p:nvPicPr>
                      <p:cNvPr id="0" name=""/>
                      <p:cNvPicPr/>
                      <p:nvPr/>
                    </p:nvPicPr>
                    <p:blipFill>
                      <a:blip r:embed="rId5"/>
                      <a:stretch>
                        <a:fillRect/>
                      </a:stretch>
                    </p:blipFill>
                    <p:spPr>
                      <a:xfrm>
                        <a:off x="7006352" y="2764278"/>
                        <a:ext cx="2247900" cy="7620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0AD99C14-AB4B-C4D9-4B19-4396D85F0F73}"/>
              </a:ext>
            </a:extLst>
          </p:cNvPr>
          <p:cNvGraphicFramePr>
            <a:graphicFrameLocks noChangeAspect="1"/>
          </p:cNvGraphicFramePr>
          <p:nvPr>
            <p:extLst>
              <p:ext uri="{D42A27DB-BD31-4B8C-83A1-F6EECF244321}">
                <p14:modId xmlns:p14="http://schemas.microsoft.com/office/powerpoint/2010/main" val="1089082378"/>
              </p:ext>
            </p:extLst>
          </p:nvPr>
        </p:nvGraphicFramePr>
        <p:xfrm>
          <a:off x="7006352" y="3584762"/>
          <a:ext cx="2641600" cy="2349500"/>
        </p:xfrm>
        <a:graphic>
          <a:graphicData uri="http://schemas.openxmlformats.org/presentationml/2006/ole">
            <mc:AlternateContent xmlns:mc="http://schemas.openxmlformats.org/markup-compatibility/2006">
              <mc:Choice xmlns:v="urn:schemas-microsoft-com:vml" Requires="v">
                <p:oleObj name="Equation" r:id="rId6" imgW="2641320" imgH="2349360" progId="Equation.DSMT4">
                  <p:embed/>
                </p:oleObj>
              </mc:Choice>
              <mc:Fallback>
                <p:oleObj name="Equation" r:id="rId6" imgW="2641320" imgH="2349360" progId="Equation.DSMT4">
                  <p:embed/>
                  <p:pic>
                    <p:nvPicPr>
                      <p:cNvPr id="0" name=""/>
                      <p:cNvPicPr/>
                      <p:nvPr/>
                    </p:nvPicPr>
                    <p:blipFill>
                      <a:blip r:embed="rId7"/>
                      <a:stretch>
                        <a:fillRect/>
                      </a:stretch>
                    </p:blipFill>
                    <p:spPr>
                      <a:xfrm>
                        <a:off x="7006352" y="3584762"/>
                        <a:ext cx="2641600" cy="23495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EE8ABC8-28F3-AF89-DD1E-62AA5EB9F587}"/>
              </a:ext>
            </a:extLst>
          </p:cNvPr>
          <p:cNvGraphicFramePr>
            <a:graphicFrameLocks noChangeAspect="1"/>
          </p:cNvGraphicFramePr>
          <p:nvPr>
            <p:extLst>
              <p:ext uri="{D42A27DB-BD31-4B8C-83A1-F6EECF244321}">
                <p14:modId xmlns:p14="http://schemas.microsoft.com/office/powerpoint/2010/main" val="1132934301"/>
              </p:ext>
            </p:extLst>
          </p:nvPr>
        </p:nvGraphicFramePr>
        <p:xfrm>
          <a:off x="3118780" y="3686362"/>
          <a:ext cx="2209800" cy="2247900"/>
        </p:xfrm>
        <a:graphic>
          <a:graphicData uri="http://schemas.openxmlformats.org/presentationml/2006/ole">
            <mc:AlternateContent xmlns:mc="http://schemas.openxmlformats.org/markup-compatibility/2006">
              <mc:Choice xmlns:v="urn:schemas-microsoft-com:vml" Requires="v">
                <p:oleObj name="Equation" r:id="rId8" imgW="2209680" imgH="2247840" progId="Equation.DSMT4">
                  <p:embed/>
                </p:oleObj>
              </mc:Choice>
              <mc:Fallback>
                <p:oleObj name="Equation" r:id="rId8" imgW="2209680" imgH="2247840" progId="Equation.DSMT4">
                  <p:embed/>
                  <p:pic>
                    <p:nvPicPr>
                      <p:cNvPr id="0" name=""/>
                      <p:cNvPicPr/>
                      <p:nvPr/>
                    </p:nvPicPr>
                    <p:blipFill>
                      <a:blip r:embed="rId9"/>
                      <a:stretch>
                        <a:fillRect/>
                      </a:stretch>
                    </p:blipFill>
                    <p:spPr>
                      <a:xfrm>
                        <a:off x="3118780" y="3686362"/>
                        <a:ext cx="2209800" cy="2247900"/>
                      </a:xfrm>
                      <a:prstGeom prst="rect">
                        <a:avLst/>
                      </a:prstGeom>
                    </p:spPr>
                  </p:pic>
                </p:oleObj>
              </mc:Fallback>
            </mc:AlternateContent>
          </a:graphicData>
        </a:graphic>
      </p:graphicFrame>
      <p:graphicFrame>
        <p:nvGraphicFramePr>
          <p:cNvPr id="10" name="表格 8">
            <a:extLst>
              <a:ext uri="{FF2B5EF4-FFF2-40B4-BE49-F238E27FC236}">
                <a16:creationId xmlns:a16="http://schemas.microsoft.com/office/drawing/2014/main" id="{8327DDEC-DBF9-41FA-9647-2151F2CEE676}"/>
              </a:ext>
            </a:extLst>
          </p:cNvPr>
          <p:cNvGraphicFramePr>
            <a:graphicFrameLocks noGrp="1"/>
          </p:cNvGraphicFramePr>
          <p:nvPr>
            <p:extLst>
              <p:ext uri="{D42A27DB-BD31-4B8C-83A1-F6EECF244321}">
                <p14:modId xmlns:p14="http://schemas.microsoft.com/office/powerpoint/2010/main" val="1925404563"/>
              </p:ext>
            </p:extLst>
          </p:nvPr>
        </p:nvGraphicFramePr>
        <p:xfrm>
          <a:off x="2041066" y="2198566"/>
          <a:ext cx="8109868" cy="3786496"/>
        </p:xfrm>
        <a:graphic>
          <a:graphicData uri="http://schemas.openxmlformats.org/drawingml/2006/table">
            <a:tbl>
              <a:tblPr firstRow="1" bandRow="1">
                <a:tableStyleId>{2D5ABB26-0587-4C30-8999-92F81FD0307C}</a:tableStyleId>
              </a:tblPr>
              <a:tblGrid>
                <a:gridCol w="4117812">
                  <a:extLst>
                    <a:ext uri="{9D8B030D-6E8A-4147-A177-3AD203B41FA5}">
                      <a16:colId xmlns:a16="http://schemas.microsoft.com/office/drawing/2014/main" val="3621517398"/>
                    </a:ext>
                  </a:extLst>
                </a:gridCol>
                <a:gridCol w="3992056">
                  <a:extLst>
                    <a:ext uri="{9D8B030D-6E8A-4147-A177-3AD203B41FA5}">
                      <a16:colId xmlns:a16="http://schemas.microsoft.com/office/drawing/2014/main" val="215772019"/>
                    </a:ext>
                  </a:extLst>
                </a:gridCol>
              </a:tblGrid>
              <a:tr h="534085">
                <a:tc>
                  <a:txBody>
                    <a:bodyPr/>
                    <a:lstStyle/>
                    <a:p>
                      <a:pPr algn="ctr"/>
                      <a:r>
                        <a:rPr lang="zh-CN" altLang="en-US" dirty="0"/>
                        <a:t>卡尔曼滤波器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扩展卡尔曼滤波器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4215940"/>
                  </a:ext>
                </a:extLst>
              </a:tr>
              <a:tr h="876963">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2387350"/>
                  </a:ext>
                </a:extLst>
              </a:tr>
              <a:tr h="2375448">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3985598"/>
                  </a:ext>
                </a:extLst>
              </a:tr>
            </a:tbl>
          </a:graphicData>
        </a:graphic>
      </p:graphicFrame>
    </p:spTree>
    <p:extLst>
      <p:ext uri="{BB962C8B-B14F-4D97-AF65-F5344CB8AC3E}">
        <p14:creationId xmlns:p14="http://schemas.microsoft.com/office/powerpoint/2010/main" val="395504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714846" y="237949"/>
            <a:ext cx="3970278" cy="64817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常规布局固定翼飞机的动力学模型</a:t>
            </a:r>
          </a:p>
        </p:txBody>
      </p:sp>
      <p:pic>
        <p:nvPicPr>
          <p:cNvPr id="2" name="图片 1">
            <a:extLst>
              <a:ext uri="{FF2B5EF4-FFF2-40B4-BE49-F238E27FC236}">
                <a16:creationId xmlns:a16="http://schemas.microsoft.com/office/drawing/2014/main" id="{0E19DE54-CA44-3CAE-BC0B-BF20A75D24E7}"/>
              </a:ext>
            </a:extLst>
          </p:cNvPr>
          <p:cNvPicPr>
            <a:picLocks noChangeAspect="1"/>
          </p:cNvPicPr>
          <p:nvPr/>
        </p:nvPicPr>
        <p:blipFill>
          <a:blip r:embed="rId2"/>
          <a:stretch>
            <a:fillRect/>
          </a:stretch>
        </p:blipFill>
        <p:spPr>
          <a:xfrm>
            <a:off x="5807178" y="1168924"/>
            <a:ext cx="5588281" cy="4752582"/>
          </a:xfrm>
          <a:prstGeom prst="rect">
            <a:avLst/>
          </a:prstGeom>
        </p:spPr>
      </p:pic>
      <p:pic>
        <p:nvPicPr>
          <p:cNvPr id="7" name="图片 6" descr="图表, 散点图&#10;&#10;描述已自动生成">
            <a:extLst>
              <a:ext uri="{FF2B5EF4-FFF2-40B4-BE49-F238E27FC236}">
                <a16:creationId xmlns:a16="http://schemas.microsoft.com/office/drawing/2014/main" id="{DA0ECC53-B154-DA26-60F1-532FE0643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236" y="1985889"/>
            <a:ext cx="4409583" cy="3307187"/>
          </a:xfrm>
          <a:prstGeom prst="rect">
            <a:avLst/>
          </a:prstGeom>
        </p:spPr>
      </p:pic>
    </p:spTree>
    <p:extLst>
      <p:ext uri="{BB962C8B-B14F-4D97-AF65-F5344CB8AC3E}">
        <p14:creationId xmlns:p14="http://schemas.microsoft.com/office/powerpoint/2010/main" val="318359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0" y="294510"/>
            <a:ext cx="5428289"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姿态</a:t>
            </a:r>
          </a:p>
        </p:txBody>
      </p:sp>
      <p:graphicFrame>
        <p:nvGraphicFramePr>
          <p:cNvPr id="10" name="对象 9">
            <a:extLst>
              <a:ext uri="{FF2B5EF4-FFF2-40B4-BE49-F238E27FC236}">
                <a16:creationId xmlns:a16="http://schemas.microsoft.com/office/drawing/2014/main" id="{E17AEB5A-14B1-73BA-D5B5-A529F128FCBA}"/>
              </a:ext>
            </a:extLst>
          </p:cNvPr>
          <p:cNvGraphicFramePr>
            <a:graphicFrameLocks noChangeAspect="1"/>
          </p:cNvGraphicFramePr>
          <p:nvPr>
            <p:extLst>
              <p:ext uri="{D42A27DB-BD31-4B8C-83A1-F6EECF244321}">
                <p14:modId xmlns:p14="http://schemas.microsoft.com/office/powerpoint/2010/main" val="3195452633"/>
              </p:ext>
            </p:extLst>
          </p:nvPr>
        </p:nvGraphicFramePr>
        <p:xfrm>
          <a:off x="2340715" y="4244239"/>
          <a:ext cx="1549400" cy="1473200"/>
        </p:xfrm>
        <a:graphic>
          <a:graphicData uri="http://schemas.openxmlformats.org/presentationml/2006/ole">
            <mc:AlternateContent xmlns:mc="http://schemas.openxmlformats.org/markup-compatibility/2006">
              <mc:Choice xmlns:v="urn:schemas-microsoft-com:vml" Requires="v">
                <p:oleObj name="Equation" r:id="rId2" imgW="1549080" imgH="1473120" progId="Equation.DSMT4">
                  <p:embed/>
                </p:oleObj>
              </mc:Choice>
              <mc:Fallback>
                <p:oleObj name="Equation" r:id="rId2" imgW="1549080" imgH="1473120" progId="Equation.DSMT4">
                  <p:embed/>
                  <p:pic>
                    <p:nvPicPr>
                      <p:cNvPr id="0" name=""/>
                      <p:cNvPicPr/>
                      <p:nvPr/>
                    </p:nvPicPr>
                    <p:blipFill>
                      <a:blip r:embed="rId3"/>
                      <a:stretch>
                        <a:fillRect/>
                      </a:stretch>
                    </p:blipFill>
                    <p:spPr>
                      <a:xfrm>
                        <a:off x="2340715" y="4244239"/>
                        <a:ext cx="1549400" cy="14732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FF27A6AD-9674-89BC-53B8-F06147D389BA}"/>
              </a:ext>
            </a:extLst>
          </p:cNvPr>
          <p:cNvGraphicFramePr>
            <a:graphicFrameLocks noChangeAspect="1"/>
          </p:cNvGraphicFramePr>
          <p:nvPr>
            <p:extLst>
              <p:ext uri="{D42A27DB-BD31-4B8C-83A1-F6EECF244321}">
                <p14:modId xmlns:p14="http://schemas.microsoft.com/office/powerpoint/2010/main" val="2768088772"/>
              </p:ext>
            </p:extLst>
          </p:nvPr>
        </p:nvGraphicFramePr>
        <p:xfrm>
          <a:off x="6095999" y="3875939"/>
          <a:ext cx="4191000" cy="736600"/>
        </p:xfrm>
        <a:graphic>
          <a:graphicData uri="http://schemas.openxmlformats.org/presentationml/2006/ole">
            <mc:AlternateContent xmlns:mc="http://schemas.openxmlformats.org/markup-compatibility/2006">
              <mc:Choice xmlns:v="urn:schemas-microsoft-com:vml" Requires="v">
                <p:oleObj name="Equation" r:id="rId4" imgW="4190760" imgH="736560" progId="Equation.DSMT4">
                  <p:embed/>
                </p:oleObj>
              </mc:Choice>
              <mc:Fallback>
                <p:oleObj name="Equation" r:id="rId4" imgW="4190760" imgH="736560" progId="Equation.DSMT4">
                  <p:embed/>
                  <p:pic>
                    <p:nvPicPr>
                      <p:cNvPr id="0" name=""/>
                      <p:cNvPicPr/>
                      <p:nvPr/>
                    </p:nvPicPr>
                    <p:blipFill>
                      <a:blip r:embed="rId5"/>
                      <a:stretch>
                        <a:fillRect/>
                      </a:stretch>
                    </p:blipFill>
                    <p:spPr>
                      <a:xfrm>
                        <a:off x="6095999" y="3875939"/>
                        <a:ext cx="4191000" cy="73660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67572631-9B15-204E-ECED-886D512808A1}"/>
              </a:ext>
            </a:extLst>
          </p:cNvPr>
          <p:cNvGraphicFramePr>
            <a:graphicFrameLocks noChangeAspect="1"/>
          </p:cNvGraphicFramePr>
          <p:nvPr>
            <p:extLst>
              <p:ext uri="{D42A27DB-BD31-4B8C-83A1-F6EECF244321}">
                <p14:modId xmlns:p14="http://schemas.microsoft.com/office/powerpoint/2010/main" val="4012934162"/>
              </p:ext>
            </p:extLst>
          </p:nvPr>
        </p:nvGraphicFramePr>
        <p:xfrm>
          <a:off x="5899149" y="4779802"/>
          <a:ext cx="4584700" cy="1117600"/>
        </p:xfrm>
        <a:graphic>
          <a:graphicData uri="http://schemas.openxmlformats.org/presentationml/2006/ole">
            <mc:AlternateContent xmlns:mc="http://schemas.openxmlformats.org/markup-compatibility/2006">
              <mc:Choice xmlns:v="urn:schemas-microsoft-com:vml" Requires="v">
                <p:oleObj name="Equation" r:id="rId6" imgW="4584600" imgH="1117440" progId="Equation.DSMT4">
                  <p:embed/>
                </p:oleObj>
              </mc:Choice>
              <mc:Fallback>
                <p:oleObj name="Equation" r:id="rId6" imgW="4584600" imgH="1117440" progId="Equation.DSMT4">
                  <p:embed/>
                  <p:pic>
                    <p:nvPicPr>
                      <p:cNvPr id="0" name=""/>
                      <p:cNvPicPr/>
                      <p:nvPr/>
                    </p:nvPicPr>
                    <p:blipFill>
                      <a:blip r:embed="rId7"/>
                      <a:stretch>
                        <a:fillRect/>
                      </a:stretch>
                    </p:blipFill>
                    <p:spPr>
                      <a:xfrm>
                        <a:off x="5899149" y="4779802"/>
                        <a:ext cx="4584700" cy="1117600"/>
                      </a:xfrm>
                      <a:prstGeom prst="rect">
                        <a:avLst/>
                      </a:prstGeom>
                    </p:spPr>
                  </p:pic>
                </p:oleObj>
              </mc:Fallback>
            </mc:AlternateContent>
          </a:graphicData>
        </a:graphic>
      </p:graphicFrame>
    </p:spTree>
    <p:extLst>
      <p:ext uri="{BB962C8B-B14F-4D97-AF65-F5344CB8AC3E}">
        <p14:creationId xmlns:p14="http://schemas.microsoft.com/office/powerpoint/2010/main" val="18725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0" y="294510"/>
            <a:ext cx="5428289"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GPS</a:t>
            </a:r>
            <a:endParaRPr lang="zh-CN" altLang="en-US" dirty="0">
              <a:solidFill>
                <a:prstClr val="white"/>
              </a:solidFill>
            </a:endParaRPr>
          </a:p>
        </p:txBody>
      </p:sp>
      <p:graphicFrame>
        <p:nvGraphicFramePr>
          <p:cNvPr id="3" name="对象 2">
            <a:extLst>
              <a:ext uri="{FF2B5EF4-FFF2-40B4-BE49-F238E27FC236}">
                <a16:creationId xmlns:a16="http://schemas.microsoft.com/office/drawing/2014/main" id="{810EB600-6519-A2CD-E659-BEAABB282CC7}"/>
              </a:ext>
            </a:extLst>
          </p:cNvPr>
          <p:cNvGraphicFramePr>
            <a:graphicFrameLocks noChangeAspect="1"/>
          </p:cNvGraphicFramePr>
          <p:nvPr>
            <p:extLst>
              <p:ext uri="{D42A27DB-BD31-4B8C-83A1-F6EECF244321}">
                <p14:modId xmlns:p14="http://schemas.microsoft.com/office/powerpoint/2010/main" val="2751371499"/>
              </p:ext>
            </p:extLst>
          </p:nvPr>
        </p:nvGraphicFramePr>
        <p:xfrm>
          <a:off x="1281522" y="4025933"/>
          <a:ext cx="2171700" cy="1473200"/>
        </p:xfrm>
        <a:graphic>
          <a:graphicData uri="http://schemas.openxmlformats.org/presentationml/2006/ole">
            <mc:AlternateContent xmlns:mc="http://schemas.openxmlformats.org/markup-compatibility/2006">
              <mc:Choice xmlns:v="urn:schemas-microsoft-com:vml" Requires="v">
                <p:oleObj name="Equation" r:id="rId2" imgW="2171520" imgH="1473120" progId="Equation.DSMT4">
                  <p:embed/>
                </p:oleObj>
              </mc:Choice>
              <mc:Fallback>
                <p:oleObj name="Equation" r:id="rId2" imgW="2171520" imgH="1473120" progId="Equation.DSMT4">
                  <p:embed/>
                  <p:pic>
                    <p:nvPicPr>
                      <p:cNvPr id="0" name=""/>
                      <p:cNvPicPr/>
                      <p:nvPr/>
                    </p:nvPicPr>
                    <p:blipFill>
                      <a:blip r:embed="rId3"/>
                      <a:stretch>
                        <a:fillRect/>
                      </a:stretch>
                    </p:blipFill>
                    <p:spPr>
                      <a:xfrm>
                        <a:off x="1281522" y="4025933"/>
                        <a:ext cx="2171700" cy="147320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9C6E0F38-66FC-9A31-79C0-D9D268689C86}"/>
              </a:ext>
            </a:extLst>
          </p:cNvPr>
          <p:cNvGraphicFramePr>
            <a:graphicFrameLocks noChangeAspect="1"/>
          </p:cNvGraphicFramePr>
          <p:nvPr>
            <p:extLst>
              <p:ext uri="{D42A27DB-BD31-4B8C-83A1-F6EECF244321}">
                <p14:modId xmlns:p14="http://schemas.microsoft.com/office/powerpoint/2010/main" val="3986519845"/>
              </p:ext>
            </p:extLst>
          </p:nvPr>
        </p:nvGraphicFramePr>
        <p:xfrm>
          <a:off x="7768538" y="3746533"/>
          <a:ext cx="3213100" cy="2032000"/>
        </p:xfrm>
        <a:graphic>
          <a:graphicData uri="http://schemas.openxmlformats.org/presentationml/2006/ole">
            <mc:AlternateContent xmlns:mc="http://schemas.openxmlformats.org/markup-compatibility/2006">
              <mc:Choice xmlns:v="urn:schemas-microsoft-com:vml" Requires="v">
                <p:oleObj name="Equation" r:id="rId4" imgW="3213000" imgH="2031840" progId="Equation.DSMT4">
                  <p:embed/>
                </p:oleObj>
              </mc:Choice>
              <mc:Fallback>
                <p:oleObj name="Equation" r:id="rId4" imgW="3213000" imgH="2031840" progId="Equation.DSMT4">
                  <p:embed/>
                  <p:pic>
                    <p:nvPicPr>
                      <p:cNvPr id="0" name=""/>
                      <p:cNvPicPr/>
                      <p:nvPr/>
                    </p:nvPicPr>
                    <p:blipFill>
                      <a:blip r:embed="rId5"/>
                      <a:stretch>
                        <a:fillRect/>
                      </a:stretch>
                    </p:blipFill>
                    <p:spPr>
                      <a:xfrm>
                        <a:off x="7768538" y="3746533"/>
                        <a:ext cx="3213100" cy="20320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6ADC4CB-98FD-06A4-DE54-B460DA31063A}"/>
              </a:ext>
            </a:extLst>
          </p:cNvPr>
          <p:cNvGraphicFramePr>
            <a:graphicFrameLocks noChangeAspect="1"/>
          </p:cNvGraphicFramePr>
          <p:nvPr>
            <p:extLst>
              <p:ext uri="{D42A27DB-BD31-4B8C-83A1-F6EECF244321}">
                <p14:modId xmlns:p14="http://schemas.microsoft.com/office/powerpoint/2010/main" val="2084694425"/>
              </p:ext>
            </p:extLst>
          </p:nvPr>
        </p:nvGraphicFramePr>
        <p:xfrm>
          <a:off x="4263862" y="3670333"/>
          <a:ext cx="2882900" cy="2184400"/>
        </p:xfrm>
        <a:graphic>
          <a:graphicData uri="http://schemas.openxmlformats.org/presentationml/2006/ole">
            <mc:AlternateContent xmlns:mc="http://schemas.openxmlformats.org/markup-compatibility/2006">
              <mc:Choice xmlns:v="urn:schemas-microsoft-com:vml" Requires="v">
                <p:oleObj name="Equation" r:id="rId6" imgW="2882880" imgH="2184120" progId="Equation.DSMT4">
                  <p:embed/>
                </p:oleObj>
              </mc:Choice>
              <mc:Fallback>
                <p:oleObj name="Equation" r:id="rId6" imgW="2882880" imgH="2184120" progId="Equation.DSMT4">
                  <p:embed/>
                  <p:pic>
                    <p:nvPicPr>
                      <p:cNvPr id="0" name=""/>
                      <p:cNvPicPr/>
                      <p:nvPr/>
                    </p:nvPicPr>
                    <p:blipFill>
                      <a:blip r:embed="rId7"/>
                      <a:stretch>
                        <a:fillRect/>
                      </a:stretch>
                    </p:blipFill>
                    <p:spPr>
                      <a:xfrm>
                        <a:off x="4263862" y="3670333"/>
                        <a:ext cx="2882900" cy="2184400"/>
                      </a:xfrm>
                      <a:prstGeom prst="rect">
                        <a:avLst/>
                      </a:prstGeom>
                    </p:spPr>
                  </p:pic>
                </p:oleObj>
              </mc:Fallback>
            </mc:AlternateContent>
          </a:graphicData>
        </a:graphic>
      </p:graphicFrame>
    </p:spTree>
    <p:extLst>
      <p:ext uri="{BB962C8B-B14F-4D97-AF65-F5344CB8AC3E}">
        <p14:creationId xmlns:p14="http://schemas.microsoft.com/office/powerpoint/2010/main" val="136201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2377148"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扩展卡尔曼滤波</a:t>
            </a:r>
          </a:p>
        </p:txBody>
      </p:sp>
      <p:pic>
        <p:nvPicPr>
          <p:cNvPr id="3" name="图片 2" descr="文本&#10;&#10;描述已自动生成">
            <a:extLst>
              <a:ext uri="{FF2B5EF4-FFF2-40B4-BE49-F238E27FC236}">
                <a16:creationId xmlns:a16="http://schemas.microsoft.com/office/drawing/2014/main" id="{B4F84EA7-5DEF-097E-18CE-E2D6424FE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262" y="1695115"/>
            <a:ext cx="6088505" cy="3467769"/>
          </a:xfrm>
          <a:prstGeom prst="rect">
            <a:avLst/>
          </a:prstGeom>
        </p:spPr>
      </p:pic>
      <p:graphicFrame>
        <p:nvGraphicFramePr>
          <p:cNvPr id="4" name="对象 3">
            <a:extLst>
              <a:ext uri="{FF2B5EF4-FFF2-40B4-BE49-F238E27FC236}">
                <a16:creationId xmlns:a16="http://schemas.microsoft.com/office/drawing/2014/main" id="{A4BCA62F-E6CE-E53A-0BA5-72C8BA6AFC52}"/>
              </a:ext>
            </a:extLst>
          </p:cNvPr>
          <p:cNvGraphicFramePr>
            <a:graphicFrameLocks noChangeAspect="1"/>
          </p:cNvGraphicFramePr>
          <p:nvPr>
            <p:extLst>
              <p:ext uri="{D42A27DB-BD31-4B8C-83A1-F6EECF244321}">
                <p14:modId xmlns:p14="http://schemas.microsoft.com/office/powerpoint/2010/main" val="3732017892"/>
              </p:ext>
            </p:extLst>
          </p:nvPr>
        </p:nvGraphicFramePr>
        <p:xfrm>
          <a:off x="1551233" y="2254250"/>
          <a:ext cx="2641600" cy="2349500"/>
        </p:xfrm>
        <a:graphic>
          <a:graphicData uri="http://schemas.openxmlformats.org/presentationml/2006/ole">
            <mc:AlternateContent xmlns:mc="http://schemas.openxmlformats.org/markup-compatibility/2006">
              <mc:Choice xmlns:v="urn:schemas-microsoft-com:vml" Requires="v">
                <p:oleObj name="Equation" r:id="rId3" imgW="2641157" imgH="2348724" progId="Equation.DSMT4">
                  <p:embed/>
                </p:oleObj>
              </mc:Choice>
              <mc:Fallback>
                <p:oleObj name="Equation" r:id="rId3" imgW="2641157" imgH="2348724" progId="Equation.DSMT4">
                  <p:embed/>
                  <p:pic>
                    <p:nvPicPr>
                      <p:cNvPr id="0" name=""/>
                      <p:cNvPicPr/>
                      <p:nvPr/>
                    </p:nvPicPr>
                    <p:blipFill>
                      <a:blip r:embed="rId4"/>
                      <a:stretch>
                        <a:fillRect/>
                      </a:stretch>
                    </p:blipFill>
                    <p:spPr>
                      <a:xfrm>
                        <a:off x="1551233" y="2254250"/>
                        <a:ext cx="2641600" cy="2349500"/>
                      </a:xfrm>
                      <a:prstGeom prst="rect">
                        <a:avLst/>
                      </a:prstGeom>
                    </p:spPr>
                  </p:pic>
                </p:oleObj>
              </mc:Fallback>
            </mc:AlternateContent>
          </a:graphicData>
        </a:graphic>
      </p:graphicFrame>
    </p:spTree>
    <p:extLst>
      <p:ext uri="{BB962C8B-B14F-4D97-AF65-F5344CB8AC3E}">
        <p14:creationId xmlns:p14="http://schemas.microsoft.com/office/powerpoint/2010/main" val="2413948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2377148"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固定翼</a:t>
            </a:r>
            <a:r>
              <a:rPr lang="en-US" altLang="zh-CN" dirty="0">
                <a:solidFill>
                  <a:prstClr val="white"/>
                </a:solidFill>
              </a:rPr>
              <a:t>Simulink</a:t>
            </a:r>
            <a:r>
              <a:rPr lang="zh-CN" altLang="en-US" dirty="0">
                <a:solidFill>
                  <a:prstClr val="white"/>
                </a:solidFill>
              </a:rPr>
              <a:t>仿真</a:t>
            </a:r>
          </a:p>
        </p:txBody>
      </p:sp>
      <p:pic>
        <p:nvPicPr>
          <p:cNvPr id="2" name="图片 1">
            <a:extLst>
              <a:ext uri="{FF2B5EF4-FFF2-40B4-BE49-F238E27FC236}">
                <a16:creationId xmlns:a16="http://schemas.microsoft.com/office/drawing/2014/main" id="{56CBE9A0-C967-BE1A-A49C-7D67A89EEF3A}"/>
              </a:ext>
            </a:extLst>
          </p:cNvPr>
          <p:cNvPicPr>
            <a:picLocks noChangeAspect="1"/>
          </p:cNvPicPr>
          <p:nvPr/>
        </p:nvPicPr>
        <p:blipFill>
          <a:blip r:embed="rId2"/>
          <a:stretch>
            <a:fillRect/>
          </a:stretch>
        </p:blipFill>
        <p:spPr>
          <a:xfrm>
            <a:off x="1274703" y="2595835"/>
            <a:ext cx="9642593" cy="3538042"/>
          </a:xfrm>
          <a:prstGeom prst="rect">
            <a:avLst/>
          </a:prstGeom>
        </p:spPr>
      </p:pic>
      <p:sp>
        <p:nvSpPr>
          <p:cNvPr id="3" name="文本框 2">
            <a:extLst>
              <a:ext uri="{FF2B5EF4-FFF2-40B4-BE49-F238E27FC236}">
                <a16:creationId xmlns:a16="http://schemas.microsoft.com/office/drawing/2014/main" id="{DC03DE93-6712-FE07-BCA6-0119D486DFAF}"/>
              </a:ext>
            </a:extLst>
          </p:cNvPr>
          <p:cNvSpPr txBox="1"/>
          <p:nvPr/>
        </p:nvSpPr>
        <p:spPr>
          <a:xfrm>
            <a:off x="1274703" y="1015817"/>
            <a:ext cx="5184742"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输入：</a:t>
            </a:r>
            <a:endParaRPr lang="en-US" altLang="zh-CN" dirty="0"/>
          </a:p>
          <a:p>
            <a:pPr marL="285750" indent="-285750">
              <a:buFont typeface="Wingdings" panose="05000000000000000000" pitchFamily="2" charset="2"/>
              <a:buChar char="Ø"/>
            </a:pPr>
            <a:r>
              <a:rPr lang="zh-CN" altLang="en-US" dirty="0"/>
              <a:t>自驾仪（飞控）：完成状态估计和</a:t>
            </a:r>
            <a:endParaRPr lang="en-US" altLang="zh-CN" dirty="0"/>
          </a:p>
          <a:p>
            <a:pPr marL="285750" indent="-285750">
              <a:buFont typeface="Wingdings" panose="05000000000000000000" pitchFamily="2" charset="2"/>
              <a:buChar char="Ø"/>
            </a:pPr>
            <a:r>
              <a:rPr lang="en-US" altLang="zh-CN" dirty="0"/>
              <a:t>MAV</a:t>
            </a:r>
            <a:r>
              <a:rPr lang="zh-CN" altLang="en-US" dirty="0"/>
              <a:t>：常规布局固定翼飞机的动力学模型</a:t>
            </a:r>
            <a:endParaRPr lang="en-US" altLang="zh-CN" dirty="0"/>
          </a:p>
          <a:p>
            <a:pPr marL="285750" indent="-285750">
              <a:buFont typeface="Wingdings" panose="05000000000000000000" pitchFamily="2" charset="2"/>
              <a:buChar char="Ø"/>
            </a:pPr>
            <a:r>
              <a:rPr lang="en-US" altLang="zh-CN" dirty="0"/>
              <a:t>Wind</a:t>
            </a:r>
            <a:r>
              <a:rPr lang="zh-CN" altLang="en-US" dirty="0"/>
              <a:t>：提供风干扰</a:t>
            </a:r>
            <a:endParaRPr lang="en-US" altLang="zh-CN" dirty="0"/>
          </a:p>
          <a:p>
            <a:pPr marL="285750" indent="-285750">
              <a:buFont typeface="Wingdings" panose="05000000000000000000" pitchFamily="2" charset="2"/>
              <a:buChar char="Ø"/>
            </a:pPr>
            <a:r>
              <a:rPr lang="en-US" altLang="zh-CN" dirty="0"/>
              <a:t>draw aircraft</a:t>
            </a:r>
            <a:r>
              <a:rPr lang="zh-CN" altLang="en-US" dirty="0"/>
              <a:t>：仿真可视化</a:t>
            </a:r>
          </a:p>
        </p:txBody>
      </p:sp>
    </p:spTree>
    <p:extLst>
      <p:ext uri="{BB962C8B-B14F-4D97-AF65-F5344CB8AC3E}">
        <p14:creationId xmlns:p14="http://schemas.microsoft.com/office/powerpoint/2010/main" val="42670555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310</Words>
  <Application>Microsoft Office PowerPoint</Application>
  <PresentationFormat>宽屏</PresentationFormat>
  <Paragraphs>39</Paragraphs>
  <Slides>13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3" baseType="lpstr">
      <vt:lpstr>楷体</vt:lpstr>
      <vt:lpstr>思源黑体</vt:lpstr>
      <vt:lpstr>Arial</vt:lpstr>
      <vt:lpstr>Calibri</vt:lpstr>
      <vt:lpstr>Times New Roman</vt:lpstr>
      <vt:lpstr>Trebuchet MS</vt:lpstr>
      <vt:lpstr>Wingdings</vt:lpstr>
      <vt:lpstr>Wingdings 3</vt:lpstr>
      <vt:lpstr>平面</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2023-04-04T14:28:25Z</dcterms:modified>
</cp:coreProperties>
</file>