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comments/comment1.xml" ContentType="application/vnd.openxmlformats-officedocument.presentationml.comments+xml"/>
  <Override PartName="/ppt/comments/comment16.xml" ContentType="application/vnd.openxmlformats-officedocument.presentationml.comment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/>
  <p:notesSz cx="7559675" cy="10691812"/>
</p:presentation>
</file>

<file path=ppt/commentAuthors.xml><?xml version="1.0" encoding="utf-8"?>
<p:cmAuthorLst xmlns:p="http://schemas.openxmlformats.org/presentationml/2006/main">
  <p:cmAuthor id="0" name="Cheila Bombana" initials="CB" lastIdx="2" clrIdx="0"/>
  <p:cmAuthor id="1" name="RENAN DE SOUZA" initials="RDS" lastIdx="1" clrIdx="1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23-12-08T11:30:04.023000000" idx="1">
    <p:pos x="360" y="1080"/>
    <p:text>Apresentação bem organizada. Sugeri pequenas melhorias. Sobre o tempo, se julgar que ficará muito longa, pode falar rapidamente sobre os Trabalhos Relacionados e comentar que está detalhado no artigo. Dar preferencia para mostrar o projeto e trabalho pronto.</p:text>
  </p:cm>
</p:cmLst>
</file>

<file path=ppt/comments/comment16.xml><?xml version="1.0" encoding="utf-8"?>
<p:cmLst xmlns:p="http://schemas.openxmlformats.org/presentationml/2006/main">
  <p:cm authorId="0" dt="2023-12-10T01:45:43.040000000" idx="2">
    <p:pos x="6118" y="0"/>
    <p:text>Creio que após mostrar esse slide  fará a demonstração no Chatbot.</p:text>
  </p:cm>
  <p:cm authorId="1" dt="2023-12-10T01:45:43.040000000" idx="1">
    <p:pos x="6118" y="0"/>
    <p:text>exato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comments" Target="../comments/commen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.xml"/><Relationship Id="rId5" Type="http://schemas.openxmlformats.org/officeDocument/2006/relationships/comments" Target="../comments/commen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04600" y="1469520"/>
            <a:ext cx="82288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1" lang="pt-BR" sz="3000" spc="-1" strike="noStrike">
                <a:solidFill>
                  <a:srgbClr val="1a1a1a"/>
                </a:solidFill>
                <a:latin typeface="Raleway"/>
                <a:ea typeface="Raleway"/>
              </a:rPr>
              <a:t>Chatbot Aplicado ao Ambiente Acadêmico do IFRS-Câmpus Sertão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84840" y="3164040"/>
            <a:ext cx="7414920" cy="16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Aluno: Renan de Souza </a:t>
            </a:r>
            <a:endParaRPr b="0" lang="pt-BR" sz="2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Orientadora: Cheila G. Gobbo Bombana</a:t>
            </a:r>
            <a:endParaRPr b="0" lang="pt-BR" sz="2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Co-orientador: Paulo Ricardo Knob</a:t>
            </a:r>
            <a:endParaRPr b="0" lang="pt-BR" sz="2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Disciplina: Trabalho de Conclusão de Curso </a:t>
            </a:r>
            <a:endParaRPr b="0" lang="pt-BR" sz="2000" spc="-1" strike="noStrike">
              <a:latin typeface="Arial"/>
            </a:endParaRPr>
          </a:p>
          <a:p>
            <a:pPr marL="3234600">
              <a:lnSpc>
                <a:spcPct val="100000"/>
              </a:lnSpc>
              <a:spcBef>
                <a:spcPts val="1290"/>
              </a:spcBef>
            </a:pPr>
            <a:r>
              <a:rPr b="0" lang="pt-BR" sz="1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Sertão, Dezembro de 2023</a:t>
            </a:r>
            <a:endParaRPr b="0" lang="pt-BR" sz="1500" spc="-1" strike="noStrike">
              <a:latin typeface="Arial"/>
            </a:endParaRPr>
          </a:p>
        </p:txBody>
      </p:sp>
      <p:grpSp>
        <p:nvGrpSpPr>
          <p:cNvPr id="40" name="Group 3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41" name="CustomShape 4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5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" name="Group 6"/>
          <p:cNvGrpSpPr/>
          <p:nvPr/>
        </p:nvGrpSpPr>
        <p:grpSpPr>
          <a:xfrm>
            <a:off x="804600" y="2344320"/>
            <a:ext cx="7534080" cy="136080"/>
            <a:chOff x="804600" y="2344320"/>
            <a:chExt cx="7534080" cy="136080"/>
          </a:xfrm>
        </p:grpSpPr>
        <p:pic>
          <p:nvPicPr>
            <p:cNvPr id="44" name="Google Shape;98;p14" descr=""/>
            <p:cNvPicPr/>
            <p:nvPr/>
          </p:nvPicPr>
          <p:blipFill>
            <a:blip r:embed="rId1"/>
            <a:stretch/>
          </p:blipFill>
          <p:spPr>
            <a:xfrm>
              <a:off x="804600" y="2344320"/>
              <a:ext cx="7534080" cy="13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" name="CustomShape 7"/>
            <p:cNvSpPr/>
            <p:nvPr/>
          </p:nvSpPr>
          <p:spPr>
            <a:xfrm>
              <a:off x="871200" y="2391840"/>
              <a:ext cx="7400880" cy="3240"/>
            </a:xfrm>
            <a:custGeom>
              <a:avLst/>
              <a:gdLst/>
              <a:ahLst/>
              <a:rect l="l" t="t" r="r" b="b"/>
              <a:pathLst>
                <a:path w="7401559" h="3810">
                  <a:moveTo>
                    <a:pt x="0" y="0"/>
                  </a:moveTo>
                  <a:lnTo>
                    <a:pt x="7401299" y="3599"/>
                  </a:lnTo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6" name="Google Shape;100;p14" descr=""/>
          <p:cNvPicPr/>
          <p:nvPr/>
        </p:nvPicPr>
        <p:blipFill>
          <a:blip r:embed="rId2"/>
          <a:stretch/>
        </p:blipFill>
        <p:spPr>
          <a:xfrm>
            <a:off x="6870600" y="132840"/>
            <a:ext cx="2272680" cy="748440"/>
          </a:xfrm>
          <a:prstGeom prst="rect">
            <a:avLst/>
          </a:prstGeom>
          <a:ln>
            <a:noFill/>
          </a:ln>
        </p:spPr>
      </p:pic>
      <p:pic>
        <p:nvPicPr>
          <p:cNvPr id="47" name="Google Shape;101;p14" descr=""/>
          <p:cNvPicPr/>
          <p:nvPr/>
        </p:nvPicPr>
        <p:blipFill>
          <a:blip r:embed="rId3"/>
          <a:stretch/>
        </p:blipFill>
        <p:spPr>
          <a:xfrm>
            <a:off x="0" y="151200"/>
            <a:ext cx="2684520" cy="712080"/>
          </a:xfrm>
          <a:prstGeom prst="rect">
            <a:avLst/>
          </a:prstGeom>
          <a:ln>
            <a:noFill/>
          </a:ln>
        </p:spPr>
      </p:pic>
      <p:sp>
        <p:nvSpPr>
          <p:cNvPr id="48" name="CustomShape 8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31265BE-A789-4DD0-B1D4-A658EA471564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131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3" name="CustomShape 4"/>
          <p:cNvSpPr/>
          <p:nvPr/>
        </p:nvSpPr>
        <p:spPr>
          <a:xfrm>
            <a:off x="331560" y="150120"/>
            <a:ext cx="405036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Objetivos específicos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31560" y="1284480"/>
            <a:ext cx="7648560" cy="25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Sistema de chatbot para o atendimento;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Melhorar a experiência do usuário;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Canal de comunicação conveniente e acessível para os alunos;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Simplificar o acesso dos alunos a informações relevantes;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Respostas rápidas e precisas aos alunos.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35" name="Google Shape;225;p23" descr=""/>
          <p:cNvPicPr/>
          <p:nvPr/>
        </p:nvPicPr>
        <p:blipFill>
          <a:blip r:embed="rId1"/>
          <a:stretch/>
        </p:blipFill>
        <p:spPr>
          <a:xfrm>
            <a:off x="7101720" y="368280"/>
            <a:ext cx="1874520" cy="1874520"/>
          </a:xfrm>
          <a:prstGeom prst="rect">
            <a:avLst/>
          </a:prstGeom>
          <a:ln>
            <a:noFill/>
          </a:ln>
        </p:spPr>
      </p:pic>
      <p:sp>
        <p:nvSpPr>
          <p:cNvPr id="136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FF08857-BB53-4B07-9F86-05F237D20754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137" name="Group 7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138" name="Google Shape;228;p23" descr=""/>
            <p:cNvPicPr/>
            <p:nvPr/>
          </p:nvPicPr>
          <p:blipFill>
            <a:blip r:embed="rId2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9" name="CustomShape 8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141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4"/>
          <p:cNvSpPr/>
          <p:nvPr/>
        </p:nvSpPr>
        <p:spPr>
          <a:xfrm>
            <a:off x="331560" y="150120"/>
            <a:ext cx="3032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Metodologia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5720" y="1306440"/>
            <a:ext cx="7139160" cy="20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Dois módulos: Interface do chatbot e parte lógica;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Tecnologias de Processamento de Linguagem Natural (NLP) e Aprendizado de máquina.</a:t>
            </a:r>
            <a:endParaRPr b="0" lang="pt-BR" sz="22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</p:txBody>
      </p:sp>
      <p:pic>
        <p:nvPicPr>
          <p:cNvPr id="145" name="Google Shape;239;p24" descr=""/>
          <p:cNvPicPr/>
          <p:nvPr/>
        </p:nvPicPr>
        <p:blipFill>
          <a:blip r:embed="rId1"/>
          <a:stretch/>
        </p:blipFill>
        <p:spPr>
          <a:xfrm>
            <a:off x="3384000" y="2985480"/>
            <a:ext cx="4389480" cy="175752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99FC09D-9D5A-437F-8A5B-22B51DB623A7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147" name="Group 7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148" name="Google Shape;242;p24" descr=""/>
            <p:cNvPicPr/>
            <p:nvPr/>
          </p:nvPicPr>
          <p:blipFill>
            <a:blip r:embed="rId2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9" name="CustomShape 8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151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3" name="CustomShape 4"/>
          <p:cNvSpPr/>
          <p:nvPr/>
        </p:nvSpPr>
        <p:spPr>
          <a:xfrm>
            <a:off x="331560" y="150120"/>
            <a:ext cx="3563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Requisitos Funcionais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405720" y="936000"/>
            <a:ext cx="7891560" cy="369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484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Os principais requisitos funcionais do projeto foram:</a:t>
            </a:r>
            <a:endParaRPr b="0" lang="pt-BR" sz="2200" spc="-1" strike="noStrike">
              <a:latin typeface="Arial"/>
            </a:endParaRPr>
          </a:p>
          <a:p>
            <a:pPr marL="24840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Fornecer aos usuários informações sobre horários de aulas;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Informações sobre o restaurante;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Dar acesso ao mapa geral da instituição;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Informações sobre a biblioteca;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Acesso aos sistemas acadêmicos;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Dúvidas residência estudantil.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55" name="Google Shape;253;p25" descr=""/>
          <p:cNvPicPr/>
          <p:nvPr/>
        </p:nvPicPr>
        <p:blipFill>
          <a:blip r:embed="rId1"/>
          <a:srcRect l="16745" t="0" r="15338" b="0"/>
          <a:stretch/>
        </p:blipFill>
        <p:spPr>
          <a:xfrm>
            <a:off x="5731920" y="2571840"/>
            <a:ext cx="3184920" cy="1918080"/>
          </a:xfrm>
          <a:prstGeom prst="rect">
            <a:avLst/>
          </a:prstGeom>
          <a:ln>
            <a:noFill/>
          </a:ln>
        </p:spPr>
      </p:pic>
      <p:sp>
        <p:nvSpPr>
          <p:cNvPr id="156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88C28F6-4127-490E-8486-8464F4835809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157" name="Group 7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158" name="Google Shape;256;p25" descr=""/>
            <p:cNvPicPr/>
            <p:nvPr/>
          </p:nvPicPr>
          <p:blipFill>
            <a:blip r:embed="rId2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9" name="CustomShape 8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161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CustomShape 4"/>
          <p:cNvSpPr/>
          <p:nvPr/>
        </p:nvSpPr>
        <p:spPr>
          <a:xfrm>
            <a:off x="331560" y="150120"/>
            <a:ext cx="46368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Requisitos não funcionais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405720" y="674640"/>
            <a:ext cx="5734800" cy="40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Versionamento de código: GitHub;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Linguagem de programação: Python, JavaScript;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i="1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Frameworks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/Bibliotecas: Flask, NLTK, PyTorch; 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API </a:t>
            </a:r>
            <a:r>
              <a:rPr b="0" i="1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Rest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wordpress -  acessar dados de um site wordpress;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Somente textos em português.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65" name="Google Shape;267;p26" descr=""/>
          <p:cNvPicPr/>
          <p:nvPr/>
        </p:nvPicPr>
        <p:blipFill>
          <a:blip r:embed="rId1"/>
          <a:stretch/>
        </p:blipFill>
        <p:spPr>
          <a:xfrm>
            <a:off x="6448680" y="129384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66" name="Google Shape;268;p26" descr=""/>
          <p:cNvPicPr/>
          <p:nvPr/>
        </p:nvPicPr>
        <p:blipFill>
          <a:blip r:embed="rId2"/>
          <a:stretch/>
        </p:blipFill>
        <p:spPr>
          <a:xfrm>
            <a:off x="7811640" y="1293840"/>
            <a:ext cx="941040" cy="1031040"/>
          </a:xfrm>
          <a:prstGeom prst="rect">
            <a:avLst/>
          </a:prstGeom>
          <a:ln>
            <a:noFill/>
          </a:ln>
        </p:spPr>
      </p:pic>
      <p:sp>
        <p:nvSpPr>
          <p:cNvPr id="167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8DF8848-EABD-445B-BD57-D55A581D3E97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168" name="Group 7"/>
          <p:cNvGrpSpPr/>
          <p:nvPr/>
        </p:nvGrpSpPr>
        <p:grpSpPr>
          <a:xfrm>
            <a:off x="178200" y="150120"/>
            <a:ext cx="3756600" cy="524160"/>
            <a:chOff x="178200" y="150120"/>
            <a:chExt cx="3756600" cy="524160"/>
          </a:xfrm>
        </p:grpSpPr>
        <p:pic>
          <p:nvPicPr>
            <p:cNvPr id="169" name="Google Shape;271;p26" descr=""/>
            <p:cNvPicPr/>
            <p:nvPr/>
          </p:nvPicPr>
          <p:blipFill>
            <a:blip r:embed="rId3"/>
            <a:stretch/>
          </p:blipFill>
          <p:spPr>
            <a:xfrm>
              <a:off x="17820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0" name="CustomShape 8"/>
            <p:cNvSpPr/>
            <p:nvPr/>
          </p:nvSpPr>
          <p:spPr>
            <a:xfrm>
              <a:off x="32148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1" name="Google Shape;273;p26" descr=""/>
          <p:cNvPicPr/>
          <p:nvPr/>
        </p:nvPicPr>
        <p:blipFill>
          <a:blip r:embed="rId4"/>
          <a:stretch/>
        </p:blipFill>
        <p:spPr>
          <a:xfrm>
            <a:off x="6305400" y="2302200"/>
            <a:ext cx="1257120" cy="1257120"/>
          </a:xfrm>
          <a:prstGeom prst="rect">
            <a:avLst/>
          </a:prstGeom>
          <a:ln>
            <a:noFill/>
          </a:ln>
        </p:spPr>
      </p:pic>
      <p:pic>
        <p:nvPicPr>
          <p:cNvPr id="172" name="Google Shape;274;p26" descr=""/>
          <p:cNvPicPr/>
          <p:nvPr/>
        </p:nvPicPr>
        <p:blipFill>
          <a:blip r:embed="rId5"/>
          <a:stretch/>
        </p:blipFill>
        <p:spPr>
          <a:xfrm>
            <a:off x="7811640" y="2302200"/>
            <a:ext cx="1155600" cy="1257120"/>
          </a:xfrm>
          <a:prstGeom prst="rect">
            <a:avLst/>
          </a:prstGeom>
          <a:ln>
            <a:noFill/>
          </a:ln>
        </p:spPr>
      </p:pic>
      <p:pic>
        <p:nvPicPr>
          <p:cNvPr id="173" name="Google Shape;275;p26" descr=""/>
          <p:cNvPicPr/>
          <p:nvPr/>
        </p:nvPicPr>
        <p:blipFill>
          <a:blip r:embed="rId6"/>
          <a:stretch/>
        </p:blipFill>
        <p:spPr>
          <a:xfrm>
            <a:off x="6048000" y="3911760"/>
            <a:ext cx="1838880" cy="573480"/>
          </a:xfrm>
          <a:prstGeom prst="rect">
            <a:avLst/>
          </a:prstGeom>
          <a:ln>
            <a:noFill/>
          </a:ln>
        </p:spPr>
      </p:pic>
      <p:pic>
        <p:nvPicPr>
          <p:cNvPr id="174" name="Google Shape;276;p26" descr=""/>
          <p:cNvPicPr/>
          <p:nvPr/>
        </p:nvPicPr>
        <p:blipFill>
          <a:blip r:embed="rId7"/>
          <a:stretch/>
        </p:blipFill>
        <p:spPr>
          <a:xfrm>
            <a:off x="8091720" y="3672720"/>
            <a:ext cx="941040" cy="101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176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CustomShape 4"/>
          <p:cNvSpPr/>
          <p:nvPr/>
        </p:nvSpPr>
        <p:spPr>
          <a:xfrm>
            <a:off x="331560" y="150120"/>
            <a:ext cx="374076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Diagrama de Caso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405720" y="1306440"/>
            <a:ext cx="502020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D591BDF-CB6E-4690-A17A-2F603E2151C8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181" name="Group 7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182" name="Google Shape;288;p27" descr=""/>
            <p:cNvPicPr/>
            <p:nvPr/>
          </p:nvPicPr>
          <p:blipFill>
            <a:blip r:embed="rId1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3" name="CustomShape 8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84" name="Google Shape;290;p27" descr=""/>
          <p:cNvPicPr/>
          <p:nvPr/>
        </p:nvPicPr>
        <p:blipFill>
          <a:blip r:embed="rId2"/>
          <a:stretch/>
        </p:blipFill>
        <p:spPr>
          <a:xfrm>
            <a:off x="171720" y="675000"/>
            <a:ext cx="7724520" cy="443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186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CustomShape 4"/>
          <p:cNvSpPr/>
          <p:nvPr/>
        </p:nvSpPr>
        <p:spPr>
          <a:xfrm>
            <a:off x="331560" y="150120"/>
            <a:ext cx="38401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Diagrama de Atividades</a:t>
            </a:r>
            <a:endParaRPr b="0" lang="pt-BR" sz="2500" spc="-1" strike="noStrike">
              <a:latin typeface="Arial"/>
            </a:endParaRPr>
          </a:p>
        </p:txBody>
      </p:sp>
      <p:grpSp>
        <p:nvGrpSpPr>
          <p:cNvPr id="189" name="Group 5"/>
          <p:cNvGrpSpPr/>
          <p:nvPr/>
        </p:nvGrpSpPr>
        <p:grpSpPr>
          <a:xfrm>
            <a:off x="171720" y="150120"/>
            <a:ext cx="3524040" cy="524160"/>
            <a:chOff x="171720" y="150120"/>
            <a:chExt cx="3524040" cy="524160"/>
          </a:xfrm>
        </p:grpSpPr>
        <p:pic>
          <p:nvPicPr>
            <p:cNvPr id="190" name="Google Shape;300;p28" descr=""/>
            <p:cNvPicPr/>
            <p:nvPr/>
          </p:nvPicPr>
          <p:blipFill>
            <a:blip r:embed="rId1"/>
            <a:stretch/>
          </p:blipFill>
          <p:spPr>
            <a:xfrm>
              <a:off x="171720" y="150120"/>
              <a:ext cx="352404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1" name="CustomShape 6"/>
            <p:cNvSpPr/>
            <p:nvPr/>
          </p:nvSpPr>
          <p:spPr>
            <a:xfrm>
              <a:off x="306000" y="197640"/>
              <a:ext cx="325584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2" name="CustomShape 7"/>
          <p:cNvSpPr/>
          <p:nvPr/>
        </p:nvSpPr>
        <p:spPr>
          <a:xfrm>
            <a:off x="405720" y="1306440"/>
            <a:ext cx="502020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8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829368A-87B2-4DBC-9649-D7A98CC7833A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94" name="Google Shape;304;p28" descr=""/>
          <p:cNvPicPr/>
          <p:nvPr/>
        </p:nvPicPr>
        <p:blipFill>
          <a:blip r:embed="rId2"/>
          <a:stretch/>
        </p:blipFill>
        <p:spPr>
          <a:xfrm>
            <a:off x="1264320" y="712800"/>
            <a:ext cx="6872040" cy="405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196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" name="CustomShape 4"/>
          <p:cNvSpPr/>
          <p:nvPr/>
        </p:nvSpPr>
        <p:spPr>
          <a:xfrm>
            <a:off x="331560" y="150120"/>
            <a:ext cx="38401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Resultados</a:t>
            </a:r>
            <a:endParaRPr b="0" lang="pt-BR" sz="2500" spc="-1" strike="noStrike">
              <a:latin typeface="Arial"/>
            </a:endParaRPr>
          </a:p>
        </p:txBody>
      </p:sp>
      <p:grpSp>
        <p:nvGrpSpPr>
          <p:cNvPr id="199" name="Group 5"/>
          <p:cNvGrpSpPr/>
          <p:nvPr/>
        </p:nvGrpSpPr>
        <p:grpSpPr>
          <a:xfrm>
            <a:off x="171720" y="150120"/>
            <a:ext cx="3524040" cy="524160"/>
            <a:chOff x="171720" y="150120"/>
            <a:chExt cx="3524040" cy="524160"/>
          </a:xfrm>
        </p:grpSpPr>
        <p:pic>
          <p:nvPicPr>
            <p:cNvPr id="200" name="Google Shape;314;p29" descr=""/>
            <p:cNvPicPr/>
            <p:nvPr/>
          </p:nvPicPr>
          <p:blipFill>
            <a:blip r:embed="rId1"/>
            <a:stretch/>
          </p:blipFill>
          <p:spPr>
            <a:xfrm>
              <a:off x="171720" y="150120"/>
              <a:ext cx="352404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1" name="CustomShape 6"/>
            <p:cNvSpPr/>
            <p:nvPr/>
          </p:nvSpPr>
          <p:spPr>
            <a:xfrm>
              <a:off x="306000" y="197640"/>
              <a:ext cx="325584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" name="CustomShape 7"/>
          <p:cNvSpPr/>
          <p:nvPr/>
        </p:nvSpPr>
        <p:spPr>
          <a:xfrm>
            <a:off x="405720" y="1306440"/>
            <a:ext cx="502020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8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838BCF0-5E8A-497A-B6EB-5D1E45C39027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204" name="Google Shape;318;p29" descr=""/>
          <p:cNvPicPr/>
          <p:nvPr/>
        </p:nvPicPr>
        <p:blipFill>
          <a:blip r:embed="rId2"/>
          <a:stretch/>
        </p:blipFill>
        <p:spPr>
          <a:xfrm>
            <a:off x="806040" y="676080"/>
            <a:ext cx="2399760" cy="3999960"/>
          </a:xfrm>
          <a:prstGeom prst="rect">
            <a:avLst/>
          </a:prstGeom>
          <a:ln>
            <a:noFill/>
          </a:ln>
        </p:spPr>
      </p:pic>
      <p:pic>
        <p:nvPicPr>
          <p:cNvPr id="205" name="Google Shape;319;p29" descr=""/>
          <p:cNvPicPr/>
          <p:nvPr/>
        </p:nvPicPr>
        <p:blipFill>
          <a:blip r:embed="rId3"/>
          <a:stretch/>
        </p:blipFill>
        <p:spPr>
          <a:xfrm>
            <a:off x="3584520" y="876240"/>
            <a:ext cx="4442760" cy="372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207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" name="CustomShape 4"/>
          <p:cNvSpPr/>
          <p:nvPr/>
        </p:nvSpPr>
        <p:spPr>
          <a:xfrm>
            <a:off x="331560" y="150120"/>
            <a:ext cx="3032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Trabalhos Futuros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405720" y="745560"/>
            <a:ext cx="7592760" cy="30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57200" indent="-34848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Ampliar o público alvo (professores, funcionários e futuros alunos da instituição);</a:t>
            </a:r>
            <a:endParaRPr b="0" lang="pt-BR" sz="1900" spc="-1" strike="noStrike">
              <a:latin typeface="Arial"/>
            </a:endParaRPr>
          </a:p>
          <a:p>
            <a:pPr marL="457200" indent="-34848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Mapeamento de todo o site do campus;</a:t>
            </a:r>
            <a:endParaRPr b="0" lang="pt-BR" sz="1900" spc="-1" strike="noStrike">
              <a:latin typeface="Arial"/>
            </a:endParaRPr>
          </a:p>
          <a:p>
            <a:pPr marL="457200" indent="-34848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Implementação em outras plataformas (Telegram, Facebook Messenger).</a:t>
            </a:r>
            <a:endParaRPr b="0" lang="pt-BR" sz="1900" spc="-1" strike="noStrike">
              <a:latin typeface="Arial"/>
            </a:endParaRPr>
          </a:p>
          <a:p>
            <a:pPr marL="457200" indent="-34848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Evolução tecnologias inteligência artificial;</a:t>
            </a:r>
            <a:endParaRPr b="0" lang="pt-BR" sz="1900" spc="-1" strike="noStrike">
              <a:latin typeface="Arial"/>
            </a:endParaRPr>
          </a:p>
          <a:p>
            <a:pPr marL="457200" indent="-34848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Aprimoramento da base de conhecimento;</a:t>
            </a:r>
            <a:endParaRPr b="0" lang="pt-BR" sz="1900" spc="-1" strike="noStrike">
              <a:latin typeface="Arial"/>
            </a:endParaRPr>
          </a:p>
          <a:p>
            <a:pPr marL="457200" indent="-34848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Integração com sistemas internos da instituição.</a:t>
            </a:r>
            <a:endParaRPr b="0" lang="pt-BR" sz="1900" spc="-1" strike="noStrike">
              <a:latin typeface="Arial"/>
            </a:endParaRPr>
          </a:p>
        </p:txBody>
      </p:sp>
      <p:pic>
        <p:nvPicPr>
          <p:cNvPr id="211" name="Google Shape;329;p30" descr=""/>
          <p:cNvPicPr/>
          <p:nvPr/>
        </p:nvPicPr>
        <p:blipFill>
          <a:blip r:embed="rId1"/>
          <a:stretch/>
        </p:blipFill>
        <p:spPr>
          <a:xfrm>
            <a:off x="6624000" y="2545920"/>
            <a:ext cx="1941480" cy="1941480"/>
          </a:xfrm>
          <a:prstGeom prst="rect">
            <a:avLst/>
          </a:prstGeom>
          <a:ln>
            <a:noFill/>
          </a:ln>
        </p:spPr>
      </p:pic>
      <p:sp>
        <p:nvSpPr>
          <p:cNvPr id="212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6892C29-D061-4D14-B72F-E7B32DC854D2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213" name="Group 7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214" name="Google Shape;332;p30" descr=""/>
            <p:cNvPicPr/>
            <p:nvPr/>
          </p:nvPicPr>
          <p:blipFill>
            <a:blip r:embed="rId2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5" name="CustomShape 8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217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9" name="CustomShape 4"/>
          <p:cNvSpPr/>
          <p:nvPr/>
        </p:nvSpPr>
        <p:spPr>
          <a:xfrm>
            <a:off x="331560" y="150120"/>
            <a:ext cx="3032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Considerações finais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391320" y="1157400"/>
            <a:ext cx="7592760" cy="26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57200" indent="-34848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Aplicação prática dos conhecimentos;</a:t>
            </a:r>
            <a:endParaRPr b="0" lang="pt-BR" sz="1900" spc="-1" strike="noStrike">
              <a:latin typeface="Arial"/>
            </a:endParaRPr>
          </a:p>
          <a:p>
            <a:pPr marL="457200" indent="-34848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Conhecimentos na área de IA;</a:t>
            </a:r>
            <a:endParaRPr b="0" lang="pt-BR" sz="1900" spc="-1" strike="noStrike">
              <a:latin typeface="Arial"/>
            </a:endParaRPr>
          </a:p>
          <a:p>
            <a:pPr marL="457200" indent="-34848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necessidade de entender não apenas os algoritmos, mas também a psicologia por trás das interações humanas;</a:t>
            </a:r>
            <a:endParaRPr b="0" lang="pt-BR" sz="1900" spc="-1" strike="noStrike">
              <a:latin typeface="Arial"/>
            </a:endParaRPr>
          </a:p>
          <a:p>
            <a:pPr marL="457200" indent="-34848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Atingiu as expectativas em relação capacidade processamento;</a:t>
            </a:r>
            <a:endParaRPr b="0" lang="pt-BR" sz="1900" spc="-1" strike="noStrike">
              <a:latin typeface="Arial"/>
            </a:endParaRPr>
          </a:p>
          <a:p>
            <a:pPr marL="457200" indent="-34848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Melhoria dos serviços.</a:t>
            </a:r>
            <a:endParaRPr b="0" lang="pt-BR" sz="1900" spc="-1" strike="noStrike">
              <a:latin typeface="Arial"/>
            </a:endParaRPr>
          </a:p>
        </p:txBody>
      </p:sp>
      <p:pic>
        <p:nvPicPr>
          <p:cNvPr id="221" name="Google Shape;343;p31" descr=""/>
          <p:cNvPicPr/>
          <p:nvPr/>
        </p:nvPicPr>
        <p:blipFill>
          <a:blip r:embed="rId1"/>
          <a:stretch/>
        </p:blipFill>
        <p:spPr>
          <a:xfrm>
            <a:off x="7047360" y="2571840"/>
            <a:ext cx="2012400" cy="201240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EA8054C-A4AB-4A36-A0B3-276F6A1CEABD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223" name="Group 7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224" name="Google Shape;346;p31" descr=""/>
            <p:cNvPicPr/>
            <p:nvPr/>
          </p:nvPicPr>
          <p:blipFill>
            <a:blip r:embed="rId2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5" name="CustomShape 8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227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9" name="CustomShape 4"/>
          <p:cNvSpPr/>
          <p:nvPr/>
        </p:nvSpPr>
        <p:spPr>
          <a:xfrm>
            <a:off x="331560" y="150120"/>
            <a:ext cx="3032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Referências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405720" y="795960"/>
            <a:ext cx="7592760" cy="25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57200" indent="-3294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Carisi, M., Albarelli, A., and Luccio, F. L. (2019). Design and implementation of an airport chatbot. In Proceedings of the 5th EAI International Conference on Smart Objects and Technologies for Social Good, pages 49–54.</a:t>
            </a:r>
            <a:endParaRPr b="0" lang="pt-BR" sz="1600" spc="-1" strike="noStrike">
              <a:latin typeface="Arial"/>
            </a:endParaRPr>
          </a:p>
          <a:p>
            <a:pPr marL="457200" indent="-3294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Suresh, N., Mukabe, N., Hashiyana, V., Limbo, A., and Hauwanga, A. (2021). Career counseling chatbot on facebook messenger using ai. In Proceedings of the International Conference on Data Science, Machine Learning and Artificial Intelligence, pages 65–73.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54269C5-7A36-4992-A8AD-343431E09C7E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232" name="Group 7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233" name="Google Shape;359;p32" descr=""/>
            <p:cNvPicPr/>
            <p:nvPr/>
          </p:nvPicPr>
          <p:blipFill>
            <a:blip r:embed="rId1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4" name="CustomShape 8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50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" name="CustomShape 4"/>
          <p:cNvSpPr/>
          <p:nvPr/>
        </p:nvSpPr>
        <p:spPr>
          <a:xfrm>
            <a:off x="428040" y="360000"/>
            <a:ext cx="3675600" cy="43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9680" bIns="0">
            <a:spAutoFit/>
          </a:bodyPr>
          <a:p>
            <a:pPr marL="457200" indent="-37404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pt-BR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Introdução </a:t>
            </a:r>
            <a:endParaRPr b="0" lang="pt-BR" sz="2300" spc="-1" strike="noStrike">
              <a:latin typeface="Arial"/>
            </a:endParaRPr>
          </a:p>
          <a:p>
            <a:pPr marL="457200" indent="-37404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pt-BR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Problema</a:t>
            </a:r>
            <a:endParaRPr b="0" lang="pt-BR" sz="2300" spc="-1" strike="noStrike">
              <a:latin typeface="Arial"/>
            </a:endParaRPr>
          </a:p>
          <a:p>
            <a:pPr marL="457200" indent="-37404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pt-BR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Trabalhos relacionados</a:t>
            </a:r>
            <a:endParaRPr b="0" lang="pt-BR" sz="2300" spc="-1" strike="noStrike">
              <a:latin typeface="Arial"/>
            </a:endParaRPr>
          </a:p>
          <a:p>
            <a:pPr marL="457200" indent="-37404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pt-BR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Objetivos</a:t>
            </a:r>
            <a:endParaRPr b="0" lang="pt-BR" sz="2300" spc="-1" strike="noStrike">
              <a:latin typeface="Arial"/>
            </a:endParaRPr>
          </a:p>
          <a:p>
            <a:pPr marL="457200" indent="-37404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pt-BR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Metodologia</a:t>
            </a:r>
            <a:endParaRPr b="0" lang="pt-BR" sz="2300" spc="-1" strike="noStrike">
              <a:latin typeface="Arial"/>
            </a:endParaRPr>
          </a:p>
          <a:p>
            <a:pPr marL="457200" indent="-37404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pt-BR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Resultados</a:t>
            </a:r>
            <a:endParaRPr b="0" lang="pt-BR" sz="2300" spc="-1" strike="noStrike">
              <a:latin typeface="Arial"/>
            </a:endParaRPr>
          </a:p>
          <a:p>
            <a:pPr marL="457200" indent="-37404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pt-BR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Trabalhos Futuros</a:t>
            </a:r>
            <a:endParaRPr b="0" lang="pt-BR" sz="2300" spc="-1" strike="noStrike">
              <a:latin typeface="Arial"/>
            </a:endParaRPr>
          </a:p>
          <a:p>
            <a:pPr marL="457200" indent="-37404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pt-BR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Considerações finais</a:t>
            </a:r>
            <a:endParaRPr b="0" lang="pt-BR" sz="23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F9870BE-2BCE-456B-AFE9-0311EF742032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31560" y="150120"/>
            <a:ext cx="3032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Sumário</a:t>
            </a:r>
            <a:endParaRPr b="0" lang="pt-BR" sz="2500" spc="-1" strike="noStrike">
              <a:latin typeface="Arial"/>
            </a:endParaRPr>
          </a:p>
        </p:txBody>
      </p:sp>
      <p:grpSp>
        <p:nvGrpSpPr>
          <p:cNvPr id="55" name="Group 7"/>
          <p:cNvGrpSpPr/>
          <p:nvPr/>
        </p:nvGrpSpPr>
        <p:grpSpPr>
          <a:xfrm>
            <a:off x="171720" y="150120"/>
            <a:ext cx="3760200" cy="524160"/>
            <a:chOff x="171720" y="150120"/>
            <a:chExt cx="3760200" cy="524160"/>
          </a:xfrm>
        </p:grpSpPr>
        <p:pic>
          <p:nvPicPr>
            <p:cNvPr id="56" name="Google Shape;114;p15" descr=""/>
            <p:cNvPicPr/>
            <p:nvPr/>
          </p:nvPicPr>
          <p:blipFill>
            <a:blip r:embed="rId1"/>
            <a:stretch/>
          </p:blipFill>
          <p:spPr>
            <a:xfrm>
              <a:off x="171720" y="150120"/>
              <a:ext cx="37602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7" name="CustomShape 8"/>
            <p:cNvSpPr/>
            <p:nvPr/>
          </p:nvSpPr>
          <p:spPr>
            <a:xfrm>
              <a:off x="315000" y="197640"/>
              <a:ext cx="347400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580760" y="1700640"/>
            <a:ext cx="59817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1" lang="pt-BR" sz="4100" spc="-1" strike="noStrike">
                <a:solidFill>
                  <a:srgbClr val="1a1a1a"/>
                </a:solidFill>
                <a:latin typeface="Raleway"/>
                <a:ea typeface="Raleway"/>
              </a:rPr>
              <a:t>Obrigado pela atenção!</a:t>
            </a:r>
            <a:endParaRPr b="0" lang="pt-BR" sz="4100" spc="-1" strike="noStrike">
              <a:latin typeface="Arial"/>
            </a:endParaRPr>
          </a:p>
        </p:txBody>
      </p:sp>
      <p:grpSp>
        <p:nvGrpSpPr>
          <p:cNvPr id="236" name="Group 2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237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4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9" name="Group 5"/>
          <p:cNvGrpSpPr/>
          <p:nvPr/>
        </p:nvGrpSpPr>
        <p:grpSpPr>
          <a:xfrm>
            <a:off x="804600" y="2344320"/>
            <a:ext cx="7534080" cy="136080"/>
            <a:chOff x="804600" y="2344320"/>
            <a:chExt cx="7534080" cy="136080"/>
          </a:xfrm>
        </p:grpSpPr>
        <p:pic>
          <p:nvPicPr>
            <p:cNvPr id="240" name="Google Shape;370;p33" descr=""/>
            <p:cNvPicPr/>
            <p:nvPr/>
          </p:nvPicPr>
          <p:blipFill>
            <a:blip r:embed="rId1"/>
            <a:stretch/>
          </p:blipFill>
          <p:spPr>
            <a:xfrm>
              <a:off x="804600" y="2344320"/>
              <a:ext cx="7534080" cy="13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1" name="CustomShape 6"/>
            <p:cNvSpPr/>
            <p:nvPr/>
          </p:nvSpPr>
          <p:spPr>
            <a:xfrm>
              <a:off x="871200" y="2391840"/>
              <a:ext cx="7400880" cy="3240"/>
            </a:xfrm>
            <a:custGeom>
              <a:avLst/>
              <a:gdLst/>
              <a:ahLst/>
              <a:rect l="l" t="t" r="r" b="b"/>
              <a:pathLst>
                <a:path w="7401559" h="3810">
                  <a:moveTo>
                    <a:pt x="0" y="0"/>
                  </a:moveTo>
                  <a:lnTo>
                    <a:pt x="7401299" y="3599"/>
                  </a:lnTo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2" name="Google Shape;372;p33" descr=""/>
          <p:cNvPicPr/>
          <p:nvPr/>
        </p:nvPicPr>
        <p:blipFill>
          <a:blip r:embed="rId2"/>
          <a:stretch/>
        </p:blipFill>
        <p:spPr>
          <a:xfrm>
            <a:off x="6870600" y="132840"/>
            <a:ext cx="2272680" cy="748440"/>
          </a:xfrm>
          <a:prstGeom prst="rect">
            <a:avLst/>
          </a:prstGeom>
          <a:ln>
            <a:noFill/>
          </a:ln>
        </p:spPr>
      </p:pic>
      <p:pic>
        <p:nvPicPr>
          <p:cNvPr id="243" name="Google Shape;373;p33" descr=""/>
          <p:cNvPicPr/>
          <p:nvPr/>
        </p:nvPicPr>
        <p:blipFill>
          <a:blip r:embed="rId3"/>
          <a:stretch/>
        </p:blipFill>
        <p:spPr>
          <a:xfrm>
            <a:off x="0" y="151200"/>
            <a:ext cx="2684520" cy="712080"/>
          </a:xfrm>
          <a:prstGeom prst="rect">
            <a:avLst/>
          </a:prstGeom>
          <a:ln>
            <a:noFill/>
          </a:ln>
        </p:spPr>
      </p:pic>
      <p:sp>
        <p:nvSpPr>
          <p:cNvPr id="244" name="CustomShape 7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A45930B-97A3-4F73-BD06-1BA09EEBAAA0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246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8" name="CustomShape 4"/>
          <p:cNvSpPr/>
          <p:nvPr/>
        </p:nvSpPr>
        <p:spPr>
          <a:xfrm>
            <a:off x="331560" y="150120"/>
            <a:ext cx="3563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Diagrama de Sequência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405720" y="1306440"/>
            <a:ext cx="502020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Google Shape;384;p34" descr=""/>
          <p:cNvPicPr/>
          <p:nvPr/>
        </p:nvPicPr>
        <p:blipFill>
          <a:blip r:embed="rId1"/>
          <a:stretch/>
        </p:blipFill>
        <p:spPr>
          <a:xfrm>
            <a:off x="1431360" y="630000"/>
            <a:ext cx="5693760" cy="4091760"/>
          </a:xfrm>
          <a:prstGeom prst="rect">
            <a:avLst/>
          </a:prstGeom>
          <a:ln>
            <a:noFill/>
          </a:ln>
        </p:spPr>
      </p:pic>
      <p:sp>
        <p:nvSpPr>
          <p:cNvPr id="251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1B5F5DE-A866-4B01-84AD-44811E0D0B17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252" name="Group 7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253" name="Google Shape;387;p34" descr=""/>
            <p:cNvPicPr/>
            <p:nvPr/>
          </p:nvPicPr>
          <p:blipFill>
            <a:blip r:embed="rId2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4" name="CustomShape 8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59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CustomShape 4"/>
          <p:cNvSpPr/>
          <p:nvPr/>
        </p:nvSpPr>
        <p:spPr>
          <a:xfrm>
            <a:off x="331560" y="150120"/>
            <a:ext cx="3032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Introdução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405720" y="1306440"/>
            <a:ext cx="7581960" cy="20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Aplicações cada vez mais voltadas para o usuário;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Usuários esperam uma experiências imersivas;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Chatbots são programas de computador projetado para simular conversas humanas.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63" name="Google Shape;125;p16" descr=""/>
          <p:cNvPicPr/>
          <p:nvPr/>
        </p:nvPicPr>
        <p:blipFill>
          <a:blip r:embed="rId1"/>
          <a:stretch/>
        </p:blipFill>
        <p:spPr>
          <a:xfrm>
            <a:off x="6743880" y="150120"/>
            <a:ext cx="2133000" cy="1935360"/>
          </a:xfrm>
          <a:prstGeom prst="rect">
            <a:avLst/>
          </a:prstGeom>
          <a:ln>
            <a:noFill/>
          </a:ln>
        </p:spPr>
      </p:pic>
      <p:sp>
        <p:nvSpPr>
          <p:cNvPr id="64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A81DC49-B8DA-4409-BF77-812B4EC7B956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65" name="Group 7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66" name="Google Shape;128;p16" descr=""/>
            <p:cNvPicPr/>
            <p:nvPr/>
          </p:nvPicPr>
          <p:blipFill>
            <a:blip r:embed="rId2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7" name="CustomShape 8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69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CustomShape 4"/>
          <p:cNvSpPr/>
          <p:nvPr/>
        </p:nvSpPr>
        <p:spPr>
          <a:xfrm>
            <a:off x="331560" y="150120"/>
            <a:ext cx="3032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Introdução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405720" y="1306440"/>
            <a:ext cx="7581960" cy="25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Este trabalho tem foco no desenvolvimento de um chatbot aplicado ao site do campus Sertão;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Auxiliar os alunos da instituição referentes ao ambiente acadêmico;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Interação do usuário através de um chat. 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73" name="Google Shape;139;p17" descr=""/>
          <p:cNvPicPr/>
          <p:nvPr/>
        </p:nvPicPr>
        <p:blipFill>
          <a:blip r:embed="rId1"/>
          <a:stretch/>
        </p:blipFill>
        <p:spPr>
          <a:xfrm>
            <a:off x="6165360" y="2952000"/>
            <a:ext cx="2520720" cy="1814400"/>
          </a:xfrm>
          <a:prstGeom prst="rect">
            <a:avLst/>
          </a:prstGeom>
          <a:ln>
            <a:noFill/>
          </a:ln>
        </p:spPr>
      </p:pic>
      <p:sp>
        <p:nvSpPr>
          <p:cNvPr id="74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D253861-FD7E-4894-AAD5-26E3D218E3C5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75" name="Group 7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76" name="Google Shape;142;p17" descr=""/>
            <p:cNvPicPr/>
            <p:nvPr/>
          </p:nvPicPr>
          <p:blipFill>
            <a:blip r:embed="rId2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7" name="CustomShape 8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79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" name="CustomShape 4"/>
          <p:cNvSpPr/>
          <p:nvPr/>
        </p:nvSpPr>
        <p:spPr>
          <a:xfrm>
            <a:off x="331560" y="150120"/>
            <a:ext cx="3032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Problema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405720" y="1306440"/>
            <a:ext cx="7161480" cy="25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Excesso de informações;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Dificuldade para encontrar informações;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Opções diferenciadas de atendimento;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Concentrar-se em atrair e manter os usuários;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Formulário de satisfação para definir escopo.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DCCA0B8-1830-422D-BDEC-CE1F8F36B28F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84" name="Group 7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85" name="Google Shape;155;p18" descr=""/>
            <p:cNvPicPr/>
            <p:nvPr/>
          </p:nvPicPr>
          <p:blipFill>
            <a:blip r:embed="rId1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8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88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CustomShape 4"/>
          <p:cNvSpPr/>
          <p:nvPr/>
        </p:nvSpPr>
        <p:spPr>
          <a:xfrm>
            <a:off x="331560" y="150120"/>
            <a:ext cx="3032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Problema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05720" y="1306440"/>
            <a:ext cx="71614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just"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Exemplo: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92" name="Google Shape;166;p19" descr=""/>
          <p:cNvPicPr/>
          <p:nvPr/>
        </p:nvPicPr>
        <p:blipFill>
          <a:blip r:embed="rId1"/>
          <a:stretch/>
        </p:blipFill>
        <p:spPr>
          <a:xfrm>
            <a:off x="4145760" y="150120"/>
            <a:ext cx="3421800" cy="4536000"/>
          </a:xfrm>
          <a:prstGeom prst="rect">
            <a:avLst/>
          </a:prstGeom>
          <a:ln>
            <a:noFill/>
          </a:ln>
        </p:spPr>
      </p:pic>
      <p:sp>
        <p:nvSpPr>
          <p:cNvPr id="93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DBD0677-B439-472C-A9D0-F585E6AB7288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94" name="Group 7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95" name="Google Shape;169;p19" descr=""/>
            <p:cNvPicPr/>
            <p:nvPr/>
          </p:nvPicPr>
          <p:blipFill>
            <a:blip r:embed="rId2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6" name="CustomShape 8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CustomShape 9"/>
          <p:cNvSpPr/>
          <p:nvPr/>
        </p:nvSpPr>
        <p:spPr>
          <a:xfrm>
            <a:off x="1347840" y="4415400"/>
            <a:ext cx="29991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291960"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Fonte: Site IFRS - Campus Sertão, 2023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99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CustomShape 4"/>
          <p:cNvSpPr/>
          <p:nvPr/>
        </p:nvSpPr>
        <p:spPr>
          <a:xfrm>
            <a:off x="331560" y="150120"/>
            <a:ext cx="3873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Trabalhos relacionados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331560" y="830880"/>
            <a:ext cx="8306280" cy="21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Chatbot Marco Polo para o aeroporto:</a:t>
            </a:r>
            <a:endParaRPr b="0" lang="pt-BR" sz="22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Fornecer informações e suporte aos viajantes no aeroporto de Veneza;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Alternativa integrada e multicanal proporcionando opções inovadoras aos clientes.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03" name="Google Shape;181;p20" descr=""/>
          <p:cNvPicPr/>
          <p:nvPr/>
        </p:nvPicPr>
        <p:blipFill>
          <a:blip r:embed="rId1"/>
          <a:srcRect l="0" t="2298" r="60067" b="61092"/>
          <a:stretch/>
        </p:blipFill>
        <p:spPr>
          <a:xfrm>
            <a:off x="2520000" y="2525400"/>
            <a:ext cx="3567960" cy="2278440"/>
          </a:xfrm>
          <a:prstGeom prst="rect">
            <a:avLst/>
          </a:prstGeom>
          <a:ln>
            <a:noFill/>
          </a:ln>
        </p:spPr>
      </p:pic>
      <p:sp>
        <p:nvSpPr>
          <p:cNvPr id="104" name="CustomShape 6"/>
          <p:cNvSpPr/>
          <p:nvPr/>
        </p:nvSpPr>
        <p:spPr>
          <a:xfrm>
            <a:off x="6043680" y="3435840"/>
            <a:ext cx="315180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12600">
              <a:lnSpc>
                <a:spcPct val="119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Versão Beta do Chatbot Marco Polo para o aeroporto</a:t>
            </a:r>
            <a:endParaRPr b="0" lang="pt-BR" sz="1000" spc="-1" strike="noStrike">
              <a:latin typeface="Arial"/>
            </a:endParaRPr>
          </a:p>
          <a:p>
            <a:pPr marL="291960"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Fonte: Carisini et al. [Carisini 2019]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B1D4038-F8F1-4EE0-BCD6-4065C14B8A7A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106" name="Group 8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107" name="Google Shape;185;p20" descr=""/>
            <p:cNvPicPr/>
            <p:nvPr/>
          </p:nvPicPr>
          <p:blipFill>
            <a:blip r:embed="rId2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9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110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" name="CustomShape 4"/>
          <p:cNvSpPr/>
          <p:nvPr/>
        </p:nvSpPr>
        <p:spPr>
          <a:xfrm>
            <a:off x="439200" y="808560"/>
            <a:ext cx="8411760" cy="19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15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CarrerBot no Facebook: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Sistema de chatbot na plataforma Facebook Messenger;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Serviço de aconselhamento de carreira para estudantes e graduados;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Potencial para ser integrado a instituições existentes, como universidades.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331560" y="150120"/>
            <a:ext cx="3873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Trabalhos relacionados</a:t>
            </a:r>
            <a:endParaRPr b="0" lang="pt-BR" sz="2500" spc="-1" strike="noStrike">
              <a:latin typeface="Arial"/>
            </a:endParaRPr>
          </a:p>
        </p:txBody>
      </p:sp>
      <p:pic>
        <p:nvPicPr>
          <p:cNvPr id="114" name="Google Shape;196;p21" descr=""/>
          <p:cNvPicPr/>
          <p:nvPr/>
        </p:nvPicPr>
        <p:blipFill>
          <a:blip r:embed="rId1"/>
          <a:stretch/>
        </p:blipFill>
        <p:spPr>
          <a:xfrm>
            <a:off x="3528000" y="2404440"/>
            <a:ext cx="4379760" cy="239976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760320" y="3326040"/>
            <a:ext cx="258480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12600">
              <a:lnSpc>
                <a:spcPct val="119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Bot retornando um teste de aptidão</a:t>
            </a:r>
            <a:endParaRPr b="0" lang="pt-B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Fonte: Suresh et al. [Suresh 2021]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679CC23-A944-48BB-AEFC-1C6A559733D7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117" name="Group 8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118" name="Google Shape;200;p21" descr=""/>
            <p:cNvPicPr/>
            <p:nvPr/>
          </p:nvPicPr>
          <p:blipFill>
            <a:blip r:embed="rId2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9" name="CustomShape 9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4804920"/>
            <a:ext cx="9143280" cy="338400"/>
            <a:chOff x="0" y="4804920"/>
            <a:chExt cx="9143280" cy="338400"/>
          </a:xfrm>
        </p:grpSpPr>
        <p:sp>
          <p:nvSpPr>
            <p:cNvPr id="121" name="CustomShape 2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9143999" y="338699"/>
                  </a:moveTo>
                  <a:lnTo>
                    <a:pt x="0" y="33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38699"/>
                  </a:lnTo>
                  <a:close/>
                </a:path>
              </a:pathLst>
            </a:custGeom>
            <a:solidFill>
              <a:srgbClr val="004a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3"/>
            <p:cNvSpPr/>
            <p:nvPr/>
          </p:nvSpPr>
          <p:spPr>
            <a:xfrm>
              <a:off x="0" y="4804920"/>
              <a:ext cx="9143280" cy="338400"/>
            </a:xfrm>
            <a:custGeom>
              <a:avLst/>
              <a:gdLst/>
              <a:ahLst/>
              <a:rect l="l" t="t" r="r" b="b"/>
              <a:pathLst>
                <a:path w="9144000" h="339089">
                  <a:moveTo>
                    <a:pt x="0" y="0"/>
                  </a:moveTo>
                  <a:lnTo>
                    <a:pt x="9143999" y="0"/>
                  </a:lnTo>
                  <a:lnTo>
                    <a:pt x="91439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" name="CustomShape 4"/>
          <p:cNvSpPr/>
          <p:nvPr/>
        </p:nvSpPr>
        <p:spPr>
          <a:xfrm>
            <a:off x="331560" y="150120"/>
            <a:ext cx="3032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</a:pPr>
            <a:r>
              <a:rPr b="0" lang="pt-BR" sz="25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Objetivo geral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331560" y="930240"/>
            <a:ext cx="7692480" cy="25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Desenvolvimento chatbot associado ao site do Campus;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Auxiliar os alunos do IFRS-Campus Sertão em questões referentes ao ambiente acadêmico.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Fornecer informações;</a:t>
            </a:r>
            <a:endParaRPr b="0" lang="pt-BR" sz="2200" spc="-1" strike="noStrike">
              <a:latin typeface="Arial"/>
            </a:endParaRPr>
          </a:p>
          <a:p>
            <a:pPr marL="457200" indent="-36756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 rápido e dinâmico.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25" name="Google Shape;211;p22" descr=""/>
          <p:cNvPicPr/>
          <p:nvPr/>
        </p:nvPicPr>
        <p:blipFill>
          <a:blip r:embed="rId1"/>
          <a:stretch/>
        </p:blipFill>
        <p:spPr>
          <a:xfrm>
            <a:off x="6052320" y="2174040"/>
            <a:ext cx="2490120" cy="2382480"/>
          </a:xfrm>
          <a:prstGeom prst="rect">
            <a:avLst/>
          </a:prstGeom>
          <a:ln>
            <a:noFill/>
          </a:ln>
        </p:spPr>
      </p:pic>
      <p:sp>
        <p:nvSpPr>
          <p:cNvPr id="126" name="CustomShape 6"/>
          <p:cNvSpPr/>
          <p:nvPr/>
        </p:nvSpPr>
        <p:spPr>
          <a:xfrm>
            <a:off x="6553080" y="48373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95D3A69-2E19-4EC6-90A6-F681786EAE20}" type="slidenum"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grpSp>
        <p:nvGrpSpPr>
          <p:cNvPr id="127" name="Group 7"/>
          <p:cNvGrpSpPr/>
          <p:nvPr/>
        </p:nvGrpSpPr>
        <p:grpSpPr>
          <a:xfrm>
            <a:off x="171720" y="150120"/>
            <a:ext cx="3756600" cy="524160"/>
            <a:chOff x="171720" y="150120"/>
            <a:chExt cx="3756600" cy="524160"/>
          </a:xfrm>
        </p:grpSpPr>
        <p:pic>
          <p:nvPicPr>
            <p:cNvPr id="128" name="Google Shape;214;p22" descr=""/>
            <p:cNvPicPr/>
            <p:nvPr/>
          </p:nvPicPr>
          <p:blipFill>
            <a:blip r:embed="rId2"/>
            <a:stretch/>
          </p:blipFill>
          <p:spPr>
            <a:xfrm>
              <a:off x="171720" y="150120"/>
              <a:ext cx="3756600" cy="5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9" name="CustomShape 8"/>
            <p:cNvSpPr/>
            <p:nvPr/>
          </p:nvSpPr>
          <p:spPr>
            <a:xfrm>
              <a:off x="315000" y="197640"/>
              <a:ext cx="3470760" cy="390960"/>
            </a:xfrm>
            <a:custGeom>
              <a:avLst/>
              <a:gdLst/>
              <a:ahLst/>
              <a:rect l="l" t="t" r="r" b="b"/>
              <a:pathLst>
                <a:path w="1616075" h="391795">
                  <a:moveTo>
                    <a:pt x="0" y="65251"/>
                  </a:moveTo>
                  <a:lnTo>
                    <a:pt x="5127" y="39852"/>
                  </a:lnTo>
                  <a:lnTo>
                    <a:pt x="19111" y="19111"/>
                  </a:lnTo>
                  <a:lnTo>
                    <a:pt x="39852" y="5127"/>
                  </a:lnTo>
                  <a:lnTo>
                    <a:pt x="65251" y="0"/>
                  </a:lnTo>
                  <a:lnTo>
                    <a:pt x="1550548" y="0"/>
                  </a:lnTo>
                  <a:lnTo>
                    <a:pt x="1596688" y="19111"/>
                  </a:lnTo>
                  <a:lnTo>
                    <a:pt x="1615799" y="65251"/>
                  </a:lnTo>
                  <a:lnTo>
                    <a:pt x="1615799" y="326248"/>
                  </a:lnTo>
                  <a:lnTo>
                    <a:pt x="1610672" y="351647"/>
                  </a:lnTo>
                  <a:lnTo>
                    <a:pt x="1596688" y="372388"/>
                  </a:lnTo>
                  <a:lnTo>
                    <a:pt x="1575947" y="386372"/>
                  </a:lnTo>
                  <a:lnTo>
                    <a:pt x="1550548" y="391499"/>
                  </a:lnTo>
                  <a:lnTo>
                    <a:pt x="65251" y="391499"/>
                  </a:lnTo>
                  <a:lnTo>
                    <a:pt x="39852" y="386372"/>
                  </a:lnTo>
                  <a:lnTo>
                    <a:pt x="19111" y="372388"/>
                  </a:lnTo>
                  <a:lnTo>
                    <a:pt x="5127" y="351647"/>
                  </a:lnTo>
                  <a:lnTo>
                    <a:pt x="0" y="326248"/>
                  </a:lnTo>
                  <a:lnTo>
                    <a:pt x="0" y="65251"/>
                  </a:lnTo>
                  <a:close/>
                </a:path>
              </a:pathLst>
            </a:custGeom>
            <a:noFill/>
            <a:ln w="19080">
              <a:solidFill>
                <a:srgbClr val="004a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2023-12-11T13:49:47Z</dcterms:modified>
  <cp:revision>2</cp:revision>
  <dc:subject/>
  <dc:title/>
</cp:coreProperties>
</file>