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0"/>
  </p:notes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5"/>
    <p:restoredTop sz="94568"/>
  </p:normalViewPr>
  <p:slideViewPr>
    <p:cSldViewPr snapToGrid="0">
      <p:cViewPr varScale="1">
        <p:scale>
          <a:sx n="110" d="100"/>
          <a:sy n="110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9F72-C6B5-E145-9B0C-D126D929491F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97B-37D5-8C40-B568-E9F55C83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4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Hospital Management System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1141413" y="2374795"/>
            <a:ext cx="7696199" cy="341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Final Project Presentation for DBS211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 04: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Alejandro Mercado Monetti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Renan De Alencar Queiroz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Seulgi Lee</a:t>
            </a:r>
            <a:endParaRPr lang="en-US" sz="28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7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0" y="2053060"/>
            <a:ext cx="12192000" cy="480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 a Hospital Management System to streamline and automate hospital operations.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Key functionalities include: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Patient Management: Register and manage patient information.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Appointment Scheduling: Schedule and manage appointments with doctors.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Doctor Management: Track doctor availability, specialties, and schedules.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Billing: Handle billing information and payment statuses.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Medical Records management: Store patient medical history and treatment records.</a:t>
            </a:r>
          </a:p>
        </p:txBody>
      </p:sp>
    </p:spTree>
    <p:extLst>
      <p:ext uri="{BB962C8B-B14F-4D97-AF65-F5344CB8AC3E}">
        <p14:creationId xmlns:p14="http://schemas.microsoft.com/office/powerpoint/2010/main" val="19656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Contribution of Group Members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E74AA-9168-F9AB-3569-93A57BC93206}"/>
              </a:ext>
            </a:extLst>
          </p:cNvPr>
          <p:cNvSpPr txBox="1"/>
          <p:nvPr/>
        </p:nvSpPr>
        <p:spPr>
          <a:xfrm>
            <a:off x="0" y="2903074"/>
            <a:ext cx="12053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Alejandro Mercado: Database Creation and ERD</a:t>
            </a:r>
            <a:br>
              <a:rPr lang="en-US" sz="1800" b="1" dirty="0"/>
            </a:br>
            <a:r>
              <a:rPr lang="en-US" sz="1800" dirty="0"/>
              <a:t>- Review and update the ERD based on feedback.</a:t>
            </a:r>
            <a:br>
              <a:rPr lang="en-US" sz="1800" dirty="0"/>
            </a:br>
            <a:r>
              <a:rPr lang="en-US" sz="1800" dirty="0"/>
              <a:t>- Ensure all PKs, FKs, and relationships are correctly defined.</a:t>
            </a:r>
            <a:br>
              <a:rPr lang="en-US" sz="1800" dirty="0"/>
            </a:br>
            <a:r>
              <a:rPr lang="en-US" sz="1800" dirty="0"/>
              <a:t>- Fix any many-to-many relationships using bridge entities.</a:t>
            </a:r>
            <a:br>
              <a:rPr lang="en-US" sz="1800" dirty="0"/>
            </a:br>
            <a:r>
              <a:rPr lang="en-US" sz="1800" dirty="0"/>
              <a:t> - Write the SQL script to create the database and all tables.</a:t>
            </a:r>
            <a:br>
              <a:rPr lang="en-US" sz="1800" dirty="0"/>
            </a:br>
            <a:r>
              <a:rPr lang="en-US" sz="1800" dirty="0"/>
              <a:t>- Validate the script to ensure it runs without errors both on a new and existing database.</a:t>
            </a:r>
            <a:br>
              <a:rPr lang="en-US" sz="1800" dirty="0"/>
            </a:br>
            <a:r>
              <a:rPr lang="en-US" sz="1800" dirty="0"/>
              <a:t>- Document the database schema and design decisions.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0" y="5112666"/>
            <a:ext cx="1205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Renan Queiroz: Testing, Presentation, and Final Submission</a:t>
            </a:r>
            <a:br>
              <a:rPr lang="en-US" sz="1800" b="1" dirty="0"/>
            </a:br>
            <a:r>
              <a:rPr lang="en-US" sz="1800" dirty="0"/>
              <a:t>- Execute all SQL scripts and verify data integrity and relationships between tables.</a:t>
            </a:r>
            <a:br>
              <a:rPr lang="en-US" sz="1800" dirty="0"/>
            </a:br>
            <a:r>
              <a:rPr lang="en-US" sz="1800" dirty="0"/>
              <a:t>- Create a presentation describing:</a:t>
            </a:r>
            <a:r>
              <a:rPr lang="en-US" dirty="0"/>
              <a:t> </a:t>
            </a:r>
            <a:r>
              <a:rPr lang="en-US" sz="1800" dirty="0"/>
              <a:t>Problem statement and project description.</a:t>
            </a:r>
            <a:br>
              <a:rPr lang="en-US" sz="1800" dirty="0"/>
            </a:br>
            <a:r>
              <a:rPr lang="en-US" sz="1800" dirty="0"/>
              <a:t>- Compile the main Word document with all updates and changes based on feedback.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ABAC-CAA5-7FCC-24E1-91C41CD704D9}"/>
              </a:ext>
            </a:extLst>
          </p:cNvPr>
          <p:cNvSpPr txBox="1"/>
          <p:nvPr/>
        </p:nvSpPr>
        <p:spPr>
          <a:xfrm>
            <a:off x="0" y="1122747"/>
            <a:ext cx="1016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sz="1800" b="1" dirty="0"/>
              <a:t>eulgi Lee: Data Insertion and Business Reports</a:t>
            </a:r>
            <a:br>
              <a:rPr lang="en-US" sz="1800" b="1" dirty="0"/>
            </a:br>
            <a:r>
              <a:rPr lang="en-US" sz="1800" dirty="0"/>
              <a:t>- Create the SQL script to insert sample data into the tables.</a:t>
            </a:r>
            <a:br>
              <a:rPr lang="en-US" sz="1800" dirty="0"/>
            </a:br>
            <a:r>
              <a:rPr lang="en-US" sz="1800" dirty="0"/>
              <a:t>- Write SQL scripts to create at least 4 VIEWS.</a:t>
            </a:r>
            <a:br>
              <a:rPr lang="en-US" sz="1800" dirty="0"/>
            </a:br>
            <a:r>
              <a:rPr lang="en-US" sz="1800" dirty="0"/>
              <a:t>- Include a write-up of each business report, explaining its purpose and benefits.</a:t>
            </a:r>
            <a:br>
              <a:rPr lang="en-US" sz="1800" dirty="0"/>
            </a:br>
            <a:r>
              <a:rPr lang="en-US" sz="1800" dirty="0"/>
              <a:t>- Provide screenshots of the SQL queries and their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1" y="958692"/>
            <a:ext cx="7592784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Hospital Management System database consists of several interconnected tables to efficiently manage hospital operations:</a:t>
            </a:r>
          </a:p>
          <a:p>
            <a:pPr>
              <a:lnSpc>
                <a:spcPct val="150000"/>
              </a:lnSpc>
            </a:pPr>
            <a:r>
              <a:rPr lang="en-US" dirty="0"/>
              <a:t>- The Patients table stores personal and contact information of patients. </a:t>
            </a:r>
          </a:p>
          <a:p>
            <a:pPr>
              <a:lnSpc>
                <a:spcPct val="150000"/>
              </a:lnSpc>
            </a:pPr>
            <a:r>
              <a:rPr lang="en-US" dirty="0"/>
              <a:t>- The Doctors table holds professional details of doctors. </a:t>
            </a:r>
          </a:p>
          <a:p>
            <a:pPr>
              <a:lnSpc>
                <a:spcPct val="150000"/>
              </a:lnSpc>
            </a:pPr>
            <a:r>
              <a:rPr lang="en-US" dirty="0"/>
              <a:t>- The Appointments table manages patient-doctor appointments, linking to the Patients and Doctors tables through foreign keys. </a:t>
            </a:r>
          </a:p>
          <a:p>
            <a:pPr>
              <a:lnSpc>
                <a:spcPct val="150000"/>
              </a:lnSpc>
            </a:pPr>
            <a:r>
              <a:rPr lang="en-US" dirty="0"/>
              <a:t>- The Records table stores medical visit details, including diagnosis and treatment, also linked to Patients and Doctors. </a:t>
            </a:r>
          </a:p>
          <a:p>
            <a:pPr>
              <a:lnSpc>
                <a:spcPct val="150000"/>
              </a:lnSpc>
            </a:pPr>
            <a:r>
              <a:rPr lang="en-US" dirty="0"/>
              <a:t>- The Billing table handles billing information, associating appointments with payment details and patient information. </a:t>
            </a:r>
          </a:p>
          <a:p>
            <a:pPr>
              <a:lnSpc>
                <a:spcPct val="150000"/>
              </a:lnSpc>
            </a:pPr>
            <a:r>
              <a:rPr lang="en-US" dirty="0"/>
              <a:t>- The Doctors_Schedules table manages doctors' availability. </a:t>
            </a:r>
          </a:p>
        </p:txBody>
      </p:sp>
      <p:pic>
        <p:nvPicPr>
          <p:cNvPr id="3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CAF371E-3F67-D3A7-7368-6408E7310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958692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916372"/>
            <a:ext cx="7892242" cy="585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Relationships Overview: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Patients and Appointments: One patient can have multiple appointments.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Doctors and Appointments: One doctor can have multiple appointments.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Patients and Records: One patient can have multiple medical records.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Doctors and Records: One doctor can have multiple medical records.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Patients and Billing: One patient can have multiple billing records.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Appointments and Billing: One appointment can have one billing record.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Doctors and Doctors_Schedules: One doctor can have multiple schedule entries.</a:t>
            </a:r>
          </a:p>
        </p:txBody>
      </p:sp>
      <p:pic>
        <p:nvPicPr>
          <p:cNvPr id="7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8E19077-FD26-4289-B978-10342C8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958648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Business report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928978"/>
            <a:ext cx="1139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of how the system works. </a:t>
            </a:r>
          </a:p>
          <a:p>
            <a:r>
              <a:rPr lang="en-US" dirty="0"/>
              <a:t>Story: Bob McKenzie’s Appointment and Medical Record Journey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BA012D-1440-945C-F7DC-F0B4C7EDAA45}"/>
              </a:ext>
            </a:extLst>
          </p:cNvPr>
          <p:cNvGrpSpPr/>
          <p:nvPr/>
        </p:nvGrpSpPr>
        <p:grpSpPr>
          <a:xfrm>
            <a:off x="0" y="4949005"/>
            <a:ext cx="11343190" cy="1512481"/>
            <a:chOff x="0" y="5884002"/>
            <a:chExt cx="11343190" cy="15124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3E3911-BB0E-8DDA-148C-1E80500036D4}"/>
                </a:ext>
              </a:extLst>
            </p:cNvPr>
            <p:cNvSpPr txBox="1"/>
            <p:nvPr/>
          </p:nvSpPr>
          <p:spPr>
            <a:xfrm>
              <a:off x="0" y="5884002"/>
              <a:ext cx="1134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Bob McKenzie schedules an appointment with Dr. Alice Brown for a regular checkup.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D34913-9288-F145-C567-F699B6317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0" y="7002945"/>
              <a:ext cx="7772400" cy="39353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ACED74-2693-A2FE-9386-FD6746609EBA}"/>
              </a:ext>
            </a:extLst>
          </p:cNvPr>
          <p:cNvGrpSpPr/>
          <p:nvPr/>
        </p:nvGrpSpPr>
        <p:grpSpPr>
          <a:xfrm>
            <a:off x="0" y="1688778"/>
            <a:ext cx="11806176" cy="1349699"/>
            <a:chOff x="1" y="1953337"/>
            <a:chExt cx="11806176" cy="13496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DDC4E2-78FE-F1AA-0546-3EA1B8C3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90" y="2923892"/>
              <a:ext cx="7846880" cy="3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4B293-62D9-1476-C01E-BCADE4BDB7D1}"/>
                </a:ext>
              </a:extLst>
            </p:cNvPr>
            <p:cNvSpPr txBox="1"/>
            <p:nvPr/>
          </p:nvSpPr>
          <p:spPr>
            <a:xfrm>
              <a:off x="1" y="1953337"/>
              <a:ext cx="118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Bob McKenzie, a new patient, arrives at the hospital and provides his personal information to register.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374E6E-BF9D-929A-3674-E09007D6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90" y="2351225"/>
              <a:ext cx="7772400" cy="446607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FE8DD8-E8B4-181A-08A4-BA7579098C29}"/>
                </a:ext>
              </a:extLst>
            </p:cNvPr>
            <p:cNvGrpSpPr/>
            <p:nvPr/>
          </p:nvGrpSpPr>
          <p:grpSpPr>
            <a:xfrm>
              <a:off x="8014632" y="2386349"/>
              <a:ext cx="2140370" cy="369332"/>
              <a:chOff x="8014632" y="2386349"/>
              <a:chExt cx="214037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04700-EE66-EC70-929A-05BAFEA558B2}"/>
                  </a:ext>
                </a:extLst>
              </p:cNvPr>
              <p:cNvSpPr txBox="1"/>
              <p:nvPr/>
            </p:nvSpPr>
            <p:spPr>
              <a:xfrm>
                <a:off x="8691651" y="2386349"/>
                <a:ext cx="146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Input Data</a:t>
                </a: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C372E5A8-959C-8AFA-4822-AA4F5879F957}"/>
                  </a:ext>
                </a:extLst>
              </p:cNvPr>
              <p:cNvSpPr/>
              <p:nvPr/>
            </p:nvSpPr>
            <p:spPr>
              <a:xfrm>
                <a:off x="8014632" y="2455257"/>
                <a:ext cx="534109" cy="287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04FAA8-4666-778D-0A89-E2D22AF4F228}"/>
                </a:ext>
              </a:extLst>
            </p:cNvPr>
            <p:cNvGrpSpPr/>
            <p:nvPr/>
          </p:nvGrpSpPr>
          <p:grpSpPr>
            <a:xfrm>
              <a:off x="8014632" y="2933704"/>
              <a:ext cx="2326173" cy="369332"/>
              <a:chOff x="8014632" y="2933704"/>
              <a:chExt cx="2326173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778098-FFE9-5BC9-5A9D-4F3FE9FEAC71}"/>
                  </a:ext>
                </a:extLst>
              </p:cNvPr>
              <p:cNvSpPr txBox="1"/>
              <p:nvPr/>
            </p:nvSpPr>
            <p:spPr>
              <a:xfrm>
                <a:off x="8622203" y="2933704"/>
                <a:ext cx="171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Output Data</a:t>
                </a:r>
              </a:p>
            </p:txBody>
          </p:sp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337546B6-2E65-B2AD-6B8F-5629DE56C7A3}"/>
                  </a:ext>
                </a:extLst>
              </p:cNvPr>
              <p:cNvSpPr/>
              <p:nvPr/>
            </p:nvSpPr>
            <p:spPr>
              <a:xfrm>
                <a:off x="8014632" y="2960027"/>
                <a:ext cx="534109" cy="287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0518A2-2BD1-4BB8-EA18-BC12BB7AD389}"/>
              </a:ext>
            </a:extLst>
          </p:cNvPr>
          <p:cNvGrpSpPr/>
          <p:nvPr/>
        </p:nvGrpSpPr>
        <p:grpSpPr>
          <a:xfrm>
            <a:off x="0" y="3254755"/>
            <a:ext cx="11343190" cy="1358136"/>
            <a:chOff x="0" y="3438908"/>
            <a:chExt cx="11343190" cy="13581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48153A-8EAC-E4AB-0AF5-B6AACF34DE2D}"/>
                </a:ext>
              </a:extLst>
            </p:cNvPr>
            <p:cNvSpPr txBox="1"/>
            <p:nvPr/>
          </p:nvSpPr>
          <p:spPr>
            <a:xfrm>
              <a:off x="0" y="3438908"/>
              <a:ext cx="1134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Dr. Alice Brown, a cardiologist, is registered in the hospital’s system.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2E2429-B636-2F9B-CB2B-CFE09A6F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290" y="4400131"/>
              <a:ext cx="7772400" cy="39691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8AB49E-B698-0479-3C6D-1F00CEA7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290" y="3812054"/>
              <a:ext cx="5400000" cy="4500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AD2E4E-DEDE-9A8B-664F-4C1F1EB44AFD}"/>
                </a:ext>
              </a:extLst>
            </p:cNvPr>
            <p:cNvGrpSpPr/>
            <p:nvPr/>
          </p:nvGrpSpPr>
          <p:grpSpPr>
            <a:xfrm>
              <a:off x="5671595" y="3846133"/>
              <a:ext cx="2100805" cy="369332"/>
              <a:chOff x="8014632" y="2393847"/>
              <a:chExt cx="2100805" cy="3693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526FEA-072D-6ABD-8CC3-558B156FE9AD}"/>
                  </a:ext>
                </a:extLst>
              </p:cNvPr>
              <p:cNvSpPr txBox="1"/>
              <p:nvPr/>
            </p:nvSpPr>
            <p:spPr>
              <a:xfrm>
                <a:off x="8652086" y="2393847"/>
                <a:ext cx="1463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Input Data</a:t>
                </a: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163C3B2-E7F8-7065-7685-B76EBDBC4D87}"/>
                  </a:ext>
                </a:extLst>
              </p:cNvPr>
              <p:cNvSpPr/>
              <p:nvPr/>
            </p:nvSpPr>
            <p:spPr>
              <a:xfrm>
                <a:off x="8014632" y="2455257"/>
                <a:ext cx="534109" cy="287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DEC484-4229-7A4F-23F1-4A9E1ACEC9AB}"/>
                </a:ext>
              </a:extLst>
            </p:cNvPr>
            <p:cNvGrpSpPr/>
            <p:nvPr/>
          </p:nvGrpSpPr>
          <p:grpSpPr>
            <a:xfrm>
              <a:off x="8014632" y="4400131"/>
              <a:ext cx="2395621" cy="369332"/>
              <a:chOff x="8014632" y="2931427"/>
              <a:chExt cx="2395621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4111A7-2A4C-1A82-4813-29A71A0CEC04}"/>
                  </a:ext>
                </a:extLst>
              </p:cNvPr>
              <p:cNvSpPr txBox="1"/>
              <p:nvPr/>
            </p:nvSpPr>
            <p:spPr>
              <a:xfrm>
                <a:off x="8691651" y="2931427"/>
                <a:ext cx="171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Output Data</a:t>
                </a:r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929214BC-3419-63BB-A455-7C0FB9BCB617}"/>
                  </a:ext>
                </a:extLst>
              </p:cNvPr>
              <p:cNvSpPr/>
              <p:nvPr/>
            </p:nvSpPr>
            <p:spPr>
              <a:xfrm>
                <a:off x="8014632" y="2960027"/>
                <a:ext cx="534109" cy="287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0AFC446-D0F0-896F-3C4B-EA94750EE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0" y="5429969"/>
            <a:ext cx="7772400" cy="52634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A604769-5EBD-FC03-D031-C5B760AC4600}"/>
              </a:ext>
            </a:extLst>
          </p:cNvPr>
          <p:cNvGrpSpPr/>
          <p:nvPr/>
        </p:nvGrpSpPr>
        <p:grpSpPr>
          <a:xfrm>
            <a:off x="8068895" y="5443210"/>
            <a:ext cx="2140370" cy="369332"/>
            <a:chOff x="8014632" y="2386349"/>
            <a:chExt cx="214037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2D38A6-98A2-7A6A-9467-7CD3ADA3A97C}"/>
                </a:ext>
              </a:extLst>
            </p:cNvPr>
            <p:cNvSpPr txBox="1"/>
            <p:nvPr/>
          </p:nvSpPr>
          <p:spPr>
            <a:xfrm>
              <a:off x="8691651" y="2386349"/>
              <a:ext cx="146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Input Data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2974E18-E459-8C63-3B01-71DF30461245}"/>
                </a:ext>
              </a:extLst>
            </p:cNvPr>
            <p:cNvSpPr/>
            <p:nvPr/>
          </p:nvSpPr>
          <p:spPr>
            <a:xfrm>
              <a:off x="8014632" y="245525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48F30F-C67E-EE4F-DB1F-63A32A1C017C}"/>
              </a:ext>
            </a:extLst>
          </p:cNvPr>
          <p:cNvGrpSpPr/>
          <p:nvPr/>
        </p:nvGrpSpPr>
        <p:grpSpPr>
          <a:xfrm>
            <a:off x="8068895" y="5990565"/>
            <a:ext cx="2326173" cy="369332"/>
            <a:chOff x="8014632" y="2933704"/>
            <a:chExt cx="232617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BA772A-5F37-E180-DDA2-17DF72D60181}"/>
                </a:ext>
              </a:extLst>
            </p:cNvPr>
            <p:cNvSpPr txBox="1"/>
            <p:nvPr/>
          </p:nvSpPr>
          <p:spPr>
            <a:xfrm>
              <a:off x="8622203" y="2933704"/>
              <a:ext cx="171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Output Data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29F0BBF-C761-9A69-15C8-AB6E54FC6031}"/>
                </a:ext>
              </a:extLst>
            </p:cNvPr>
            <p:cNvSpPr/>
            <p:nvPr/>
          </p:nvSpPr>
          <p:spPr>
            <a:xfrm>
              <a:off x="8014632" y="296002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72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Business report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928978"/>
            <a:ext cx="1139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of how the system works. </a:t>
            </a:r>
          </a:p>
          <a:p>
            <a:r>
              <a:rPr lang="en-US" dirty="0"/>
              <a:t>Story: Bob McKenzie’s Appointment and Medical Record Journey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21EFD-FFBB-E345-6885-73813FF9FFED}"/>
              </a:ext>
            </a:extLst>
          </p:cNvPr>
          <p:cNvGrpSpPr/>
          <p:nvPr/>
        </p:nvGrpSpPr>
        <p:grpSpPr>
          <a:xfrm>
            <a:off x="0" y="1786794"/>
            <a:ext cx="10429720" cy="1471953"/>
            <a:chOff x="-94290" y="5928704"/>
            <a:chExt cx="10429720" cy="14719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2B035C-AAD8-B88F-62D5-8661A4652DDD}"/>
                </a:ext>
              </a:extLst>
            </p:cNvPr>
            <p:cNvSpPr txBox="1"/>
            <p:nvPr/>
          </p:nvSpPr>
          <p:spPr>
            <a:xfrm>
              <a:off x="-94290" y="5928704"/>
              <a:ext cx="1042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Dr. Alice Brown’s schedule is updated to reflect her availability.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B7FCEC-FE78-1A6D-34BC-80B933165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966248"/>
              <a:ext cx="7772400" cy="43440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B5B18-D671-C12B-65D8-D7940F70D91D}"/>
              </a:ext>
            </a:extLst>
          </p:cNvPr>
          <p:cNvGrpSpPr/>
          <p:nvPr/>
        </p:nvGrpSpPr>
        <p:grpSpPr>
          <a:xfrm>
            <a:off x="0" y="3405473"/>
            <a:ext cx="12192000" cy="1589268"/>
            <a:chOff x="0" y="6505572"/>
            <a:chExt cx="12192000" cy="15892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B870AD-0B4D-6A94-8496-39F419C32B70}"/>
                </a:ext>
              </a:extLst>
            </p:cNvPr>
            <p:cNvSpPr txBox="1"/>
            <p:nvPr/>
          </p:nvSpPr>
          <p:spPr>
            <a:xfrm>
              <a:off x="0" y="6505572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Bob McKenzie visits Dr. Alice Brown for his scheduled checkup on August 5, 2024. </a:t>
              </a:r>
            </a:p>
            <a:p>
              <a:r>
                <a:rPr lang="en-US" dirty="0"/>
                <a:t>During the visit, Dr. Brown diagnoses John with hypertension and prescribes medication.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0722955-926B-02DB-6FF4-A59C86F85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90" y="7700033"/>
              <a:ext cx="7866690" cy="39480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17C91-FC2E-FB69-754D-8B0B0058D7D5}"/>
              </a:ext>
            </a:extLst>
          </p:cNvPr>
          <p:cNvGrpSpPr/>
          <p:nvPr/>
        </p:nvGrpSpPr>
        <p:grpSpPr>
          <a:xfrm>
            <a:off x="0" y="5071271"/>
            <a:ext cx="11875625" cy="1665798"/>
            <a:chOff x="0" y="5408453"/>
            <a:chExt cx="11875625" cy="16657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E12BD-2D07-C3CB-BAA5-9942A42A49BF}"/>
                </a:ext>
              </a:extLst>
            </p:cNvPr>
            <p:cNvSpPr txBox="1"/>
            <p:nvPr/>
          </p:nvSpPr>
          <p:spPr>
            <a:xfrm>
              <a:off x="0" y="5408453"/>
              <a:ext cx="11875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6. The hospital generates a bill for Bob McKenzie visit. The total amount for the consultation is $200, which Bob pays $100. The payment status is defined as unpaid showing that a debt exists.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C072CD-3403-178D-6018-DA7E2A9A4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90" y="6679536"/>
              <a:ext cx="7772400" cy="39471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2A73D0-C6B6-0FD0-CF8E-CDCB60293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0" y="2243203"/>
            <a:ext cx="6164288" cy="45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92E007-5ECD-E979-CA2C-E6FF94905754}"/>
              </a:ext>
            </a:extLst>
          </p:cNvPr>
          <p:cNvGrpSpPr/>
          <p:nvPr/>
        </p:nvGrpSpPr>
        <p:grpSpPr>
          <a:xfrm>
            <a:off x="6431924" y="2258270"/>
            <a:ext cx="2140370" cy="369332"/>
            <a:chOff x="8014632" y="2386349"/>
            <a:chExt cx="214037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5714F0-D075-09D9-A67A-0796EBFA1C2E}"/>
                </a:ext>
              </a:extLst>
            </p:cNvPr>
            <p:cNvSpPr txBox="1"/>
            <p:nvPr/>
          </p:nvSpPr>
          <p:spPr>
            <a:xfrm>
              <a:off x="8691651" y="2386349"/>
              <a:ext cx="146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Input Data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5A03CED-FCE8-1908-D428-A778B21D42BD}"/>
                </a:ext>
              </a:extLst>
            </p:cNvPr>
            <p:cNvSpPr/>
            <p:nvPr/>
          </p:nvSpPr>
          <p:spPr>
            <a:xfrm>
              <a:off x="8014632" y="245525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2DCF74-D665-4081-0D34-8FF1E614E1F7}"/>
              </a:ext>
            </a:extLst>
          </p:cNvPr>
          <p:cNvGrpSpPr/>
          <p:nvPr/>
        </p:nvGrpSpPr>
        <p:grpSpPr>
          <a:xfrm>
            <a:off x="7964723" y="2850525"/>
            <a:ext cx="2326173" cy="369332"/>
            <a:chOff x="8014632" y="2933704"/>
            <a:chExt cx="232617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0EEC5D-A703-BB73-5C2E-37093186AA2C}"/>
                </a:ext>
              </a:extLst>
            </p:cNvPr>
            <p:cNvSpPr txBox="1"/>
            <p:nvPr/>
          </p:nvSpPr>
          <p:spPr>
            <a:xfrm>
              <a:off x="8622203" y="2933704"/>
              <a:ext cx="171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Output Data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31FC0ED-8034-4DF9-A5AC-43313C6B026E}"/>
                </a:ext>
              </a:extLst>
            </p:cNvPr>
            <p:cNvSpPr/>
            <p:nvPr/>
          </p:nvSpPr>
          <p:spPr>
            <a:xfrm>
              <a:off x="8014632" y="296002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8019EE2-8884-29E6-0885-24C646150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9" y="4073106"/>
            <a:ext cx="5819494" cy="45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DA1C0-3C7D-DBB4-BDA0-329E0718AC11}"/>
              </a:ext>
            </a:extLst>
          </p:cNvPr>
          <p:cNvGrpSpPr/>
          <p:nvPr/>
        </p:nvGrpSpPr>
        <p:grpSpPr>
          <a:xfrm>
            <a:off x="6096000" y="4074264"/>
            <a:ext cx="2140370" cy="369332"/>
            <a:chOff x="8014632" y="2386349"/>
            <a:chExt cx="214037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8EE46-4421-382B-5A8B-350EBA9813BC}"/>
                </a:ext>
              </a:extLst>
            </p:cNvPr>
            <p:cNvSpPr txBox="1"/>
            <p:nvPr/>
          </p:nvSpPr>
          <p:spPr>
            <a:xfrm>
              <a:off x="8691651" y="2386349"/>
              <a:ext cx="146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Input Data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5AFCEA-F0CA-6F72-5462-FC28680E7CC1}"/>
                </a:ext>
              </a:extLst>
            </p:cNvPr>
            <p:cNvSpPr/>
            <p:nvPr/>
          </p:nvSpPr>
          <p:spPr>
            <a:xfrm>
              <a:off x="8014632" y="245525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93398B-9A3A-3A26-5126-5846B0493D7E}"/>
              </a:ext>
            </a:extLst>
          </p:cNvPr>
          <p:cNvGrpSpPr/>
          <p:nvPr/>
        </p:nvGrpSpPr>
        <p:grpSpPr>
          <a:xfrm>
            <a:off x="8019784" y="4579408"/>
            <a:ext cx="2326173" cy="369332"/>
            <a:chOff x="8014632" y="2933704"/>
            <a:chExt cx="232617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A1473-45DA-7213-9AAF-00C98A950EED}"/>
                </a:ext>
              </a:extLst>
            </p:cNvPr>
            <p:cNvSpPr txBox="1"/>
            <p:nvPr/>
          </p:nvSpPr>
          <p:spPr>
            <a:xfrm>
              <a:off x="8622203" y="2933704"/>
              <a:ext cx="171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Output Data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C947630-928D-02DE-8748-124857593225}"/>
                </a:ext>
              </a:extLst>
            </p:cNvPr>
            <p:cNvSpPr/>
            <p:nvPr/>
          </p:nvSpPr>
          <p:spPr>
            <a:xfrm>
              <a:off x="8014632" y="296002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1E69F94-DDF7-FD2A-AE47-D31A3B331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0" y="5815767"/>
            <a:ext cx="6300005" cy="450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91756-DA2D-3393-4266-F4B64C260669}"/>
              </a:ext>
            </a:extLst>
          </p:cNvPr>
          <p:cNvGrpSpPr/>
          <p:nvPr/>
        </p:nvGrpSpPr>
        <p:grpSpPr>
          <a:xfrm>
            <a:off x="6486985" y="5794132"/>
            <a:ext cx="2140370" cy="369332"/>
            <a:chOff x="8014632" y="2386349"/>
            <a:chExt cx="214037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2BAA-CE59-4156-C14A-BA988E205937}"/>
                </a:ext>
              </a:extLst>
            </p:cNvPr>
            <p:cNvSpPr txBox="1"/>
            <p:nvPr/>
          </p:nvSpPr>
          <p:spPr>
            <a:xfrm>
              <a:off x="8691651" y="2386349"/>
              <a:ext cx="146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Input Data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F8251B3B-891D-8E95-6B20-850F8CBC6A0E}"/>
                </a:ext>
              </a:extLst>
            </p:cNvPr>
            <p:cNvSpPr/>
            <p:nvPr/>
          </p:nvSpPr>
          <p:spPr>
            <a:xfrm>
              <a:off x="8014632" y="245525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FD1D80-761C-4721-2638-3B5D3C1A74E4}"/>
              </a:ext>
            </a:extLst>
          </p:cNvPr>
          <p:cNvGrpSpPr/>
          <p:nvPr/>
        </p:nvGrpSpPr>
        <p:grpSpPr>
          <a:xfrm>
            <a:off x="8019784" y="6342354"/>
            <a:ext cx="2326173" cy="369332"/>
            <a:chOff x="8014632" y="2933704"/>
            <a:chExt cx="232617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21EC6B-1499-C35B-9F43-F9FAA52737AA}"/>
                </a:ext>
              </a:extLst>
            </p:cNvPr>
            <p:cNvSpPr txBox="1"/>
            <p:nvPr/>
          </p:nvSpPr>
          <p:spPr>
            <a:xfrm>
              <a:off x="8622203" y="2933704"/>
              <a:ext cx="171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Output Data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DE115BA1-9584-F324-330B-2D947468D7DC}"/>
                </a:ext>
              </a:extLst>
            </p:cNvPr>
            <p:cNvSpPr/>
            <p:nvPr/>
          </p:nvSpPr>
          <p:spPr>
            <a:xfrm>
              <a:off x="8014632" y="2960027"/>
              <a:ext cx="534109" cy="287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5F0524-3359-81A0-8F71-01882363DE91}"/>
              </a:ext>
            </a:extLst>
          </p:cNvPr>
          <p:cNvSpPr txBox="1"/>
          <p:nvPr/>
        </p:nvSpPr>
        <p:spPr>
          <a:xfrm>
            <a:off x="-821803" y="1157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Information Retrieval from Visual Studio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 rot="21027716">
            <a:off x="840822" y="3198168"/>
            <a:ext cx="1139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Screenshots of SQL queries executed in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24560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494</TotalTime>
  <Words>742</Words>
  <Application>Microsoft Macintosh PowerPoint</Application>
  <PresentationFormat>Widescreen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Century Gothic</vt:lpstr>
      <vt:lpstr>Mesh</vt:lpstr>
      <vt:lpstr>Hospital Management System</vt:lpstr>
      <vt:lpstr>Project description</vt:lpstr>
      <vt:lpstr>Contribution of Group Members</vt:lpstr>
      <vt:lpstr>Overview of the Database Design</vt:lpstr>
      <vt:lpstr>Overview of the Database Design</vt:lpstr>
      <vt:lpstr>Business report</vt:lpstr>
      <vt:lpstr>Business report</vt:lpstr>
      <vt:lpstr>Information Retrieval from Visual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Renan De Alencar Queiroz</dc:creator>
  <cp:lastModifiedBy>Renan De Alencar Queiroz</cp:lastModifiedBy>
  <cp:revision>15</cp:revision>
  <dcterms:created xsi:type="dcterms:W3CDTF">2024-08-05T18:06:43Z</dcterms:created>
  <dcterms:modified xsi:type="dcterms:W3CDTF">2024-08-08T03:27:38Z</dcterms:modified>
</cp:coreProperties>
</file>