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399288" cy="4320063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EC57D7A1-E610-46C3-82E5-1439F172BE93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20000" y="1730160"/>
            <a:ext cx="29158560" cy="71992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620000" y="9670320"/>
            <a:ext cx="14314680" cy="40294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b">
            <a:noAutofit/>
          </a:bodyPr>
          <a:p>
            <a:pPr indent="0" defTabSz="4113360">
              <a:lnSpc>
                <a:spcPct val="100000"/>
              </a:lnSpc>
              <a:spcBef>
                <a:spcPts val="2180"/>
              </a:spcBef>
              <a:buNone/>
              <a:tabLst>
                <a:tab algn="l" pos="0"/>
              </a:tabLst>
            </a:pPr>
            <a:r>
              <a:rPr b="1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1620000" y="13700160"/>
            <a:ext cx="14314680" cy="248896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7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7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7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7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6458480" y="9670320"/>
            <a:ext cx="14320080" cy="40294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b">
            <a:noAutofit/>
          </a:bodyPr>
          <a:p>
            <a:pPr indent="0" defTabSz="4113360">
              <a:lnSpc>
                <a:spcPct val="100000"/>
              </a:lnSpc>
              <a:spcBef>
                <a:spcPts val="2180"/>
              </a:spcBef>
              <a:buNone/>
              <a:tabLst>
                <a:tab algn="l" pos="0"/>
              </a:tabLst>
            </a:pPr>
            <a:r>
              <a:rPr b="1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16458480" y="13700160"/>
            <a:ext cx="14320080" cy="248896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8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7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7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42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7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7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5795487B-2155-469F-B34F-3E7592FFB9DE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20000" y="1730160"/>
            <a:ext cx="29158560" cy="71992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2B089109-58B4-4681-88F0-95D382BE3BEE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20000" y="1720080"/>
            <a:ext cx="10658520" cy="73195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b">
            <a:noAutofit/>
          </a:bodyPr>
          <a:p>
            <a:pPr indent="0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2667320" y="1720080"/>
            <a:ext cx="18111240" cy="3686976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9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25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2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1620000" y="9040320"/>
            <a:ext cx="10658520" cy="295498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indent="0" defTabSz="4113360">
              <a:lnSpc>
                <a:spcPct val="100000"/>
              </a:lnSpc>
              <a:spcBef>
                <a:spcPts val="1278"/>
              </a:spcBef>
              <a:buNone/>
              <a:tabLst>
                <a:tab algn="l" pos="0"/>
              </a:tabLst>
            </a:pPr>
            <a:r>
              <a:rPr b="0" lang="pt-BR" sz="6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3BAE81BC-33D3-44D3-8E6D-7E5C87680E01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350400" y="30240360"/>
            <a:ext cx="19438920" cy="356940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b">
            <a:noAutofit/>
          </a:bodyPr>
          <a:p>
            <a:pPr indent="0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350400" y="3859920"/>
            <a:ext cx="19438920" cy="2591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350400" y="33810480"/>
            <a:ext cx="19438920" cy="50695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indent="0" defTabSz="4113360">
              <a:lnSpc>
                <a:spcPct val="100000"/>
              </a:lnSpc>
              <a:spcBef>
                <a:spcPts val="1278"/>
              </a:spcBef>
              <a:buNone/>
              <a:tabLst>
                <a:tab algn="l" pos="0"/>
              </a:tabLst>
            </a:pPr>
            <a:r>
              <a:rPr b="0" lang="pt-BR" sz="6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6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A68EB0D9-080D-402F-868D-DB4F20427558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430000" y="13420080"/>
            <a:ext cx="27538560" cy="925956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B74B7B38-6DEC-45C7-BAF0-DD19FA581B00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1730160"/>
            <a:ext cx="29158560" cy="71992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0080000"/>
            <a:ext cx="29158560" cy="2850984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 vert="eaVer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9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25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2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CB796C63-B726-4224-A401-8B70B2579027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3489640" y="1730160"/>
            <a:ext cx="7289280" cy="368596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 vert="eaVert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20000" y="1730160"/>
            <a:ext cx="21328920" cy="368596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 vert="eaVer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9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25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2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5A8E90BA-E4A8-4C4C-873A-C75D462913B4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1730160"/>
            <a:ext cx="29158560" cy="71992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0080000"/>
            <a:ext cx="29158560" cy="2850984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9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4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25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2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8086D246-9BDF-49FA-8BA0-70B8C534F8B5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559240" y="27760320"/>
            <a:ext cx="27538560" cy="85795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indent="0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18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559240" y="18310320"/>
            <a:ext cx="27538560" cy="94492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b">
            <a:noAutofit/>
          </a:bodyPr>
          <a:p>
            <a:pPr indent="0" defTabSz="4113360">
              <a:lnSpc>
                <a:spcPct val="10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pt-BR" sz="9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6798AA61-C0A4-4B35-995F-DF33B80D943B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620000" y="1730160"/>
            <a:ext cx="29158560" cy="719928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p>
            <a:pPr indent="0" algn="ctr" defTabSz="411336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9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título mestre</a:t>
            </a:r>
            <a:endParaRPr b="0" lang="pt-BR" sz="19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620000" y="10080000"/>
            <a:ext cx="14308920" cy="2850984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2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8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8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6469640" y="10080000"/>
            <a:ext cx="14308920" cy="2850984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marL="1542600" indent="-1542600" defTabSz="4113360">
              <a:lnSpc>
                <a:spcPct val="100000"/>
              </a:lnSpc>
              <a:spcBef>
                <a:spcPts val="25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2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texto mestre</a:t>
            </a:r>
            <a:endParaRPr b="0" lang="pt-BR" sz="1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341880" indent="-1285200" defTabSz="4113360">
              <a:lnSpc>
                <a:spcPct val="100000"/>
              </a:lnSpc>
              <a:spcBef>
                <a:spcPts val="2180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109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nível</a:t>
            </a:r>
            <a:endParaRPr b="0" lang="pt-BR" sz="10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141520" indent="-1028160" defTabSz="4113360">
              <a:lnSpc>
                <a:spcPct val="10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9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Terceiro nível</a:t>
            </a:r>
            <a:endParaRPr b="0" lang="pt-BR" sz="9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198200" indent="-1028160" defTabSz="4113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–"/>
            </a:pPr>
            <a:r>
              <a:rPr b="0" lang="pt-BR" sz="8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Quarto nível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254880" indent="-1028160" defTabSz="4113360">
              <a:lnSpc>
                <a:spcPct val="10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»"/>
            </a:pPr>
            <a:r>
              <a:rPr b="0" lang="pt-BR" sz="8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nível</a:t>
            </a:r>
            <a:endParaRPr b="0" lang="pt-BR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162000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1137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11069640" y="40040640"/>
            <a:ext cx="1025892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23219640" y="40040640"/>
            <a:ext cx="7559280" cy="22993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ctr">
            <a:noAutofit/>
          </a:bodyPr>
          <a:lstStyle>
            <a:lvl1pPr indent="0" algn="r" defTabSz="4113720">
              <a:lnSpc>
                <a:spcPct val="100000"/>
              </a:lnSpc>
              <a:buNone/>
              <a:tabLst>
                <a:tab algn="l" pos="0"/>
              </a:tabLst>
              <a:def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113720">
              <a:lnSpc>
                <a:spcPct val="100000"/>
              </a:lnSpc>
              <a:buNone/>
              <a:tabLst>
                <a:tab algn="l" pos="0"/>
              </a:tabLst>
            </a:pPr>
            <a:fld id="{EC514678-2888-4EBD-AA55-CE06F54715C3}" type="slidenum">
              <a:rPr b="0" lang="pt-BR" sz="5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5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65"/>
          <p:cNvSpPr/>
          <p:nvPr/>
        </p:nvSpPr>
        <p:spPr>
          <a:xfrm>
            <a:off x="16805160" y="21718080"/>
            <a:ext cx="1471860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113720">
              <a:lnSpc>
                <a:spcPct val="120000"/>
              </a:lnSpc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Muito texto aqui...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Retângulo 5"/>
          <p:cNvSpPr/>
          <p:nvPr/>
        </p:nvSpPr>
        <p:spPr>
          <a:xfrm>
            <a:off x="720000" y="8460000"/>
            <a:ext cx="15232320" cy="627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113720">
              <a:lnSpc>
                <a:spcPct val="120000"/>
              </a:lnSpc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11372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  <a:ea typeface="Microsoft YaHei"/>
              </a:rPr>
              <a:t> 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  As arritmias cardíacas representam um risco significativo para a saúde, exigindo um diagnóstico preciso para um acompanhamento clínico adequado. Entretanto, a análise de eletrocardiogramas (ECG)  baseada apenas na interpretação visual é uma tarefa complexa, subjetiva e pode levar a diferentes resultados entre profissionais.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11372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   Nesse trabalho utilizaremos o algoritmo de Aprendizado de Máquina </a:t>
            </a:r>
            <a:r>
              <a:rPr b="0" i="1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K-Nearest Neighbors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, com diferentes métricas de distância, priorizando a Sensibilidade para reduzir Falsos Negativos. Os resultados do teste apontaram a distância Euclidiana (p=2) como a de melhor desempenho, alcançando 83,74% de Sensibilidade, provando ser a mais eficaz para a tarefa de diagnóstico.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 Box 1346"/>
          <p:cNvSpPr/>
          <p:nvPr/>
        </p:nvSpPr>
        <p:spPr>
          <a:xfrm>
            <a:off x="16679160" y="20433960"/>
            <a:ext cx="14761800" cy="92196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108000" bIns="108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50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Resultados</a:t>
            </a:r>
            <a:endParaRPr b="0" lang="pt-BR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Text Box 1346"/>
          <p:cNvSpPr/>
          <p:nvPr/>
        </p:nvSpPr>
        <p:spPr>
          <a:xfrm>
            <a:off x="754920" y="17978040"/>
            <a:ext cx="15265080" cy="92196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108000" bIns="108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50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Metodologia</a:t>
            </a:r>
            <a:endParaRPr b="0" lang="pt-BR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Retângulo 11"/>
          <p:cNvSpPr/>
          <p:nvPr/>
        </p:nvSpPr>
        <p:spPr>
          <a:xfrm>
            <a:off x="900000" y="19384920"/>
            <a:ext cx="1526508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113720">
              <a:lnSpc>
                <a:spcPct val="120000"/>
              </a:lnSpc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Muito texto aqui...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 Box 1346"/>
          <p:cNvSpPr/>
          <p:nvPr/>
        </p:nvSpPr>
        <p:spPr>
          <a:xfrm>
            <a:off x="16700040" y="26220600"/>
            <a:ext cx="14802480" cy="92196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108000" bIns="108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48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Conclusões</a:t>
            </a:r>
            <a:endParaRPr b="0" lang="pt-BR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Text Box 1346"/>
          <p:cNvSpPr/>
          <p:nvPr/>
        </p:nvSpPr>
        <p:spPr>
          <a:xfrm>
            <a:off x="16740000" y="34664760"/>
            <a:ext cx="14861160" cy="79524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50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Referências</a:t>
            </a:r>
            <a:endParaRPr b="0" lang="pt-BR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64" name="Imagem 68" descr=""/>
          <p:cNvPicPr/>
          <p:nvPr/>
        </p:nvPicPr>
        <p:blipFill>
          <a:blip r:embed="rId1"/>
          <a:stretch/>
        </p:blipFill>
        <p:spPr>
          <a:xfrm>
            <a:off x="26415360" y="1220760"/>
            <a:ext cx="4767840" cy="3791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Retângulo 67"/>
          <p:cNvSpPr/>
          <p:nvPr/>
        </p:nvSpPr>
        <p:spPr>
          <a:xfrm>
            <a:off x="16731000" y="27530280"/>
            <a:ext cx="1477152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113720">
              <a:lnSpc>
                <a:spcPct val="120000"/>
              </a:lnSpc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Muito texto aqui...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Retângulo 70"/>
          <p:cNvSpPr/>
          <p:nvPr/>
        </p:nvSpPr>
        <p:spPr>
          <a:xfrm>
            <a:off x="16740000" y="35640000"/>
            <a:ext cx="14802480" cy="32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113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     [1] A.A.Ahmed,W.Ali, T.A.Abdullah, andS. J.Malebary, “Classifying cardiac arrhythmia from ecg signal using 1d cnn deep learning model, ”</a:t>
            </a:r>
            <a:r>
              <a:rPr b="0" i="1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Mathematics</a:t>
            </a: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, vol.11,  no.3,  p. 562,2023.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113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     [2] R. J. Silva </a:t>
            </a:r>
            <a:r>
              <a:rPr b="0" i="1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et al</a:t>
            </a: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.,  “Classificação de arritmias no tempo e tempo-frequência: uma abordagem baseada em subproblemas”, </a:t>
            </a:r>
            <a:r>
              <a:rPr b="0" i="1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in ProceedingSeries of the Brazilian Society of Computational and Applied Mathematics</a:t>
            </a: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, vol.11, pp. 010360–1–7, 2025.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11372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     [3] G.B.MoodyandR.G.Mark, “The impact of the mit-bih arrhythmia database, ”</a:t>
            </a:r>
            <a:r>
              <a:rPr b="0" i="1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 IEEE Engineering in Medicine and Biology Magazine</a:t>
            </a: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, vol. 20, no. 3, pp. 45–50, 2001.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838560" y="1582200"/>
            <a:ext cx="19576080" cy="2108520"/>
          </a:xfrm>
          <a:prstGeom prst="rect">
            <a:avLst/>
          </a:prstGeom>
          <a:noFill/>
          <a:ln w="0">
            <a:noFill/>
          </a:ln>
        </p:spPr>
        <p:txBody>
          <a:bodyPr lIns="411480" rIns="411480" tIns="205560" bIns="205560" anchor="t">
            <a:noAutofit/>
          </a:bodyPr>
          <a:p>
            <a:pPr algn="ctr" defTabSz="411336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pt-BR" sz="60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O Impacto da Métrica de Distância na Classificação de Arritmias com o Algoritmo KNN 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 Box 1416"/>
          <p:cNvSpPr/>
          <p:nvPr/>
        </p:nvSpPr>
        <p:spPr>
          <a:xfrm>
            <a:off x="2520000" y="4140000"/>
            <a:ext cx="28370520" cy="2520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t">
            <a:spAutoFit/>
          </a:bodyPr>
          <a:p>
            <a:pPr algn="ctr" defTabSz="4113720">
              <a:lnSpc>
                <a:spcPct val="125000"/>
              </a:lnSpc>
            </a:pP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*Renan Catini Amaral; </a:t>
            </a:r>
            <a:r>
              <a:rPr b="1" lang="pt-BR" sz="3200" strike="noStrike" u="none" baseline="30000">
                <a:solidFill>
                  <a:schemeClr val="dk1"/>
                </a:solidFill>
                <a:effectLst/>
                <a:uFillTx/>
                <a:latin typeface="Arial"/>
              </a:rPr>
              <a:t>†</a:t>
            </a: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Reginaldo José da Silva; </a:t>
            </a:r>
            <a:r>
              <a:rPr b="1" lang="pt-BR" sz="3200" strike="noStrike" u="none" baseline="30000">
                <a:solidFill>
                  <a:schemeClr val="dk1"/>
                </a:solidFill>
                <a:effectLst/>
                <a:uFillTx/>
                <a:latin typeface="Arial"/>
              </a:rPr>
              <a:t>‡</a:t>
            </a:r>
            <a:r>
              <a:rPr b="1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Angela Leite Moreno</a:t>
            </a:r>
            <a:r>
              <a:rPr b="1" lang="pt-BR" sz="3200" strike="noStrike" u="none" baseline="30000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113720">
              <a:lnSpc>
                <a:spcPct val="125000"/>
              </a:lnSpc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*Departamento de Ciência da Computação, Universidade Federal de Alfenas, Alfenas, MG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113720">
              <a:lnSpc>
                <a:spcPct val="125000"/>
              </a:lnSpc>
            </a:pPr>
            <a:r>
              <a:rPr b="1" lang="pt-BR" sz="3200" strike="noStrike" u="none" baseline="30000">
                <a:solidFill>
                  <a:schemeClr val="dk1"/>
                </a:solidFill>
                <a:effectLst/>
                <a:uFillTx/>
                <a:latin typeface="Arial"/>
              </a:rPr>
              <a:t>† 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Departamento de Engenharia Elétrica, Universidade Estadual Paulista, Ilha Solteira, SP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4113720">
              <a:lnSpc>
                <a:spcPct val="125000"/>
              </a:lnSpc>
            </a:pPr>
            <a:r>
              <a:rPr b="1" lang="pt-BR" sz="3200" strike="noStrike" u="none" baseline="30000">
                <a:solidFill>
                  <a:schemeClr val="dk1"/>
                </a:solidFill>
                <a:effectLst/>
                <a:uFillTx/>
                <a:latin typeface="Arial"/>
              </a:rPr>
              <a:t>‡ </a:t>
            </a: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Departamento de Matemática, Universidade Federal de Alfenas, Alfenas, MG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 Box 1346"/>
          <p:cNvSpPr/>
          <p:nvPr/>
        </p:nvSpPr>
        <p:spPr>
          <a:xfrm>
            <a:off x="16700040" y="38892240"/>
            <a:ext cx="14802480" cy="92196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108000" bIns="108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50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Agradecimentos</a:t>
            </a:r>
            <a:endParaRPr b="0" lang="pt-BR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70" name="Imagem 25" descr=""/>
          <p:cNvPicPr/>
          <p:nvPr/>
        </p:nvPicPr>
        <p:blipFill>
          <a:blip r:embed="rId2"/>
          <a:stretch/>
        </p:blipFill>
        <p:spPr>
          <a:xfrm>
            <a:off x="27186120" y="39920760"/>
            <a:ext cx="3311280" cy="263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Google Shape;109;p1"/>
          <p:cNvSpPr/>
          <p:nvPr/>
        </p:nvSpPr>
        <p:spPr>
          <a:xfrm>
            <a:off x="8147520" y="677160"/>
            <a:ext cx="16108560" cy="7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2800" rIns="82800" tIns="41400" bIns="41400" anchor="t">
            <a:spAutoFit/>
          </a:bodyPr>
          <a:p>
            <a:pPr algn="ctr" defTabSz="4113720">
              <a:lnSpc>
                <a:spcPct val="100000"/>
              </a:lnSpc>
              <a:tabLst>
                <a:tab algn="l" pos="0"/>
              </a:tabLst>
            </a:pPr>
            <a:r>
              <a:rPr b="1" lang="pt-PT" sz="4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IX Workshop de Matemática e Matemática Aplicada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Picture 2" descr="https://dmm.ufla.br/wmma/ix/img/wmma9.jpg"/>
          <p:cNvPicPr/>
          <p:nvPr/>
        </p:nvPicPr>
        <p:blipFill>
          <a:blip r:embed="rId3"/>
          <a:stretch/>
        </p:blipFill>
        <p:spPr>
          <a:xfrm>
            <a:off x="429480" y="1750680"/>
            <a:ext cx="6336360" cy="2423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Text Box 1346"/>
          <p:cNvSpPr/>
          <p:nvPr/>
        </p:nvSpPr>
        <p:spPr>
          <a:xfrm>
            <a:off x="754920" y="15120000"/>
            <a:ext cx="15265080" cy="92196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108000" bIns="108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50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Introdução</a:t>
            </a:r>
            <a:endParaRPr b="0" lang="pt-BR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Retângulo 37"/>
          <p:cNvSpPr/>
          <p:nvPr/>
        </p:nvSpPr>
        <p:spPr>
          <a:xfrm>
            <a:off x="735120" y="16646760"/>
            <a:ext cx="1526508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113720">
              <a:lnSpc>
                <a:spcPct val="120000"/>
              </a:lnSpc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Book Antiqua"/>
              </a:rPr>
              <a:t>Muito texto aqui…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Picture 2" descr="https://dmm.ufla.br/wmma/ix/img/wmma9.jpg"/>
          <p:cNvPicPr/>
          <p:nvPr/>
        </p:nvPicPr>
        <p:blipFill>
          <a:blip r:embed="rId4"/>
          <a:stretch/>
        </p:blipFill>
        <p:spPr>
          <a:xfrm>
            <a:off x="17965800" y="40213080"/>
            <a:ext cx="5975280" cy="2284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 Box 1346"/>
          <p:cNvSpPr/>
          <p:nvPr/>
        </p:nvSpPr>
        <p:spPr>
          <a:xfrm>
            <a:off x="776880" y="7898040"/>
            <a:ext cx="15265080" cy="921960"/>
          </a:xfrm>
          <a:prstGeom prst="rect">
            <a:avLst/>
          </a:prstGeom>
          <a:solidFill>
            <a:srgbClr val="8d281e"/>
          </a:solidFill>
          <a:ln>
            <a:solidFill>
              <a:srgbClr val="50200c"/>
            </a:solidFill>
            <a:round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rIns="90000" tIns="108000" bIns="108000" anchor="t">
            <a:spAutoFit/>
          </a:bodyPr>
          <a:p>
            <a:pPr algn="ctr" defTabSz="4113720">
              <a:lnSpc>
                <a:spcPts val="5556"/>
              </a:lnSpc>
            </a:pPr>
            <a:r>
              <a:rPr b="1" lang="pt-BR" sz="5000" strike="noStrike" u="none">
                <a:solidFill>
                  <a:schemeClr val="lt1"/>
                </a:solidFill>
                <a:effectLst/>
                <a:uFillTx/>
                <a:latin typeface="Book Antiqua"/>
              </a:rPr>
              <a:t>Resumo</a:t>
            </a:r>
            <a:endParaRPr b="0" lang="pt-BR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Application>LibreOffice/25.2.5.2$Windows_X86_64 LibreOffice_project/03d19516eb2e1dd5d4ccd751a0d6f35f35e08022</Application>
  <AppVersion>15.0000</AppVersion>
  <Words>1459</Words>
  <Paragraphs>157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2011-10-26T13:43:57Z</dcterms:created>
  <dc:creator>usuario</dc:creator>
  <dc:description/>
  <dc:language>pt-BR</dc:language>
  <cp:lastModifiedBy/>
  <cp:lastPrinted>2011-10-31T13:04:14Z</cp:lastPrinted>
  <dcterms:modified xsi:type="dcterms:W3CDTF">2025-10-02T00:45:08Z</dcterms:modified>
  <cp:revision>198</cp:revision>
  <dc:subject/>
  <dc:title>Esse trabalho relata a experiência inovadora da Biblioteca de participar do planejamento e design instrucional das disciplinas dos programas de pós-graduação do Departamento de Engenharia Mecânica (SEM5892 – Pesquisa Bibliográfica para Engenharia Mecânica) e Engenharia de Estruturas (SET5913- Introdução à Metodologia Científica e à Pesquisa Bibliográfica para Engenharia de Estruturas) da EESC-USP em ambiente virtual de aprendizagem- Moodle.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