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62" r:id="rId2"/>
    <p:sldId id="292" r:id="rId3"/>
    <p:sldId id="293" r:id="rId4"/>
    <p:sldId id="295" r:id="rId5"/>
    <p:sldId id="296" r:id="rId6"/>
    <p:sldId id="298" r:id="rId7"/>
    <p:sldId id="300" r:id="rId8"/>
    <p:sldId id="301" r:id="rId9"/>
    <p:sldId id="302" r:id="rId10"/>
    <p:sldId id="30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06B1F-87CE-4046-9EE0-BD0FAB94CE2C}" type="datetimeFigureOut">
              <a:rPr lang="pt-BR" smtClean="0"/>
              <a:t>05/02/2013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797DB-AFB8-441C-BCE6-0FBD1DD0B10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BCF93-B49B-41B1-A776-B83679C7F379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3EAD-A9A2-45B8-9553-06AD3F6107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3634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28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9AE2CE-6B85-49C2-BF45-EB63C6D144EB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996F25-F7F5-4163-B301-ECB183E46135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49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D638C7-046D-49A7-BCC4-1EE877872D03}" type="slidenum">
              <a:rPr lang="pt-BR" smtClean="0"/>
              <a:pPr/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49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D638C7-046D-49A7-BCC4-1EE877872D03}" type="slidenum">
              <a:rPr lang="pt-BR" smtClean="0"/>
              <a:pPr/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E6D8BA-6D5A-49DC-9EB9-F610137EAFE7}" type="slidenum">
              <a:rPr lang="pt-BR" smtClean="0"/>
              <a:pPr/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E6D8BA-6D5A-49DC-9EB9-F610137EAFE7}" type="slidenum">
              <a:rPr lang="pt-BR" smtClean="0"/>
              <a:pPr/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E6D8BA-6D5A-49DC-9EB9-F610137EAFE7}" type="slidenum">
              <a:rPr lang="pt-BR" smtClean="0"/>
              <a:pPr/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E6D8BA-6D5A-49DC-9EB9-F610137EAFE7}" type="slidenum">
              <a:rPr lang="pt-BR" smtClean="0"/>
              <a:pPr/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E6D8BA-6D5A-49DC-9EB9-F610137EAFE7}" type="slidenum">
              <a:rPr lang="pt-BR" smtClean="0"/>
              <a:pPr/>
              <a:t>10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>
            <a:off x="36140" y="0"/>
            <a:ext cx="64807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02598"/>
            <a:ext cx="684212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aixaDeTexto 8"/>
          <p:cNvSpPr txBox="1"/>
          <p:nvPr userDrawn="1"/>
        </p:nvSpPr>
        <p:spPr>
          <a:xfrm>
            <a:off x="108148" y="692696"/>
            <a:ext cx="523220" cy="5112568"/>
          </a:xfrm>
          <a:prstGeom prst="rect">
            <a:avLst/>
          </a:prstGeom>
          <a:noFill/>
        </p:spPr>
        <p:txBody>
          <a:bodyPr vert="vert27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pt-BR" sz="2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www.</a:t>
            </a:r>
            <a:r>
              <a:rPr lang="pt-BR" sz="22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editoraerica</a:t>
            </a:r>
            <a:r>
              <a:rPr lang="pt-BR" sz="2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.com.br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44089" y="5669285"/>
            <a:ext cx="549275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5E4388-3E25-4270-AAC5-AC7F959474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531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6470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781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64807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140" y="5502598"/>
            <a:ext cx="684212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 userDrawn="1"/>
        </p:nvSpPr>
        <p:spPr>
          <a:xfrm>
            <a:off x="72008" y="692696"/>
            <a:ext cx="523220" cy="5112568"/>
          </a:xfrm>
          <a:prstGeom prst="rect">
            <a:avLst/>
          </a:prstGeom>
          <a:noFill/>
        </p:spPr>
        <p:txBody>
          <a:bodyPr vert="vert27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pt-BR" sz="2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www.</a:t>
            </a:r>
            <a:r>
              <a:rPr lang="pt-BR" sz="22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editoraerica</a:t>
            </a:r>
            <a:r>
              <a:rPr lang="pt-BR" sz="2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.com.br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7949" y="5669285"/>
            <a:ext cx="549275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5E4388-3E25-4270-AAC5-AC7F959474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631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7048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1539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1186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145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7466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21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385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727B-F312-4021-99AA-FD570DA28323}" type="datetimeFigureOut">
              <a:rPr lang="pt-BR" smtClean="0"/>
              <a:pPr/>
              <a:t>05/02/2013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697EC-AD97-4DE6-9713-3249700CD2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2152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476673"/>
            <a:ext cx="8455968" cy="1008111"/>
          </a:xfrm>
        </p:spPr>
        <p:txBody>
          <a:bodyPr>
            <a:normAutofit/>
          </a:bodyPr>
          <a:lstStyle/>
          <a:p>
            <a:pPr algn="ctr"/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ELETRICIDADE APLICADA - INSTALAÇÕES ELÉTRICAS</a:t>
            </a:r>
            <a:br>
              <a:rPr lang="pt-BR" sz="1600" b="1" dirty="0" smtClean="0"/>
            </a:br>
            <a:endParaRPr lang="pt-BR" sz="1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3645024"/>
            <a:ext cx="8532440" cy="648072"/>
          </a:xfrm>
        </p:spPr>
        <p:txBody>
          <a:bodyPr>
            <a:normAutofit/>
          </a:bodyPr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MÉTODOS DE INSTALAÇÃO - ELETRODUTOS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81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6552728" cy="62068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Dimensionamento de </a:t>
            </a:r>
            <a:r>
              <a:rPr lang="pt-BR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eletrodutos</a:t>
            </a:r>
            <a:endParaRPr lang="pt-B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2769" name="Picture 1" descr="09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764704"/>
            <a:ext cx="7714404" cy="5112568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6034817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 Regras práticas: Distâncias mínimas e número máximo </a:t>
            </a:r>
            <a:br>
              <a:rPr kumimoji="0" lang="pt-BR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</a:br>
            <a:r>
              <a:rPr kumimoji="0" lang="pt-BR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de curvas entre caixas de derivação ou de passagem.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475656" y="260350"/>
            <a:ext cx="612068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Eletrodutos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e </a:t>
            </a:r>
            <a:r>
              <a:rPr lang="pt-BR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conduletes</a:t>
            </a:r>
            <a:endParaRPr lang="pt-B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2468" name="Picture 8" descr="09-04"/>
          <p:cNvPicPr>
            <a:picLocks noChangeAspect="1" noChangeArrowheads="1"/>
          </p:cNvPicPr>
          <p:nvPr/>
        </p:nvPicPr>
        <p:blipFill>
          <a:blip r:embed="rId3" cstate="print"/>
          <a:srcRect l="3291" t="3755" r="3154" b="5991"/>
          <a:stretch>
            <a:fillRect/>
          </a:stretch>
        </p:blipFill>
        <p:spPr bwMode="auto">
          <a:xfrm>
            <a:off x="1403648" y="1772816"/>
            <a:ext cx="1944216" cy="138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9" descr="09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492896"/>
            <a:ext cx="295232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10" descr="09-02_curva 90o"/>
          <p:cNvPicPr>
            <a:picLocks noChangeAspect="1" noChangeArrowheads="1"/>
          </p:cNvPicPr>
          <p:nvPr/>
        </p:nvPicPr>
        <p:blipFill>
          <a:blip r:embed="rId5" cstate="print"/>
          <a:srcRect t="11449" b="5585"/>
          <a:stretch>
            <a:fillRect/>
          </a:stretch>
        </p:blipFill>
        <p:spPr bwMode="auto">
          <a:xfrm>
            <a:off x="6516688" y="2132450"/>
            <a:ext cx="2087760" cy="156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11" descr="09-03"/>
          <p:cNvPicPr>
            <a:picLocks noChangeAspect="1" noChangeArrowheads="1"/>
          </p:cNvPicPr>
          <p:nvPr/>
        </p:nvPicPr>
        <p:blipFill>
          <a:blip r:embed="rId6" cstate="print"/>
          <a:srcRect t="7932" b="6982"/>
          <a:stretch>
            <a:fillRect/>
          </a:stretch>
        </p:blipFill>
        <p:spPr bwMode="auto">
          <a:xfrm>
            <a:off x="1475656" y="4005065"/>
            <a:ext cx="3096344" cy="1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2" name="Picture 12" descr="09-02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5445124"/>
            <a:ext cx="7128791" cy="86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067944" y="4774504"/>
            <a:ext cx="48965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574" tIns="45720" rIns="190757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ES_trad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ext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cond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s-ES_trad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thern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236296" y="4797152"/>
            <a:ext cx="1368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0,40 </a:t>
            </a:r>
            <a:r>
              <a:rPr lang="pt-BR" sz="1400" dirty="0" err="1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pt-BR" sz="1000" dirty="0" err="1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útil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763688" y="260351"/>
            <a:ext cx="5544616" cy="4323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Eletrocalhas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e perfilados</a:t>
            </a:r>
          </a:p>
        </p:txBody>
      </p:sp>
      <p:pic>
        <p:nvPicPr>
          <p:cNvPr id="63491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908721"/>
            <a:ext cx="806489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331640" y="269875"/>
            <a:ext cx="6834460" cy="78286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Dimensionamento de </a:t>
            </a:r>
            <a:r>
              <a:rPr lang="pt-BR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eletrodutos</a:t>
            </a:r>
            <a:endParaRPr lang="pt-B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Group 35"/>
          <p:cNvGraphicFramePr>
            <a:graphicFrameLocks noGrp="1"/>
          </p:cNvGraphicFramePr>
          <p:nvPr/>
        </p:nvGraphicFramePr>
        <p:xfrm>
          <a:off x="2051722" y="1844823"/>
          <a:ext cx="5658692" cy="4680520"/>
        </p:xfrm>
        <a:graphic>
          <a:graphicData uri="http://schemas.openxmlformats.org/drawingml/2006/table">
            <a:tbl>
              <a:tblPr/>
              <a:tblGrid>
                <a:gridCol w="1222892"/>
                <a:gridCol w="1108950"/>
                <a:gridCol w="1108950"/>
                <a:gridCol w="1108950"/>
                <a:gridCol w="1108950"/>
              </a:tblGrid>
              <a:tr h="23402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Seção nominal</a:t>
                      </a:r>
                      <a:b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(mm²)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Área do condutor (mm²)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680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Sem cobertura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Tipo de isolação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 cobertura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Tipo de isolação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340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PVC 70°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XLPE 90°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PVC 70°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XLPE, EPR 90°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Fio/Cabo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-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-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-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6,2/7,1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21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2,5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9,1/10,7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24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11,9/13,8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29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30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30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15,2/18,1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40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48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48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25/27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54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33/37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55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67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68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57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72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104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104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71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95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95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154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154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133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165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189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201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177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201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255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269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214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269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299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299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255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314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363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363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314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363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434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452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416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452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573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573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1187624" y="1268760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Para 3 ou mais condutores no eletroduto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:  </a:t>
            </a:r>
            <a:endParaRPr lang="pt-BR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907574" tIns="45720" rIns="190757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ES_trad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 S</a:t>
            </a:r>
            <a:r>
              <a:rPr kumimoji="0" lang="pt-BR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ext.cond </a:t>
            </a:r>
            <a:r>
              <a:rPr kumimoji="0" lang="es-ES_tradnl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kumimoji="0" lang="pt-BR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 0,40 Sútil</a:t>
            </a:r>
            <a:endParaRPr kumimoji="0" lang="pt-BR" sz="7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thern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23928" y="1124744"/>
            <a:ext cx="288032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3200" dirty="0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lang="pt-BR" sz="3200" dirty="0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3200" dirty="0" err="1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pt-BR" sz="1200" dirty="0" err="1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ext</a:t>
            </a:r>
            <a:r>
              <a:rPr lang="pt-BR" sz="1200" dirty="0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pt-BR" sz="1200" dirty="0" err="1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cond</a:t>
            </a:r>
            <a:r>
              <a:rPr lang="pt-BR" sz="3200" dirty="0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s-ES_tradnl" sz="3200" dirty="0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pt-BR" sz="3200" dirty="0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3200" dirty="0" smtClean="0">
              <a:solidFill>
                <a:srgbClr val="000000"/>
              </a:solidFill>
              <a:latin typeface="Southern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44208" y="1196752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0,40</a:t>
            </a:r>
            <a:r>
              <a:rPr lang="pt-BR" dirty="0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t-BR" sz="2800" dirty="0" err="1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pt-BR" dirty="0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Southern" charset="0"/>
                <a:ea typeface="Times New Roman" pitchFamily="18" charset="0"/>
                <a:cs typeface="Times New Roman" pitchFamily="18" charset="0"/>
              </a:rPr>
              <a:t>int. eletroduto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475656" y="1"/>
            <a:ext cx="6840760" cy="5486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Dimensionamento de </a:t>
            </a:r>
            <a:r>
              <a:rPr lang="pt-BR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eletrodutos</a:t>
            </a:r>
            <a:endParaRPr lang="pt-B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Group 35"/>
          <p:cNvGraphicFramePr>
            <a:graphicFrameLocks noGrp="1"/>
          </p:cNvGraphicFramePr>
          <p:nvPr/>
        </p:nvGraphicFramePr>
        <p:xfrm>
          <a:off x="2225674" y="3356990"/>
          <a:ext cx="4506565" cy="3384381"/>
        </p:xfrm>
        <a:graphic>
          <a:graphicData uri="http://schemas.openxmlformats.org/drawingml/2006/table">
            <a:tbl>
              <a:tblPr/>
              <a:tblGrid>
                <a:gridCol w="375615"/>
                <a:gridCol w="375615"/>
                <a:gridCol w="751067"/>
                <a:gridCol w="751067"/>
                <a:gridCol w="751067"/>
                <a:gridCol w="751067"/>
                <a:gridCol w="751067"/>
              </a:tblGrid>
              <a:tr h="651077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f</a:t>
                      </a:r>
                      <a:br>
                        <a:rPr lang="pt-BR" sz="1200" b="1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</a:b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Área interna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Taxa de</a:t>
                      </a:r>
                      <a:b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ocupação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</a:tr>
              <a:tr h="39047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(mm)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(mm²)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53%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</a:tr>
              <a:tr h="3904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30</a:t>
                      </a:r>
                      <a:endParaRPr lang="pt-B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755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302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04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50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2.027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1.074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811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628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04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75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4.418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2.342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1.767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1.369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04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100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7.854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4.163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3.142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2.435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04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125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12.648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6.703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5.059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3.921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04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150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19.016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10.078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7.606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5.895</a:t>
                      </a:r>
                      <a:endParaRPr lang="pt-BR" sz="1200" dirty="0"/>
                    </a:p>
                  </a:txBody>
                  <a:tcPr marL="43191" marR="4319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pSp>
        <p:nvGrpSpPr>
          <p:cNvPr id="2" name="Grupo 3"/>
          <p:cNvGrpSpPr>
            <a:grpSpLocks/>
          </p:cNvGrpSpPr>
          <p:nvPr/>
        </p:nvGrpSpPr>
        <p:grpSpPr bwMode="auto">
          <a:xfrm>
            <a:off x="2238373" y="3068960"/>
            <a:ext cx="708263" cy="3455665"/>
            <a:chOff x="4017420" y="117399"/>
            <a:chExt cx="707474" cy="3455617"/>
          </a:xfrm>
        </p:grpSpPr>
        <p:sp>
          <p:nvSpPr>
            <p:cNvPr id="3" name="CaixaDeTexto 2"/>
            <p:cNvSpPr txBox="1"/>
            <p:nvPr/>
          </p:nvSpPr>
          <p:spPr>
            <a:xfrm>
              <a:off x="4017420" y="117399"/>
              <a:ext cx="553381" cy="3455617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200" b="1" dirty="0">
                  <a:latin typeface="+mn-lt"/>
                </a:rPr>
                <a:t>Polietileno alta </a:t>
              </a:r>
              <a:r>
                <a:rPr lang="pt-BR" sz="1200" b="1" dirty="0" smtClean="0">
                  <a:latin typeface="+mn-lt"/>
                </a:rPr>
                <a:t>densidade</a:t>
              </a:r>
              <a:endParaRPr lang="pt-BR" sz="1200" b="1" dirty="0">
                <a:latin typeface="Calibri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200" b="1" dirty="0">
                <a:latin typeface="Calibri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355974" y="189406"/>
              <a:ext cx="368920" cy="3383610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>
                <a:defRPr/>
              </a:pPr>
              <a:r>
                <a:rPr lang="pt-BR" sz="1200" b="1" dirty="0">
                  <a:latin typeface="+mn-lt"/>
                </a:rPr>
                <a:t>Tipo rígido </a:t>
              </a:r>
              <a:r>
                <a:rPr lang="pt-BR" sz="1200" b="1" dirty="0" err="1">
                  <a:latin typeface="+mn-lt"/>
                </a:rPr>
                <a:t>rosqueável</a:t>
              </a:r>
              <a:endParaRPr lang="pt-BR" sz="1200" b="1" dirty="0">
                <a:latin typeface="+mn-lt"/>
              </a:endParaRPr>
            </a:p>
          </p:txBody>
        </p:sp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Picture 1" descr="09-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692696"/>
            <a:ext cx="4968552" cy="2016224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051720" y="2715990"/>
            <a:ext cx="48245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Disposição dos eletrodutos tipo PEAD (Polietileno de Alta Densidade), enterrados.</a:t>
            </a:r>
            <a:br>
              <a:rPr kumimoji="0" lang="pt-BR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</a:b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Fonte: </a:t>
            </a:r>
            <a:r>
              <a:rPr kumimoji="0" lang="pt-B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Kanaflex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331640" y="269875"/>
            <a:ext cx="7128792" cy="71085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Dimensionamento de </a:t>
            </a:r>
            <a:r>
              <a:rPr lang="pt-BR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eletrodutos</a:t>
            </a:r>
            <a:endParaRPr lang="pt-B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2" name="Group 35"/>
          <p:cNvGraphicFramePr>
            <a:graphicFrameLocks noGrp="1"/>
          </p:cNvGraphicFramePr>
          <p:nvPr/>
        </p:nvGraphicFramePr>
        <p:xfrm>
          <a:off x="1619670" y="1772811"/>
          <a:ext cx="6840764" cy="4464501"/>
        </p:xfrm>
        <a:graphic>
          <a:graphicData uri="http://schemas.openxmlformats.org/drawingml/2006/table">
            <a:tbl>
              <a:tblPr/>
              <a:tblGrid>
                <a:gridCol w="755989"/>
                <a:gridCol w="1216955"/>
                <a:gridCol w="1216955"/>
                <a:gridCol w="1216955"/>
                <a:gridCol w="1216955"/>
                <a:gridCol w="1216955"/>
              </a:tblGrid>
              <a:tr h="744081">
                <a:tc rowSpan="1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f</a:t>
                      </a:r>
                      <a:br>
                        <a:rPr lang="pt-BR" sz="1200" b="1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</a:b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Área interna</a:t>
                      </a:r>
                      <a:endParaRPr kumimoji="0" lang="pt-B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Taxa de</a:t>
                      </a:r>
                      <a:b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ocupação</a:t>
                      </a: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</a:tr>
              <a:tr h="3720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(mm)</a:t>
                      </a: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(mm²)</a:t>
                      </a: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53%</a:t>
                      </a:r>
                      <a:endParaRPr kumimoji="0" lang="pt-B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</a:tr>
              <a:tr h="372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pt-B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67,8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51,2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39,7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2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20</a:t>
                      </a:r>
                      <a:endParaRPr lang="pt-B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211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84,4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65,4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2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25</a:t>
                      </a:r>
                      <a:endParaRPr lang="pt-B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189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2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32</a:t>
                      </a:r>
                      <a:endParaRPr lang="pt-B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564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299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226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2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40</a:t>
                      </a:r>
                      <a:endParaRPr lang="pt-B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962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509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385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298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2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  <a:endParaRPr lang="pt-B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1.244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6589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498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386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2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3200" marR="432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60</a:t>
                      </a:r>
                      <a:endParaRPr lang="pt-B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1.979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1.049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792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614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2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3200" marR="432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  <a:endParaRPr lang="pt-B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3.227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1.710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1.291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1.000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2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3200" marR="432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85</a:t>
                      </a:r>
                      <a:endParaRPr lang="pt-B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4.448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2.379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solidFill>
                            <a:schemeClr val="tx1"/>
                          </a:solidFill>
                        </a:rPr>
                        <a:t>1.700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1.392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3195" marR="4319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1907704" y="2276872"/>
            <a:ext cx="400110" cy="27363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pt-BR" sz="1400" b="1" dirty="0">
                <a:latin typeface="+mn-lt"/>
              </a:rPr>
              <a:t>PVC Tipo rígido </a:t>
            </a:r>
            <a:r>
              <a:rPr lang="pt-BR" sz="1400" b="1" dirty="0" err="1">
                <a:latin typeface="+mn-lt"/>
              </a:rPr>
              <a:t>rosqueável</a:t>
            </a:r>
            <a:endParaRPr lang="pt-BR" sz="1400" b="1" dirty="0">
              <a:latin typeface="+mn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75856" y="1268760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PVC - </a:t>
            </a:r>
            <a:r>
              <a:rPr lang="pt-BR" b="1" dirty="0" err="1" smtClean="0"/>
              <a:t>Roqueável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6552728" cy="76470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Dimensionamento de </a:t>
            </a:r>
            <a:r>
              <a:rPr lang="pt-BR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eletrodutos</a:t>
            </a:r>
            <a:endParaRPr lang="pt-B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Group 35"/>
          <p:cNvGraphicFramePr>
            <a:graphicFrameLocks noGrp="1"/>
          </p:cNvGraphicFramePr>
          <p:nvPr/>
        </p:nvGraphicFramePr>
        <p:xfrm>
          <a:off x="2123726" y="1124744"/>
          <a:ext cx="5328595" cy="5544625"/>
        </p:xfrm>
        <a:graphic>
          <a:graphicData uri="http://schemas.openxmlformats.org/drawingml/2006/table">
            <a:tbl>
              <a:tblPr/>
              <a:tblGrid>
                <a:gridCol w="538520"/>
                <a:gridCol w="958015"/>
                <a:gridCol w="958015"/>
                <a:gridCol w="958015"/>
                <a:gridCol w="958015"/>
                <a:gridCol w="958015"/>
              </a:tblGrid>
              <a:tr h="3823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f</a:t>
                      </a:r>
                      <a:br>
                        <a:rPr lang="pt-BR" sz="1200" b="1" kern="1200" dirty="0" smtClean="0">
                          <a:solidFill>
                            <a:schemeClr val="tx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</a:b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Área interna</a:t>
                      </a: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Taxa de</a:t>
                      </a:r>
                      <a:b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ocupação</a:t>
                      </a: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658" marR="80658" marT="40370" marB="403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(mm)</a:t>
                      </a: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(mm²)</a:t>
                      </a: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53%</a:t>
                      </a: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</a:tr>
              <a:tr h="191194">
                <a:tc rowSpan="9"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34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634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336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263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42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1.041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552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416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323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48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1.405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745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562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436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60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2.256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1.196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903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700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76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3.783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2.005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1.513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1.173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89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5.204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2.758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2.062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1.613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102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6.808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3.608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2.723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2.110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114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8.792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4.660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3.517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2.725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140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13.212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7.002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5.285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4.096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rowSpan="9"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25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590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313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237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183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32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990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525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396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307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40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1.359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720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544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421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50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2.190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1.161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876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679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65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3.217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1.705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1.287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997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80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4.951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2.624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1.981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1.535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90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6.590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3.493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2.636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2.043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100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8.446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4.476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3.378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2.618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125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13.131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6.959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4.071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-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91194">
                <a:tc rowSpan="8"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B6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25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638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338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255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32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1.046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555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419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324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40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1.392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738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557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432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50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2.282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1.209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913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707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65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3.718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1.970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1.487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1.153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80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5.217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2.765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2.087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1.617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90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6.896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3.655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2.758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2.138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11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+mn-lt"/>
                        </a:rPr>
                        <a:t>100</a:t>
                      </a:r>
                      <a:endParaRPr lang="pt-BR" sz="1200" b="0" dirty="0">
                        <a:latin typeface="+mn-lt"/>
                      </a:endParaRPr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8.875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4.704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3.550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2.751</a:t>
                      </a:r>
                      <a:endParaRPr lang="pt-BR" sz="1200" dirty="0"/>
                    </a:p>
                  </a:txBody>
                  <a:tcPr marL="43189" marR="4318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777062" y="1880428"/>
            <a:ext cx="338554" cy="18002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+mn-lt"/>
              </a:rPr>
              <a:t>PVC Tipo rígido </a:t>
            </a:r>
            <a:r>
              <a:rPr lang="pt-BR" sz="1000" b="1" dirty="0" err="1">
                <a:solidFill>
                  <a:schemeClr val="bg1"/>
                </a:solidFill>
                <a:latin typeface="+mn-lt"/>
              </a:rPr>
              <a:t>rosqueável</a:t>
            </a:r>
            <a:endParaRPr lang="pt-BR" sz="1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267744" y="2132856"/>
            <a:ext cx="369332" cy="144016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pt-BR" sz="1200" b="1" dirty="0">
                <a:latin typeface="+mn-lt"/>
              </a:rPr>
              <a:t>Tipo passado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67744" y="3573016"/>
            <a:ext cx="369332" cy="1512168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pt-BR" sz="1200" b="1" dirty="0">
                <a:latin typeface="+mn-lt"/>
              </a:rPr>
              <a:t>Série extra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195736" y="5085184"/>
            <a:ext cx="369332" cy="1368152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pt-BR" sz="1200" b="1" dirty="0">
                <a:latin typeface="+mn-lt"/>
              </a:rPr>
              <a:t>Tipo </a:t>
            </a:r>
            <a:r>
              <a:rPr lang="pt-BR" sz="1200" b="1" dirty="0" err="1">
                <a:latin typeface="+mn-lt"/>
              </a:rPr>
              <a:t>level</a:t>
            </a:r>
            <a:r>
              <a:rPr lang="pt-BR" sz="1200" b="1" dirty="0">
                <a:latin typeface="+mn-lt"/>
              </a:rPr>
              <a:t> 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059832" y="764704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t-BR" b="1" dirty="0" smtClean="0"/>
              <a:t>De  aço carbono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6480720" cy="62068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Dimensionamento de </a:t>
            </a:r>
            <a:r>
              <a:rPr lang="pt-BR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eletrodutos</a:t>
            </a:r>
            <a:endParaRPr lang="pt-B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4577" name="Picture 1" descr="09-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764704"/>
            <a:ext cx="7416824" cy="504056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915816" y="5869287"/>
            <a:ext cx="50405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Sistema de 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canaletas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: canais para instalação aparente.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6552728" cy="76470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Dimensionamento de </a:t>
            </a:r>
            <a:r>
              <a:rPr lang="pt-BR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eletrodutos</a:t>
            </a:r>
            <a:endParaRPr lang="pt-B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835695" y="1268766"/>
          <a:ext cx="6264696" cy="5328591"/>
        </p:xfrm>
        <a:graphic>
          <a:graphicData uri="http://schemas.openxmlformats.org/drawingml/2006/table">
            <a:tbl>
              <a:tblPr/>
              <a:tblGrid>
                <a:gridCol w="695456"/>
                <a:gridCol w="695456"/>
                <a:gridCol w="609223"/>
                <a:gridCol w="609223"/>
                <a:gridCol w="609223"/>
                <a:gridCol w="609223"/>
                <a:gridCol w="609223"/>
                <a:gridCol w="609223"/>
                <a:gridCol w="609223"/>
                <a:gridCol w="609223"/>
              </a:tblGrid>
              <a:tr h="295564">
                <a:tc rowSpan="3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Seção nominal (mm2)</a:t>
                      </a: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Número de condutores no eletroduto</a:t>
                      </a: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55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</a:t>
                      </a: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</a:t>
                      </a: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</a:t>
                      </a: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</a:t>
                      </a: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</a:t>
                      </a: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</a:t>
                      </a: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8</a:t>
                      </a: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9</a:t>
                      </a: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10</a:t>
                      </a: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55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Tamanho nominal do eletroduto (mm)</a:t>
                      </a: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1,5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2,5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0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95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185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240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pt-BR" sz="1200" dirty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195736" y="863281"/>
            <a:ext cx="48245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thern" charset="0"/>
                <a:ea typeface="Times New Roman" pitchFamily="18" charset="0"/>
                <a:cs typeface="Times New Roman" pitchFamily="18" charset="0"/>
              </a:rPr>
              <a:t>        Dimensionamento de eletrodutos de PVC rígido.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</TotalTime>
  <Words>666</Words>
  <Application>Microsoft Office PowerPoint</Application>
  <PresentationFormat>Apresentação na tela (4:3)</PresentationFormat>
  <Paragraphs>506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 ELETRICIDADE APLICADA - INSTALAÇÕES ELÉTRICAS </vt:lpstr>
      <vt:lpstr>Eletrodutos e conduletes</vt:lpstr>
      <vt:lpstr>Eletrocalhas e perfilados</vt:lpstr>
      <vt:lpstr>Dimensionamento de eletrodutos</vt:lpstr>
      <vt:lpstr>Dimensionamento de eletrodutos</vt:lpstr>
      <vt:lpstr>Dimensionamento de eletrodutos</vt:lpstr>
      <vt:lpstr>Dimensionamento de eletrodutos</vt:lpstr>
      <vt:lpstr>Dimensionamento de eletrodutos</vt:lpstr>
      <vt:lpstr>Dimensionamento de eletrodutos</vt:lpstr>
      <vt:lpstr>Dimensionamento de eletrodutos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Pereira</dc:creator>
  <cp:lastModifiedBy>NNery</cp:lastModifiedBy>
  <cp:revision>250</cp:revision>
  <dcterms:created xsi:type="dcterms:W3CDTF">2012-09-18T13:58:29Z</dcterms:created>
  <dcterms:modified xsi:type="dcterms:W3CDTF">2013-02-06T00:53:49Z</dcterms:modified>
</cp:coreProperties>
</file>