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2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9" autoAdjust="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BCF93-B49B-41B1-A776-B83679C7F379}" type="datetimeFigureOut">
              <a:rPr lang="pt-BR" smtClean="0"/>
              <a:pPr/>
              <a:t>06/05/2013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53EAD-A9A2-45B8-9553-06AD3F6107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3634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60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AF186C8-4D38-40F5-A8B6-B8955EFEEA7F}" type="slidenum">
              <a:rPr lang="pt-BR" smtClean="0"/>
              <a:pPr/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98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0CC7E5-BA89-4D1C-A45B-980FC99D88DE}" type="slidenum">
              <a:rPr lang="pt-BR" smtClean="0"/>
              <a:pPr/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70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1CB8F2-32E2-48E9-B412-99DBD6A5B0CD}" type="slidenum">
              <a:rPr lang="pt-BR" smtClean="0"/>
              <a:pPr/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80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891D07-6CFE-4A2A-AD9C-2F9687E692E0}" type="slidenum">
              <a:rPr lang="pt-BR" smtClean="0"/>
              <a:pPr/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90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1BD63E2-1AA5-4CA8-B6CF-B95AB74D1794}" type="slidenum">
              <a:rPr lang="pt-BR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pt-BR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01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6BD549-2CBD-40C1-817B-EFA460FA2EB9}" type="slidenum">
              <a:rPr lang="pt-BR" smtClean="0"/>
              <a:pPr/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11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C5E12C2-DB28-41EA-985F-DCF7C6995C1B}" type="slidenum">
              <a:rPr lang="pt-BR" smtClean="0"/>
              <a:pPr/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21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5082F3-1516-4D20-A661-448A92C4C67F}" type="slidenum">
              <a:rPr lang="pt-BR" smtClean="0"/>
              <a:pPr/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87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FBA1225-8624-475A-993F-735D3BA704A9}" type="slidenum">
              <a:rPr lang="pt-BR" smtClean="0"/>
              <a:pPr/>
              <a:t>9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208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17515D-D9E7-4CCF-A23F-889311C8CC4D}" type="slidenum">
              <a:rPr lang="pt-BR" smtClean="0"/>
              <a:pPr/>
              <a:t>10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27B-F312-4021-99AA-FD570DA28323}" type="datetimeFigureOut">
              <a:rPr lang="pt-BR" smtClean="0"/>
              <a:pPr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8531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27B-F312-4021-99AA-FD570DA28323}" type="datetimeFigureOut">
              <a:rPr lang="pt-BR" smtClean="0"/>
              <a:pPr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6470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27B-F312-4021-99AA-FD570DA28323}" type="datetimeFigureOut">
              <a:rPr lang="pt-BR" smtClean="0"/>
              <a:pPr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7781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27B-F312-4021-99AA-FD570DA28323}" type="datetimeFigureOut">
              <a:rPr lang="pt-BR" smtClean="0"/>
              <a:pPr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-36512" y="0"/>
            <a:ext cx="64807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endParaRPr lang="pt-BR" dirty="0"/>
          </a:p>
        </p:txBody>
      </p:sp>
      <p:pic>
        <p:nvPicPr>
          <p:cNvPr id="8" name="Imagem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2652" y="5502598"/>
            <a:ext cx="684212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 userDrawn="1"/>
        </p:nvSpPr>
        <p:spPr>
          <a:xfrm>
            <a:off x="35496" y="692696"/>
            <a:ext cx="523220" cy="5112568"/>
          </a:xfrm>
          <a:prstGeom prst="rect">
            <a:avLst/>
          </a:prstGeom>
          <a:noFill/>
        </p:spPr>
        <p:txBody>
          <a:bodyPr vert="vert270" anchor="ctr">
            <a:spAutoFit/>
          </a:bodyPr>
          <a:lstStyle/>
          <a:p>
            <a:pPr algn="r">
              <a:defRPr/>
            </a:pPr>
            <a:r>
              <a:rPr lang="pt-BR" sz="22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www.</a:t>
            </a:r>
            <a:r>
              <a:rPr lang="pt-BR" sz="22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editoraerica</a:t>
            </a:r>
            <a:r>
              <a:rPr lang="pt-BR" sz="22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.com.br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1437" y="5669285"/>
            <a:ext cx="549275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5E4388-3E25-4270-AAC5-AC7F959474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631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27B-F312-4021-99AA-FD570DA28323}" type="datetimeFigureOut">
              <a:rPr lang="pt-BR" smtClean="0"/>
              <a:pPr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7048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27B-F312-4021-99AA-FD570DA28323}" type="datetimeFigureOut">
              <a:rPr lang="pt-BR" smtClean="0"/>
              <a:pPr/>
              <a:t>06/05/2013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1539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27B-F312-4021-99AA-FD570DA28323}" type="datetimeFigureOut">
              <a:rPr lang="pt-BR" smtClean="0"/>
              <a:pPr/>
              <a:t>06/05/2013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1186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27B-F312-4021-99AA-FD570DA28323}" type="datetimeFigureOut">
              <a:rPr lang="pt-BR" smtClean="0"/>
              <a:pPr/>
              <a:t>06/05/2013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1459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27B-F312-4021-99AA-FD570DA28323}" type="datetimeFigureOut">
              <a:rPr lang="pt-BR" smtClean="0"/>
              <a:pPr/>
              <a:t>06/05/2013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7466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27B-F312-4021-99AA-FD570DA28323}" type="datetimeFigureOut">
              <a:rPr lang="pt-BR" smtClean="0"/>
              <a:pPr/>
              <a:t>06/05/2013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21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27B-F312-4021-99AA-FD570DA28323}" type="datetimeFigureOut">
              <a:rPr lang="pt-BR" smtClean="0"/>
              <a:pPr/>
              <a:t>06/05/2013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385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727B-F312-4021-99AA-FD570DA28323}" type="datetimeFigureOut">
              <a:rPr lang="pt-BR" smtClean="0"/>
              <a:pPr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2152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8032" y="476673"/>
            <a:ext cx="8455968" cy="1008111"/>
          </a:xfrm>
        </p:spPr>
        <p:txBody>
          <a:bodyPr>
            <a:normAutofit/>
          </a:bodyPr>
          <a:lstStyle/>
          <a:p>
            <a:pPr algn="ctr"/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ELETRICIDADE APLICADA - INSTALAÇÕES ELÉTRICAS</a:t>
            </a:r>
            <a:br>
              <a:rPr lang="pt-BR" sz="1600" b="1" dirty="0" smtClean="0"/>
            </a:br>
            <a:endParaRPr lang="pt-BR" sz="1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36912"/>
            <a:ext cx="8532440" cy="648072"/>
          </a:xfrm>
        </p:spPr>
        <p:txBody>
          <a:bodyPr>
            <a:normAutofit/>
          </a:bodyPr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PREVISÃO DE TOMADAS E PONTOS DE LUZ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81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827584" y="260350"/>
            <a:ext cx="7338516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Quadro com DR e DPS </a:t>
            </a: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com TUE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461963" y="1512888"/>
            <a:ext cx="77041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4000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14300" indent="0" algn="ctr" eaLnBrk="1" hangingPunct="1">
              <a:buClr>
                <a:schemeClr val="accent1"/>
              </a:buClr>
              <a:defRPr/>
            </a:pPr>
            <a:r>
              <a:rPr lang="pt-BR" sz="21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Circuito </a:t>
            </a:r>
            <a:r>
              <a:rPr lang="pt-BR" sz="21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para tomada de uso específico </a:t>
            </a:r>
            <a:r>
              <a:rPr lang="pt-BR" sz="21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ou</a:t>
            </a:r>
            <a:br>
              <a:rPr lang="pt-BR" sz="21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</a:br>
            <a:r>
              <a:rPr lang="pt-BR" sz="21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ponto </a:t>
            </a:r>
            <a:r>
              <a:rPr lang="pt-BR" sz="21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de </a:t>
            </a:r>
            <a:r>
              <a:rPr lang="pt-BR" sz="21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força com </a:t>
            </a:r>
            <a:r>
              <a:rPr lang="pt-BR" sz="21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instalação </a:t>
            </a:r>
            <a:r>
              <a:rPr lang="pt-BR" sz="21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de DR </a:t>
            </a:r>
            <a:r>
              <a:rPr lang="pt-BR" sz="21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e </a:t>
            </a:r>
            <a:r>
              <a:rPr lang="pt-BR" sz="21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DPS</a:t>
            </a:r>
            <a:endParaRPr lang="pt-BR" sz="21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60420" name="Picture 16" descr="ie08_17"/>
          <p:cNvSpPr>
            <a:spLocks noChangeAspect="1" noChangeArrowheads="1"/>
          </p:cNvSpPr>
          <p:nvPr/>
        </p:nvSpPr>
        <p:spPr bwMode="auto">
          <a:xfrm>
            <a:off x="1519238" y="2511425"/>
            <a:ext cx="5588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60421" name="Picture 5" descr="ie08_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2276475"/>
            <a:ext cx="7272338" cy="44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704137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Quadro com </a:t>
            </a: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DR e DPD </a:t>
            </a: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e</a:t>
            </a:r>
            <a:b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</a:b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circuito </a:t>
            </a: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de tomadas</a:t>
            </a:r>
          </a:p>
        </p:txBody>
      </p:sp>
      <p:pic>
        <p:nvPicPr>
          <p:cNvPr id="59395" name="Picture 15" descr="ie08_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844824"/>
            <a:ext cx="6552728" cy="4631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461963" y="1124744"/>
            <a:ext cx="778244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marL="4000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14300" indent="0" algn="ctr" eaLnBrk="1" hangingPunct="1">
              <a:buClr>
                <a:schemeClr val="accent1"/>
              </a:buClr>
              <a:defRPr/>
            </a:pPr>
            <a:r>
              <a:rPr lang="pt-BR" sz="21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Circuito de tomadas de uso geral (</a:t>
            </a:r>
            <a:r>
              <a:rPr lang="pt-BR" sz="2100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TUGs</a:t>
            </a:r>
            <a:r>
              <a:rPr lang="pt-BR" sz="21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</a:t>
            </a:r>
            <a:br>
              <a:rPr lang="pt-BR" sz="21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</a:br>
            <a:r>
              <a:rPr lang="pt-BR" sz="21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em </a:t>
            </a:r>
            <a:r>
              <a:rPr lang="pt-BR" sz="21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quadro de distribuição </a:t>
            </a:r>
            <a:r>
              <a:rPr lang="pt-BR" sz="21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com </a:t>
            </a:r>
            <a:r>
              <a:rPr lang="pt-BR" sz="21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DR e DPS</a:t>
            </a:r>
            <a:endParaRPr lang="pt-BR" sz="2100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971600" y="0"/>
            <a:ext cx="7560840" cy="54868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Potência de eletrodomésticos</a:t>
            </a:r>
            <a:endParaRPr lang="pt-B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Group 35"/>
          <p:cNvGraphicFramePr>
            <a:graphicFrameLocks noGrp="1"/>
          </p:cNvGraphicFramePr>
          <p:nvPr/>
        </p:nvGraphicFramePr>
        <p:xfrm>
          <a:off x="1187624" y="620690"/>
          <a:ext cx="7416824" cy="6237310"/>
        </p:xfrm>
        <a:graphic>
          <a:graphicData uri="http://schemas.openxmlformats.org/drawingml/2006/table">
            <a:tbl>
              <a:tblPr/>
              <a:tblGrid>
                <a:gridCol w="3868879"/>
                <a:gridCol w="3547945"/>
              </a:tblGrid>
              <a:tr h="253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Aparelho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Potência ou carga (em VA)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3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Aparelho de som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 a 200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3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Aspirador de pó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250 a 800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3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Barbeador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 a 12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3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Batedeira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 a 300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3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Cobertor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150 a 200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3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Exaustor (residencial)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 a 500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3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(*) Geladeira (residencial), freezer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150 a 400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3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Liquidificador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 a 250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3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Máquina de costura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60 a 90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3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Máquina de escrever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 a 200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3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Microcomputador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150 a 200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3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Televisão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75 a 350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3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Ventilador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50 a 250</a:t>
                      </a:r>
                    </a:p>
                  </a:txBody>
                  <a:tcPr marL="43200" marR="432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6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(*) Aquecedor portátil de ambiente </a:t>
                      </a:r>
                    </a:p>
                  </a:txBody>
                  <a:tcPr marL="80693" marR="80693" marT="40353" marB="403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 a 1200</a:t>
                      </a:r>
                    </a:p>
                  </a:txBody>
                  <a:tcPr marL="80693" marR="80693" marT="40353" marB="403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6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(*) Congelador (freezer)</a:t>
                      </a:r>
                    </a:p>
                  </a:txBody>
                  <a:tcPr marL="80693" marR="80693" marT="40353" marB="403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350 a 500</a:t>
                      </a:r>
                    </a:p>
                  </a:txBody>
                  <a:tcPr marL="80693" marR="80693" marT="40353" marB="403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6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(*) Ferro de passar roupas</a:t>
                      </a:r>
                    </a:p>
                  </a:txBody>
                  <a:tcPr marL="80693" marR="80693" marT="40353" marB="403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400 a 1200</a:t>
                      </a:r>
                    </a:p>
                  </a:txBody>
                  <a:tcPr marL="80693" marR="80693" marT="40353" marB="403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6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(*) Forno elétrico</a:t>
                      </a:r>
                    </a:p>
                  </a:txBody>
                  <a:tcPr marL="80693" marR="80693" marT="40353" marB="403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1200</a:t>
                      </a:r>
                    </a:p>
                  </a:txBody>
                  <a:tcPr marL="80693" marR="80693" marT="40353" marB="403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6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(*) Lavadora de roupas (residencial)</a:t>
                      </a:r>
                    </a:p>
                  </a:txBody>
                  <a:tcPr marL="80693" marR="80693" marT="40353" marB="403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600 a 900</a:t>
                      </a:r>
                    </a:p>
                  </a:txBody>
                  <a:tcPr marL="80693" marR="80693" marT="40353" marB="403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6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(*) Secador de cabelos</a:t>
                      </a:r>
                    </a:p>
                  </a:txBody>
                  <a:tcPr marL="80693" marR="80693" marT="40353" marB="403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500 a 1000</a:t>
                      </a:r>
                    </a:p>
                  </a:txBody>
                  <a:tcPr marL="80693" marR="80693" marT="40353" marB="403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6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(*) Torradeira</a:t>
                      </a:r>
                    </a:p>
                  </a:txBody>
                  <a:tcPr marL="80693" marR="80693" marT="40353" marB="403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500 a 1200</a:t>
                      </a:r>
                    </a:p>
                  </a:txBody>
                  <a:tcPr marL="80693" marR="80693" marT="40353" marB="403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681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(*) Aparelhos que justificam as tomadas de 600 VA</a:t>
                      </a:r>
                    </a:p>
                  </a:txBody>
                  <a:tcPr marL="80693" marR="80693" marT="40353" marB="403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0685" marR="80685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704137" cy="936104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Quantidade e potência de tomadas </a:t>
            </a: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em </a:t>
            </a: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copas, cozinhas e áreas </a:t>
            </a: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de serviço</a:t>
            </a:r>
            <a:endParaRPr lang="pt-BR" sz="32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Group 35"/>
          <p:cNvGraphicFramePr>
            <a:graphicFrameLocks noGrp="1"/>
          </p:cNvGraphicFramePr>
          <p:nvPr/>
        </p:nvGraphicFramePr>
        <p:xfrm>
          <a:off x="899592" y="1340768"/>
          <a:ext cx="7920879" cy="5301210"/>
        </p:xfrm>
        <a:graphic>
          <a:graphicData uri="http://schemas.openxmlformats.org/drawingml/2006/table">
            <a:tbl>
              <a:tblPr/>
              <a:tblGrid>
                <a:gridCol w="2558445"/>
                <a:gridCol w="2468359"/>
                <a:gridCol w="1355994"/>
                <a:gridCol w="1538081"/>
              </a:tblGrid>
              <a:tr h="82551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Perímetro (m)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Tomadas de uso geral (</a:t>
                      </a:r>
                      <a:r>
                        <a:rPr kumimoji="0" lang="pt-B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TUGs</a:t>
                      </a: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22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0685" marR="80685" marT="40349" marB="4034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600 VA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 VA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51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3,5 &lt; P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  <a:t>£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51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7,0 &lt; P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  <a:t>£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10,5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51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10,5 &lt; P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  <a:t>£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14,0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51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14,0 &lt; P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  <a:t>£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17,5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51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17,5 &lt; P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  <a:t>£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21,0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51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21,0 &lt; P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  <a:t>£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24,5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51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24,5 &lt; P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  <a:t>£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28,0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marL="80693" marR="80693" marT="40371" marB="4037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1187624" y="0"/>
            <a:ext cx="7776864" cy="764704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Potência de eletrodomésticos para tomadas de uso </a:t>
            </a: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específico</a:t>
            </a:r>
          </a:p>
        </p:txBody>
      </p:sp>
      <p:graphicFrame>
        <p:nvGraphicFramePr>
          <p:cNvPr id="7" name="Group 35"/>
          <p:cNvGraphicFramePr>
            <a:graphicFrameLocks noGrp="1"/>
          </p:cNvGraphicFramePr>
          <p:nvPr/>
        </p:nvGraphicFramePr>
        <p:xfrm>
          <a:off x="1331640" y="980729"/>
          <a:ext cx="7488832" cy="5688634"/>
        </p:xfrm>
        <a:graphic>
          <a:graphicData uri="http://schemas.openxmlformats.org/drawingml/2006/table">
            <a:tbl>
              <a:tblPr/>
              <a:tblGrid>
                <a:gridCol w="4648242"/>
                <a:gridCol w="2840590"/>
              </a:tblGrid>
              <a:tr h="536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Aparelho</a:t>
                      </a:r>
                    </a:p>
                  </a:txBody>
                  <a:tcPr marL="80690" marR="80690" marT="40345" marB="403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Carga  (em VA)</a:t>
                      </a:r>
                    </a:p>
                  </a:txBody>
                  <a:tcPr marL="80690" marR="80690" marT="40345" marB="40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58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Aquecedor de água central (boiler)</a:t>
                      </a:r>
                    </a:p>
                  </a:txBody>
                  <a:tcPr marL="80690" marR="80690" marT="40345" marB="40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1000 a 2500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0" marR="80690" marT="40345" marB="40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58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Aquecedor de água local</a:t>
                      </a:r>
                    </a:p>
                  </a:txBody>
                  <a:tcPr marL="80690" marR="80690" marT="40345" marB="40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4000 a 8000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0" marR="80690" marT="40345" marB="40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58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Chuveiro</a:t>
                      </a:r>
                    </a:p>
                  </a:txBody>
                  <a:tcPr marL="80690" marR="80690" marT="40345" marB="40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4400 a 6500 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0" marR="80690" marT="40345" marB="40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Condicionador de ar (do tipo janela)</a:t>
                      </a:r>
                    </a:p>
                  </a:txBody>
                  <a:tcPr marL="80690" marR="80690" marT="40345" marB="40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1200 a 3500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0" marR="80690" marT="40345" marB="40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58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Fogão (residencial)</a:t>
                      </a:r>
                    </a:p>
                  </a:txBody>
                  <a:tcPr marL="80690" marR="80690" marT="40345" marB="40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4000 a 6000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0" marR="80690" marT="40345" marB="40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58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Lavadora de louças (residencial)</a:t>
                      </a:r>
                    </a:p>
                  </a:txBody>
                  <a:tcPr marL="80690" marR="80690" marT="40345" marB="40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2000 a 3500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0" marR="80690" marT="40345" marB="40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58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Secadora de roupas (residencial)</a:t>
                      </a:r>
                    </a:p>
                  </a:txBody>
                  <a:tcPr marL="80690" marR="80690" marT="40345" marB="40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2500 a 4500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0" marR="80690" marT="40345" marB="40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58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Torneira</a:t>
                      </a:r>
                    </a:p>
                  </a:txBody>
                  <a:tcPr marL="80690" marR="80690" marT="40345" marB="40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3500 a 5500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0" marR="80690" marT="40345" marB="40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58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Forno de micro-ondas</a:t>
                      </a:r>
                    </a:p>
                  </a:txBody>
                  <a:tcPr marL="80690" marR="80690" marT="40345" marB="40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1500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0" marR="80690" marT="40345" marB="40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1043608" y="0"/>
            <a:ext cx="7416824" cy="98072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Quantidade e potência de </a:t>
            </a:r>
            <a:r>
              <a:rPr lang="pt-BR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TUGs</a:t>
            </a: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/>
            </a:r>
            <a:b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</a:b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em </a:t>
            </a: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banheiro e outros cômodos</a:t>
            </a:r>
            <a:endParaRPr lang="pt-BR" sz="32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Group 35"/>
          <p:cNvGraphicFramePr>
            <a:graphicFrameLocks noGrp="1"/>
          </p:cNvGraphicFramePr>
          <p:nvPr/>
        </p:nvGraphicFramePr>
        <p:xfrm>
          <a:off x="2195736" y="1556792"/>
          <a:ext cx="4896543" cy="1402903"/>
        </p:xfrm>
        <a:graphic>
          <a:graphicData uri="http://schemas.openxmlformats.org/drawingml/2006/table">
            <a:tbl>
              <a:tblPr/>
              <a:tblGrid>
                <a:gridCol w="1632181"/>
                <a:gridCol w="1632181"/>
                <a:gridCol w="1632181"/>
              </a:tblGrid>
              <a:tr h="645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Área (m²)</a:t>
                      </a:r>
                    </a:p>
                  </a:txBody>
                  <a:tcPr marL="80686" marR="80686" marT="40395" marB="4039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Perímetro</a:t>
                      </a:r>
                    </a:p>
                  </a:txBody>
                  <a:tcPr marL="80686" marR="80686" marT="40395" marB="4039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TUG - 600 VA</a:t>
                      </a:r>
                    </a:p>
                  </a:txBody>
                  <a:tcPr marL="80686" marR="80686" marT="40395" marB="4039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57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Qualquer</a:t>
                      </a:r>
                    </a:p>
                  </a:txBody>
                  <a:tcPr marL="80686" marR="80686" marT="40395" marB="4039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Qualquer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86" marR="80686" marT="40395" marB="4039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1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86" marR="80686" marT="40395" marB="4039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35"/>
          <p:cNvGraphicFramePr>
            <a:graphicFrameLocks noGrp="1"/>
          </p:cNvGraphicFramePr>
          <p:nvPr/>
        </p:nvGraphicFramePr>
        <p:xfrm>
          <a:off x="1259632" y="3501008"/>
          <a:ext cx="7056783" cy="3168353"/>
        </p:xfrm>
        <a:graphic>
          <a:graphicData uri="http://schemas.openxmlformats.org/drawingml/2006/table">
            <a:tbl>
              <a:tblPr/>
              <a:tblGrid>
                <a:gridCol w="2352261"/>
                <a:gridCol w="2352261"/>
                <a:gridCol w="2352261"/>
              </a:tblGrid>
              <a:tr h="43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Área (m²)</a:t>
                      </a:r>
                    </a:p>
                  </a:txBody>
                  <a:tcPr marL="80686" marR="80686" marT="40347" marB="4034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Perímetro</a:t>
                      </a:r>
                    </a:p>
                  </a:txBody>
                  <a:tcPr marL="80686" marR="80686" marT="40347" marB="403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TUG - 100 VA</a:t>
                      </a:r>
                    </a:p>
                  </a:txBody>
                  <a:tcPr marL="80686" marR="80686" marT="40347" marB="403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&gt; 6</a:t>
                      </a:r>
                    </a:p>
                  </a:txBody>
                  <a:tcPr marL="80686" marR="80686" marT="40347" marB="403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Qualquer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86" marR="80686" marT="40347" marB="403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1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86" marR="80686" marT="40347" marB="403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56063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&gt; 6</a:t>
                      </a:r>
                    </a:p>
                  </a:txBody>
                  <a:tcPr marL="80686" marR="80686" marT="40347" marB="403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5,0 &gt; P &gt; 10,0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86" marR="80686" marT="40347" marB="403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2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86" marR="80686" marT="40347" marB="403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606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5" marR="80685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10,0 &gt; P &gt; 15,0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86" marR="80686" marT="40347" marB="403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3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86" marR="80686" marT="40347" marB="403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606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5" marR="80685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15,0 &gt; P &gt; 20,0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86" marR="80686" marT="40347" marB="403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4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86" marR="80686" marT="40347" marB="403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606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5" marR="80685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20,0 &gt; P &gt; 25,0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86" marR="80686" marT="40347" marB="403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5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86" marR="80686" marT="40347" marB="403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606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5" marR="80685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25,0 &gt; P &gt; 30,0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86" marR="80686" marT="40347" marB="403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6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86" marR="80686" marT="40347" marB="403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800225" y="1124745"/>
            <a:ext cx="4967288" cy="432048"/>
          </a:xfrm>
        </p:spPr>
        <p:txBody>
          <a:bodyPr rtlCol="0">
            <a:normAutofit/>
          </a:bodyPr>
          <a:lstStyle/>
          <a:p>
            <a:pPr marL="114300" indent="0" algn="ctr" eaLnBrk="1" fontAlgn="auto" hangingPunct="1">
              <a:lnSpc>
                <a:spcPct val="114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Quantidade e potência de </a:t>
            </a:r>
            <a:r>
              <a:rPr lang="pt-BR" sz="1600" b="1" dirty="0" err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TUGs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em banheiro</a:t>
            </a: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971600" y="3068960"/>
            <a:ext cx="691224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normAutofit/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3D1F"/>
              </a:buClr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2469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309B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eaLnBrk="1" fontAlgn="auto" hangingPunct="1">
              <a:lnSpc>
                <a:spcPct val="114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Quantidade e potência de </a:t>
            </a:r>
            <a:r>
              <a:rPr lang="pt-BR" sz="1600" b="1" dirty="0" err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TUGs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pt-BR" sz="1600" b="1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em 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outros cômodos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971600" y="0"/>
            <a:ext cx="7704856" cy="98072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Previsão de </a:t>
            </a: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potência</a:t>
            </a:r>
            <a:b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</a:b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para </a:t>
            </a: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iluminação</a:t>
            </a:r>
          </a:p>
        </p:txBody>
      </p:sp>
      <p:graphicFrame>
        <p:nvGraphicFramePr>
          <p:cNvPr id="6" name="Group 35"/>
          <p:cNvGraphicFramePr>
            <a:graphicFrameLocks noGrp="1"/>
          </p:cNvGraphicFramePr>
          <p:nvPr/>
        </p:nvGraphicFramePr>
        <p:xfrm>
          <a:off x="899592" y="1196755"/>
          <a:ext cx="7920879" cy="5472608"/>
        </p:xfrm>
        <a:graphic>
          <a:graphicData uri="http://schemas.openxmlformats.org/drawingml/2006/table">
            <a:tbl>
              <a:tblPr/>
              <a:tblGrid>
                <a:gridCol w="1479724"/>
                <a:gridCol w="1914938"/>
                <a:gridCol w="1827895"/>
                <a:gridCol w="2698322"/>
              </a:tblGrid>
              <a:tr h="5175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Área (m²)</a:t>
                      </a:r>
                    </a:p>
                  </a:txBody>
                  <a:tcPr marL="80691" marR="80691" marT="40349" marB="4034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Carga (W) </a:t>
                      </a: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0685" marR="80685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0685" marR="80685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64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5" marR="80685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Incandescente (1)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Fluorescente (2)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Fluorescente (3) + reator 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</a:tr>
              <a:tr h="546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£ 6 m²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100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32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40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46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£ A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10,0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100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32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40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46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10,0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£ A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14,0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160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56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70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46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14,0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£ A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18,0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220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2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  <a:t>´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pt-BR" sz="1600" dirty="0" smtClean="0">
                          <a:latin typeface="+mn-lt"/>
                        </a:rPr>
                        <a:t> 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90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46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18,0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£ A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22,0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280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3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  <a:t>´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120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46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22,0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£ A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26,0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340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2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  <a:t>´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+mn-lt"/>
                        </a:rPr>
                        <a:t>140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1296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(1) Iluminação utilizando lâmpadas incandescentes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(2) Iluminação utilizando lâmpadas fluorescentes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(3) Consumo do conjunto lâmpada fluorescente e reator (eletromagnético) </a:t>
                      </a:r>
                    </a:p>
                  </a:txBody>
                  <a:tcPr marL="80691" marR="80691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dirty="0">
                        <a:latin typeface="+mn-lt"/>
                      </a:endParaRPr>
                    </a:p>
                  </a:txBody>
                  <a:tcPr marL="80685" marR="80685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dirty="0">
                        <a:latin typeface="+mn-lt"/>
                      </a:endParaRPr>
                    </a:p>
                  </a:txBody>
                  <a:tcPr marL="80685" marR="80685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dirty="0">
                        <a:latin typeface="+mn-lt"/>
                      </a:endParaRPr>
                    </a:p>
                  </a:txBody>
                  <a:tcPr marL="80685" marR="80685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1331640" y="260350"/>
            <a:ext cx="6821760" cy="864394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Tabela auxiliar</a:t>
            </a:r>
            <a:endParaRPr lang="pt-B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35"/>
          <p:cNvGraphicFramePr>
            <a:graphicFrameLocks noGrp="1"/>
          </p:cNvGraphicFramePr>
          <p:nvPr/>
        </p:nvGraphicFramePr>
        <p:xfrm>
          <a:off x="899591" y="1340766"/>
          <a:ext cx="7920878" cy="4824538"/>
        </p:xfrm>
        <a:graphic>
          <a:graphicData uri="http://schemas.openxmlformats.org/drawingml/2006/table">
            <a:tbl>
              <a:tblPr/>
              <a:tblGrid>
                <a:gridCol w="1198289"/>
                <a:gridCol w="898717"/>
                <a:gridCol w="1123396"/>
                <a:gridCol w="1123396"/>
                <a:gridCol w="898717"/>
                <a:gridCol w="1339208"/>
                <a:gridCol w="1339155"/>
              </a:tblGrid>
              <a:tr h="47805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Cômodo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dependência</a:t>
                      </a:r>
                    </a:p>
                  </a:txBody>
                  <a:tcPr marL="80680" marR="80680" marT="40360" marB="4036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Perímetro</a:t>
                      </a: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Tomadas (TUG)</a:t>
                      </a: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Área (m²)</a:t>
                      </a: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Lâmpadas</a:t>
                      </a: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79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5" marR="80685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5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0685" marR="80685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Calculado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Instalado (1)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5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0685" marR="80685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2232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Incandescente</a:t>
                      </a: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Fluorescente (2)</a:t>
                      </a: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479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79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79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79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79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+mn-lt"/>
                      </a:endParaRP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157433">
                <a:tc gridSpan="7">
                  <a:txBody>
                    <a:bodyPr/>
                    <a:lstStyle/>
                    <a:p>
                      <a:pPr marL="216000" marR="0" lvl="0" indent="-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(1) A quantidade instalada pode ser maior que a calculada a partir da condição de quantidade mínima prevista na norma, em função das atribuições que se estimar para o local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(2) Lâmpada fluorescente: indicar a potência sem o reator</a:t>
                      </a:r>
                    </a:p>
                  </a:txBody>
                  <a:tcPr marL="80680" marR="80680" marT="40360" marB="403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dirty="0">
                        <a:latin typeface="+mn-lt"/>
                      </a:endParaRPr>
                    </a:p>
                  </a:txBody>
                  <a:tcPr marL="80685" marR="80685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dirty="0">
                        <a:latin typeface="+mn-lt"/>
                      </a:endParaRPr>
                    </a:p>
                  </a:txBody>
                  <a:tcPr marL="80685" marR="80685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dirty="0">
                        <a:latin typeface="+mn-lt"/>
                      </a:endParaRPr>
                    </a:p>
                  </a:txBody>
                  <a:tcPr marL="80685" marR="80685" marT="40349" marB="4034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>
            <a:grpSpLocks noChangeAspect="1"/>
          </p:cNvGrpSpPr>
          <p:nvPr/>
        </p:nvGrpSpPr>
        <p:grpSpPr bwMode="auto">
          <a:xfrm>
            <a:off x="1115616" y="836712"/>
            <a:ext cx="7416824" cy="2232248"/>
            <a:chOff x="2483768" y="1848003"/>
            <a:chExt cx="4017872" cy="1292965"/>
          </a:xfrm>
        </p:grpSpPr>
        <p:pic>
          <p:nvPicPr>
            <p:cNvPr id="33000" name="Picture 2" descr="06-0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3768" y="1848003"/>
              <a:ext cx="1825722" cy="1292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001" name="Picture 1" descr="06-0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92080" y="1861578"/>
              <a:ext cx="1209560" cy="1279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1115616" y="0"/>
            <a:ext cx="7776864" cy="69269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Tabela de </a:t>
            </a: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distribuição</a:t>
            </a:r>
            <a:b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</a:b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de </a:t>
            </a: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cargas em </a:t>
            </a: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circuitos</a:t>
            </a:r>
            <a:endParaRPr lang="pt-B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35"/>
          <p:cNvGraphicFramePr>
            <a:graphicFrameLocks noGrp="1"/>
          </p:cNvGraphicFramePr>
          <p:nvPr/>
        </p:nvGraphicFramePr>
        <p:xfrm>
          <a:off x="854328" y="3068962"/>
          <a:ext cx="8038151" cy="3600400"/>
        </p:xfrm>
        <a:graphic>
          <a:graphicData uri="http://schemas.openxmlformats.org/drawingml/2006/table">
            <a:tbl>
              <a:tblPr/>
              <a:tblGrid>
                <a:gridCol w="459915"/>
                <a:gridCol w="601343"/>
                <a:gridCol w="600985"/>
                <a:gridCol w="450737"/>
                <a:gridCol w="450737"/>
                <a:gridCol w="476486"/>
                <a:gridCol w="476486"/>
                <a:gridCol w="533737"/>
                <a:gridCol w="533737"/>
                <a:gridCol w="533737"/>
                <a:gridCol w="375616"/>
                <a:gridCol w="375616"/>
                <a:gridCol w="375616"/>
                <a:gridCol w="597801"/>
                <a:gridCol w="597801"/>
                <a:gridCol w="597801"/>
              </a:tblGrid>
              <a:tr h="38470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Circ.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Tensão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Iluminação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Tomada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ESP.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P. circ.</a:t>
                      </a:r>
                      <a:b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</a:b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(W)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Dem.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(VA)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pt-BR" sz="14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(A)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I´</a:t>
                      </a:r>
                      <a:r>
                        <a:rPr kumimoji="0" lang="pt-BR" sz="14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(A)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Cond.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(mm²)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Prot.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pt-B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Disj</a:t>
                      </a: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.) (A)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Obs.: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</a:tr>
              <a:tr h="3847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(V)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(a, b, c)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F-40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I-60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7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7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57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7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57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7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57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7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57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7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57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Ral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755576" y="260350"/>
            <a:ext cx="7848872" cy="7923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Quadro de distribuição com DR e</a:t>
            </a:r>
            <a:b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</a:b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DPS , </a:t>
            </a: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e </a:t>
            </a: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circuito </a:t>
            </a: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de iluminação</a:t>
            </a:r>
          </a:p>
        </p:txBody>
      </p:sp>
      <p:pic>
        <p:nvPicPr>
          <p:cNvPr id="58371" name="Picture 7" descr="ie08_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268761"/>
            <a:ext cx="792088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</TotalTime>
  <Words>681</Words>
  <Application>Microsoft Office PowerPoint</Application>
  <PresentationFormat>Apresentação na tela (4:3)</PresentationFormat>
  <Paragraphs>227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 ELETRICIDADE APLICADA - INSTALAÇÕES ELÉTRICAS </vt:lpstr>
      <vt:lpstr>Potência de eletrodomésticos</vt:lpstr>
      <vt:lpstr>Quantidade e potência de tomadas em copas, cozinhas e áreas de serviço</vt:lpstr>
      <vt:lpstr>Potência de eletrodomésticos para tomadas de uso específico</vt:lpstr>
      <vt:lpstr>Quantidade e potência de TUGs em banheiro e outros cômodos</vt:lpstr>
      <vt:lpstr>Previsão de potência para iluminação</vt:lpstr>
      <vt:lpstr>Tabela auxiliar</vt:lpstr>
      <vt:lpstr>Tabela de distribuição de cargas em circuitos</vt:lpstr>
      <vt:lpstr>Quadro de distribuição com DR e DPS , e circuito de iluminação</vt:lpstr>
      <vt:lpstr>Quadro com DR e DPS com TUE</vt:lpstr>
      <vt:lpstr>Quadro com DR e DPD e circuito de tomadas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Pereira</dc:creator>
  <cp:lastModifiedBy>NNery</cp:lastModifiedBy>
  <cp:revision>274</cp:revision>
  <dcterms:created xsi:type="dcterms:W3CDTF">2012-09-18T13:58:29Z</dcterms:created>
  <dcterms:modified xsi:type="dcterms:W3CDTF">2013-05-06T23:37:15Z</dcterms:modified>
</cp:coreProperties>
</file>