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0" r:id="rId13"/>
    <p:sldId id="276" r:id="rId14"/>
    <p:sldId id="277" r:id="rId15"/>
    <p:sldId id="278" r:id="rId16"/>
    <p:sldId id="27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8515F-E5E2-4BC7-AF26-9EDD14CAB328}">
  <a:tblStyle styleId="{9438515F-E5E2-4BC7-AF26-9EDD14CAB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26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174027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de174027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6c6587b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e6c6587b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6cdda8a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e6cdda8a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6cdda8a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e6cdda8a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01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6c6587bd4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6c6587bd4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6c6587bd4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1e6c6587bd4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6c6587bd4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1e6c6587bd4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6c6587bd4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6c6587bd4_2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e174027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e174027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85a209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185a209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6a43536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e6a43536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6a43536a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6a43536a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a43536a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e6a43536a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6a43536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e6a43536a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6a43536a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e6a43536a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6a43536a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e6a43536a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Título e Conteúdo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0" y="0"/>
            <a:ext cx="9144000" cy="2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6587490" y="1"/>
            <a:ext cx="650400" cy="295800"/>
          </a:xfrm>
          <a:prstGeom prst="parallelogram">
            <a:avLst>
              <a:gd name="adj" fmla="val 731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7021104" y="0"/>
            <a:ext cx="587400" cy="295800"/>
          </a:xfrm>
          <a:prstGeom prst="parallelogram">
            <a:avLst>
              <a:gd name="adj" fmla="val 731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389019" y="0"/>
            <a:ext cx="1134000" cy="296100"/>
          </a:xfrm>
          <a:prstGeom prst="parallelogram">
            <a:avLst>
              <a:gd name="adj" fmla="val 7314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4847498"/>
            <a:ext cx="9144000" cy="2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7650" y="4812751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64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4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TITLE_AND_BOD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750025" y="4810450"/>
            <a:ext cx="329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5294125" y="-4800"/>
            <a:ext cx="770400" cy="312600"/>
          </a:xfrm>
          <a:prstGeom prst="parallelogram">
            <a:avLst>
              <a:gd name="adj" fmla="val 0"/>
            </a:avLst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799575" y="0"/>
            <a:ext cx="2140800" cy="362400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64525" y="-4800"/>
            <a:ext cx="770400" cy="312600"/>
          </a:xfrm>
          <a:prstGeom prst="parallelogram">
            <a:avLst>
              <a:gd name="adj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rot="5400000">
            <a:off x="67739" y="80259"/>
            <a:ext cx="198000" cy="14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 descr="Logotipo, nome da empres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26537" t="36037" r="25413" b="36515"/>
          <a:stretch/>
        </p:blipFill>
        <p:spPr>
          <a:xfrm>
            <a:off x="8258279" y="4810450"/>
            <a:ext cx="386874" cy="3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51225" y="307800"/>
            <a:ext cx="6548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"/>
              <a:buNone/>
              <a:defRPr sz="2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51225" y="727800"/>
            <a:ext cx="654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/>
          </p:nvPr>
        </p:nvSpPr>
        <p:spPr>
          <a:xfrm>
            <a:off x="240400" y="-2400"/>
            <a:ext cx="3128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248550" y="1190063"/>
            <a:ext cx="86469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 b="1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622825" y="4807150"/>
            <a:ext cx="2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4980" y="-139798"/>
            <a:ext cx="1070000" cy="6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0050" y="4883350"/>
            <a:ext cx="76191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Fonte: </a:t>
            </a: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Equipe Poli Júnior, 2022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21537" y="0"/>
            <a:ext cx="5863200" cy="5143500"/>
          </a:xfrm>
          <a:prstGeom prst="homePlate">
            <a:avLst>
              <a:gd name="adj" fmla="val 38733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1246" y="4346056"/>
            <a:ext cx="692498" cy="692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-21537" y="4527899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Report Final</a:t>
            </a:r>
            <a:endParaRPr i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2º semestre de 2023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2D824B-43A9-694E-EC3F-5E3E38EFD85A}"/>
              </a:ext>
            </a:extLst>
          </p:cNvPr>
          <p:cNvSpPr txBox="1"/>
          <p:nvPr/>
        </p:nvSpPr>
        <p:spPr>
          <a:xfrm>
            <a:off x="959005" y="2217807"/>
            <a:ext cx="343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DICE &amp; 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02" name="Google Shape;302;p2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646295" y="68023"/>
              <a:ext cx="5570341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Panorama temporal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B5D4CEE-3E23-0CD8-6B32-C1E4F9A8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501"/>
            <a:ext cx="6287337" cy="23756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674A5F-98EC-CFFB-1A41-8C897FA5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502" y="2782205"/>
            <a:ext cx="3073835" cy="1949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928770-F740-48FE-6ACD-7DFAC8667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76837"/>
            <a:ext cx="3210649" cy="18551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F53BD71-27FF-6418-EB58-EDB9C24E39A1}"/>
              </a:ext>
            </a:extLst>
          </p:cNvPr>
          <p:cNvSpPr txBox="1"/>
          <p:nvPr/>
        </p:nvSpPr>
        <p:spPr>
          <a:xfrm>
            <a:off x="6393365" y="765717"/>
            <a:ext cx="27506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Somente 2% dos jogos foram lançados antes de 1950. Tornam-se irrelevantes para discutirmos seus impactos gerais.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Considerando a base de dados consolidada até 2020, observamos um crescimento exponencial no número de jogos por ano a partir de 1980, com muitos jogos lançados nesse século.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Apesar de menos de 10% dos jogos terem sido lançados nos últimos 5 anos, estes jogos representam mais da metade da demanda média por jogo. Logo, percebe-se uma preferência do público por jogos mais recentes e, portanto, vale a pena direcionar campanhas para jogos mais recentes.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Vamos agora entender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23" name="Google Shape;323;p2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565413" y="82068"/>
              <a:ext cx="8872499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Clusterização: Análise das categorias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C2242C0-8B98-799E-E7E4-23F4C2A99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" y="401967"/>
            <a:ext cx="4571999" cy="17821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0331FC8-8847-9313-F02E-A2FAA465B8EF}"/>
              </a:ext>
            </a:extLst>
          </p:cNvPr>
          <p:cNvSpPr txBox="1"/>
          <p:nvPr/>
        </p:nvSpPr>
        <p:spPr>
          <a:xfrm>
            <a:off x="171304" y="3575999"/>
            <a:ext cx="8972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000" dirty="0"/>
              <a:t>Excluímos pouco menos de 10% do total de jogos, pois apresentavam categorias de jogos específicas e não presentes em outros jogos.  Com isso, obtivemos um </a:t>
            </a:r>
            <a:r>
              <a:rPr lang="pt-BR" sz="1000" dirty="0" err="1"/>
              <a:t>silhouette</a:t>
            </a:r>
            <a:r>
              <a:rPr lang="pt-BR" sz="1000" dirty="0"/>
              <a:t> score de 83,3%</a:t>
            </a:r>
          </a:p>
          <a:p>
            <a:pPr marL="228600" indent="-228600">
              <a:buAutoNum type="arabicPeriod"/>
            </a:pPr>
            <a:r>
              <a:rPr lang="pt-BR" sz="1000" dirty="0"/>
              <a:t>Após a clusterização, podemos atribuir às seguintes características dos </a:t>
            </a:r>
            <a:r>
              <a:rPr lang="pt-BR" sz="1000" dirty="0" err="1"/>
              <a:t>clusteres</a:t>
            </a:r>
            <a:r>
              <a:rPr lang="pt-BR" sz="1000" dirty="0"/>
              <a:t>:</a:t>
            </a:r>
            <a:br>
              <a:rPr lang="pt-BR" sz="1000" dirty="0"/>
            </a:br>
            <a:r>
              <a:rPr lang="pt-BR" sz="1000" dirty="0"/>
              <a:t>Cluster 0: Segundo maior cluster, que aborda quase todos os jogos de cartas, sendo também alguns de fantasia, humor e para festas.</a:t>
            </a:r>
            <a:br>
              <a:rPr lang="pt-BR" sz="1000" dirty="0"/>
            </a:br>
            <a:r>
              <a:rPr lang="pt-BR" sz="1000" dirty="0"/>
              <a:t>Cluster 1*: Maior Cluster, contém milhares jogos com mais variadas categorias, com destaque para estratégia, DADOS, fantasia, econômicos e infantis.</a:t>
            </a:r>
            <a:br>
              <a:rPr lang="pt-BR" sz="1000" dirty="0"/>
            </a:br>
            <a:r>
              <a:rPr lang="pt-BR" sz="1000" dirty="0"/>
              <a:t>Cluster 2: Cluster que aborda quase todos os jogos relacionado a guerras. O cluster 1 apresenta maior número de jogos com ficção científica (638)</a:t>
            </a:r>
            <a:br>
              <a:rPr lang="pt-BR" sz="1000" dirty="0"/>
            </a:br>
            <a:r>
              <a:rPr lang="pt-BR" sz="1000" dirty="0"/>
              <a:t>Cluster 3: Menor e mais distante do outros </a:t>
            </a:r>
            <a:r>
              <a:rPr lang="pt-BR" sz="1000" dirty="0" err="1"/>
              <a:t>clusteres</a:t>
            </a:r>
            <a:r>
              <a:rPr lang="pt-BR" sz="1000" dirty="0"/>
              <a:t>. Aborda alguns jogos de cartas relacionados a guerras, alguns com dados e outros com fantasias.</a:t>
            </a:r>
          </a:p>
          <a:p>
            <a:pPr marL="228600" indent="-228600">
              <a:buAutoNum type="arabicPeriod"/>
            </a:pPr>
            <a:endParaRPr lang="pt-BR" sz="1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B5642B-8CCA-5890-40BC-DD9E4374242A}"/>
              </a:ext>
            </a:extLst>
          </p:cNvPr>
          <p:cNvSpPr txBox="1"/>
          <p:nvPr/>
        </p:nvSpPr>
        <p:spPr>
          <a:xfrm>
            <a:off x="1730602" y="124887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EB1640-E4EA-536F-944F-A181BF38B978}"/>
              </a:ext>
            </a:extLst>
          </p:cNvPr>
          <p:cNvSpPr txBox="1"/>
          <p:nvPr/>
        </p:nvSpPr>
        <p:spPr>
          <a:xfrm>
            <a:off x="3323214" y="9411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577840-B3EA-E0A5-151E-0C65B00BD47D}"/>
              </a:ext>
            </a:extLst>
          </p:cNvPr>
          <p:cNvSpPr txBox="1"/>
          <p:nvPr/>
        </p:nvSpPr>
        <p:spPr>
          <a:xfrm>
            <a:off x="577144" y="8286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514EA1-71D7-3AB0-4A24-4831B9D2D8BD}"/>
              </a:ext>
            </a:extLst>
          </p:cNvPr>
          <p:cNvSpPr txBox="1"/>
          <p:nvPr/>
        </p:nvSpPr>
        <p:spPr>
          <a:xfrm>
            <a:off x="2006442" y="520410"/>
            <a:ext cx="28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945B9CD-DDD8-76B7-45E5-C8D5C6208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635" y="415685"/>
            <a:ext cx="3298414" cy="178237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A4CE144-E62A-F811-A7E2-52DE6B454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7" y="2090107"/>
            <a:ext cx="2811712" cy="14957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40CE8C1-61E2-28D8-6E04-B01A285CD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205" y="2084011"/>
            <a:ext cx="2989590" cy="158435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B0D2F72-B560-A16E-C896-4D3AD3C80C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678" y="2074129"/>
            <a:ext cx="2989590" cy="1594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23" name="Google Shape;323;p2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565413" y="82068"/>
              <a:ext cx="8872499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Clusterização: Análise das categorias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" name="Google Shape;241;p25">
            <a:extLst>
              <a:ext uri="{FF2B5EF4-FFF2-40B4-BE49-F238E27FC236}">
                <a16:creationId xmlns:a16="http://schemas.microsoft.com/office/drawing/2014/main" id="{242CD840-D243-6D91-AC17-756EB9AE3866}"/>
              </a:ext>
            </a:extLst>
          </p:cNvPr>
          <p:cNvCxnSpPr>
            <a:cxnSpLocks/>
          </p:cNvCxnSpPr>
          <p:nvPr/>
        </p:nvCxnSpPr>
        <p:spPr>
          <a:xfrm>
            <a:off x="6156955" y="542228"/>
            <a:ext cx="0" cy="40590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82B5E3-626F-3BD7-D3B2-11B5A0D9E937}"/>
              </a:ext>
            </a:extLst>
          </p:cNvPr>
          <p:cNvSpPr txBox="1"/>
          <p:nvPr/>
        </p:nvSpPr>
        <p:spPr>
          <a:xfrm>
            <a:off x="6215690" y="441901"/>
            <a:ext cx="30044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Não há diferenças significativas de nota média por cluster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De imediato, vemos que, pelo cluster 0, jogos de cartas apresentam uma boa popularidade (</a:t>
            </a:r>
            <a:r>
              <a:rPr lang="pt-BR" sz="1000" dirty="0" err="1">
                <a:solidFill>
                  <a:schemeClr val="tx1"/>
                </a:solidFill>
              </a:rPr>
              <a:t>usersrated</a:t>
            </a:r>
            <a:r>
              <a:rPr lang="pt-BR" sz="1000" dirty="0">
                <a:solidFill>
                  <a:schemeClr val="tx1"/>
                </a:solidFill>
              </a:rPr>
              <a:t>), mas não uma demanda tão boa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Comparando jogos de guerra com (3) ou sem (2) cartas, vemos que há uma demanda e popularidade média maior para jogos de guerra com cartas do que sem cartas. Tendo, então, em vista que o cluster 2 é o que possui jogos de guerras com miniaturas, uma separação valida é entre jogos de guerra com miniatura e jogos de guerra com carta.</a:t>
            </a:r>
          </a:p>
          <a:p>
            <a:pPr marL="342900" indent="-342900"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B4F9EE9-8267-8B04-6B39-FB292AB71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40713"/>
            <a:ext cx="6156958" cy="21310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15698A0-7F54-6335-9B85-29CBFCD77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543372"/>
            <a:ext cx="6156956" cy="21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Fechamento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Indicações, orientações e outras etapas finais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37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470" name="Google Shape;470;p37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565413" y="82068"/>
              <a:ext cx="70596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Fechamento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3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493" name="Google Shape;493;p3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8"/>
            <p:cNvSpPr txBox="1"/>
            <p:nvPr/>
          </p:nvSpPr>
          <p:spPr>
            <a:xfrm>
              <a:off x="565413" y="82068"/>
              <a:ext cx="70596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Fechamento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</a:t>
            </a:r>
            <a:endParaRPr sz="5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1370550" y="2918413"/>
            <a:ext cx="6402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 Renan Groto e Arthur Daisuke, validado por Marcelo Ta…(desculpa eu não sei de cor seu sobrenome)</a:t>
            </a: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4436625"/>
            <a:ext cx="1627612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 explicação breve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4CF8EE-9654-51FC-8A88-B7AA9ED4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" y="4335379"/>
            <a:ext cx="1625868" cy="846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100" name="Google Shape;100;p1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Overview: Objetivos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43222" y="454001"/>
            <a:ext cx="5050341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rPr>
              <a:t>Reconhecimento do problema: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solidFill>
                <a:srgbClr val="7030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Hoje, a 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Dice&amp;Co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não possui conhecimentos tão consolidados acerca de quais jogos devem priorizar dentro dos quais vendem. Acreditam num comportamento de consumo que depende da experiência com jogos já comprados.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rPr>
              <a:t>Perspectivas Futuras: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Receber um panorama das relações entre as características dos jogos das 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Dice&amp;Co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 Decidir quais jogos promover com mais intensidade.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5212975" y="429620"/>
            <a:ext cx="0" cy="43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8"/>
          <p:cNvSpPr/>
          <p:nvPr/>
        </p:nvSpPr>
        <p:spPr>
          <a:xfrm rot="5400000">
            <a:off x="5083549" y="2569108"/>
            <a:ext cx="3450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 rot="5400000">
            <a:off x="5004745" y="2569097"/>
            <a:ext cx="3303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451800" y="535350"/>
            <a:ext cx="34542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1. Avaliação de Qualidade:  </a:t>
            </a:r>
            <a:r>
              <a:rPr lang="pt-BR" sz="1100" dirty="0">
                <a:solidFill>
                  <a:schemeClr val="dk1"/>
                </a:solidFill>
              </a:rPr>
              <a:t>Avaliar a qualidade de cada jogo com base em métricas como o rating. Isso nos ajudará a determinar se um jogo é considerado bom, popular ou não pelos jogadores.</a:t>
            </a:r>
            <a:endParaRPr lang="pt-BR" sz="1100"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5451800" y="1239231"/>
            <a:ext cx="356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2. Conexões com Outros Jogos: </a:t>
            </a:r>
            <a:r>
              <a:rPr lang="pt-BR" sz="1100" dirty="0">
                <a:solidFill>
                  <a:schemeClr val="dk1"/>
                </a:solidFill>
              </a:rPr>
              <a:t>Investigar como cada jogo está relacionado a outros jogos, especialmente aqueles que são considerados populares e bem-sucedidos.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459234" y="2415975"/>
            <a:ext cx="3565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4.</a:t>
            </a:r>
            <a:r>
              <a:rPr lang="pt-BR" sz="1100" b="1" dirty="0"/>
              <a:t> Contexto Completo dos Jogos: </a:t>
            </a:r>
            <a:r>
              <a:rPr lang="pt-BR" sz="1100" dirty="0"/>
              <a:t>A ideia é entender quais jogos têm o potencial de serem vendidos como carro-chefe, uma vez que provavelmente atrairão mais compradores.</a:t>
            </a:r>
            <a:endParaRPr sz="1100" dirty="0"/>
          </a:p>
        </p:txBody>
      </p:sp>
      <p:sp>
        <p:nvSpPr>
          <p:cNvPr id="116" name="Google Shape;116;p18"/>
          <p:cNvSpPr txBox="1"/>
          <p:nvPr/>
        </p:nvSpPr>
        <p:spPr>
          <a:xfrm>
            <a:off x="5451800" y="1946300"/>
            <a:ext cx="350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3. Ligações com Franquias de Jogos:  </a:t>
            </a:r>
            <a:r>
              <a:rPr lang="pt-BR" sz="1100" dirty="0">
                <a:solidFill>
                  <a:schemeClr val="dk1"/>
                </a:solidFill>
              </a:rPr>
              <a:t>Analisar se os jogos estão ligados a franquias de sucesso.</a:t>
            </a:r>
            <a:endParaRPr sz="1100"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5451800" y="3230896"/>
            <a:ext cx="33780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/>
              <a:t>5. Fidelização de Clientes:</a:t>
            </a:r>
            <a:r>
              <a:rPr lang="pt-BR" sz="1100" dirty="0"/>
              <a:t> A meta final é determinar quais jogos têm o potencial de fidelizar os clientes, ou seja, criar uma base de jogadores que estejam mais dispostos a adquirir outros jogos semelhantes.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/>
              <a:t>Identificar jogos de alta qualidade ou com fortes conexões com outros títulos populares.</a:t>
            </a:r>
            <a:endParaRPr sz="1100" b="1" dirty="0"/>
          </a:p>
        </p:txBody>
      </p:sp>
      <p:sp>
        <p:nvSpPr>
          <p:cNvPr id="118" name="Google Shape;118;p18"/>
          <p:cNvSpPr/>
          <p:nvPr/>
        </p:nvSpPr>
        <p:spPr>
          <a:xfrm>
            <a:off x="211900" y="3712999"/>
            <a:ext cx="4663200" cy="97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11900" y="3682153"/>
            <a:ext cx="4528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Entrega Poli Júnior:</a:t>
            </a:r>
            <a:endParaRPr sz="1100" b="1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Análises finais documentadas em formato de relatório interativo (Jupyter Notebooks), explorando os aspectos abordados e estabelecendo inteligência de mercado no que tange a conexão entre produtos e vendas. 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6175" y="505950"/>
            <a:ext cx="4522876" cy="2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568925" y="663425"/>
            <a:ext cx="1280700" cy="3303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5" y="2974047"/>
            <a:ext cx="3726047" cy="17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86175" y="1211000"/>
            <a:ext cx="1091400" cy="3303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9"/>
          <p:cNvCxnSpPr>
            <a:stCxn id="128" idx="1"/>
            <a:endCxn id="127" idx="1"/>
          </p:cNvCxnSpPr>
          <p:nvPr/>
        </p:nvCxnSpPr>
        <p:spPr>
          <a:xfrm rot="10800000" flipH="1" flipV="1">
            <a:off x="286175" y="1376150"/>
            <a:ext cx="282750" cy="2471660"/>
          </a:xfrm>
          <a:prstGeom prst="bentConnector3">
            <a:avLst>
              <a:gd name="adj1" fmla="val -80849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>
            <a:stCxn id="126" idx="1"/>
            <a:endCxn id="127" idx="1"/>
          </p:cNvCxnSpPr>
          <p:nvPr/>
        </p:nvCxnSpPr>
        <p:spPr>
          <a:xfrm rot="10800000" flipV="1">
            <a:off x="568925" y="828574"/>
            <a:ext cx="12700" cy="3019235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134" name="Google Shape;134;p1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Overview: Entrega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138" name="Google Shape;138;p19"/>
          <p:cNvCxnSpPr/>
          <p:nvPr/>
        </p:nvCxnSpPr>
        <p:spPr>
          <a:xfrm>
            <a:off x="5212975" y="429620"/>
            <a:ext cx="0" cy="43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9"/>
          <p:cNvSpPr/>
          <p:nvPr/>
        </p:nvSpPr>
        <p:spPr>
          <a:xfrm rot="5400000">
            <a:off x="5083549" y="2569108"/>
            <a:ext cx="3450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 rot="5400000">
            <a:off x="5004745" y="2569097"/>
            <a:ext cx="3303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673700" y="1174700"/>
            <a:ext cx="1280700" cy="2865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030A0"/>
              </a:solidFill>
              <a:highlight>
                <a:srgbClr val="800080"/>
              </a:highlight>
            </a:endParaRPr>
          </a:p>
        </p:txBody>
      </p:sp>
      <p:cxnSp>
        <p:nvCxnSpPr>
          <p:cNvPr id="143" name="Google Shape;143;p19"/>
          <p:cNvCxnSpPr>
            <a:cxnSpLocks/>
          </p:cNvCxnSpPr>
          <p:nvPr/>
        </p:nvCxnSpPr>
        <p:spPr>
          <a:xfrm rot="-5400000" flipH="1">
            <a:off x="3177275" y="2624439"/>
            <a:ext cx="2349900" cy="92400"/>
          </a:xfrm>
          <a:prstGeom prst="bentConnector4">
            <a:avLst>
              <a:gd name="adj1" fmla="val 10273"/>
              <a:gd name="adj2" fmla="val 627300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5365650" y="450475"/>
            <a:ext cx="36516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Entregas:  </a:t>
            </a:r>
            <a:endParaRPr sz="1200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___________________________________________</a:t>
            </a:r>
            <a:endParaRPr lang="pt-BR" sz="1100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1. Arquivo Jupyter Notebook: </a:t>
            </a:r>
            <a:r>
              <a:rPr lang="en" sz="1100" dirty="0">
                <a:solidFill>
                  <a:schemeClr val="dk1"/>
                </a:solidFill>
              </a:rPr>
              <a:t>Um arquivo jupyter notebook (.ipynb) contendo todos os gráficos e relações encontradas durante a análise exploratória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2. Arquivo excel: </a:t>
            </a:r>
            <a:r>
              <a:rPr lang="en" sz="1100" dirty="0">
                <a:solidFill>
                  <a:schemeClr val="dk1"/>
                </a:solidFill>
              </a:rPr>
              <a:t>Um arquivo em excel tratado contendo a síntese dos 3 excels fornecidos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3. Esta apresentação: </a:t>
            </a:r>
            <a:r>
              <a:rPr lang="en" sz="1100" dirty="0">
                <a:solidFill>
                  <a:schemeClr val="dk1"/>
                </a:solidFill>
              </a:rPr>
              <a:t>Um report final contendo as análises, insights obtidos e sugestões de ações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sz="5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Cruzando as análises realizadas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E9F366-7C04-972C-8607-41761979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" y="4339818"/>
            <a:ext cx="1543635" cy="803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4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11" name="Google Shape;211;p24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Heatmaps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18" name="Google Shape;218;p24"/>
          <p:cNvCxnSpPr>
            <a:cxnSpLocks/>
          </p:cNvCxnSpPr>
          <p:nvPr/>
        </p:nvCxnSpPr>
        <p:spPr>
          <a:xfrm>
            <a:off x="3447635" y="1085385"/>
            <a:ext cx="0" cy="33007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84B514-71DA-F65F-E8FE-E03F745492E6}"/>
              </a:ext>
            </a:extLst>
          </p:cNvPr>
          <p:cNvSpPr txBox="1"/>
          <p:nvPr/>
        </p:nvSpPr>
        <p:spPr>
          <a:xfrm>
            <a:off x="0" y="368512"/>
            <a:ext cx="87456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Mas o que é um </a:t>
            </a:r>
            <a:r>
              <a:rPr lang="pt-BR" sz="1200" b="1" dirty="0" err="1">
                <a:solidFill>
                  <a:srgbClr val="7030A0"/>
                </a:solidFill>
              </a:rPr>
              <a:t>heatmap</a:t>
            </a:r>
            <a:r>
              <a:rPr lang="pt-BR" sz="1200" b="1" dirty="0">
                <a:solidFill>
                  <a:srgbClr val="7030A0"/>
                </a:solidFill>
              </a:rPr>
              <a:t>?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sz="1100" dirty="0">
                <a:solidFill>
                  <a:schemeClr val="tx1"/>
                </a:solidFill>
              </a:rPr>
              <a:t>Um </a:t>
            </a:r>
            <a:r>
              <a:rPr lang="pt-BR" sz="1100" dirty="0" err="1">
                <a:solidFill>
                  <a:schemeClr val="tx1"/>
                </a:solidFill>
              </a:rPr>
              <a:t>heatmap</a:t>
            </a:r>
            <a:r>
              <a:rPr lang="pt-BR" sz="1100" dirty="0">
                <a:solidFill>
                  <a:schemeClr val="tx1"/>
                </a:solidFill>
              </a:rPr>
              <a:t> é uma tabela que permite ter uma noção de quais relações valem a pena se explorar e quais nem fazem sentido. O valor, variando de 1 a -1, apresentado em cada célula exibe a forma como as duas variáveis se relacionam.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DCDB2-A994-92B4-D24B-4DEB40504925}"/>
              </a:ext>
            </a:extLst>
          </p:cNvPr>
          <p:cNvSpPr txBox="1"/>
          <p:nvPr/>
        </p:nvSpPr>
        <p:spPr>
          <a:xfrm>
            <a:off x="595075" y="1009484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</a:rPr>
              <a:t>Heatmap</a:t>
            </a:r>
            <a:r>
              <a:rPr lang="pt-BR" sz="1200" dirty="0">
                <a:solidFill>
                  <a:schemeClr val="tx1"/>
                </a:solidFill>
              </a:rPr>
              <a:t> sobre popularidade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8C6333-4040-1C5D-7292-2220D8D95D2E}"/>
              </a:ext>
            </a:extLst>
          </p:cNvPr>
          <p:cNvSpPr txBox="1"/>
          <p:nvPr/>
        </p:nvSpPr>
        <p:spPr>
          <a:xfrm>
            <a:off x="3507911" y="1035652"/>
            <a:ext cx="5237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7030A0"/>
                </a:solidFill>
              </a:rPr>
              <a:t>Insights:</a:t>
            </a:r>
          </a:p>
          <a:p>
            <a:pPr marL="228600" indent="-228600">
              <a:buFont typeface="Arial"/>
              <a:buAutoNum type="arabicPeriod"/>
            </a:pPr>
            <a:endParaRPr lang="pt-BR" sz="1100" dirty="0"/>
          </a:p>
          <a:p>
            <a:pPr marL="228600" indent="-228600">
              <a:buFont typeface="Arial"/>
              <a:buAutoNum type="arabicPeriod"/>
            </a:pPr>
            <a:r>
              <a:rPr lang="pt-BR" sz="1100" dirty="0"/>
              <a:t>De modo geral, todas as informações presentes no </a:t>
            </a:r>
            <a:r>
              <a:rPr lang="pt-BR" sz="1100" dirty="0" err="1"/>
              <a:t>heatmap</a:t>
            </a:r>
            <a:r>
              <a:rPr lang="pt-BR" sz="1100" dirty="0"/>
              <a:t> dialogam entre si, isto é, o </a:t>
            </a:r>
            <a:r>
              <a:rPr lang="pt-BR" sz="1100" dirty="0" err="1"/>
              <a:t>heatmap</a:t>
            </a:r>
            <a:r>
              <a:rPr lang="pt-BR" sz="1100" dirty="0"/>
              <a:t> apresenta alto índice de Pearson médio. </a:t>
            </a:r>
          </a:p>
          <a:p>
            <a:pPr marL="228600" indent="-228600">
              <a:buFont typeface="Arial"/>
              <a:buAutoNum type="arabicPeriod"/>
            </a:pPr>
            <a:endParaRPr lang="pt-BR" sz="1100" dirty="0"/>
          </a:p>
          <a:p>
            <a:pPr marL="228600" indent="-228600">
              <a:buFont typeface="Arial"/>
              <a:buAutoNum type="arabicPeriod"/>
            </a:pPr>
            <a:r>
              <a:rPr lang="pt-BR" sz="1100" dirty="0"/>
              <a:t>Fortíssima correlação da quantidade de avaliações (</a:t>
            </a:r>
            <a:r>
              <a:rPr lang="pt-BR" sz="1100" dirty="0" err="1"/>
              <a:t>usersrated</a:t>
            </a:r>
            <a:r>
              <a:rPr lang="pt-BR" sz="1100" dirty="0"/>
              <a:t>) com o resto das colunas avaliadas, com destaque para número de comentários, número de vezes jogados e visitas ao site do jogo. 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 err="1"/>
              <a:t>Usersrated</a:t>
            </a:r>
            <a:r>
              <a:rPr lang="pt-BR" sz="1100" dirty="0"/>
              <a:t> é uma excelente métrica para a popularidade.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Baixa correlação da nota média do jogo com o resto das colunas: A nota de um jogo não é uma boa métrica para sua popularidade.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A relação entre oferta e demanda de um jogo não é satisfatória, Indice de Pearson de 0.53.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Demanda é um fator muito importante para vendas e está, de modo geral, bem relacionada com o número de avaliações e visitas no site, mas mal relacionado com a nota média do jogo. Por Quê?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DFC3333-87F5-C282-2962-612B55532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5" y="1269379"/>
            <a:ext cx="3112726" cy="2525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5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34" name="Google Shape;234;p25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Heatmaps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41" name="Google Shape;241;p25"/>
          <p:cNvCxnSpPr>
            <a:cxnSpLocks/>
          </p:cNvCxnSpPr>
          <p:nvPr/>
        </p:nvCxnSpPr>
        <p:spPr>
          <a:xfrm>
            <a:off x="4395809" y="1063083"/>
            <a:ext cx="0" cy="3074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D356DB0-4594-01AC-ACD9-BDD49A96B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48" y="832961"/>
            <a:ext cx="2888305" cy="22912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FCCC02-CA07-C640-B155-0CD13074D626}"/>
              </a:ext>
            </a:extLst>
          </p:cNvPr>
          <p:cNvSpPr txBox="1"/>
          <p:nvPr/>
        </p:nvSpPr>
        <p:spPr>
          <a:xfrm>
            <a:off x="936506" y="581203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Heatmap</a:t>
            </a:r>
            <a:r>
              <a:rPr lang="pt-BR" dirty="0"/>
              <a:t> de características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156F62-5250-DFC7-A488-D294492DD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82" y="832961"/>
            <a:ext cx="2691938" cy="215054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DF9A17-E106-4911-2A1F-C59CAD89233D}"/>
              </a:ext>
            </a:extLst>
          </p:cNvPr>
          <p:cNvSpPr txBox="1"/>
          <p:nvPr/>
        </p:nvSpPr>
        <p:spPr>
          <a:xfrm>
            <a:off x="5545873" y="599552"/>
            <a:ext cx="252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Heatmap</a:t>
            </a:r>
            <a:r>
              <a:rPr lang="pt-BR" dirty="0"/>
              <a:t> de informações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BF568A-7E51-F9BC-261E-6CB7A2C883BE}"/>
              </a:ext>
            </a:extLst>
          </p:cNvPr>
          <p:cNvSpPr txBox="1"/>
          <p:nvPr/>
        </p:nvSpPr>
        <p:spPr>
          <a:xfrm>
            <a:off x="311573" y="3104168"/>
            <a:ext cx="40842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100" dirty="0"/>
              <a:t>Boa relação entre quantidade de prêmios recebidos e número de avaliações: Jogos bem premiados tendem a ser populares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b="1" dirty="0"/>
              <a:t>Quantidade de avaliações e notas médias das avaliações não dialogam entre si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Número de </a:t>
            </a:r>
            <a:r>
              <a:rPr lang="pt-BR" sz="1100" dirty="0" err="1"/>
              <a:t>publishers</a:t>
            </a:r>
            <a:r>
              <a:rPr lang="pt-BR" sz="1100" dirty="0"/>
              <a:t> de um jogo é proporcional a quantas versões o jogo possui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E4A4CD-B29A-6E13-9167-C00110EC66E0}"/>
              </a:ext>
            </a:extLst>
          </p:cNvPr>
          <p:cNvSpPr txBox="1"/>
          <p:nvPr/>
        </p:nvSpPr>
        <p:spPr>
          <a:xfrm>
            <a:off x="4567695" y="3063028"/>
            <a:ext cx="43235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100" dirty="0"/>
              <a:t>Forte correlação da nota média com o ranking do jogo no site bbg.com: Quanto maior a nota média, melhor colocado no ranking o jogo está (menor o número do ranking)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Tempo de jogo não influencia na popularidade e nota média.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Complexidade do jogo é um fator que influencia </a:t>
            </a:r>
            <a:r>
              <a:rPr lang="pt-BR" sz="1100" dirty="0" err="1"/>
              <a:t>moderadodamente</a:t>
            </a:r>
            <a:r>
              <a:rPr lang="pt-BR" sz="1100" dirty="0"/>
              <a:t> de modo proporcional no ranking e nota média do jogo.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6"/>
          <p:cNvGrpSpPr/>
          <p:nvPr/>
        </p:nvGrpSpPr>
        <p:grpSpPr>
          <a:xfrm>
            <a:off x="103" y="-25863"/>
            <a:ext cx="9143897" cy="402354"/>
            <a:chOff x="-243744" y="20"/>
            <a:chExt cx="12435600" cy="540000"/>
          </a:xfrm>
        </p:grpSpPr>
        <p:sp>
          <p:nvSpPr>
            <p:cNvPr id="258" name="Google Shape;258;p26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565425" y="90919"/>
              <a:ext cx="9725683" cy="358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Números de avaliações, Demanda e Nota média 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" name="Google Shape;224;p24">
            <a:extLst>
              <a:ext uri="{FF2B5EF4-FFF2-40B4-BE49-F238E27FC236}">
                <a16:creationId xmlns:a16="http://schemas.microsoft.com/office/drawing/2014/main" id="{0A19C407-C050-6C9C-EC89-07380BAD55E6}"/>
              </a:ext>
            </a:extLst>
          </p:cNvPr>
          <p:cNvGrpSpPr/>
          <p:nvPr/>
        </p:nvGrpSpPr>
        <p:grpSpPr>
          <a:xfrm>
            <a:off x="0" y="4117005"/>
            <a:ext cx="4302066" cy="632050"/>
            <a:chOff x="117575" y="4259427"/>
            <a:chExt cx="1597500" cy="417223"/>
          </a:xfrm>
        </p:grpSpPr>
        <p:sp>
          <p:nvSpPr>
            <p:cNvPr id="3" name="Google Shape;225;p24">
              <a:extLst>
                <a:ext uri="{FF2B5EF4-FFF2-40B4-BE49-F238E27FC236}">
                  <a16:creationId xmlns:a16="http://schemas.microsoft.com/office/drawing/2014/main" id="{0E363153-039C-0360-D670-E7EA58B8DD6B}"/>
                </a:ext>
              </a:extLst>
            </p:cNvPr>
            <p:cNvSpPr/>
            <p:nvPr/>
          </p:nvSpPr>
          <p:spPr>
            <a:xfrm>
              <a:off x="117575" y="4274350"/>
              <a:ext cx="1597500" cy="40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6;p24">
              <a:extLst>
                <a:ext uri="{FF2B5EF4-FFF2-40B4-BE49-F238E27FC236}">
                  <a16:creationId xmlns:a16="http://schemas.microsoft.com/office/drawing/2014/main" id="{BACAE08F-C423-19E4-901C-25E655153CA8}"/>
                </a:ext>
              </a:extLst>
            </p:cNvPr>
            <p:cNvSpPr txBox="1"/>
            <p:nvPr/>
          </p:nvSpPr>
          <p:spPr>
            <a:xfrm>
              <a:off x="117575" y="4259427"/>
              <a:ext cx="1597500" cy="4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Vale ressaltar que no Notebook essas visualizações são interativas e permitem a visualização dessas proporções para períodos específicos desejados. Assim podem-se ver os comportamentos dos gráficos em faixas de interesse </a:t>
              </a:r>
              <a:endParaRPr sz="700" dirty="0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83537F92-B4B5-7208-65D9-3ECFB52C3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9597"/>
            <a:ext cx="6322000" cy="1859857"/>
          </a:xfrm>
          <a:prstGeom prst="rect">
            <a:avLst/>
          </a:prstGeom>
        </p:spPr>
      </p:pic>
      <p:cxnSp>
        <p:nvCxnSpPr>
          <p:cNvPr id="11" name="Google Shape;241;p25">
            <a:extLst>
              <a:ext uri="{FF2B5EF4-FFF2-40B4-BE49-F238E27FC236}">
                <a16:creationId xmlns:a16="http://schemas.microsoft.com/office/drawing/2014/main" id="{08E6A8CD-6BB8-148D-A6F3-994B24C640E6}"/>
              </a:ext>
            </a:extLst>
          </p:cNvPr>
          <p:cNvCxnSpPr>
            <a:cxnSpLocks/>
          </p:cNvCxnSpPr>
          <p:nvPr/>
        </p:nvCxnSpPr>
        <p:spPr>
          <a:xfrm>
            <a:off x="6322001" y="631903"/>
            <a:ext cx="0" cy="3074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CA0C4-B768-E8C0-ECCC-42F8BFC17256}"/>
              </a:ext>
            </a:extLst>
          </p:cNvPr>
          <p:cNvSpPr txBox="1"/>
          <p:nvPr/>
        </p:nvSpPr>
        <p:spPr>
          <a:xfrm>
            <a:off x="6415668" y="489519"/>
            <a:ext cx="26426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O número de avaliações seguem um padrão somente a partir de 30 avaliações por jogo. Há uma grande concentração dos jogos entre 30 e 50 avaliações</a:t>
            </a:r>
          </a:p>
          <a:p>
            <a:pPr marL="228600" indent="-2286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6.33% apresentam baixo número de avaliações (&lt; 30), e observa-se um alto desvio padrão nas notas atribuídas a jogos entre 30 e 60 avaliações (1/4 de todos os jogos)</a:t>
            </a: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Dois terços dos jogos apresentam mais de 60 avaliações e também um menor desvio padrão, conferindo legitimidade à nota média estabelecida para esses jogos.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7A76FA-2CF5-88B2-710C-7F28245DE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3" y="2295519"/>
            <a:ext cx="4096717" cy="16885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4EB7623-0981-B9ED-8494-0F9B33C30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660" y="2319454"/>
            <a:ext cx="2036459" cy="1473604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7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80" name="Google Shape;280;p27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565413" y="82063"/>
              <a:ext cx="8896647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</a:t>
              </a:r>
              <a:r>
                <a:rPr lang="pt-BR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Números de avaliações, Demanda e Nota média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88" name="Google Shape;288;p27"/>
          <p:cNvSpPr txBox="1"/>
          <p:nvPr/>
        </p:nvSpPr>
        <p:spPr>
          <a:xfrm>
            <a:off x="6203343" y="2101047"/>
            <a:ext cx="2752608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Observações:</a:t>
            </a:r>
            <a:endParaRPr sz="1100" b="1" dirty="0">
              <a:solidFill>
                <a:srgbClr val="7030A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A demanda média cresce conforme a nota cresce, porém despenca para jogos com nota média maior que 9.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Há um baixíssimo número de avaliações para jogos com nota maior que 9. Portanto, estes jogos não são populares.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Entendemos, pelo gráfico de pizza, a impopularidade dos jogos: Ela se dá por ignorância, não por desinteresse.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Temos aqui uma excelente oportunidade: Divulgar os jogos recentes (depois de 2017) com notas &gt; 9.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F3D7E9-9FCD-BDA8-ECA2-D5DCAA2AC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" y="506182"/>
            <a:ext cx="6220185" cy="1704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0247F7-9E12-2106-CA19-25E5DEE1F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5" y="2210332"/>
            <a:ext cx="6220185" cy="1704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6DC1B8-B09B-B252-0CE5-9AF80FA7D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343" y="496454"/>
            <a:ext cx="2752608" cy="1704150"/>
          </a:xfrm>
          <a:prstGeom prst="rect">
            <a:avLst/>
          </a:prstGeom>
        </p:spPr>
      </p:pic>
      <p:grpSp>
        <p:nvGrpSpPr>
          <p:cNvPr id="10" name="Google Shape;224;p24">
            <a:extLst>
              <a:ext uri="{FF2B5EF4-FFF2-40B4-BE49-F238E27FC236}">
                <a16:creationId xmlns:a16="http://schemas.microsoft.com/office/drawing/2014/main" id="{9570A997-A17A-D0B8-A4FC-78BDD3295233}"/>
              </a:ext>
            </a:extLst>
          </p:cNvPr>
          <p:cNvGrpSpPr/>
          <p:nvPr/>
        </p:nvGrpSpPr>
        <p:grpSpPr>
          <a:xfrm>
            <a:off x="0" y="4194559"/>
            <a:ext cx="4467922" cy="642758"/>
            <a:chOff x="117575" y="4240944"/>
            <a:chExt cx="1597500" cy="495707"/>
          </a:xfrm>
        </p:grpSpPr>
        <p:sp>
          <p:nvSpPr>
            <p:cNvPr id="11" name="Google Shape;225;p24">
              <a:extLst>
                <a:ext uri="{FF2B5EF4-FFF2-40B4-BE49-F238E27FC236}">
                  <a16:creationId xmlns:a16="http://schemas.microsoft.com/office/drawing/2014/main" id="{7A7D98B9-E866-436A-DBBC-9C1764DB8DE1}"/>
                </a:ext>
              </a:extLst>
            </p:cNvPr>
            <p:cNvSpPr/>
            <p:nvPr/>
          </p:nvSpPr>
          <p:spPr>
            <a:xfrm>
              <a:off x="117575" y="4274350"/>
              <a:ext cx="1597500" cy="40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p24">
              <a:extLst>
                <a:ext uri="{FF2B5EF4-FFF2-40B4-BE49-F238E27FC236}">
                  <a16:creationId xmlns:a16="http://schemas.microsoft.com/office/drawing/2014/main" id="{C34F6A0E-C611-55C6-7010-9F1A2F189383}"/>
                </a:ext>
              </a:extLst>
            </p:cNvPr>
            <p:cNvSpPr txBox="1"/>
            <p:nvPr/>
          </p:nvSpPr>
          <p:spPr>
            <a:xfrm>
              <a:off x="117575" y="4240944"/>
              <a:ext cx="1597500" cy="495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Vale ressaltar que no Notebook essas visualizações são interativas e permitem a visualização dessas proporções para períodos específicos desejados. Assim podem-se ver os comportamentos dos gráficos em faixas de interesse e obter valores absolutos das barras</a:t>
              </a:r>
              <a:endParaRPr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1395</Words>
  <Application>Microsoft Office PowerPoint</Application>
  <PresentationFormat>Apresentação na tela (16:9)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Montserrat</vt:lpstr>
      <vt:lpstr>Poppins</vt:lpstr>
      <vt:lpstr>Arial</vt:lpstr>
      <vt:lpstr>Helvetica Neue</vt:lpstr>
      <vt:lpstr>Calibri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Robson Groto</cp:lastModifiedBy>
  <cp:revision>14</cp:revision>
  <dcterms:modified xsi:type="dcterms:W3CDTF">2023-11-21T18:12:50Z</dcterms:modified>
</cp:coreProperties>
</file>