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2" r:id="rId4"/>
    <p:sldId id="292" r:id="rId5"/>
    <p:sldId id="293" r:id="rId6"/>
    <p:sldId id="294" r:id="rId7"/>
    <p:sldId id="295" r:id="rId8"/>
    <p:sldId id="296" r:id="rId9"/>
    <p:sldId id="291" r:id="rId10"/>
    <p:sldId id="297" r:id="rId11"/>
    <p:sldId id="29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Kovachich" userId="f45f564e929979ca" providerId="LiveId" clId="{5575BA88-5665-41DF-9516-7E7F129FABF4}"/>
    <pc:docChg chg="undo custSel addSld modSld">
      <pc:chgData name="Leonardo Kovachich" userId="f45f564e929979ca" providerId="LiveId" clId="{5575BA88-5665-41DF-9516-7E7F129FABF4}" dt="2021-07-01T21:57:01.008" v="1537" actId="20577"/>
      <pc:docMkLst>
        <pc:docMk/>
      </pc:docMkLst>
      <pc:sldChg chg="modSp mod">
        <pc:chgData name="Leonardo Kovachich" userId="f45f564e929979ca" providerId="LiveId" clId="{5575BA88-5665-41DF-9516-7E7F129FABF4}" dt="2021-07-01T03:31:46.966" v="12" actId="20577"/>
        <pc:sldMkLst>
          <pc:docMk/>
          <pc:sldMk cId="4057247498" sldId="262"/>
        </pc:sldMkLst>
        <pc:spChg chg="mod">
          <ac:chgData name="Leonardo Kovachich" userId="f45f564e929979ca" providerId="LiveId" clId="{5575BA88-5665-41DF-9516-7E7F129FABF4}" dt="2021-07-01T03:31:46.966" v="12" actId="20577"/>
          <ac:spMkLst>
            <pc:docMk/>
            <pc:sldMk cId="4057247498" sldId="262"/>
            <ac:spMk id="104" creationId="{00000000-0000-0000-0000-000000000000}"/>
          </ac:spMkLst>
        </pc:spChg>
      </pc:sldChg>
      <pc:sldChg chg="delSp modSp new mod">
        <pc:chgData name="Leonardo Kovachich" userId="f45f564e929979ca" providerId="LiveId" clId="{5575BA88-5665-41DF-9516-7E7F129FABF4}" dt="2021-07-01T03:34:40.992" v="23" actId="13926"/>
        <pc:sldMkLst>
          <pc:docMk/>
          <pc:sldMk cId="4201871214" sldId="292"/>
        </pc:sldMkLst>
        <pc:spChg chg="del">
          <ac:chgData name="Leonardo Kovachich" userId="f45f564e929979ca" providerId="LiveId" clId="{5575BA88-5665-41DF-9516-7E7F129FABF4}" dt="2021-07-01T03:33:53.760" v="16" actId="21"/>
          <ac:spMkLst>
            <pc:docMk/>
            <pc:sldMk cId="4201871214" sldId="292"/>
            <ac:spMk id="2" creationId="{2F7CCADD-BDDD-4AE3-AEF3-2AC06913653C}"/>
          </ac:spMkLst>
        </pc:spChg>
        <pc:spChg chg="mod">
          <ac:chgData name="Leonardo Kovachich" userId="f45f564e929979ca" providerId="LiveId" clId="{5575BA88-5665-41DF-9516-7E7F129FABF4}" dt="2021-07-01T03:34:40.992" v="23" actId="13926"/>
          <ac:spMkLst>
            <pc:docMk/>
            <pc:sldMk cId="4201871214" sldId="292"/>
            <ac:spMk id="3" creationId="{674AAC96-6FE6-441F-BDBD-BD597DE05324}"/>
          </ac:spMkLst>
        </pc:spChg>
      </pc:sldChg>
      <pc:sldChg chg="delSp modSp new mod">
        <pc:chgData name="Leonardo Kovachich" userId="f45f564e929979ca" providerId="LiveId" clId="{5575BA88-5665-41DF-9516-7E7F129FABF4}" dt="2021-07-01T04:01:27.582" v="679" actId="20577"/>
        <pc:sldMkLst>
          <pc:docMk/>
          <pc:sldMk cId="2324394565" sldId="293"/>
        </pc:sldMkLst>
        <pc:spChg chg="del">
          <ac:chgData name="Leonardo Kovachich" userId="f45f564e929979ca" providerId="LiveId" clId="{5575BA88-5665-41DF-9516-7E7F129FABF4}" dt="2021-07-01T03:34:58.505" v="25" actId="21"/>
          <ac:spMkLst>
            <pc:docMk/>
            <pc:sldMk cId="2324394565" sldId="293"/>
            <ac:spMk id="2" creationId="{AF7A02B2-D3E0-4F49-815B-28EBB3F66AAD}"/>
          </ac:spMkLst>
        </pc:spChg>
        <pc:spChg chg="mod">
          <ac:chgData name="Leonardo Kovachich" userId="f45f564e929979ca" providerId="LiveId" clId="{5575BA88-5665-41DF-9516-7E7F129FABF4}" dt="2021-07-01T04:01:27.582" v="679" actId="20577"/>
          <ac:spMkLst>
            <pc:docMk/>
            <pc:sldMk cId="2324394565" sldId="293"/>
            <ac:spMk id="3" creationId="{6AC53988-002D-4FB9-A48C-423CB81409E7}"/>
          </ac:spMkLst>
        </pc:spChg>
      </pc:sldChg>
      <pc:sldChg chg="delSp modSp new mod">
        <pc:chgData name="Leonardo Kovachich" userId="f45f564e929979ca" providerId="LiveId" clId="{5575BA88-5665-41DF-9516-7E7F129FABF4}" dt="2021-07-01T04:01:21.697" v="677" actId="20577"/>
        <pc:sldMkLst>
          <pc:docMk/>
          <pc:sldMk cId="904558419" sldId="294"/>
        </pc:sldMkLst>
        <pc:spChg chg="del">
          <ac:chgData name="Leonardo Kovachich" userId="f45f564e929979ca" providerId="LiveId" clId="{5575BA88-5665-41DF-9516-7E7F129FABF4}" dt="2021-07-01T03:45:45.670" v="171" actId="21"/>
          <ac:spMkLst>
            <pc:docMk/>
            <pc:sldMk cId="904558419" sldId="294"/>
            <ac:spMk id="2" creationId="{FFD77CC4-6C7B-4747-AC63-0A56D563091B}"/>
          </ac:spMkLst>
        </pc:spChg>
        <pc:spChg chg="mod">
          <ac:chgData name="Leonardo Kovachich" userId="f45f564e929979ca" providerId="LiveId" clId="{5575BA88-5665-41DF-9516-7E7F129FABF4}" dt="2021-07-01T04:01:21.697" v="677" actId="20577"/>
          <ac:spMkLst>
            <pc:docMk/>
            <pc:sldMk cId="904558419" sldId="294"/>
            <ac:spMk id="3" creationId="{DA0904C6-1980-4146-971D-3923606F350A}"/>
          </ac:spMkLst>
        </pc:spChg>
      </pc:sldChg>
      <pc:sldChg chg="delSp modSp new mod">
        <pc:chgData name="Leonardo Kovachich" userId="f45f564e929979ca" providerId="LiveId" clId="{5575BA88-5665-41DF-9516-7E7F129FABF4}" dt="2021-07-01T04:01:14.105" v="675" actId="20577"/>
        <pc:sldMkLst>
          <pc:docMk/>
          <pc:sldMk cId="2551861012" sldId="295"/>
        </pc:sldMkLst>
        <pc:spChg chg="del">
          <ac:chgData name="Leonardo Kovachich" userId="f45f564e929979ca" providerId="LiveId" clId="{5575BA88-5665-41DF-9516-7E7F129FABF4}" dt="2021-07-01T03:50:43.141" v="363" actId="21"/>
          <ac:spMkLst>
            <pc:docMk/>
            <pc:sldMk cId="2551861012" sldId="295"/>
            <ac:spMk id="2" creationId="{B2906EAB-33F0-48CC-BE15-3AB4B1D4A988}"/>
          </ac:spMkLst>
        </pc:spChg>
        <pc:spChg chg="mod">
          <ac:chgData name="Leonardo Kovachich" userId="f45f564e929979ca" providerId="LiveId" clId="{5575BA88-5665-41DF-9516-7E7F129FABF4}" dt="2021-07-01T04:01:14.105" v="675" actId="20577"/>
          <ac:spMkLst>
            <pc:docMk/>
            <pc:sldMk cId="2551861012" sldId="295"/>
            <ac:spMk id="3" creationId="{A98EA5B9-EAAF-409E-8645-5F950A5D55DF}"/>
          </ac:spMkLst>
        </pc:spChg>
      </pc:sldChg>
      <pc:sldChg chg="delSp modSp new mod">
        <pc:chgData name="Leonardo Kovachich" userId="f45f564e929979ca" providerId="LiveId" clId="{5575BA88-5665-41DF-9516-7E7F129FABF4}" dt="2021-07-01T04:09:53.834" v="787" actId="313"/>
        <pc:sldMkLst>
          <pc:docMk/>
          <pc:sldMk cId="1144060538" sldId="296"/>
        </pc:sldMkLst>
        <pc:spChg chg="del">
          <ac:chgData name="Leonardo Kovachich" userId="f45f564e929979ca" providerId="LiveId" clId="{5575BA88-5665-41DF-9516-7E7F129FABF4}" dt="2021-07-01T04:01:36.586" v="681" actId="21"/>
          <ac:spMkLst>
            <pc:docMk/>
            <pc:sldMk cId="1144060538" sldId="296"/>
            <ac:spMk id="2" creationId="{9345BD86-DB33-4C16-BE2A-D5B60EF666D2}"/>
          </ac:spMkLst>
        </pc:spChg>
        <pc:spChg chg="mod">
          <ac:chgData name="Leonardo Kovachich" userId="f45f564e929979ca" providerId="LiveId" clId="{5575BA88-5665-41DF-9516-7E7F129FABF4}" dt="2021-07-01T04:09:53.834" v="787" actId="313"/>
          <ac:spMkLst>
            <pc:docMk/>
            <pc:sldMk cId="1144060538" sldId="296"/>
            <ac:spMk id="3" creationId="{9DDAA1D3-1EC9-448F-A7C3-64ADDD6C6FC7}"/>
          </ac:spMkLst>
        </pc:spChg>
      </pc:sldChg>
      <pc:sldChg chg="delSp modSp new mod">
        <pc:chgData name="Leonardo Kovachich" userId="f45f564e929979ca" providerId="LiveId" clId="{5575BA88-5665-41DF-9516-7E7F129FABF4}" dt="2021-07-01T21:18:38.352" v="978" actId="14100"/>
        <pc:sldMkLst>
          <pc:docMk/>
          <pc:sldMk cId="151523752" sldId="297"/>
        </pc:sldMkLst>
        <pc:spChg chg="del">
          <ac:chgData name="Leonardo Kovachich" userId="f45f564e929979ca" providerId="LiveId" clId="{5575BA88-5665-41DF-9516-7E7F129FABF4}" dt="2021-07-01T04:10:03.935" v="789" actId="21"/>
          <ac:spMkLst>
            <pc:docMk/>
            <pc:sldMk cId="151523752" sldId="297"/>
            <ac:spMk id="2" creationId="{99425D00-BCBE-42FB-84E4-28357F00327A}"/>
          </ac:spMkLst>
        </pc:spChg>
        <pc:spChg chg="mod">
          <ac:chgData name="Leonardo Kovachich" userId="f45f564e929979ca" providerId="LiveId" clId="{5575BA88-5665-41DF-9516-7E7F129FABF4}" dt="2021-07-01T21:18:38.352" v="978" actId="14100"/>
          <ac:spMkLst>
            <pc:docMk/>
            <pc:sldMk cId="151523752" sldId="297"/>
            <ac:spMk id="3" creationId="{E5C57A4C-FDA6-47D1-82DF-C534484DE130}"/>
          </ac:spMkLst>
        </pc:spChg>
      </pc:sldChg>
      <pc:sldChg chg="delSp modSp new mod">
        <pc:chgData name="Leonardo Kovachich" userId="f45f564e929979ca" providerId="LiveId" clId="{5575BA88-5665-41DF-9516-7E7F129FABF4}" dt="2021-07-01T21:57:01.008" v="1537" actId="20577"/>
        <pc:sldMkLst>
          <pc:docMk/>
          <pc:sldMk cId="252586024" sldId="298"/>
        </pc:sldMkLst>
        <pc:spChg chg="del">
          <ac:chgData name="Leonardo Kovachich" userId="f45f564e929979ca" providerId="LiveId" clId="{5575BA88-5665-41DF-9516-7E7F129FABF4}" dt="2021-07-01T21:18:55.944" v="980" actId="21"/>
          <ac:spMkLst>
            <pc:docMk/>
            <pc:sldMk cId="252586024" sldId="298"/>
            <ac:spMk id="2" creationId="{097641D9-78FD-4382-BEE2-8271B5A7FB3C}"/>
          </ac:spMkLst>
        </pc:spChg>
        <pc:spChg chg="mod">
          <ac:chgData name="Leonardo Kovachich" userId="f45f564e929979ca" providerId="LiveId" clId="{5575BA88-5665-41DF-9516-7E7F129FABF4}" dt="2021-07-01T21:57:01.008" v="1537" actId="20577"/>
          <ac:spMkLst>
            <pc:docMk/>
            <pc:sldMk cId="252586024" sldId="298"/>
            <ac:spMk id="3" creationId="{A2F5534E-FFB8-4C58-AC3E-C1D9BA4E96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99E69-99A8-4A79-92D9-E81D2D33D8E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B468-C457-4497-B401-3F5849A45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93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9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8D696-315F-46CB-8E40-3F4EB506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64C1C-8CD2-45EF-A0EA-BA2EA027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96E3A-D0F6-4405-8AE1-11171A4B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041FBF-FD1E-4D6B-8201-B17D2CB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22612-F4FC-47C3-B794-35941FFC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0174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D49C2-9D00-4BA3-8651-B0A5883F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D43449-594F-4B33-9D80-A471B1E0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92F0E-703C-4273-9C99-B27A468D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D99E7-8D4F-4CB5-AF78-D8C2A9AA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E2A9C-0E14-4787-A297-E267DDD3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6717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743F2E-6B98-4D52-8809-AEB3F1B3E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4A0B9-9610-4CBC-AA0A-D1C02B0C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E6376B-FAA1-4EAC-9B35-426F9B03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BFD8B-CB3D-4B22-84DC-7F855D72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974A9-0170-4728-812B-5058C6F9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6246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70B9-CE52-434F-AD09-8064D53A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55C33-2052-4A5E-B09F-EE77C523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A07FC-7969-4E61-AA5D-B94691D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3FCAE-E1F9-4FEC-A979-5FC2C2E1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87A6C-5C18-4B38-BF9E-5C5DE50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9351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04E8B-C045-4CEB-B1E9-087ADEE5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F8C27-97FB-4E6E-8EA1-0D34577D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80AB0-9D6D-4303-8130-A431750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BC862-1383-4FB1-BABE-2BC8EE32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4A8AC-83D5-419E-9524-27A466EB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6354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EF678-9B28-4542-8D41-9CEC64EF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38D97-A235-4461-BD42-B7FBBF499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0C41D7-EBFF-4B58-BBD1-98FE9C28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F5BBA-23BC-4F7E-B1CB-37EF39F1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AB5166-8573-486D-B85A-CCD247CE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60193E-BDAF-493B-ACAE-C0DACBC2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085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AADBD-C230-47EA-945C-B3FA42F2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BE2339-8CAC-4040-B6F5-920509CA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B5D2AA-2F10-442F-8012-327D876E0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2786A0-9F4D-48FC-96EA-AF260DA8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F367A4-011A-4225-95AE-957BF65E7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14D645-9E7E-49CB-94FF-735374A1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4BACF9-FC2B-4F9C-BAFC-8E1F340E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E02B5B-6DBE-45AD-AEB7-E22EAD6A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5833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471F1-B428-46D4-893E-6DFF0899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A2B953-814F-454E-A841-724ED9CC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35B4D6-BADE-40A9-915D-292007FC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8C38BA-F13C-4355-9BAD-F8FEFB3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377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4174CE-4841-4E4D-9E7F-EA1081CE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A9E2A3-41DC-49A5-9842-F7AC523D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0F1C4C-11E0-4710-AC73-C05DB8C6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333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CCBDB-976A-4F4F-AA80-65A040F6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3B232-F431-49D0-8DD4-31D741070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283EA5-252E-4C48-8913-A12158EF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93DA1-2FB1-42F0-9250-AB64D118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AE965-F67E-4E76-A484-DEA6F8F9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D56F88-920C-4688-9626-AA18CDDF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011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20DAD-39D3-4C83-970E-B8FD1130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D2C131-A84E-4B48-BCAB-447D53FA5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9903E4-04F3-47C5-9241-0848D8D0A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D3F6A-DE99-4C5D-B3AA-24E4C4D4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27C91E-99CA-4BBB-8BFD-7E9BEB72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78FE31-F101-438C-8261-F46F318A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467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D2B35A-5A60-4063-A196-AC0FE0B6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7BD91-753A-4557-91D4-464A7F61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01F6D-CC05-4F89-BD68-830BE5276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C6B36-896C-49A8-88C7-871BC8BF6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5918C8-1B2F-4A6B-AB9C-936509F51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4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57A4C-FDA6-47D1-82DF-C534484D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3" y="384313"/>
            <a:ext cx="11675164" cy="609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err="1"/>
              <a:t>Teas</a:t>
            </a:r>
            <a:endParaRPr lang="pt-BR" sz="3200" dirty="0"/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Embora a </a:t>
            </a:r>
            <a:r>
              <a:rPr lang="pt-BR" sz="2400" dirty="0" err="1"/>
              <a:t>Andalucía</a:t>
            </a:r>
            <a:r>
              <a:rPr lang="pt-BR" sz="2400" dirty="0"/>
              <a:t> faça parte da Espanha, há uma série de peculiaridades que diferenciam essa região do país das demais. Analise as afirmativas a seguir e assinale a alternativa correta: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/>
              <a:t>A pronúncia da </a:t>
            </a:r>
            <a:r>
              <a:rPr lang="pt-BR" sz="2400" dirty="0" err="1"/>
              <a:t>Andalucía</a:t>
            </a:r>
            <a:r>
              <a:rPr lang="pt-BR" sz="2400" dirty="0"/>
              <a:t> diferencia-se da de Madrid na articulação das vogais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/>
              <a:t>Ao contrário dos madrilenos, os andaluzes costumam falar muito devagar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/>
              <a:t>É comum na </a:t>
            </a:r>
            <a:r>
              <a:rPr lang="pt-BR" sz="2400" dirty="0" err="1"/>
              <a:t>Andalucía</a:t>
            </a:r>
            <a:r>
              <a:rPr lang="pt-BR" sz="2400" dirty="0"/>
              <a:t> a omissão da letra “d” no final de palavras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Apenas a I está certa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Apenas a II está certa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I, II e II estão certas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II e III estão certas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Apenas a III está certa</a:t>
            </a:r>
          </a:p>
          <a:p>
            <a:pPr marL="0" indent="0">
              <a:buNone/>
            </a:pPr>
            <a:r>
              <a:rPr lang="pt-BR" sz="2400" dirty="0"/>
              <a:t>Resposta 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152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5534E-FFB8-4C58-AC3E-C1D9BA4E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O uso da variação </a:t>
            </a:r>
            <a:r>
              <a:rPr lang="pt-BR" dirty="0" err="1"/>
              <a:t>Seseo</a:t>
            </a:r>
            <a:r>
              <a:rPr lang="pt-BR" dirty="0"/>
              <a:t> é a utilização das letras “z”, “</a:t>
            </a:r>
            <a:r>
              <a:rPr lang="pt-BR" dirty="0" err="1"/>
              <a:t>ce</a:t>
            </a:r>
            <a:r>
              <a:rPr lang="pt-BR" dirty="0"/>
              <a:t>” e “</a:t>
            </a:r>
            <a:r>
              <a:rPr lang="pt-BR" dirty="0" err="1"/>
              <a:t>ci</a:t>
            </a:r>
            <a:r>
              <a:rPr lang="pt-BR" dirty="0"/>
              <a:t>” com o da letra “s”, utiliza-se essa mudança em quase todos os países, então leia as alternativas e assinale a alternativa que contém os países que não usam: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/>
              <a:t>Filipinas, Cuba y Barcelona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/>
              <a:t>Guiné Equatorial, México y Argentina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/>
              <a:t>Uruguai, Chile y Colômbia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/>
              <a:t>Honduras, Península Ibérica y </a:t>
            </a:r>
            <a:r>
              <a:rPr lang="pt-BR" dirty="0" err="1"/>
              <a:t>Bolivia</a:t>
            </a:r>
            <a:endParaRPr lang="pt-BR" dirty="0"/>
          </a:p>
          <a:p>
            <a:pPr marL="514350" indent="-514350">
              <a:buFont typeface="+mj-lt"/>
              <a:buAutoNum type="alphaLcPeriod"/>
            </a:pPr>
            <a:r>
              <a:rPr lang="pt-BR" dirty="0"/>
              <a:t>Filipinas, Guiné Equatorial y Península Ibérica</a:t>
            </a:r>
          </a:p>
          <a:p>
            <a:pPr marL="0" indent="0">
              <a:buNone/>
            </a:pPr>
            <a:r>
              <a:rPr lang="pt-BR"/>
              <a:t>Resposta 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 descr="ITALO-template[capa]-power-poi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2379428" y="3155087"/>
            <a:ext cx="7772400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Clr>
                <a:schemeClr val="lt1"/>
              </a:buClr>
              <a:buSzPts val="4400"/>
            </a:pPr>
            <a:r>
              <a:rPr lang="pt-BR" sz="4800">
                <a:solidFill>
                  <a:schemeClr val="tx1"/>
                </a:solidFill>
              </a:rPr>
              <a:t>Leonardo Oliveira</a:t>
            </a:r>
            <a:endParaRPr sz="4800">
              <a:solidFill>
                <a:schemeClr val="tx1"/>
              </a:solidFill>
            </a:endParaRPr>
          </a:p>
          <a:p>
            <a:pPr algn="l">
              <a:buClr>
                <a:schemeClr val="lt1"/>
              </a:buClr>
              <a:buSzPts val="4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6053FF-69AE-4709-BB20-65F6333A6C08}"/>
              </a:ext>
            </a:extLst>
          </p:cNvPr>
          <p:cNvSpPr txBox="1"/>
          <p:nvPr/>
        </p:nvSpPr>
        <p:spPr>
          <a:xfrm>
            <a:off x="1524000" y="1913207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Bem vindos à Disciplina de Laboratório de Espanhol</a:t>
            </a:r>
          </a:p>
        </p:txBody>
      </p:sp>
      <p:pic>
        <p:nvPicPr>
          <p:cNvPr id="4" name="Gráfico 3" descr="Gesto de paz com preenchimento sólido">
            <a:extLst>
              <a:ext uri="{FF2B5EF4-FFF2-40B4-BE49-F238E27FC236}">
                <a16:creationId xmlns:a16="http://schemas.microsoft.com/office/drawing/2014/main" id="{27A7C685-A541-462B-967B-00A88C73C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287" y="269709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 descr="ITALO-template[interno]-power-poi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5240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/>
              <a:t>Noções do conteúdo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idx="1"/>
          </p:nvPr>
        </p:nvSpPr>
        <p:spPr>
          <a:xfrm>
            <a:off x="1036541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lnSpc>
                <a:spcPct val="150000"/>
              </a:lnSpc>
              <a:spcBef>
                <a:spcPts val="0"/>
              </a:spcBef>
              <a:buSzPts val="3200"/>
              <a:buFontTx/>
              <a:buChar char="-"/>
            </a:pPr>
            <a:endParaRPr lang="pt-BR" dirty="0"/>
          </a:p>
          <a:p>
            <a:pPr marL="20320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pt-BR" dirty="0"/>
              <a:t>Treinamento para Pronúncia</a:t>
            </a:r>
          </a:p>
          <a:p>
            <a:pPr marL="20320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endParaRPr lang="pt-BR" dirty="0"/>
          </a:p>
          <a:p>
            <a:pPr marL="20320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pt-BR" dirty="0"/>
              <a:t>A seguir, há exercícios variados.</a:t>
            </a:r>
          </a:p>
        </p:txBody>
      </p:sp>
    </p:spTree>
    <p:extLst>
      <p:ext uri="{BB962C8B-B14F-4D97-AF65-F5344CB8AC3E}">
        <p14:creationId xmlns:p14="http://schemas.microsoft.com/office/powerpoint/2010/main" val="405724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AAC96-6FE6-441F-BDBD-BD597DE0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/>
              <a:t>Você já notou que, embora compreenda parte das mensagens dos portugueses, há grandes diferenças entre as pronúncias portuguesa e brasileira? </a:t>
            </a:r>
            <a:r>
              <a:rPr lang="pt-BR" sz="3200" dirty="0">
                <a:highlight>
                  <a:srgbClr val="FFFF00"/>
                </a:highlight>
              </a:rPr>
              <a:t>Isso acontece porque cada país e cada região apresenta particularidades no idioma. </a:t>
            </a:r>
            <a:r>
              <a:rPr lang="pt-BR" sz="3200" dirty="0"/>
              <a:t>O mesmo ocorre com o espanhol falado na Espanha, chamado de europeu, e o falado nos países da América Latina, chamado de espanhol latino. </a:t>
            </a:r>
            <a:r>
              <a:rPr lang="pt-BR" sz="3200" dirty="0">
                <a:highlight>
                  <a:srgbClr val="FFFF00"/>
                </a:highlight>
              </a:rPr>
              <a:t>As línguas sofrem transformações constantes e influências de outras línguas de países vizinhos. </a:t>
            </a:r>
            <a:r>
              <a:rPr lang="pt-BR" sz="3200" dirty="0"/>
              <a:t>Dessa forma, é natural que o espanhol falado na Espanha tenha sofrido alterações ao longo do tempo. No norte da América Latina, há, por exemplo, influência do inglês dos Estados Unidos; nos países latinos que fazem fronteira com o Brasil, há influência do português brasileiro.</a:t>
            </a:r>
          </a:p>
        </p:txBody>
      </p:sp>
    </p:spTree>
    <p:extLst>
      <p:ext uri="{BB962C8B-B14F-4D97-AF65-F5344CB8AC3E}">
        <p14:creationId xmlns:p14="http://schemas.microsoft.com/office/powerpoint/2010/main" val="420187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53988-002D-4FB9-A48C-423CB814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/>
              <a:t>A pronúncia das letras “y” e “LL” não ocorre da mesma forma no espanhol falado na Europa e no falado na América Latina, então leia as alternativas a seguir e assinale a que apresenta a correspondência adequada entre pronúncia e região: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“Y” com som de “i”, “</a:t>
            </a:r>
            <a:r>
              <a:rPr lang="pt-BR" sz="2400" dirty="0" err="1"/>
              <a:t>ll</a:t>
            </a:r>
            <a:r>
              <a:rPr lang="pt-BR" sz="2400" dirty="0"/>
              <a:t>” com som de “</a:t>
            </a:r>
            <a:r>
              <a:rPr lang="pt-BR" sz="2400" dirty="0" err="1"/>
              <a:t>dj</a:t>
            </a:r>
            <a:r>
              <a:rPr lang="pt-BR" sz="2400" dirty="0"/>
              <a:t>”  –&gt;  espanhol europeu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“Y” com som de “</a:t>
            </a:r>
            <a:r>
              <a:rPr lang="pt-BR" sz="2400" dirty="0" err="1"/>
              <a:t>ch</a:t>
            </a:r>
            <a:r>
              <a:rPr lang="pt-BR" sz="2400" dirty="0"/>
              <a:t>”, “</a:t>
            </a:r>
            <a:r>
              <a:rPr lang="pt-BR" sz="2400" dirty="0" err="1"/>
              <a:t>ll</a:t>
            </a:r>
            <a:r>
              <a:rPr lang="pt-BR" sz="2400" dirty="0"/>
              <a:t>” com som de “lh”  –&gt;  espanhol europeu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“Y” com som de “i”, “</a:t>
            </a:r>
            <a:r>
              <a:rPr lang="pt-BR" sz="2400" dirty="0" err="1"/>
              <a:t>ll</a:t>
            </a:r>
            <a:r>
              <a:rPr lang="pt-BR" sz="2400" dirty="0"/>
              <a:t>” com som de “lh”  –&gt;  espanhol europeu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“Y” com som de “i”, “</a:t>
            </a:r>
            <a:r>
              <a:rPr lang="pt-BR" sz="2400" dirty="0" err="1"/>
              <a:t>ll</a:t>
            </a:r>
            <a:r>
              <a:rPr lang="pt-BR" sz="2400" dirty="0"/>
              <a:t>” com som de “</a:t>
            </a:r>
            <a:r>
              <a:rPr lang="pt-BR" sz="2400" dirty="0" err="1"/>
              <a:t>ch</a:t>
            </a:r>
            <a:r>
              <a:rPr lang="pt-BR" sz="2400" dirty="0"/>
              <a:t>”  –&gt;  espanhol latino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“Y” com som de “</a:t>
            </a:r>
            <a:r>
              <a:rPr lang="pt-BR" sz="2400" dirty="0" err="1"/>
              <a:t>dj</a:t>
            </a:r>
            <a:r>
              <a:rPr lang="pt-BR" sz="2400" dirty="0"/>
              <a:t>”, “</a:t>
            </a:r>
            <a:r>
              <a:rPr lang="pt-BR" sz="2400" dirty="0" err="1"/>
              <a:t>ll</a:t>
            </a:r>
            <a:r>
              <a:rPr lang="pt-BR" sz="2400" dirty="0"/>
              <a:t>” com som de “lh”  –&gt;  espanhol latino</a:t>
            </a:r>
          </a:p>
          <a:p>
            <a:pPr marL="0" indent="0">
              <a:buNone/>
            </a:pPr>
            <a:r>
              <a:rPr lang="pt-BR" sz="2400" dirty="0"/>
              <a:t>Resposta C</a:t>
            </a:r>
          </a:p>
          <a:p>
            <a:pPr marL="457200" indent="-457200">
              <a:buFont typeface="+mj-lt"/>
              <a:buAutoNum type="alphaLcPeriod"/>
            </a:pPr>
            <a:endParaRPr lang="pt-BR" sz="2400" dirty="0"/>
          </a:p>
          <a:p>
            <a:pPr marL="457200" indent="-457200">
              <a:buFont typeface="+mj-lt"/>
              <a:buAutoNum type="alphaL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39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904C6-1980-4146-971D-3923606F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400" dirty="0"/>
              <a:t>A língua espanhola, ocorrem alguns fenômenos de pronúncia que marcam diferenças entre o espanhol europeu e o espanhol latino. Analise as afirmativas a seguir e assinale a alternativa correta: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/>
              <a:t>O </a:t>
            </a:r>
            <a:r>
              <a:rPr lang="pt-BR" sz="2400" dirty="0" err="1"/>
              <a:t>ceceo</a:t>
            </a:r>
            <a:r>
              <a:rPr lang="pt-BR" sz="2400" dirty="0"/>
              <a:t> é um fenômeno que marca a diferença de pronúncia das letras “c”, “s” e “z” entre espanhóis e latinos.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/>
              <a:t>O </a:t>
            </a:r>
            <a:r>
              <a:rPr lang="pt-BR" sz="2400" dirty="0" err="1"/>
              <a:t>lleísmo</a:t>
            </a:r>
            <a:r>
              <a:rPr lang="pt-BR" sz="2400" dirty="0"/>
              <a:t> é a distinção do som das letras y e ll.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/>
              <a:t>O </a:t>
            </a:r>
            <a:r>
              <a:rPr lang="pt-BR" sz="2400" dirty="0" err="1"/>
              <a:t>seseo</a:t>
            </a:r>
            <a:r>
              <a:rPr lang="pt-BR" sz="2400" dirty="0"/>
              <a:t> ocorre apenas no México.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Apenas a I está certa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Apenas a II está certa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I, II e III estão certas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II e III estão certas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dirty="0"/>
              <a:t>Apenas a III está certa</a:t>
            </a:r>
          </a:p>
          <a:p>
            <a:pPr marL="0" indent="0">
              <a:buNone/>
            </a:pPr>
            <a:r>
              <a:rPr lang="pt-BR" sz="2400" dirty="0"/>
              <a:t>Resposta B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0455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EA5B9-EAAF-409E-8645-5F950A5D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9237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sz="2400" dirty="0"/>
              <a:t>Os fenômenos de pronúncia marcam as peculiaridades de cada região, então leia as afirmativas a seguir e assinale a alternativa correta referente a variação da região: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 err="1"/>
              <a:t>Yeísmo</a:t>
            </a:r>
            <a:r>
              <a:rPr lang="pt-BR" sz="2400" dirty="0"/>
              <a:t> é um fenômeno em que as letras “y” e “</a:t>
            </a:r>
            <a:r>
              <a:rPr lang="pt-BR" sz="2400" dirty="0" err="1"/>
              <a:t>ll</a:t>
            </a:r>
            <a:r>
              <a:rPr lang="pt-BR" sz="2400" dirty="0"/>
              <a:t>” são pronunciadas com o mesmo som. 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/>
              <a:t>Os espanhóis pronunciam </a:t>
            </a:r>
            <a:r>
              <a:rPr lang="pt-BR" sz="2400" dirty="0" err="1"/>
              <a:t>callado</a:t>
            </a:r>
            <a:r>
              <a:rPr lang="pt-BR" sz="2400" dirty="0"/>
              <a:t> com som de “lh” e </a:t>
            </a:r>
            <a:r>
              <a:rPr lang="pt-BR" sz="2400" dirty="0" err="1"/>
              <a:t>cayado</a:t>
            </a:r>
            <a:r>
              <a:rPr lang="pt-BR" sz="2400" dirty="0"/>
              <a:t> com som de “</a:t>
            </a:r>
            <a:r>
              <a:rPr lang="pt-BR" sz="2400" dirty="0" err="1"/>
              <a:t>ch</a:t>
            </a:r>
            <a:r>
              <a:rPr lang="pt-BR" sz="2400" dirty="0"/>
              <a:t>”.</a:t>
            </a:r>
          </a:p>
          <a:p>
            <a:pPr marL="857250" indent="-857250">
              <a:buFont typeface="+mj-lt"/>
              <a:buAutoNum type="romanUcPeriod"/>
            </a:pPr>
            <a:r>
              <a:rPr lang="pt-BR" sz="2400" dirty="0"/>
              <a:t>O </a:t>
            </a:r>
            <a:r>
              <a:rPr lang="pt-BR" sz="2400" dirty="0" err="1"/>
              <a:t>zehísmo</a:t>
            </a:r>
            <a:r>
              <a:rPr lang="pt-BR" sz="2400" dirty="0"/>
              <a:t> ocorre em toda a América Latina.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Apenas a I está certa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Apenas a II está certa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I, II e III estão certas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II e III estão certas</a:t>
            </a:r>
          </a:p>
          <a:p>
            <a:pPr marL="742950" indent="-742950">
              <a:buFont typeface="+mj-lt"/>
              <a:buAutoNum type="alphaLcPeriod"/>
            </a:pPr>
            <a:r>
              <a:rPr lang="pt-BR" sz="2400" dirty="0"/>
              <a:t>I e III estão certas</a:t>
            </a:r>
          </a:p>
          <a:p>
            <a:pPr marL="0" indent="0">
              <a:buNone/>
            </a:pPr>
            <a:r>
              <a:rPr lang="pt-BR" sz="2400" dirty="0"/>
              <a:t>Resposta 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5186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AA1D3-1EC9-448F-A7C3-64ADDD6C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8"/>
            <a:ext cx="10515600" cy="59767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Alguns países da América Latina compartilham peculiaridades da língua que identificam os falantes do Rio da Prata. Analise as alternativas a seguir e assinale a alternativa correta: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 err="1"/>
              <a:t>Lleísmo</a:t>
            </a:r>
            <a:r>
              <a:rPr lang="pt-BR" dirty="0"/>
              <a:t> e </a:t>
            </a:r>
            <a:r>
              <a:rPr lang="pt-BR" dirty="0" err="1"/>
              <a:t>zehísmo</a:t>
            </a:r>
            <a:r>
              <a:rPr lang="pt-BR" dirty="0"/>
              <a:t> são fenômenos típicos da região do Rio da Prata.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/>
              <a:t>Os falantes rio-platenses costumam pronunciar o “s” antes de consoante de forma aspirada.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 err="1"/>
              <a:t>Sheísmo</a:t>
            </a:r>
            <a:r>
              <a:rPr lang="pt-BR" dirty="0"/>
              <a:t> é como os rio-platenses chamam o </a:t>
            </a:r>
            <a:r>
              <a:rPr lang="pt-BR" dirty="0" err="1"/>
              <a:t>yeísmo</a:t>
            </a:r>
            <a:r>
              <a:rPr lang="pt-BR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/>
              <a:t>Os acréscimos de fonemas são um costume típico dos falantes de espanhol do Rio da Prata.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 err="1"/>
              <a:t>Voseo</a:t>
            </a:r>
            <a:r>
              <a:rPr lang="pt-BR" dirty="0"/>
              <a:t> é um fenômeno de pronúncia típico da região do Rio da Prata.</a:t>
            </a:r>
          </a:p>
          <a:p>
            <a:pPr marL="0" indent="0">
              <a:buNone/>
            </a:pPr>
            <a:r>
              <a:rPr lang="pt-BR" dirty="0"/>
              <a:t>Resposta B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4406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2906-C85E-4B72-9F90-6C5784A3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54150"/>
            <a:ext cx="10972800" cy="1143000"/>
          </a:xfrm>
        </p:spPr>
        <p:txBody>
          <a:bodyPr/>
          <a:lstStyle/>
          <a:p>
            <a:r>
              <a:rPr lang="pt-BR"/>
              <a:t>Aula de Espanhol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45CF449-BB12-4CCD-B828-18E8685770F0}"/>
              </a:ext>
            </a:extLst>
          </p:cNvPr>
          <p:cNvSpPr/>
          <p:nvPr/>
        </p:nvSpPr>
        <p:spPr>
          <a:xfrm>
            <a:off x="2922350" y="1497150"/>
            <a:ext cx="6347300" cy="4030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Gracias</a:t>
            </a:r>
            <a:endParaRPr kumimoji="0" lang="pt-BR" sz="4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66452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811</Words>
  <Application>Microsoft Office PowerPoint</Application>
  <PresentationFormat>Widescreen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1_Tema do Office</vt:lpstr>
      <vt:lpstr>Apresentação do PowerPoint</vt:lpstr>
      <vt:lpstr>Leonardo Oliveira </vt:lpstr>
      <vt:lpstr>Noções do 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Aula de Espanhol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Kovachich</dc:creator>
  <cp:lastModifiedBy>Angela Kovachich</cp:lastModifiedBy>
  <cp:revision>2</cp:revision>
  <dcterms:created xsi:type="dcterms:W3CDTF">2021-06-30T21:32:09Z</dcterms:created>
  <dcterms:modified xsi:type="dcterms:W3CDTF">2021-07-01T22:17:44Z</dcterms:modified>
</cp:coreProperties>
</file>