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DFDFD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AEBDE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DFDFD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AEBDE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DFDFD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AEBDE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DFDFD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4592" y="147827"/>
            <a:ext cx="8811768" cy="6566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354" y="148589"/>
            <a:ext cx="8810625" cy="6565900"/>
          </a:xfrm>
          <a:custGeom>
            <a:avLst/>
            <a:gdLst/>
            <a:ahLst/>
            <a:cxnLst/>
            <a:rect l="l" t="t" r="r" b="b"/>
            <a:pathLst>
              <a:path w="8810625" h="6565900">
                <a:moveTo>
                  <a:pt x="775169" y="0"/>
                </a:moveTo>
                <a:lnTo>
                  <a:pt x="8810244" y="0"/>
                </a:lnTo>
                <a:lnTo>
                  <a:pt x="8810244" y="5790222"/>
                </a:lnTo>
                <a:lnTo>
                  <a:pt x="8808829" y="5837443"/>
                </a:lnTo>
                <a:lnTo>
                  <a:pt x="8804638" y="5883916"/>
                </a:lnTo>
                <a:lnTo>
                  <a:pt x="8797753" y="5929560"/>
                </a:lnTo>
                <a:lnTo>
                  <a:pt x="8788255" y="5974293"/>
                </a:lnTo>
                <a:lnTo>
                  <a:pt x="8776224" y="6018035"/>
                </a:lnTo>
                <a:lnTo>
                  <a:pt x="8761742" y="6060704"/>
                </a:lnTo>
                <a:lnTo>
                  <a:pt x="8744890" y="6102220"/>
                </a:lnTo>
                <a:lnTo>
                  <a:pt x="8725750" y="6142501"/>
                </a:lnTo>
                <a:lnTo>
                  <a:pt x="8704401" y="6181466"/>
                </a:lnTo>
                <a:lnTo>
                  <a:pt x="8680925" y="6219034"/>
                </a:lnTo>
                <a:lnTo>
                  <a:pt x="8655404" y="6255124"/>
                </a:lnTo>
                <a:lnTo>
                  <a:pt x="8627918" y="6289655"/>
                </a:lnTo>
                <a:lnTo>
                  <a:pt x="8598549" y="6322545"/>
                </a:lnTo>
                <a:lnTo>
                  <a:pt x="8567377" y="6353715"/>
                </a:lnTo>
                <a:lnTo>
                  <a:pt x="8534485" y="6383082"/>
                </a:lnTo>
                <a:lnTo>
                  <a:pt x="8499952" y="6410566"/>
                </a:lnTo>
                <a:lnTo>
                  <a:pt x="8463860" y="6436085"/>
                </a:lnTo>
                <a:lnTo>
                  <a:pt x="8426290" y="6459559"/>
                </a:lnTo>
                <a:lnTo>
                  <a:pt x="8387323" y="6480906"/>
                </a:lnTo>
                <a:lnTo>
                  <a:pt x="8347040" y="6500045"/>
                </a:lnTo>
                <a:lnTo>
                  <a:pt x="8305523" y="6516895"/>
                </a:lnTo>
                <a:lnTo>
                  <a:pt x="8262853" y="6531376"/>
                </a:lnTo>
                <a:lnTo>
                  <a:pt x="8219110" y="6543405"/>
                </a:lnTo>
                <a:lnTo>
                  <a:pt x="8174375" y="6552903"/>
                </a:lnTo>
                <a:lnTo>
                  <a:pt x="8128731" y="6559787"/>
                </a:lnTo>
                <a:lnTo>
                  <a:pt x="8082257" y="6563977"/>
                </a:lnTo>
                <a:lnTo>
                  <a:pt x="8035036" y="6565391"/>
                </a:lnTo>
                <a:lnTo>
                  <a:pt x="0" y="6565391"/>
                </a:lnTo>
                <a:lnTo>
                  <a:pt x="0" y="775207"/>
                </a:lnTo>
                <a:lnTo>
                  <a:pt x="1414" y="727986"/>
                </a:lnTo>
                <a:lnTo>
                  <a:pt x="5604" y="681512"/>
                </a:lnTo>
                <a:lnTo>
                  <a:pt x="12488" y="635868"/>
                </a:lnTo>
                <a:lnTo>
                  <a:pt x="21986" y="591133"/>
                </a:lnTo>
                <a:lnTo>
                  <a:pt x="34015" y="547390"/>
                </a:lnTo>
                <a:lnTo>
                  <a:pt x="48496" y="504720"/>
                </a:lnTo>
                <a:lnTo>
                  <a:pt x="65346" y="463203"/>
                </a:lnTo>
                <a:lnTo>
                  <a:pt x="84485" y="422920"/>
                </a:lnTo>
                <a:lnTo>
                  <a:pt x="105832" y="383953"/>
                </a:lnTo>
                <a:lnTo>
                  <a:pt x="129306" y="346383"/>
                </a:lnTo>
                <a:lnTo>
                  <a:pt x="154825" y="310291"/>
                </a:lnTo>
                <a:lnTo>
                  <a:pt x="182309" y="275758"/>
                </a:lnTo>
                <a:lnTo>
                  <a:pt x="211676" y="242866"/>
                </a:lnTo>
                <a:lnTo>
                  <a:pt x="242846" y="211694"/>
                </a:lnTo>
                <a:lnTo>
                  <a:pt x="275736" y="182325"/>
                </a:lnTo>
                <a:lnTo>
                  <a:pt x="310267" y="154839"/>
                </a:lnTo>
                <a:lnTo>
                  <a:pt x="346357" y="129318"/>
                </a:lnTo>
                <a:lnTo>
                  <a:pt x="383925" y="105842"/>
                </a:lnTo>
                <a:lnTo>
                  <a:pt x="422890" y="84493"/>
                </a:lnTo>
                <a:lnTo>
                  <a:pt x="463171" y="65353"/>
                </a:lnTo>
                <a:lnTo>
                  <a:pt x="504687" y="48501"/>
                </a:lnTo>
                <a:lnTo>
                  <a:pt x="547356" y="34019"/>
                </a:lnTo>
                <a:lnTo>
                  <a:pt x="591098" y="21988"/>
                </a:lnTo>
                <a:lnTo>
                  <a:pt x="635831" y="12490"/>
                </a:lnTo>
                <a:lnTo>
                  <a:pt x="681475" y="5605"/>
                </a:lnTo>
                <a:lnTo>
                  <a:pt x="727948" y="1414"/>
                </a:lnTo>
                <a:lnTo>
                  <a:pt x="775169" y="0"/>
                </a:lnTo>
                <a:close/>
              </a:path>
            </a:pathLst>
          </a:custGeom>
          <a:ln w="10668">
            <a:solidFill>
              <a:srgbClr val="9D9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73023" y="1420367"/>
            <a:ext cx="8031480" cy="41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DFDFD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4592" y="147827"/>
            <a:ext cx="8811768" cy="65669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354" y="148589"/>
            <a:ext cx="8810625" cy="6565900"/>
          </a:xfrm>
          <a:custGeom>
            <a:avLst/>
            <a:gdLst/>
            <a:ahLst/>
            <a:cxnLst/>
            <a:rect l="l" t="t" r="r" b="b"/>
            <a:pathLst>
              <a:path w="8810625" h="6565900">
                <a:moveTo>
                  <a:pt x="775169" y="0"/>
                </a:moveTo>
                <a:lnTo>
                  <a:pt x="8810244" y="0"/>
                </a:lnTo>
                <a:lnTo>
                  <a:pt x="8810244" y="5790222"/>
                </a:lnTo>
                <a:lnTo>
                  <a:pt x="8808829" y="5837443"/>
                </a:lnTo>
                <a:lnTo>
                  <a:pt x="8804638" y="5883916"/>
                </a:lnTo>
                <a:lnTo>
                  <a:pt x="8797753" y="5929560"/>
                </a:lnTo>
                <a:lnTo>
                  <a:pt x="8788255" y="5974293"/>
                </a:lnTo>
                <a:lnTo>
                  <a:pt x="8776224" y="6018035"/>
                </a:lnTo>
                <a:lnTo>
                  <a:pt x="8761742" y="6060704"/>
                </a:lnTo>
                <a:lnTo>
                  <a:pt x="8744890" y="6102220"/>
                </a:lnTo>
                <a:lnTo>
                  <a:pt x="8725750" y="6142501"/>
                </a:lnTo>
                <a:lnTo>
                  <a:pt x="8704401" y="6181466"/>
                </a:lnTo>
                <a:lnTo>
                  <a:pt x="8680925" y="6219034"/>
                </a:lnTo>
                <a:lnTo>
                  <a:pt x="8655404" y="6255124"/>
                </a:lnTo>
                <a:lnTo>
                  <a:pt x="8627918" y="6289655"/>
                </a:lnTo>
                <a:lnTo>
                  <a:pt x="8598549" y="6322545"/>
                </a:lnTo>
                <a:lnTo>
                  <a:pt x="8567377" y="6353715"/>
                </a:lnTo>
                <a:lnTo>
                  <a:pt x="8534485" y="6383082"/>
                </a:lnTo>
                <a:lnTo>
                  <a:pt x="8499952" y="6410566"/>
                </a:lnTo>
                <a:lnTo>
                  <a:pt x="8463860" y="6436085"/>
                </a:lnTo>
                <a:lnTo>
                  <a:pt x="8426290" y="6459559"/>
                </a:lnTo>
                <a:lnTo>
                  <a:pt x="8387323" y="6480906"/>
                </a:lnTo>
                <a:lnTo>
                  <a:pt x="8347040" y="6500045"/>
                </a:lnTo>
                <a:lnTo>
                  <a:pt x="8305523" y="6516895"/>
                </a:lnTo>
                <a:lnTo>
                  <a:pt x="8262853" y="6531376"/>
                </a:lnTo>
                <a:lnTo>
                  <a:pt x="8219110" y="6543405"/>
                </a:lnTo>
                <a:lnTo>
                  <a:pt x="8174375" y="6552903"/>
                </a:lnTo>
                <a:lnTo>
                  <a:pt x="8128731" y="6559787"/>
                </a:lnTo>
                <a:lnTo>
                  <a:pt x="8082257" y="6563977"/>
                </a:lnTo>
                <a:lnTo>
                  <a:pt x="8035036" y="6565391"/>
                </a:lnTo>
                <a:lnTo>
                  <a:pt x="0" y="6565391"/>
                </a:lnTo>
                <a:lnTo>
                  <a:pt x="0" y="775207"/>
                </a:lnTo>
                <a:lnTo>
                  <a:pt x="1414" y="727986"/>
                </a:lnTo>
                <a:lnTo>
                  <a:pt x="5604" y="681512"/>
                </a:lnTo>
                <a:lnTo>
                  <a:pt x="12488" y="635868"/>
                </a:lnTo>
                <a:lnTo>
                  <a:pt x="21986" y="591133"/>
                </a:lnTo>
                <a:lnTo>
                  <a:pt x="34015" y="547390"/>
                </a:lnTo>
                <a:lnTo>
                  <a:pt x="48496" y="504720"/>
                </a:lnTo>
                <a:lnTo>
                  <a:pt x="65346" y="463203"/>
                </a:lnTo>
                <a:lnTo>
                  <a:pt x="84485" y="422920"/>
                </a:lnTo>
                <a:lnTo>
                  <a:pt x="105832" y="383953"/>
                </a:lnTo>
                <a:lnTo>
                  <a:pt x="129306" y="346383"/>
                </a:lnTo>
                <a:lnTo>
                  <a:pt x="154825" y="310291"/>
                </a:lnTo>
                <a:lnTo>
                  <a:pt x="182309" y="275758"/>
                </a:lnTo>
                <a:lnTo>
                  <a:pt x="211676" y="242866"/>
                </a:lnTo>
                <a:lnTo>
                  <a:pt x="242846" y="211694"/>
                </a:lnTo>
                <a:lnTo>
                  <a:pt x="275736" y="182325"/>
                </a:lnTo>
                <a:lnTo>
                  <a:pt x="310267" y="154839"/>
                </a:lnTo>
                <a:lnTo>
                  <a:pt x="346357" y="129318"/>
                </a:lnTo>
                <a:lnTo>
                  <a:pt x="383925" y="105842"/>
                </a:lnTo>
                <a:lnTo>
                  <a:pt x="422890" y="84493"/>
                </a:lnTo>
                <a:lnTo>
                  <a:pt x="463171" y="65353"/>
                </a:lnTo>
                <a:lnTo>
                  <a:pt x="504687" y="48501"/>
                </a:lnTo>
                <a:lnTo>
                  <a:pt x="547356" y="34019"/>
                </a:lnTo>
                <a:lnTo>
                  <a:pt x="591098" y="21988"/>
                </a:lnTo>
                <a:lnTo>
                  <a:pt x="635831" y="12490"/>
                </a:lnTo>
                <a:lnTo>
                  <a:pt x="681475" y="5605"/>
                </a:lnTo>
                <a:lnTo>
                  <a:pt x="727948" y="1414"/>
                </a:lnTo>
                <a:lnTo>
                  <a:pt x="775169" y="0"/>
                </a:lnTo>
                <a:close/>
              </a:path>
            </a:pathLst>
          </a:custGeom>
          <a:ln w="10668">
            <a:solidFill>
              <a:srgbClr val="9D9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015" y="306070"/>
            <a:ext cx="761796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EAEBDE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645" y="2047113"/>
            <a:ext cx="7950708" cy="3610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96766" y="6448693"/>
            <a:ext cx="183197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42228" y="6448693"/>
            <a:ext cx="77533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B8BAB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460" y="6529042"/>
            <a:ext cx="280670" cy="25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DFDFD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4592" y="144779"/>
            <a:ext cx="8816340" cy="2508504"/>
            <a:chOff x="164592" y="144779"/>
            <a:chExt cx="8816340" cy="2508504"/>
          </a:xfrm>
        </p:grpSpPr>
        <p:sp>
          <p:nvSpPr>
            <p:cNvPr id="4" name="object 4"/>
            <p:cNvSpPr/>
            <p:nvPr/>
          </p:nvSpPr>
          <p:spPr>
            <a:xfrm>
              <a:off x="164592" y="144779"/>
              <a:ext cx="8816340" cy="2508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4" y="147065"/>
              <a:ext cx="8815070" cy="2505710"/>
            </a:xfrm>
            <a:custGeom>
              <a:avLst/>
              <a:gdLst/>
              <a:ahLst/>
              <a:cxnLst/>
              <a:rect l="l" t="t" r="r" b="b"/>
              <a:pathLst>
                <a:path w="8815070" h="2505710">
                  <a:moveTo>
                    <a:pt x="295821" y="0"/>
                  </a:moveTo>
                  <a:lnTo>
                    <a:pt x="8814816" y="0"/>
                  </a:lnTo>
                  <a:lnTo>
                    <a:pt x="8814816" y="2209672"/>
                  </a:lnTo>
                  <a:lnTo>
                    <a:pt x="8810943" y="2257642"/>
                  </a:lnTo>
                  <a:lnTo>
                    <a:pt x="8799733" y="2303150"/>
                  </a:lnTo>
                  <a:lnTo>
                    <a:pt x="8781794" y="2345587"/>
                  </a:lnTo>
                  <a:lnTo>
                    <a:pt x="8757737" y="2384343"/>
                  </a:lnTo>
                  <a:lnTo>
                    <a:pt x="8728170" y="2418810"/>
                  </a:lnTo>
                  <a:lnTo>
                    <a:pt x="8693703" y="2448377"/>
                  </a:lnTo>
                  <a:lnTo>
                    <a:pt x="8654947" y="2472434"/>
                  </a:lnTo>
                  <a:lnTo>
                    <a:pt x="8612510" y="2490373"/>
                  </a:lnTo>
                  <a:lnTo>
                    <a:pt x="8567002" y="2501583"/>
                  </a:lnTo>
                  <a:lnTo>
                    <a:pt x="8519033" y="2505455"/>
                  </a:lnTo>
                  <a:lnTo>
                    <a:pt x="0" y="2505455"/>
                  </a:lnTo>
                  <a:lnTo>
                    <a:pt x="0" y="295782"/>
                  </a:lnTo>
                  <a:lnTo>
                    <a:pt x="3871" y="247813"/>
                  </a:lnTo>
                  <a:lnTo>
                    <a:pt x="15081" y="202305"/>
                  </a:lnTo>
                  <a:lnTo>
                    <a:pt x="33019" y="159868"/>
                  </a:lnTo>
                  <a:lnTo>
                    <a:pt x="57077" y="121112"/>
                  </a:lnTo>
                  <a:lnTo>
                    <a:pt x="86645" y="86645"/>
                  </a:lnTo>
                  <a:lnTo>
                    <a:pt x="121115" y="57078"/>
                  </a:lnTo>
                  <a:lnTo>
                    <a:pt x="159876" y="33021"/>
                  </a:lnTo>
                  <a:lnTo>
                    <a:pt x="202320" y="15082"/>
                  </a:lnTo>
                  <a:lnTo>
                    <a:pt x="247838" y="3872"/>
                  </a:lnTo>
                  <a:lnTo>
                    <a:pt x="295821" y="0"/>
                  </a:lnTo>
                  <a:close/>
                </a:path>
              </a:pathLst>
            </a:custGeom>
            <a:ln w="10668">
              <a:solidFill>
                <a:srgbClr val="9D9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685800"/>
              <a:ext cx="5737859" cy="12146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83634" y="2794838"/>
            <a:ext cx="4773295" cy="171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Disciplina:</a:t>
            </a:r>
            <a:r>
              <a:rPr sz="30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Banco</a:t>
            </a:r>
            <a:r>
              <a:rPr sz="3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0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Trebuchet MS"/>
                <a:cs typeface="Trebuchet MS"/>
              </a:rPr>
              <a:t>Dados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060"/>
              </a:spcBef>
            </a:pPr>
            <a:r>
              <a:rPr sz="3000" spc="25" dirty="0">
                <a:solidFill>
                  <a:srgbClr val="FFFFFF"/>
                </a:solidFill>
                <a:latin typeface="Trebuchet MS"/>
                <a:cs typeface="Trebuchet MS"/>
              </a:rPr>
              <a:t>Professor: 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José</a:t>
            </a:r>
            <a:r>
              <a:rPr sz="3000" spc="-5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Antônio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3416"/>
              <a:ext cx="8001000" cy="10795"/>
            </a:xfrm>
            <a:custGeom>
              <a:avLst/>
              <a:gdLst/>
              <a:ahLst/>
              <a:cxnLst/>
              <a:rect l="l" t="t" r="r" b="b"/>
              <a:pathLst>
                <a:path w="8001000" h="10794">
                  <a:moveTo>
                    <a:pt x="800100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8001000" y="10667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65375" y="800100"/>
              <a:ext cx="6736080" cy="594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70685"/>
            <a:ext cx="807275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marR="5080" indent="-292735" algn="just">
              <a:lnSpc>
                <a:spcPct val="100000"/>
              </a:lnSpc>
              <a:spcBef>
                <a:spcPts val="105"/>
              </a:spcBef>
            </a:pPr>
            <a:r>
              <a:rPr sz="1400" spc="265" dirty="0">
                <a:solidFill>
                  <a:srgbClr val="71A276"/>
                </a:solidFill>
                <a:latin typeface="Arial"/>
                <a:cs typeface="Arial"/>
              </a:rPr>
              <a:t>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Desde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início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da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utilização </a:t>
            </a:r>
            <a:r>
              <a:rPr sz="2000" spc="105" dirty="0">
                <a:solidFill>
                  <a:srgbClr val="FFFFFF"/>
                </a:solidFill>
                <a:latin typeface="Trebuchet MS"/>
                <a:cs typeface="Trebuchet MS"/>
              </a:rPr>
              <a:t>dos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computadores,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sabemos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um 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sistema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é 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feito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aceitar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entrada 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dados,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realizar 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processamento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gerar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saída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das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informações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processadas. </a:t>
            </a:r>
            <a:r>
              <a:rPr sz="2000" spc="155" dirty="0">
                <a:solidFill>
                  <a:srgbClr val="FFFFFF"/>
                </a:solidFill>
                <a:latin typeface="Trebuchet MS"/>
                <a:cs typeface="Trebuchet MS"/>
              </a:rPr>
              <a:t>Com 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tempo,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verificou-se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necessidade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armazenar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informações 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geradas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pelos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programas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computadores.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armazenamento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recuperação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das</a:t>
            </a:r>
            <a:r>
              <a:rPr sz="200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informações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passaram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desempenhar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um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papel 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fundamental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sz="20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informática.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61087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Histórico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2083688"/>
            <a:ext cx="62445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Inicialmente chamada de SEQUEL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(Structured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English Language), a linguagem SQL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foi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concebida  e desenvolvida pela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IBM,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utilizando os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conceitos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Codd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(1974).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Em 1977 passou é ser chamada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SQL. Em 1979, 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Relational Software Inc.,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hoje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Oracle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Corporation, lançou 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primeira versão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comercial da linguagem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SQL.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610870"/>
            <a:ext cx="5688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Histórico </a:t>
            </a:r>
            <a:r>
              <a:rPr spc="-484" dirty="0">
                <a:latin typeface="Arial"/>
                <a:cs typeface="Arial"/>
              </a:rPr>
              <a:t>–</a:t>
            </a:r>
            <a:r>
              <a:rPr spc="-320" dirty="0">
                <a:latin typeface="Arial"/>
                <a:cs typeface="Arial"/>
              </a:rPr>
              <a:t> </a:t>
            </a:r>
            <a:r>
              <a:rPr spc="-10" dirty="0"/>
              <a:t>continuação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2083688"/>
            <a:ext cx="624459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5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SQL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pode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ser considerada um padrão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para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manipulação de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dados em banco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dados. Duas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entidades:</a:t>
            </a:r>
            <a:endParaRPr sz="200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ANSI (American National Standards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Institute)</a:t>
            </a:r>
            <a:endParaRPr sz="200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(International Standards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Organization)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SQL – 86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(ANSI)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756285" algn="l"/>
                <a:tab pos="756920" algn="l"/>
                <a:tab pos="1430020" algn="l"/>
                <a:tab pos="1746885" algn="l"/>
                <a:tab pos="2202815" algn="l"/>
                <a:tab pos="2519680" algn="l"/>
                <a:tab pos="4177029" algn="l"/>
                <a:tab pos="579247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QL	–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	–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ç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es	significat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	(BD</a:t>
            </a:r>
            <a:endParaRPr sz="2000">
              <a:latin typeface="Arial"/>
              <a:cs typeface="Arial"/>
            </a:endParaRPr>
          </a:p>
          <a:p>
            <a:pPr marR="3958590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atuais)</a:t>
            </a:r>
            <a:endParaRPr sz="2000">
              <a:latin typeface="Arial"/>
              <a:cs typeface="Arial"/>
            </a:endParaRPr>
          </a:p>
          <a:p>
            <a:pPr marL="286385" marR="3945254" lvl="1" indent="-286385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2863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SQL –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92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SQL – 99 – SQL3 (BD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objeto-relacional)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610870"/>
            <a:ext cx="3333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7815" algn="l"/>
              </a:tabLst>
            </a:pPr>
            <a:r>
              <a:rPr dirty="0"/>
              <a:t>O</a:t>
            </a:r>
            <a:r>
              <a:rPr spc="-5" dirty="0"/>
              <a:t> </a:t>
            </a:r>
            <a:r>
              <a:rPr dirty="0"/>
              <a:t>que	é</a:t>
            </a:r>
            <a:r>
              <a:rPr spc="-85" dirty="0"/>
              <a:t> </a:t>
            </a:r>
            <a:r>
              <a:rPr dirty="0"/>
              <a:t>SQL?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2083688"/>
            <a:ext cx="624459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SQL é um conjunto de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comandos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manipulação de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banco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dados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utilizados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criar 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manter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estrutura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desse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banco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dados,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além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incluir,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7510" y="2998470"/>
            <a:ext cx="8451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excluir,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tabel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2682" y="2998470"/>
            <a:ext cx="49066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5"/>
              </a:spcBef>
              <a:tabLst>
                <a:tab pos="850900" algn="l"/>
                <a:tab pos="1247140" algn="l"/>
                <a:tab pos="1449705" algn="l"/>
                <a:tab pos="1591310" algn="l"/>
                <a:tab pos="2105025" algn="l"/>
                <a:tab pos="2478405" algn="l"/>
                <a:tab pos="2897505" algn="l"/>
                <a:tab pos="3204210" algn="l"/>
                <a:tab pos="4484370" algn="l"/>
                <a:tab pos="46094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dificar	e		p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squis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	in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açõ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nas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	Ela		não	é	uma	lingua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		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7510" y="3608070"/>
            <a:ext cx="1521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programação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496" y="3608070"/>
            <a:ext cx="4234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1125" algn="l"/>
                <a:tab pos="24555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aut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a.	Qu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ndo	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olvemos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7510" y="3912870"/>
            <a:ext cx="590105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aplicações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para banco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dados,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é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necessário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utilizar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uma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linguagem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 programação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tradicional  (C,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Java, Pascal, COBOL,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Vusual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Basic, Delphi,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etc.)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embutir comandos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manipular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dados.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610870"/>
            <a:ext cx="1053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2083688"/>
            <a:ext cx="6245225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linguagem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é dividida nos seguintes  componentes:</a:t>
            </a:r>
            <a:endParaRPr sz="20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 Definition Language(DDL):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permite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criação,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alteração e exclusão de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componentes (objetos)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do  banco de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dados.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ALTER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DROP</a:t>
            </a:r>
            <a:endParaRPr sz="20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 Manipulation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Language(DML): permite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 manipulação dos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dados armazenados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banco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dados.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DELETE –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610870"/>
            <a:ext cx="1053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2083688"/>
            <a:ext cx="624459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3535">
              <a:lnSpc>
                <a:spcPct val="100000"/>
              </a:lnSpc>
              <a:spcBef>
                <a:spcPts val="105"/>
              </a:spcBef>
              <a:tabLst>
                <a:tab pos="483870" algn="l"/>
                <a:tab pos="1972310" algn="l"/>
                <a:tab pos="2785110" algn="l"/>
                <a:tab pos="3241040" algn="l"/>
                <a:tab pos="4417695" algn="l"/>
                <a:tab pos="514159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		lingua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	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	é	dividida	nos	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guin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es  componentes: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0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Language(DQL):</a:t>
            </a:r>
            <a:r>
              <a:rPr sz="20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permite</a:t>
            </a:r>
            <a:r>
              <a:rPr sz="2000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extrair</a:t>
            </a:r>
            <a:r>
              <a:rPr sz="2000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do banco de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dados.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  <a:tab pos="1029335" algn="l"/>
                <a:tab pos="1983105" algn="l"/>
                <a:tab pos="3998595" algn="l"/>
                <a:tab pos="4769485" algn="l"/>
                <a:tab pos="50457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Control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Language(DCL):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provê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interna do banco de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dados.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USER –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ALTER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GRANT –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REVOKE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SCHEMA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3416"/>
              <a:ext cx="8001000" cy="10795"/>
            </a:xfrm>
            <a:custGeom>
              <a:avLst/>
              <a:gdLst/>
              <a:ahLst/>
              <a:cxnLst/>
              <a:rect l="l" t="t" r="r" b="b"/>
              <a:pathLst>
                <a:path w="8001000" h="10794">
                  <a:moveTo>
                    <a:pt x="800100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8001000" y="10667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83608" y="800100"/>
              <a:ext cx="4111751" cy="472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17345"/>
            <a:ext cx="8053705" cy="35871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04800" marR="5080" indent="-292735">
              <a:lnSpc>
                <a:spcPct val="90000"/>
              </a:lnSpc>
              <a:spcBef>
                <a:spcPts val="484"/>
              </a:spcBef>
            </a:pP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iniciar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trabalho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criação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rebuchet MS"/>
                <a:cs typeface="Trebuchet MS"/>
              </a:rPr>
              <a:t>banco 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3200" spc="80" dirty="0">
                <a:solidFill>
                  <a:srgbClr val="FFFFFF"/>
                </a:solidFill>
                <a:latin typeface="Trebuchet MS"/>
                <a:cs typeface="Trebuchet MS"/>
              </a:rPr>
              <a:t>dados, deve-se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inicialmente  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transformar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3200" spc="105" dirty="0">
                <a:solidFill>
                  <a:srgbClr val="FFFFFF"/>
                </a:solidFill>
                <a:latin typeface="Trebuchet MS"/>
                <a:cs typeface="Trebuchet MS"/>
              </a:rPr>
              <a:t>modelo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lógico 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(DER),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no  </a:t>
            </a:r>
            <a:r>
              <a:rPr sz="3200" spc="105" dirty="0">
                <a:solidFill>
                  <a:srgbClr val="FFFFFF"/>
                </a:solidFill>
                <a:latin typeface="Trebuchet MS"/>
                <a:cs typeface="Trebuchet MS"/>
              </a:rPr>
              <a:t>modelo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físico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será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implementado.</a:t>
            </a:r>
            <a:endParaRPr sz="3200">
              <a:latin typeface="Trebuchet MS"/>
              <a:cs typeface="Trebuchet MS"/>
            </a:endParaRPr>
          </a:p>
          <a:p>
            <a:pPr marL="304800" marR="483234" indent="-292735">
              <a:lnSpc>
                <a:spcPct val="90000"/>
              </a:lnSpc>
            </a:pPr>
            <a:r>
              <a:rPr sz="3200" spc="409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3200" spc="110" dirty="0">
                <a:solidFill>
                  <a:srgbClr val="FFFFFF"/>
                </a:solidFill>
                <a:latin typeface="Trebuchet MS"/>
                <a:cs typeface="Trebuchet MS"/>
              </a:rPr>
              <a:t>processo </a:t>
            </a: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consiste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em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simplesmente 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atribuir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tipos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dados</a:t>
            </a:r>
            <a:r>
              <a:rPr sz="32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tamanho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para 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cada um </a:t>
            </a:r>
            <a:r>
              <a:rPr sz="3200" spc="170" dirty="0">
                <a:solidFill>
                  <a:srgbClr val="FFFFFF"/>
                </a:solidFill>
                <a:latin typeface="Trebuchet MS"/>
                <a:cs typeface="Trebuchet MS"/>
              </a:rPr>
              <a:t>dos 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atributos </a:t>
            </a:r>
            <a:r>
              <a:rPr sz="3200" spc="10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foram  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identificados.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73024" y="1420367"/>
              <a:ext cx="8031480" cy="41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8264" y="1423416"/>
              <a:ext cx="8001000" cy="10795"/>
            </a:xfrm>
            <a:custGeom>
              <a:avLst/>
              <a:gdLst/>
              <a:ahLst/>
              <a:cxnLst/>
              <a:rect l="l" t="t" r="r" b="b"/>
              <a:pathLst>
                <a:path w="8001000" h="10794">
                  <a:moveTo>
                    <a:pt x="800100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8001000" y="10667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6224" y="798575"/>
              <a:ext cx="5292852" cy="5958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1666113"/>
            <a:ext cx="810450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marR="5080" indent="-292735" algn="just">
              <a:lnSpc>
                <a:spcPct val="100000"/>
              </a:lnSpc>
              <a:spcBef>
                <a:spcPts val="105"/>
              </a:spcBef>
            </a:pPr>
            <a:r>
              <a:rPr sz="3200" b="0" spc="75" dirty="0">
                <a:solidFill>
                  <a:srgbClr val="FFFFFF"/>
                </a:solidFill>
                <a:latin typeface="Trebuchet MS"/>
                <a:cs typeface="Trebuchet MS"/>
              </a:rPr>
              <a:t>Antes </a:t>
            </a:r>
            <a:r>
              <a:rPr sz="3200" b="0" spc="14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3200" b="0" spc="70" dirty="0">
                <a:solidFill>
                  <a:srgbClr val="FFFFFF"/>
                </a:solidFill>
                <a:latin typeface="Trebuchet MS"/>
                <a:cs typeface="Trebuchet MS"/>
              </a:rPr>
              <a:t>criar </a:t>
            </a:r>
            <a:r>
              <a:rPr sz="3200" b="0" spc="9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3200" b="0" spc="35" dirty="0">
                <a:solidFill>
                  <a:srgbClr val="FFFFFF"/>
                </a:solidFill>
                <a:latin typeface="Trebuchet MS"/>
                <a:cs typeface="Trebuchet MS"/>
              </a:rPr>
              <a:t>tabelas </a:t>
            </a:r>
            <a:r>
              <a:rPr sz="3200" b="0" spc="100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3200" b="0" spc="130" dirty="0">
                <a:solidFill>
                  <a:srgbClr val="FFFFFF"/>
                </a:solidFill>
                <a:latin typeface="Trebuchet MS"/>
                <a:cs typeface="Trebuchet MS"/>
              </a:rPr>
              <a:t>nosso </a:t>
            </a:r>
            <a:r>
              <a:rPr sz="3200" b="0" spc="110" dirty="0">
                <a:solidFill>
                  <a:srgbClr val="FFFFFF"/>
                </a:solidFill>
                <a:latin typeface="Trebuchet MS"/>
                <a:cs typeface="Trebuchet MS"/>
              </a:rPr>
              <a:t>banco  </a:t>
            </a:r>
            <a:r>
              <a:rPr sz="3200" b="0" spc="15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3200" b="0" spc="80" dirty="0">
                <a:solidFill>
                  <a:srgbClr val="FFFFFF"/>
                </a:solidFill>
                <a:latin typeface="Trebuchet MS"/>
                <a:cs typeface="Trebuchet MS"/>
              </a:rPr>
              <a:t>dados, </a:t>
            </a:r>
            <a:r>
              <a:rPr sz="3200" b="0" spc="35" dirty="0">
                <a:solidFill>
                  <a:srgbClr val="FFFFFF"/>
                </a:solidFill>
                <a:latin typeface="Trebuchet MS"/>
                <a:cs typeface="Trebuchet MS"/>
              </a:rPr>
              <a:t>temos </a:t>
            </a:r>
            <a:r>
              <a:rPr sz="3200" b="0" spc="10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3200" b="0" spc="45" dirty="0">
                <a:solidFill>
                  <a:srgbClr val="FFFFFF"/>
                </a:solidFill>
                <a:latin typeface="Trebuchet MS"/>
                <a:cs typeface="Trebuchet MS"/>
              </a:rPr>
              <a:t>definir </a:t>
            </a:r>
            <a:r>
              <a:rPr sz="3200" b="0" spc="85" dirty="0">
                <a:solidFill>
                  <a:srgbClr val="FFFFFF"/>
                </a:solidFill>
                <a:latin typeface="Trebuchet MS"/>
                <a:cs typeface="Trebuchet MS"/>
              </a:rPr>
              <a:t>quais </a:t>
            </a:r>
            <a:r>
              <a:rPr sz="3200" b="0" spc="100" dirty="0">
                <a:solidFill>
                  <a:srgbClr val="FFFFFF"/>
                </a:solidFill>
                <a:latin typeface="Trebuchet MS"/>
                <a:cs typeface="Trebuchet MS"/>
              </a:rPr>
              <a:t>são</a:t>
            </a:r>
            <a:r>
              <a:rPr sz="3200" b="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95" dirty="0">
                <a:solidFill>
                  <a:srgbClr val="FFFFFF"/>
                </a:solidFill>
                <a:latin typeface="Trebuchet MS"/>
                <a:cs typeface="Trebuchet MS"/>
              </a:rPr>
              <a:t>as  </a:t>
            </a:r>
            <a:r>
              <a:rPr sz="3200" b="0" spc="20" dirty="0">
                <a:solidFill>
                  <a:srgbClr val="FFFFFF"/>
                </a:solidFill>
                <a:latin typeface="Trebuchet MS"/>
                <a:cs typeface="Trebuchet MS"/>
              </a:rPr>
              <a:t>características </a:t>
            </a:r>
            <a:r>
              <a:rPr sz="3200" b="0" spc="15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3200" b="0" spc="80" dirty="0">
                <a:solidFill>
                  <a:srgbClr val="FFFFFF"/>
                </a:solidFill>
                <a:latin typeface="Trebuchet MS"/>
                <a:cs typeface="Trebuchet MS"/>
              </a:rPr>
              <a:t>cada um </a:t>
            </a:r>
            <a:r>
              <a:rPr sz="3200" b="0" spc="165" dirty="0">
                <a:solidFill>
                  <a:srgbClr val="FFFFFF"/>
                </a:solidFill>
                <a:latin typeface="Trebuchet MS"/>
                <a:cs typeface="Trebuchet MS"/>
              </a:rPr>
              <a:t>dos </a:t>
            </a:r>
            <a:r>
              <a:rPr sz="3200" b="0" spc="60" dirty="0">
                <a:solidFill>
                  <a:srgbClr val="FFFFFF"/>
                </a:solidFill>
                <a:latin typeface="Trebuchet MS"/>
                <a:cs typeface="Trebuchet MS"/>
              </a:rPr>
              <a:t>campos.  </a:t>
            </a:r>
            <a:r>
              <a:rPr sz="3200" b="0" spc="254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3200" b="0" spc="15" dirty="0">
                <a:solidFill>
                  <a:srgbClr val="FFFFFF"/>
                </a:solidFill>
                <a:latin typeface="Trebuchet MS"/>
                <a:cs typeface="Trebuchet MS"/>
              </a:rPr>
              <a:t>características </a:t>
            </a:r>
            <a:r>
              <a:rPr sz="3200" b="0" spc="10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3200" b="0" spc="114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3200" b="0" spc="200" dirty="0">
                <a:solidFill>
                  <a:srgbClr val="FFFFFF"/>
                </a:solidFill>
                <a:latin typeface="Trebuchet MS"/>
                <a:cs typeface="Trebuchet MS"/>
              </a:rPr>
              <a:t>SQL </a:t>
            </a:r>
            <a:r>
              <a:rPr sz="3200" b="0" spc="130" dirty="0">
                <a:solidFill>
                  <a:srgbClr val="FFFFFF"/>
                </a:solidFill>
                <a:latin typeface="Trebuchet MS"/>
                <a:cs typeface="Trebuchet MS"/>
              </a:rPr>
              <a:t>exige </a:t>
            </a:r>
            <a:r>
              <a:rPr sz="3200" b="0" spc="95" dirty="0">
                <a:solidFill>
                  <a:srgbClr val="FFFFFF"/>
                </a:solidFill>
                <a:latin typeface="Trebuchet MS"/>
                <a:cs typeface="Trebuchet MS"/>
              </a:rPr>
              <a:t>são </a:t>
            </a:r>
            <a:r>
              <a:rPr sz="3200" b="0" spc="114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3200" b="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tipo</a:t>
            </a:r>
            <a:r>
              <a:rPr sz="3200" b="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1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tamanho</a:t>
            </a:r>
            <a:r>
              <a:rPr sz="3200" b="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b="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85" dirty="0">
                <a:solidFill>
                  <a:srgbClr val="FFFFFF"/>
                </a:solidFill>
                <a:latin typeface="Trebuchet MS"/>
                <a:cs typeface="Trebuchet MS"/>
              </a:rPr>
              <a:t>cada</a:t>
            </a:r>
            <a:r>
              <a:rPr sz="3200" b="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25" dirty="0">
                <a:solidFill>
                  <a:srgbClr val="FFFFFF"/>
                </a:solidFill>
                <a:latin typeface="Trebuchet MS"/>
                <a:cs typeface="Trebuchet MS"/>
              </a:rPr>
              <a:t>campo.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0620" y="699516"/>
            <a:ext cx="3877055" cy="588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4312" y="1382998"/>
          <a:ext cx="8729980" cy="468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4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INTEGER OU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Número positivo ou negativo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inteiro.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SMALLINT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Mesma função do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INT,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mas ocupa a metade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espaço.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NUMERIC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555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Número positivo ou negativo. Deve-se informar o tamanho  do campo e casas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decimais.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12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Semelhante a NUMERIC, em alguns casos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tem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maior  precisão em casas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decimais.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Número de ponto flutuante de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simples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precisão(Exponencial).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82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Número de ponto flutuante de dupla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precisão.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1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FLOAT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Número de ponto flutuante em que você define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nível</a:t>
                      </a:r>
                      <a:r>
                        <a:rPr sz="1800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precisão (número de dígitos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significativos).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Armazenamento de um número fixo de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3406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Tipo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dados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4312" y="1360487"/>
          <a:ext cx="8729980" cy="383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8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BIT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VARYING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048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Igual a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BIT,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permitindo armazenar valores maiores.  Normalmente utilizado para armazenar</a:t>
                      </a:r>
                      <a:r>
                        <a:rPr sz="18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imagens.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Permite armazenar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Permite armazenar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horários.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4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TIMESTAMP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Permite armazenar uma combinação de data e</a:t>
                      </a:r>
                      <a:r>
                        <a:rPr sz="1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hora.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Permite armazenar cadeia de caracteres.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Tamanho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informado será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fixo.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181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Permite armazenar cadeia de caracteres,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mas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 tamanho  variável.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7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INTERNAL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Intervalo de data ou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hora.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3416"/>
              <a:ext cx="8001000" cy="10795"/>
            </a:xfrm>
            <a:custGeom>
              <a:avLst/>
              <a:gdLst/>
              <a:ahLst/>
              <a:cxnLst/>
              <a:rect l="l" t="t" r="r" b="b"/>
              <a:pathLst>
                <a:path w="8001000" h="10794">
                  <a:moveTo>
                    <a:pt x="800100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8001000" y="10667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9880" y="800100"/>
              <a:ext cx="5751576" cy="5882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17345"/>
            <a:ext cx="7889875" cy="3587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indent="-292735">
              <a:lnSpc>
                <a:spcPts val="3650"/>
              </a:lnSpc>
              <a:spcBef>
                <a:spcPts val="105"/>
              </a:spcBef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160" dirty="0">
                <a:solidFill>
                  <a:srgbClr val="FFFFFF"/>
                </a:solidFill>
                <a:latin typeface="Trebuchet MS"/>
                <a:cs typeface="Trebuchet MS"/>
              </a:rPr>
              <a:t>Criando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rebuchet MS"/>
                <a:cs typeface="Trebuchet MS"/>
              </a:rPr>
              <a:t>banco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dados</a:t>
            </a:r>
            <a:endParaRPr sz="3200" dirty="0">
              <a:latin typeface="Trebuchet MS"/>
              <a:cs typeface="Trebuchet MS"/>
            </a:endParaRPr>
          </a:p>
          <a:p>
            <a:pPr marL="304800" marR="5080" indent="-292735">
              <a:lnSpc>
                <a:spcPts val="3460"/>
              </a:lnSpc>
              <a:spcBef>
                <a:spcPts val="235"/>
              </a:spcBef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Incluindo,</a:t>
            </a:r>
            <a:r>
              <a:rPr sz="3200" spc="-4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atualizando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excluindo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linhas  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nas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tabelas</a:t>
            </a:r>
            <a:endParaRPr sz="3200" dirty="0">
              <a:latin typeface="Trebuchet MS"/>
              <a:cs typeface="Trebuchet MS"/>
            </a:endParaRPr>
          </a:p>
          <a:p>
            <a:pPr marL="304800" indent="-292735">
              <a:lnSpc>
                <a:spcPts val="321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80" dirty="0">
                <a:solidFill>
                  <a:srgbClr val="FFFFFF"/>
                </a:solidFill>
                <a:latin typeface="Trebuchet MS"/>
                <a:cs typeface="Trebuchet MS"/>
              </a:rPr>
              <a:t>Pesquisa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básica em</a:t>
            </a:r>
            <a:r>
              <a:rPr sz="3200" spc="-6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tabelas</a:t>
            </a:r>
            <a:endParaRPr sz="3200" dirty="0">
              <a:latin typeface="Trebuchet MS"/>
              <a:cs typeface="Trebuchet MS"/>
            </a:endParaRPr>
          </a:p>
          <a:p>
            <a:pPr marL="304800" indent="-292735">
              <a:lnSpc>
                <a:spcPts val="3454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Cálculos 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funções</a:t>
            </a:r>
            <a:r>
              <a:rPr sz="3200" spc="-7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rebuchet MS"/>
                <a:cs typeface="Trebuchet MS"/>
              </a:rPr>
              <a:t>usuais</a:t>
            </a:r>
            <a:endParaRPr sz="3200" dirty="0">
              <a:latin typeface="Trebuchet MS"/>
              <a:cs typeface="Trebuchet MS"/>
            </a:endParaRPr>
          </a:p>
          <a:p>
            <a:pPr marL="304800" indent="-292735">
              <a:lnSpc>
                <a:spcPts val="3454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80" dirty="0">
                <a:solidFill>
                  <a:srgbClr val="FFFFFF"/>
                </a:solidFill>
                <a:latin typeface="Trebuchet MS"/>
                <a:cs typeface="Trebuchet MS"/>
              </a:rPr>
              <a:t>Pesquisa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em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múltiplas</a:t>
            </a:r>
            <a:r>
              <a:rPr sz="3200" spc="-6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tabelas</a:t>
            </a:r>
            <a:endParaRPr sz="3200" dirty="0">
              <a:latin typeface="Trebuchet MS"/>
              <a:cs typeface="Trebuchet MS"/>
            </a:endParaRPr>
          </a:p>
          <a:p>
            <a:pPr marL="304800" indent="-292735">
              <a:lnSpc>
                <a:spcPts val="3454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75" dirty="0">
                <a:solidFill>
                  <a:srgbClr val="FFFFFF"/>
                </a:solidFill>
                <a:latin typeface="Trebuchet MS"/>
                <a:cs typeface="Trebuchet MS"/>
              </a:rPr>
              <a:t>Subconsultas</a:t>
            </a:r>
            <a:endParaRPr sz="3200" dirty="0">
              <a:latin typeface="Trebuchet MS"/>
              <a:cs typeface="Trebuchet MS"/>
            </a:endParaRPr>
          </a:p>
          <a:p>
            <a:pPr marL="304800" indent="-292735">
              <a:lnSpc>
                <a:spcPts val="365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80" dirty="0">
                <a:solidFill>
                  <a:srgbClr val="FFFFFF"/>
                </a:solidFill>
                <a:latin typeface="Trebuchet MS"/>
                <a:cs typeface="Trebuchet MS"/>
              </a:rPr>
              <a:t>Pesquisa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avançada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3879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Criando</a:t>
            </a:r>
            <a:r>
              <a:rPr spc="-70" dirty="0"/>
              <a:t> </a:t>
            </a:r>
            <a:r>
              <a:rPr spc="-50" dirty="0"/>
              <a:t>Tabelas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2039492"/>
            <a:ext cx="6243320" cy="37807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430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Tabelas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são as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estruturas mais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importantes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 um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banco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dados.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Nas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tabelas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estará o conteúdo que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representa cada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objeto do mundo  real.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padrão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as tabelas em  três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categorias: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Tabelas</a:t>
            </a:r>
            <a:r>
              <a:rPr sz="280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permanentes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Tabelas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temporárias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globais;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Tabelas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temporárias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locais.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3879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Criando</a:t>
            </a:r>
            <a:r>
              <a:rPr spc="-70" dirty="0"/>
              <a:t> </a:t>
            </a:r>
            <a:r>
              <a:rPr spc="-50" dirty="0"/>
              <a:t>Tabelas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2039492"/>
            <a:ext cx="5785485" cy="373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– Sintaxe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básica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405765" marR="5080" indent="-393700">
              <a:lnSpc>
                <a:spcPct val="110000"/>
              </a:lnSpc>
            </a:pP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nome_tabela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  coluna1 tipo_De_Dado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constraint,  coluna2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tipo_De_Dado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constraint,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405765" marR="64135">
              <a:lnSpc>
                <a:spcPct val="1100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colunan tipo_De_dado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constraint,  constraint_de_tabela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3879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Criando</a:t>
            </a:r>
            <a:r>
              <a:rPr spc="-70" dirty="0"/>
              <a:t> </a:t>
            </a:r>
            <a:r>
              <a:rPr spc="-50" dirty="0"/>
              <a:t>Tabelas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2047113"/>
            <a:ext cx="463105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Exemplo: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50">
              <a:latin typeface="Arial"/>
              <a:cs typeface="Arial"/>
            </a:endParaRPr>
          </a:p>
          <a:p>
            <a:pPr marL="518795" marR="496570" indent="-506730">
              <a:lnSpc>
                <a:spcPct val="1101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table Cliente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Clienteid int not null,  Nome varchar(50)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null,</a:t>
            </a:r>
            <a:endParaRPr sz="2400">
              <a:latin typeface="Arial"/>
              <a:cs typeface="Arial"/>
            </a:endParaRPr>
          </a:p>
          <a:p>
            <a:pPr marL="518795" marR="5080">
              <a:lnSpc>
                <a:spcPct val="11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Endereco varchar(50) not null,  Cidade varchar(25)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null,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Estado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char(2)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null,  primary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(Clienteid)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4" name="object 4"/>
            <p:cNvSpPr/>
            <p:nvPr/>
          </p:nvSpPr>
          <p:spPr>
            <a:xfrm>
              <a:off x="164592" y="147827"/>
              <a:ext cx="8811768" cy="6566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4" y="148589"/>
              <a:ext cx="8810625" cy="6565900"/>
            </a:xfrm>
            <a:custGeom>
              <a:avLst/>
              <a:gdLst/>
              <a:ahLst/>
              <a:cxnLst/>
              <a:rect l="l" t="t" r="r" b="b"/>
              <a:pathLst>
                <a:path w="8810625" h="6565900">
                  <a:moveTo>
                    <a:pt x="775169" y="0"/>
                  </a:moveTo>
                  <a:lnTo>
                    <a:pt x="8810244" y="0"/>
                  </a:lnTo>
                  <a:lnTo>
                    <a:pt x="8810244" y="5790222"/>
                  </a:lnTo>
                  <a:lnTo>
                    <a:pt x="8808829" y="5837443"/>
                  </a:lnTo>
                  <a:lnTo>
                    <a:pt x="8804638" y="5883916"/>
                  </a:lnTo>
                  <a:lnTo>
                    <a:pt x="8797753" y="5929560"/>
                  </a:lnTo>
                  <a:lnTo>
                    <a:pt x="8788255" y="5974293"/>
                  </a:lnTo>
                  <a:lnTo>
                    <a:pt x="8776224" y="6018035"/>
                  </a:lnTo>
                  <a:lnTo>
                    <a:pt x="8761742" y="6060704"/>
                  </a:lnTo>
                  <a:lnTo>
                    <a:pt x="8744890" y="6102220"/>
                  </a:lnTo>
                  <a:lnTo>
                    <a:pt x="8725750" y="6142501"/>
                  </a:lnTo>
                  <a:lnTo>
                    <a:pt x="8704401" y="6181466"/>
                  </a:lnTo>
                  <a:lnTo>
                    <a:pt x="8680925" y="6219034"/>
                  </a:lnTo>
                  <a:lnTo>
                    <a:pt x="8655404" y="6255124"/>
                  </a:lnTo>
                  <a:lnTo>
                    <a:pt x="8627918" y="6289655"/>
                  </a:lnTo>
                  <a:lnTo>
                    <a:pt x="8598549" y="6322545"/>
                  </a:lnTo>
                  <a:lnTo>
                    <a:pt x="8567377" y="6353715"/>
                  </a:lnTo>
                  <a:lnTo>
                    <a:pt x="8534485" y="6383082"/>
                  </a:lnTo>
                  <a:lnTo>
                    <a:pt x="8499952" y="6410566"/>
                  </a:lnTo>
                  <a:lnTo>
                    <a:pt x="8463860" y="6436085"/>
                  </a:lnTo>
                  <a:lnTo>
                    <a:pt x="8426290" y="6459559"/>
                  </a:lnTo>
                  <a:lnTo>
                    <a:pt x="8387323" y="6480906"/>
                  </a:lnTo>
                  <a:lnTo>
                    <a:pt x="8347040" y="6500045"/>
                  </a:lnTo>
                  <a:lnTo>
                    <a:pt x="8305523" y="6516895"/>
                  </a:lnTo>
                  <a:lnTo>
                    <a:pt x="8262853" y="6531376"/>
                  </a:lnTo>
                  <a:lnTo>
                    <a:pt x="8219110" y="6543405"/>
                  </a:lnTo>
                  <a:lnTo>
                    <a:pt x="8174375" y="6552903"/>
                  </a:lnTo>
                  <a:lnTo>
                    <a:pt x="8128731" y="6559787"/>
                  </a:lnTo>
                  <a:lnTo>
                    <a:pt x="8082257" y="6563977"/>
                  </a:lnTo>
                  <a:lnTo>
                    <a:pt x="8035036" y="6565391"/>
                  </a:lnTo>
                  <a:lnTo>
                    <a:pt x="0" y="6565391"/>
                  </a:lnTo>
                  <a:lnTo>
                    <a:pt x="0" y="775207"/>
                  </a:lnTo>
                  <a:lnTo>
                    <a:pt x="1414" y="727986"/>
                  </a:lnTo>
                  <a:lnTo>
                    <a:pt x="5604" y="681512"/>
                  </a:lnTo>
                  <a:lnTo>
                    <a:pt x="12488" y="635868"/>
                  </a:lnTo>
                  <a:lnTo>
                    <a:pt x="21986" y="591133"/>
                  </a:lnTo>
                  <a:lnTo>
                    <a:pt x="34015" y="547390"/>
                  </a:lnTo>
                  <a:lnTo>
                    <a:pt x="48496" y="504720"/>
                  </a:lnTo>
                  <a:lnTo>
                    <a:pt x="65346" y="463203"/>
                  </a:lnTo>
                  <a:lnTo>
                    <a:pt x="84485" y="422920"/>
                  </a:lnTo>
                  <a:lnTo>
                    <a:pt x="105832" y="383953"/>
                  </a:lnTo>
                  <a:lnTo>
                    <a:pt x="129306" y="346383"/>
                  </a:lnTo>
                  <a:lnTo>
                    <a:pt x="154825" y="310291"/>
                  </a:lnTo>
                  <a:lnTo>
                    <a:pt x="182309" y="275758"/>
                  </a:lnTo>
                  <a:lnTo>
                    <a:pt x="211676" y="242866"/>
                  </a:lnTo>
                  <a:lnTo>
                    <a:pt x="242846" y="211694"/>
                  </a:lnTo>
                  <a:lnTo>
                    <a:pt x="275736" y="182325"/>
                  </a:lnTo>
                  <a:lnTo>
                    <a:pt x="310267" y="154839"/>
                  </a:lnTo>
                  <a:lnTo>
                    <a:pt x="346357" y="129318"/>
                  </a:lnTo>
                  <a:lnTo>
                    <a:pt x="383925" y="105842"/>
                  </a:lnTo>
                  <a:lnTo>
                    <a:pt x="422890" y="84493"/>
                  </a:lnTo>
                  <a:lnTo>
                    <a:pt x="463171" y="65353"/>
                  </a:lnTo>
                  <a:lnTo>
                    <a:pt x="504687" y="48501"/>
                  </a:lnTo>
                  <a:lnTo>
                    <a:pt x="547356" y="34019"/>
                  </a:lnTo>
                  <a:lnTo>
                    <a:pt x="591098" y="21988"/>
                  </a:lnTo>
                  <a:lnTo>
                    <a:pt x="635831" y="12490"/>
                  </a:lnTo>
                  <a:lnTo>
                    <a:pt x="681475" y="5605"/>
                  </a:lnTo>
                  <a:lnTo>
                    <a:pt x="727948" y="1414"/>
                  </a:lnTo>
                  <a:lnTo>
                    <a:pt x="775169" y="0"/>
                  </a:lnTo>
                  <a:close/>
                </a:path>
              </a:pathLst>
            </a:custGeom>
            <a:ln w="10668">
              <a:solidFill>
                <a:srgbClr val="9D9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Constraint mais</a:t>
            </a:r>
            <a:r>
              <a:rPr spc="-85" dirty="0"/>
              <a:t> </a:t>
            </a:r>
            <a:r>
              <a:rPr spc="-5" dirty="0"/>
              <a:t>comuns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594229" y="1996210"/>
            <a:ext cx="5534660" cy="28428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Chave primaria (Primary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key)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Chave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estrangeira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(Foreign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Key)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Constraint mais</a:t>
            </a:r>
            <a:r>
              <a:rPr spc="-85" dirty="0"/>
              <a:t> </a:t>
            </a:r>
            <a:r>
              <a:rPr spc="-5" dirty="0"/>
              <a:t>comuns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2047113"/>
            <a:ext cx="626046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Chave primaria (Primary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Arial"/>
              <a:cs typeface="Arial"/>
            </a:endParaRPr>
          </a:p>
          <a:p>
            <a:pPr marL="355600" marR="5080" indent="-343535" algn="just">
              <a:lnSpc>
                <a:spcPct val="901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Digamos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haja uma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tabela de cliente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cuja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primária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seja o campo Clienteid.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criação da chave primária ficaria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assim: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Primary key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(Clienteid)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Constraint mais</a:t>
            </a:r>
            <a:r>
              <a:rPr spc="-85" dirty="0"/>
              <a:t> </a:t>
            </a:r>
            <a:r>
              <a:rPr spc="-5" dirty="0"/>
              <a:t>comuns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47113"/>
            <a:ext cx="668464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Chave estrangeira (Foreign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key)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50">
              <a:latin typeface="Arial"/>
              <a:cs typeface="Arial"/>
            </a:endParaRPr>
          </a:p>
          <a:p>
            <a:pPr marL="350520" marR="5080" indent="-338455">
              <a:lnSpc>
                <a:spcPct val="1101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FOREIGN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KEY nome_Chave (lista de colunas)  REFERENCES nome_tabela (lista de colunas)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ação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ação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Ação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CASCADE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Constraint mais</a:t>
            </a:r>
            <a:r>
              <a:rPr spc="-85" dirty="0"/>
              <a:t> </a:t>
            </a:r>
            <a:r>
              <a:rPr spc="-5" dirty="0"/>
              <a:t>comuns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47113"/>
            <a:ext cx="685165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Chave estrangeira (Foreign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Arial"/>
              <a:cs typeface="Arial"/>
            </a:endParaRPr>
          </a:p>
          <a:p>
            <a:pPr marL="355600" marR="5080" indent="-342900" algn="just">
              <a:lnSpc>
                <a:spcPct val="901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Como exemplo,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vamos fazer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referência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á tabela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Clientes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quando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estamos criando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tabela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pedidos.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Arial"/>
              <a:cs typeface="Arial"/>
            </a:endParaRPr>
          </a:p>
          <a:p>
            <a:pPr marL="265430" marR="717550" indent="-253365">
              <a:lnSpc>
                <a:spcPct val="11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FOREIGN KEY pedido_cliente_fk ( clienteid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)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REFRENCES Cliente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clienteid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65430" marR="3268979">
              <a:lnSpc>
                <a:spcPct val="11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CASCADE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CASCADE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Constraint mais</a:t>
            </a:r>
            <a:r>
              <a:rPr spc="-85" dirty="0"/>
              <a:t> </a:t>
            </a:r>
            <a:r>
              <a:rPr spc="-5" dirty="0"/>
              <a:t>comuns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47113"/>
            <a:ext cx="685292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Arial"/>
              <a:cs typeface="Arial"/>
            </a:endParaRPr>
          </a:p>
          <a:p>
            <a:pPr marL="355600" marR="5080" indent="-342900" algn="just">
              <a:lnSpc>
                <a:spcPct val="901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Serve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atribuir um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conteúdo-padrão a uma  coluna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 tabela, sempre que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incluída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uma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nova linha na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tabela.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Quantidade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Constraint mais</a:t>
            </a:r>
            <a:r>
              <a:rPr spc="-85" dirty="0"/>
              <a:t> </a:t>
            </a:r>
            <a:r>
              <a:rPr spc="-5" dirty="0"/>
              <a:t>comuns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47113"/>
            <a:ext cx="6851015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ts val="2740"/>
              </a:lnSpc>
              <a:tabLst>
                <a:tab pos="957580" algn="l"/>
                <a:tab pos="1600835" algn="l"/>
                <a:tab pos="1902460" algn="l"/>
                <a:tab pos="3289300" algn="l"/>
                <a:tab pos="3760470" algn="l"/>
                <a:tab pos="4485640" algn="l"/>
                <a:tab pos="5518150" algn="l"/>
                <a:tab pos="61595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Ind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ca	que	o	co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teúdo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	uma	colu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nã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	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4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Nulo.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Nome_Cliente varchar(50) not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null,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Constraint mais</a:t>
            </a:r>
            <a:r>
              <a:rPr spc="-85" dirty="0"/>
              <a:t> </a:t>
            </a:r>
            <a:r>
              <a:rPr spc="-5" dirty="0"/>
              <a:t>comuns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47113"/>
            <a:ext cx="685419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Arial"/>
              <a:cs typeface="Arial"/>
            </a:endParaRPr>
          </a:p>
          <a:p>
            <a:pPr marL="355600" marR="5080" indent="-342900" algn="just">
              <a:lnSpc>
                <a:spcPct val="901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Indica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não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pode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haver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repetição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conteúdo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 coluna.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Isso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é diferente do conceito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chave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primária.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CPF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numeric(11)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UNIQUE,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3416"/>
              <a:ext cx="8001000" cy="10795"/>
            </a:xfrm>
            <a:custGeom>
              <a:avLst/>
              <a:gdLst/>
              <a:ahLst/>
              <a:cxnLst/>
              <a:rect l="l" t="t" r="r" b="b"/>
              <a:pathLst>
                <a:path w="8001000" h="10794">
                  <a:moveTo>
                    <a:pt x="800100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8001000" y="10667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83608" y="800100"/>
              <a:ext cx="4111751" cy="472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66113"/>
            <a:ext cx="720090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Definição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spc="-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dados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130" dirty="0">
                <a:solidFill>
                  <a:srgbClr val="FFFFFF"/>
                </a:solidFill>
                <a:latin typeface="Trebuchet MS"/>
                <a:cs typeface="Trebuchet MS"/>
              </a:rPr>
              <a:t>Criação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tabelas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Integridade 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referencial </a:t>
            </a:r>
            <a:r>
              <a:rPr sz="3200" spc="42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3200" spc="-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Alteração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estrutura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tabela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114" dirty="0">
                <a:solidFill>
                  <a:srgbClr val="FFFFFF"/>
                </a:solidFill>
                <a:latin typeface="Trebuchet MS"/>
                <a:cs typeface="Trebuchet MS"/>
              </a:rPr>
              <a:t>Excluindo </a:t>
            </a: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sz="3200" spc="-4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tabela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130" dirty="0">
                <a:solidFill>
                  <a:srgbClr val="FFFFFF"/>
                </a:solidFill>
                <a:latin typeface="Trebuchet MS"/>
                <a:cs typeface="Trebuchet MS"/>
              </a:rPr>
              <a:t>Criação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spc="-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índices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Laboratório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Constraint mais</a:t>
            </a:r>
            <a:r>
              <a:rPr spc="-85" dirty="0"/>
              <a:t> </a:t>
            </a:r>
            <a:r>
              <a:rPr spc="-5" dirty="0"/>
              <a:t>comuns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47113"/>
            <a:ext cx="685609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/>
              <a:cs typeface="Arial"/>
            </a:endParaRPr>
          </a:p>
          <a:p>
            <a:pPr marL="355600" marR="8255" indent="-342900" algn="just">
              <a:lnSpc>
                <a:spcPct val="9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domínio é uma expressão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 valores  possíveis para 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conteúdo de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uma coluna.  Podemos, ao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criarmos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uma coluna, especificar  quais os valores que poderão ser utilizados  para preencher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coluna.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1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Sexo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char(1)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UPPER(sexo)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‘M’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UPPER(Sexo)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‘F’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Constraint mais</a:t>
            </a:r>
            <a:r>
              <a:rPr spc="-85" dirty="0"/>
              <a:t> </a:t>
            </a:r>
            <a:r>
              <a:rPr spc="-5" dirty="0"/>
              <a:t>comuns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10537"/>
            <a:ext cx="6854190" cy="3354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ASSERTIVAS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57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Uma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assertiva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é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utilizada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para estabelecer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restrição no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banco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dados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base em  dados de uma ou mais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tabelas.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Por exemplo,  você pode estabelecer que a tabela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sempre  tenha pelo menos uma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linha.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ASSERTION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há_CD</a:t>
            </a:r>
            <a:endParaRPr sz="24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 (EXISTS select codigo_cd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6247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1075" algn="l"/>
              </a:tabLst>
            </a:pPr>
            <a:r>
              <a:rPr dirty="0"/>
              <a:t>Alterar </a:t>
            </a:r>
            <a:r>
              <a:rPr spc="-5" dirty="0"/>
              <a:t>estrutur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de	tabe</a:t>
            </a:r>
            <a:r>
              <a:rPr spc="-15" dirty="0"/>
              <a:t>l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47113"/>
            <a:ext cx="6851015" cy="31349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Para alterar a estrutura de uma tabela, utilizamos  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comando 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ALTER</a:t>
            </a:r>
            <a:r>
              <a:rPr sz="2400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TABLE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Adicionar novas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colunas;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Acrescentar novas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constraints;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Modificar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colunas;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Excluir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elementos;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DB525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Trocar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 nome do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elemento;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6247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1075" algn="l"/>
              </a:tabLst>
            </a:pPr>
            <a:r>
              <a:rPr dirty="0"/>
              <a:t>Alterar </a:t>
            </a:r>
            <a:r>
              <a:rPr spc="-5" dirty="0"/>
              <a:t>estrutur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de	tabe</a:t>
            </a:r>
            <a:r>
              <a:rPr spc="-15" dirty="0"/>
              <a:t>l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47113"/>
            <a:ext cx="6250305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Adicionar novas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colunas: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ALTER TABLE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nome_tabela</a:t>
            </a:r>
            <a:endParaRPr sz="2400">
              <a:latin typeface="Arial"/>
              <a:cs typeface="Arial"/>
            </a:endParaRPr>
          </a:p>
          <a:p>
            <a:pPr marL="944244" marR="5080" indent="-695325">
              <a:lnSpc>
                <a:spcPct val="11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 nome_coluna tipo_de_dado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constraint,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nome_coluna tipo_de_dado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constraint,</a:t>
            </a:r>
            <a:endParaRPr sz="240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...,</a:t>
            </a:r>
            <a:endParaRPr sz="240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nome_coluna tipo_de_dado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constraint,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6247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1075" algn="l"/>
              </a:tabLst>
            </a:pPr>
            <a:r>
              <a:rPr dirty="0"/>
              <a:t>Alterar </a:t>
            </a:r>
            <a:r>
              <a:rPr spc="-5" dirty="0"/>
              <a:t>estrutur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de	tabe</a:t>
            </a:r>
            <a:r>
              <a:rPr spc="-15" dirty="0"/>
              <a:t>l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47113"/>
            <a:ext cx="471805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Adicionar novas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colunas: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Exemplo: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ALTER TABLE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Cliente</a:t>
            </a:r>
            <a:endParaRPr sz="240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285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varchar(80)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6247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1075" algn="l"/>
              </a:tabLst>
            </a:pPr>
            <a:r>
              <a:rPr dirty="0"/>
              <a:t>Alterar </a:t>
            </a:r>
            <a:r>
              <a:rPr spc="-5" dirty="0"/>
              <a:t>estrutur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de	tabe</a:t>
            </a:r>
            <a:r>
              <a:rPr spc="-15" dirty="0"/>
              <a:t>l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47113"/>
            <a:ext cx="422719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Adicionar novas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ALTER TABLE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nome_tabela</a:t>
            </a:r>
            <a:endParaRPr sz="24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Exemplo: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ALTER TABLE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Cliente</a:t>
            </a:r>
            <a:endParaRPr sz="240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 primary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(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clienteid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6247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1075" algn="l"/>
              </a:tabLst>
            </a:pPr>
            <a:r>
              <a:rPr dirty="0"/>
              <a:t>Alterar </a:t>
            </a:r>
            <a:r>
              <a:rPr spc="-5" dirty="0"/>
              <a:t>estrutur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de	tabe</a:t>
            </a:r>
            <a:r>
              <a:rPr spc="-15" dirty="0"/>
              <a:t>l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53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modificando</a:t>
            </a:r>
            <a:r>
              <a:rPr spc="20" dirty="0"/>
              <a:t> </a:t>
            </a:r>
            <a:r>
              <a:rPr spc="-5" dirty="0"/>
              <a:t>colunas:</a:t>
            </a:r>
          </a:p>
          <a:p>
            <a:pPr marL="1082675">
              <a:lnSpc>
                <a:spcPct val="100000"/>
              </a:lnSpc>
              <a:spcBef>
                <a:spcPts val="5"/>
              </a:spcBef>
            </a:pPr>
            <a:endParaRPr sz="3000"/>
          </a:p>
          <a:p>
            <a:pPr marL="1095375">
              <a:lnSpc>
                <a:spcPct val="100000"/>
              </a:lnSpc>
            </a:pPr>
            <a:r>
              <a:rPr spc="-40" dirty="0"/>
              <a:t>ALTER TABLE</a:t>
            </a:r>
            <a:r>
              <a:rPr spc="5" dirty="0"/>
              <a:t> </a:t>
            </a:r>
            <a:r>
              <a:rPr spc="-5" dirty="0"/>
              <a:t>nome_tabela</a:t>
            </a:r>
          </a:p>
          <a:p>
            <a:pPr marL="1348105">
              <a:lnSpc>
                <a:spcPct val="100000"/>
              </a:lnSpc>
              <a:spcBef>
                <a:spcPts val="290"/>
              </a:spcBef>
            </a:pPr>
            <a:r>
              <a:rPr dirty="0"/>
              <a:t>MODIFY </a:t>
            </a:r>
            <a:r>
              <a:rPr spc="-5" dirty="0"/>
              <a:t>nome_coluna tipo_de_dados</a:t>
            </a:r>
            <a:r>
              <a:rPr spc="40" dirty="0"/>
              <a:t> </a:t>
            </a:r>
            <a:r>
              <a:rPr spc="-5" dirty="0"/>
              <a:t>constraint</a:t>
            </a:r>
          </a:p>
          <a:p>
            <a:pPr marL="1082675">
              <a:lnSpc>
                <a:spcPct val="100000"/>
              </a:lnSpc>
              <a:spcBef>
                <a:spcPts val="5"/>
              </a:spcBef>
            </a:pPr>
            <a:endParaRPr sz="3000"/>
          </a:p>
          <a:p>
            <a:pPr marL="1095375">
              <a:lnSpc>
                <a:spcPct val="100000"/>
              </a:lnSpc>
            </a:pPr>
            <a:r>
              <a:rPr spc="-5" dirty="0"/>
              <a:t>Exemplo:</a:t>
            </a:r>
          </a:p>
          <a:p>
            <a:pPr marL="1082675">
              <a:lnSpc>
                <a:spcPct val="100000"/>
              </a:lnSpc>
              <a:spcBef>
                <a:spcPts val="10"/>
              </a:spcBef>
            </a:pPr>
            <a:endParaRPr sz="3000"/>
          </a:p>
          <a:p>
            <a:pPr marL="1095375">
              <a:lnSpc>
                <a:spcPct val="100000"/>
              </a:lnSpc>
            </a:pPr>
            <a:r>
              <a:rPr spc="-40" dirty="0"/>
              <a:t>ALTER TABLE</a:t>
            </a:r>
            <a:r>
              <a:rPr dirty="0"/>
              <a:t> </a:t>
            </a:r>
            <a:r>
              <a:rPr spc="-5" dirty="0"/>
              <a:t>Cliente</a:t>
            </a:r>
          </a:p>
          <a:p>
            <a:pPr marL="1433195">
              <a:lnSpc>
                <a:spcPct val="100000"/>
              </a:lnSpc>
              <a:spcBef>
                <a:spcPts val="290"/>
              </a:spcBef>
            </a:pPr>
            <a:r>
              <a:rPr dirty="0"/>
              <a:t>MODIFY </a:t>
            </a:r>
            <a:r>
              <a:rPr spc="-5" dirty="0"/>
              <a:t>email varchar(100) not</a:t>
            </a:r>
            <a:r>
              <a:rPr spc="-40" dirty="0"/>
              <a:t> </a:t>
            </a:r>
            <a:r>
              <a:rPr spc="-5" dirty="0"/>
              <a:t>null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6247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1075" algn="l"/>
              </a:tabLst>
            </a:pPr>
            <a:r>
              <a:rPr dirty="0"/>
              <a:t>Alterar </a:t>
            </a:r>
            <a:r>
              <a:rPr spc="-5" dirty="0"/>
              <a:t>estrutur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de	tabe</a:t>
            </a:r>
            <a:r>
              <a:rPr spc="-15" dirty="0"/>
              <a:t>l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84629" y="2047113"/>
            <a:ext cx="4013200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Excluindo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elementos: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ALTER TABLE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tabela</a:t>
            </a:r>
            <a:endParaRPr sz="24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DELETE/DROP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elemento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4" name="object 4"/>
            <p:cNvSpPr/>
            <p:nvPr/>
          </p:nvSpPr>
          <p:spPr>
            <a:xfrm>
              <a:off x="164592" y="147827"/>
              <a:ext cx="8811768" cy="6566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4" y="148589"/>
              <a:ext cx="8810625" cy="6565900"/>
            </a:xfrm>
            <a:custGeom>
              <a:avLst/>
              <a:gdLst/>
              <a:ahLst/>
              <a:cxnLst/>
              <a:rect l="l" t="t" r="r" b="b"/>
              <a:pathLst>
                <a:path w="8810625" h="6565900">
                  <a:moveTo>
                    <a:pt x="775169" y="0"/>
                  </a:moveTo>
                  <a:lnTo>
                    <a:pt x="8810244" y="0"/>
                  </a:lnTo>
                  <a:lnTo>
                    <a:pt x="8810244" y="5790222"/>
                  </a:lnTo>
                  <a:lnTo>
                    <a:pt x="8808829" y="5837443"/>
                  </a:lnTo>
                  <a:lnTo>
                    <a:pt x="8804638" y="5883916"/>
                  </a:lnTo>
                  <a:lnTo>
                    <a:pt x="8797753" y="5929560"/>
                  </a:lnTo>
                  <a:lnTo>
                    <a:pt x="8788255" y="5974293"/>
                  </a:lnTo>
                  <a:lnTo>
                    <a:pt x="8776224" y="6018035"/>
                  </a:lnTo>
                  <a:lnTo>
                    <a:pt x="8761742" y="6060704"/>
                  </a:lnTo>
                  <a:lnTo>
                    <a:pt x="8744890" y="6102220"/>
                  </a:lnTo>
                  <a:lnTo>
                    <a:pt x="8725750" y="6142501"/>
                  </a:lnTo>
                  <a:lnTo>
                    <a:pt x="8704401" y="6181466"/>
                  </a:lnTo>
                  <a:lnTo>
                    <a:pt x="8680925" y="6219034"/>
                  </a:lnTo>
                  <a:lnTo>
                    <a:pt x="8655404" y="6255124"/>
                  </a:lnTo>
                  <a:lnTo>
                    <a:pt x="8627918" y="6289655"/>
                  </a:lnTo>
                  <a:lnTo>
                    <a:pt x="8598549" y="6322545"/>
                  </a:lnTo>
                  <a:lnTo>
                    <a:pt x="8567377" y="6353715"/>
                  </a:lnTo>
                  <a:lnTo>
                    <a:pt x="8534485" y="6383082"/>
                  </a:lnTo>
                  <a:lnTo>
                    <a:pt x="8499952" y="6410566"/>
                  </a:lnTo>
                  <a:lnTo>
                    <a:pt x="8463860" y="6436085"/>
                  </a:lnTo>
                  <a:lnTo>
                    <a:pt x="8426290" y="6459559"/>
                  </a:lnTo>
                  <a:lnTo>
                    <a:pt x="8387323" y="6480906"/>
                  </a:lnTo>
                  <a:lnTo>
                    <a:pt x="8347040" y="6500045"/>
                  </a:lnTo>
                  <a:lnTo>
                    <a:pt x="8305523" y="6516895"/>
                  </a:lnTo>
                  <a:lnTo>
                    <a:pt x="8262853" y="6531376"/>
                  </a:lnTo>
                  <a:lnTo>
                    <a:pt x="8219110" y="6543405"/>
                  </a:lnTo>
                  <a:lnTo>
                    <a:pt x="8174375" y="6552903"/>
                  </a:lnTo>
                  <a:lnTo>
                    <a:pt x="8128731" y="6559787"/>
                  </a:lnTo>
                  <a:lnTo>
                    <a:pt x="8082257" y="6563977"/>
                  </a:lnTo>
                  <a:lnTo>
                    <a:pt x="8035036" y="6565391"/>
                  </a:lnTo>
                  <a:lnTo>
                    <a:pt x="0" y="6565391"/>
                  </a:lnTo>
                  <a:lnTo>
                    <a:pt x="0" y="775207"/>
                  </a:lnTo>
                  <a:lnTo>
                    <a:pt x="1414" y="727986"/>
                  </a:lnTo>
                  <a:lnTo>
                    <a:pt x="5604" y="681512"/>
                  </a:lnTo>
                  <a:lnTo>
                    <a:pt x="12488" y="635868"/>
                  </a:lnTo>
                  <a:lnTo>
                    <a:pt x="21986" y="591133"/>
                  </a:lnTo>
                  <a:lnTo>
                    <a:pt x="34015" y="547390"/>
                  </a:lnTo>
                  <a:lnTo>
                    <a:pt x="48496" y="504720"/>
                  </a:lnTo>
                  <a:lnTo>
                    <a:pt x="65346" y="463203"/>
                  </a:lnTo>
                  <a:lnTo>
                    <a:pt x="84485" y="422920"/>
                  </a:lnTo>
                  <a:lnTo>
                    <a:pt x="105832" y="383953"/>
                  </a:lnTo>
                  <a:lnTo>
                    <a:pt x="129306" y="346383"/>
                  </a:lnTo>
                  <a:lnTo>
                    <a:pt x="154825" y="310291"/>
                  </a:lnTo>
                  <a:lnTo>
                    <a:pt x="182309" y="275758"/>
                  </a:lnTo>
                  <a:lnTo>
                    <a:pt x="211676" y="242866"/>
                  </a:lnTo>
                  <a:lnTo>
                    <a:pt x="242846" y="211694"/>
                  </a:lnTo>
                  <a:lnTo>
                    <a:pt x="275736" y="182325"/>
                  </a:lnTo>
                  <a:lnTo>
                    <a:pt x="310267" y="154839"/>
                  </a:lnTo>
                  <a:lnTo>
                    <a:pt x="346357" y="129318"/>
                  </a:lnTo>
                  <a:lnTo>
                    <a:pt x="383925" y="105842"/>
                  </a:lnTo>
                  <a:lnTo>
                    <a:pt x="422890" y="84493"/>
                  </a:lnTo>
                  <a:lnTo>
                    <a:pt x="463171" y="65353"/>
                  </a:lnTo>
                  <a:lnTo>
                    <a:pt x="504687" y="48501"/>
                  </a:lnTo>
                  <a:lnTo>
                    <a:pt x="547356" y="34019"/>
                  </a:lnTo>
                  <a:lnTo>
                    <a:pt x="591098" y="21988"/>
                  </a:lnTo>
                  <a:lnTo>
                    <a:pt x="635831" y="12490"/>
                  </a:lnTo>
                  <a:lnTo>
                    <a:pt x="681475" y="5605"/>
                  </a:lnTo>
                  <a:lnTo>
                    <a:pt x="727948" y="1414"/>
                  </a:lnTo>
                  <a:lnTo>
                    <a:pt x="775169" y="0"/>
                  </a:lnTo>
                  <a:close/>
                </a:path>
              </a:pathLst>
            </a:custGeom>
            <a:ln w="10668">
              <a:solidFill>
                <a:srgbClr val="9D9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6247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1075" algn="l"/>
              </a:tabLst>
            </a:pPr>
            <a:r>
              <a:rPr dirty="0"/>
              <a:t>Alterar </a:t>
            </a:r>
            <a:r>
              <a:rPr spc="-5" dirty="0"/>
              <a:t>estrutur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de	tabe</a:t>
            </a:r>
            <a:r>
              <a:rPr spc="-15" dirty="0"/>
              <a:t>l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984629" y="2047113"/>
            <a:ext cx="4250690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Excluindo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elementos: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Exemplos(SQL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Server):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Arial"/>
              <a:cs typeface="Arial"/>
            </a:endParaRPr>
          </a:p>
          <a:p>
            <a:pPr marL="433070" marR="982980" indent="-421005">
              <a:lnSpc>
                <a:spcPct val="110000"/>
              </a:lnSpc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ALTER TABLE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Cliente  DROP Column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ALTER TABLE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Cliente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  <a:spcBef>
                <a:spcPts val="290"/>
              </a:spcBef>
              <a:tabLst>
                <a:tab pos="286766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nstr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nt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pk_c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2802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Laboratório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49" y="2062352"/>
            <a:ext cx="845058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4965" marR="5080" indent="-34290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Usando o Query Analyzer do SQL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Server,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crie o banco de dados Cadastro_CD, com a  seguintes estrutura de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tabelas: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6118" y="2792882"/>
            <a:ext cx="1650364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10100"/>
              </a:lnSpc>
              <a:spcBef>
                <a:spcPts val="100"/>
              </a:spcBef>
            </a:pPr>
            <a:r>
              <a:rPr sz="1600" spc="-5" dirty="0">
                <a:solidFill>
                  <a:srgbClr val="008080"/>
                </a:solidFill>
                <a:latin typeface="Arial"/>
                <a:cs typeface="Arial"/>
              </a:rPr>
              <a:t>Faixa  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codigo_cd int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codigo_musica</a:t>
            </a:r>
            <a:r>
              <a:rPr sz="1600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numero_faixa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149" y="2792882"/>
            <a:ext cx="2689225" cy="1904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5" dirty="0">
                <a:solidFill>
                  <a:srgbClr val="008080"/>
                </a:solidFill>
                <a:latin typeface="Arial"/>
                <a:cs typeface="Arial"/>
              </a:rPr>
              <a:t>Gravadora  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Codigo_gravadora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int  Nome_gravadora varchar(60)  Endereco varchar(60) 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Telefone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varchar(10)</a:t>
            </a:r>
            <a:endParaRPr sz="1600">
              <a:latin typeface="Arial"/>
              <a:cs typeface="Arial"/>
            </a:endParaRPr>
          </a:p>
          <a:p>
            <a:pPr marL="12700" marR="862965">
              <a:lnSpc>
                <a:spcPts val="211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Contato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varchar(20)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URL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varchar(80)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2409" y="2792882"/>
            <a:ext cx="2486025" cy="190436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10" dirty="0">
                <a:solidFill>
                  <a:srgbClr val="008080"/>
                </a:solidFill>
                <a:latin typeface="Arial"/>
                <a:cs typeface="Arial"/>
              </a:rPr>
              <a:t>CD</a:t>
            </a:r>
            <a:endParaRPr sz="1600">
              <a:latin typeface="Arial"/>
              <a:cs typeface="Arial"/>
            </a:endParaRPr>
          </a:p>
          <a:p>
            <a:pPr marL="12700" marR="681990">
              <a:lnSpc>
                <a:spcPct val="110000"/>
              </a:lnSpc>
            </a:pP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codigo_cd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int  codigo_grvadora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int  nome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varchar(60)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preco_venda decimal(14,2)  data_lancamento datetime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cd_indicado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2800" y="2819400"/>
            <a:ext cx="3276600" cy="2743200"/>
          </a:xfrm>
          <a:custGeom>
            <a:avLst/>
            <a:gdLst/>
            <a:ahLst/>
            <a:cxnLst/>
            <a:rect l="l" t="t" r="r" b="b"/>
            <a:pathLst>
              <a:path w="3276600" h="2743200">
                <a:moveTo>
                  <a:pt x="0" y="0"/>
                </a:moveTo>
                <a:lnTo>
                  <a:pt x="0" y="2667000"/>
                </a:lnTo>
              </a:path>
              <a:path w="3276600" h="2743200">
                <a:moveTo>
                  <a:pt x="3276600" y="0"/>
                </a:moveTo>
                <a:lnTo>
                  <a:pt x="3276600" y="27432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3416"/>
              <a:ext cx="8001000" cy="10795"/>
            </a:xfrm>
            <a:custGeom>
              <a:avLst/>
              <a:gdLst/>
              <a:ahLst/>
              <a:cxnLst/>
              <a:rect l="l" t="t" r="r" b="b"/>
              <a:pathLst>
                <a:path w="8001000" h="10794">
                  <a:moveTo>
                    <a:pt x="800100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8001000" y="10667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64152" y="800100"/>
              <a:ext cx="4355592" cy="594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66113"/>
            <a:ext cx="597916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Incluindo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dados</a:t>
            </a:r>
            <a:r>
              <a:rPr sz="32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em 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tabelas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Atualizando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dados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3200" spc="-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tabelas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114" dirty="0">
                <a:solidFill>
                  <a:srgbClr val="FFFFFF"/>
                </a:solidFill>
                <a:latin typeface="Trebuchet MS"/>
                <a:cs typeface="Trebuchet MS"/>
              </a:rPr>
              <a:t>Excluindo</a:t>
            </a:r>
            <a:r>
              <a:rPr sz="32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dados</a:t>
            </a:r>
            <a:r>
              <a:rPr sz="32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tabelas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Controle </a:t>
            </a:r>
            <a:r>
              <a:rPr sz="3200" spc="114" dirty="0">
                <a:solidFill>
                  <a:srgbClr val="FFFFFF"/>
                </a:solidFill>
                <a:latin typeface="Trebuchet MS"/>
                <a:cs typeface="Trebuchet MS"/>
              </a:rPr>
              <a:t>básico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spc="-6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transações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laboratório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2802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Laboratório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49" y="2062352"/>
            <a:ext cx="8452485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4965" marR="5080" indent="-342900" algn="just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Usando o Query Analyzer do SQL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Server,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crie o banco de dados Cadastro_CD, com a  seguintes estrutura de tabelas e crie o diagrama do slide seguinte com o Enterprise  Manager: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6118" y="3013100"/>
            <a:ext cx="1764664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5" dirty="0">
                <a:solidFill>
                  <a:srgbClr val="008080"/>
                </a:solidFill>
                <a:latin typeface="Arial"/>
                <a:cs typeface="Arial"/>
              </a:rPr>
              <a:t>Musica_autor  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codigo_musica int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codigo_autor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2409" y="3013100"/>
            <a:ext cx="2383790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8505">
              <a:lnSpc>
                <a:spcPct val="110000"/>
              </a:lnSpc>
              <a:spcBef>
                <a:spcPts val="100"/>
              </a:spcBef>
            </a:pPr>
            <a:r>
              <a:rPr sz="1600" spc="-5" dirty="0">
                <a:solidFill>
                  <a:srgbClr val="008080"/>
                </a:solidFill>
                <a:latin typeface="Arial"/>
                <a:cs typeface="Arial"/>
              </a:rPr>
              <a:t>Muscica  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codigo_musica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nome_musica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varchar(60)  duracao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decimal(6,2)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149" y="3013100"/>
            <a:ext cx="2510790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10" dirty="0">
                <a:solidFill>
                  <a:srgbClr val="008080"/>
                </a:solidFill>
                <a:latin typeface="Arial"/>
                <a:cs typeface="Arial"/>
              </a:rPr>
              <a:t>CD_Categoria  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Codigo_categoria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int  Menor_preco decimal(14,2)  Maior_preco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decimal(14,2)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ts val="173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cd_indicado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149" y="4842154"/>
            <a:ext cx="223774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7710">
              <a:lnSpc>
                <a:spcPct val="11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Autor  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Codigo_autor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Nome_autor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varchar(60)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5200" y="2743200"/>
            <a:ext cx="3048000" cy="2971800"/>
          </a:xfrm>
          <a:custGeom>
            <a:avLst/>
            <a:gdLst/>
            <a:ahLst/>
            <a:cxnLst/>
            <a:rect l="l" t="t" r="r" b="b"/>
            <a:pathLst>
              <a:path w="3048000" h="2971800">
                <a:moveTo>
                  <a:pt x="0" y="76200"/>
                </a:moveTo>
                <a:lnTo>
                  <a:pt x="0" y="2819400"/>
                </a:lnTo>
              </a:path>
              <a:path w="3048000" h="2971800">
                <a:moveTo>
                  <a:pt x="3048000" y="0"/>
                </a:moveTo>
                <a:lnTo>
                  <a:pt x="3048000" y="2971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306070"/>
            <a:ext cx="2802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Laboratório</a:t>
            </a:r>
          </a:p>
        </p:txBody>
      </p:sp>
      <p:sp>
        <p:nvSpPr>
          <p:cNvPr id="3" name="object 3"/>
          <p:cNvSpPr/>
          <p:nvPr/>
        </p:nvSpPr>
        <p:spPr>
          <a:xfrm>
            <a:off x="153923" y="1674876"/>
            <a:ext cx="87630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3416"/>
              <a:ext cx="8001000" cy="10795"/>
            </a:xfrm>
            <a:custGeom>
              <a:avLst/>
              <a:gdLst/>
              <a:ahLst/>
              <a:cxnLst/>
              <a:rect l="l" t="t" r="r" b="b"/>
              <a:pathLst>
                <a:path w="8001000" h="10794">
                  <a:moveTo>
                    <a:pt x="800100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8001000" y="10667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70831" y="800100"/>
              <a:ext cx="4247388" cy="5882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66113"/>
            <a:ext cx="463740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130" dirty="0">
                <a:solidFill>
                  <a:srgbClr val="FFFFFF"/>
                </a:solidFill>
                <a:latin typeface="Trebuchet MS"/>
                <a:cs typeface="Trebuchet MS"/>
              </a:rPr>
              <a:t>Ordenando </a:t>
            </a:r>
            <a:r>
              <a:rPr sz="3200" spc="11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resultado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Filtrando</a:t>
            </a:r>
            <a:r>
              <a:rPr sz="32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linhas</a:t>
            </a:r>
            <a:endParaRPr sz="3200">
              <a:latin typeface="Trebuchet MS"/>
              <a:cs typeface="Trebuchet MS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laboratório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610870"/>
            <a:ext cx="4444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Cálculo e</a:t>
            </a:r>
            <a:r>
              <a:rPr spc="-70" dirty="0"/>
              <a:t> </a:t>
            </a:r>
            <a:r>
              <a:rPr spc="-5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1996589"/>
            <a:ext cx="3852545" cy="41230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Cálculos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Numéricos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Alfanuméricos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Manipulação de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datas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Funções de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grupo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Conversão de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tipo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Agrupando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resultado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laboratório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610870"/>
            <a:ext cx="3302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Subconsultas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1996589"/>
            <a:ext cx="5494655" cy="35248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Subquery de uma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linha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Utilizando subquery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cláusula 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Subquery de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múltiplas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linhas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Subquery na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cláusula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laboratório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610870"/>
            <a:ext cx="4639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Pesquisa</a:t>
            </a:r>
            <a:r>
              <a:rPr spc="-90" dirty="0"/>
              <a:t> </a:t>
            </a:r>
            <a:r>
              <a:rPr spc="-5" dirty="0"/>
              <a:t>avançada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1996589"/>
            <a:ext cx="4765040" cy="41230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T/DIS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INCT/M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NUS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INSERTED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Expressões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compacto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Expressões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COALESCE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DB5252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Laboratório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610870"/>
            <a:ext cx="2606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Introdução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José Antônio -</a:t>
            </a:r>
            <a:r>
              <a:rPr spc="-90" dirty="0"/>
              <a:t> </a:t>
            </a:r>
            <a:r>
              <a:rPr spc="-25" dirty="0"/>
              <a:t>CEFET-RN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24/07/2013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94229" y="2083688"/>
            <a:ext cx="625919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lr>
                <a:srgbClr val="DB5252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Em junho de 1970,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E.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F.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Codd,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membro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do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Laboratório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Pesquisa da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em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San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Jose,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na 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Califórnia, publicou um trabalho intitulado “ A  Relacional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20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7510" y="3303270"/>
            <a:ext cx="3853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2025" algn="l"/>
                <a:tab pos="1629410" algn="l"/>
                <a:tab pos="265239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ks”	(Um	Mo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elo	Relacional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3757" y="3303270"/>
            <a:ext cx="1884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3234" algn="l"/>
                <a:tab pos="136398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	dados	p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7510" y="3608070"/>
            <a:ext cx="5452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  <a:tab pos="2144395" algn="l"/>
                <a:tab pos="2597150" algn="l"/>
                <a:tab pos="3502660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des	b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	de	Dados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ilhad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s),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1479" y="3608070"/>
            <a:ext cx="306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7510" y="3912870"/>
            <a:ext cx="590169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jornal Association 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Machinery.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Nesse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trabalho, Codd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estabeleceu princípios sobre  gerência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banco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dados,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denominando-os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  o termo </a:t>
            </a: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relacional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Essa foi a base utilizada na  criação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uma linguagem-padrão para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manipular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informações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em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Banco de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dados Relacionais. E  essa linguagem é a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SQL.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2117</Words>
  <Application>Microsoft Office PowerPoint</Application>
  <PresentationFormat>Apresentação na tela (4:3)</PresentationFormat>
  <Paragraphs>414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Calibri</vt:lpstr>
      <vt:lpstr>Liberation Sans Narrow</vt:lpstr>
      <vt:lpstr>Times New Roman</vt:lpstr>
      <vt:lpstr>Trebuchet MS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Cálculo e Funções</vt:lpstr>
      <vt:lpstr>Subconsultas</vt:lpstr>
      <vt:lpstr>Pesquisa avançada</vt:lpstr>
      <vt:lpstr>Introdução</vt:lpstr>
      <vt:lpstr>Apresentação do PowerPoint</vt:lpstr>
      <vt:lpstr>Histórico</vt:lpstr>
      <vt:lpstr>Histórico – continuação</vt:lpstr>
      <vt:lpstr>O que é SQL?</vt:lpstr>
      <vt:lpstr>SQL</vt:lpstr>
      <vt:lpstr>SQL</vt:lpstr>
      <vt:lpstr>Apresentação do PowerPoint</vt:lpstr>
      <vt:lpstr>Antes de criar as tabelas no nosso banco  de dados, temos que definir quais são as  características de cada um dos campos.  As características que o SQL exige são o  tipo e o tamanho de cada campo.</vt:lpstr>
      <vt:lpstr>Apresentação do PowerPoint</vt:lpstr>
      <vt:lpstr>Tipo de dados</vt:lpstr>
      <vt:lpstr>Criando Tabelas</vt:lpstr>
      <vt:lpstr>Criando Tabelas</vt:lpstr>
      <vt:lpstr>Criando Tabelas</vt:lpstr>
      <vt:lpstr>Constraint mais comuns</vt:lpstr>
      <vt:lpstr>Constraint mais comuns</vt:lpstr>
      <vt:lpstr>Constraint mais comuns</vt:lpstr>
      <vt:lpstr>Constraint mais comuns</vt:lpstr>
      <vt:lpstr>Constraint mais comuns</vt:lpstr>
      <vt:lpstr>Constraint mais comuns</vt:lpstr>
      <vt:lpstr>Constraint mais comuns</vt:lpstr>
      <vt:lpstr>Constraint mais comuns</vt:lpstr>
      <vt:lpstr>Constraint mais comuns</vt:lpstr>
      <vt:lpstr>Alterar estrutura de tabela</vt:lpstr>
      <vt:lpstr>Alterar estrutura de tabela</vt:lpstr>
      <vt:lpstr>Alterar estrutura de tabela</vt:lpstr>
      <vt:lpstr>Alterar estrutura de tabela</vt:lpstr>
      <vt:lpstr>Alterar estrutura de tabela</vt:lpstr>
      <vt:lpstr>Alterar estrutura de tabela</vt:lpstr>
      <vt:lpstr>Alterar estrutura de tabela</vt:lpstr>
      <vt:lpstr>Laboratório</vt:lpstr>
      <vt:lpstr>Laboratório</vt:lpstr>
      <vt:lpstr>Laboratório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Lucas Rodrigues Monteiro</cp:lastModifiedBy>
  <cp:revision>1</cp:revision>
  <dcterms:created xsi:type="dcterms:W3CDTF">2022-02-21T00:36:18Z</dcterms:created>
  <dcterms:modified xsi:type="dcterms:W3CDTF">2022-02-21T00:39:37Z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2022-02-21T00:00:00Z</vt:filetime>
  </property>
</Properties>
</file>