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98" r:id="rId5"/>
    <p:sldId id="300" r:id="rId6"/>
    <p:sldId id="306" r:id="rId7"/>
    <p:sldId id="301" r:id="rId8"/>
    <p:sldId id="303" r:id="rId9"/>
    <p:sldId id="307" r:id="rId10"/>
    <p:sldId id="304" r:id="rId11"/>
    <p:sldId id="305" r:id="rId12"/>
    <p:sldId id="308" r:id="rId13"/>
    <p:sldId id="309" r:id="rId14"/>
    <p:sldId id="310" r:id="rId15"/>
    <p:sldId id="311" r:id="rId16"/>
    <p:sldId id="312" r:id="rId1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alecrim" userId="15a8c73dfaab24bf" providerId="LiveId" clId="{F46A7FC3-BEDA-4894-8DC0-000BE09BED16}"/>
    <pc:docChg chg="custSel modSld">
      <pc:chgData name="miguel alecrim" userId="15a8c73dfaab24bf" providerId="LiveId" clId="{F46A7FC3-BEDA-4894-8DC0-000BE09BED16}" dt="2022-06-19T23:54:42.367" v="0" actId="26606"/>
      <pc:docMkLst>
        <pc:docMk/>
      </pc:docMkLst>
      <pc:sldChg chg="delSp modSp mod setBg modClrScheme setClrOvrMap chgLayout">
        <pc:chgData name="miguel alecrim" userId="15a8c73dfaab24bf" providerId="LiveId" clId="{F46A7FC3-BEDA-4894-8DC0-000BE09BED16}" dt="2022-06-19T23:54:42.367" v="0" actId="26606"/>
        <pc:sldMkLst>
          <pc:docMk/>
          <pc:sldMk cId="193143965" sldId="298"/>
        </pc:sldMkLst>
        <pc:spChg chg="mod">
          <ac:chgData name="miguel alecrim" userId="15a8c73dfaab24bf" providerId="LiveId" clId="{F46A7FC3-BEDA-4894-8DC0-000BE09BED16}" dt="2022-06-19T23:54:42.367" v="0" actId="26606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miguel alecrim" userId="15a8c73dfaab24bf" providerId="LiveId" clId="{F46A7FC3-BEDA-4894-8DC0-000BE09BED16}" dt="2022-06-19T23:54:42.367" v="0" actId="26606"/>
          <ac:spMkLst>
            <pc:docMk/>
            <pc:sldMk cId="193143965" sldId="298"/>
            <ac:spMk id="3" creationId="{255E1F2F-E259-4EA8-9FFD-3A10AF541859}"/>
          </ac:spMkLst>
        </pc:spChg>
        <pc:spChg chg="del">
          <ac:chgData name="miguel alecrim" userId="15a8c73dfaab24bf" providerId="LiveId" clId="{F46A7FC3-BEDA-4894-8DC0-000BE09BED16}" dt="2022-06-19T23:54:42.367" v="0" actId="26606"/>
          <ac:spMkLst>
            <pc:docMk/>
            <pc:sldMk cId="193143965" sldId="298"/>
            <ac:spMk id="33" creationId="{2FDF0794-1B86-42B2-B8C7-F60123E638ED}"/>
          </ac:spMkLst>
        </pc:spChg>
        <pc:spChg chg="del">
          <ac:chgData name="miguel alecrim" userId="15a8c73dfaab24bf" providerId="LiveId" clId="{F46A7FC3-BEDA-4894-8DC0-000BE09BED16}" dt="2022-06-19T23:54:42.367" v="0" actId="26606"/>
          <ac:spMkLst>
            <pc:docMk/>
            <pc:sldMk cId="193143965" sldId="298"/>
            <ac:spMk id="35" creationId="{C5373426-E26E-431D-959C-5DB96C0B6208}"/>
          </ac:spMkLst>
        </pc:spChg>
        <pc:spChg chg="del">
          <ac:chgData name="miguel alecrim" userId="15a8c73dfaab24bf" providerId="LiveId" clId="{F46A7FC3-BEDA-4894-8DC0-000BE09BED16}" dt="2022-06-19T23:54:42.367" v="0" actId="26606"/>
          <ac:spMkLst>
            <pc:docMk/>
            <pc:sldMk cId="193143965" sldId="298"/>
            <ac:spMk id="39" creationId="{EDC90921-9082-491B-940E-827D679F3478}"/>
          </ac:spMkLst>
        </pc:spChg>
        <pc:picChg chg="mod ord">
          <ac:chgData name="miguel alecrim" userId="15a8c73dfaab24bf" providerId="LiveId" clId="{F46A7FC3-BEDA-4894-8DC0-000BE09BED16}" dt="2022-06-19T23:54:42.367" v="0" actId="26606"/>
          <ac:picMkLst>
            <pc:docMk/>
            <pc:sldMk cId="193143965" sldId="298"/>
            <ac:picMk id="4" creationId="{65810330-F0B5-43C9-BC34-094FFB5C0529}"/>
          </ac:picMkLst>
        </pc:picChg>
        <pc:cxnChg chg="del">
          <ac:chgData name="miguel alecrim" userId="15a8c73dfaab24bf" providerId="LiveId" clId="{F46A7FC3-BEDA-4894-8DC0-000BE09BED16}" dt="2022-06-19T23:54:42.367" v="0" actId="26606"/>
          <ac:cxnSpMkLst>
            <pc:docMk/>
            <pc:sldMk cId="193143965" sldId="298"/>
            <ac:cxnSpMk id="37" creationId="{96D07482-83A3-4451-943C-B4696108295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E934025-49D4-466F-A32B-A2FDB7A0E6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183C2F4-A2DD-47E3-BA71-E835724BFB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C3549-3EB8-4F70-9156-BFEA76FE21D9}" type="datetime1">
              <a:rPr lang="pt-PT" smtClean="0"/>
              <a:t>22/06/2022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E3B665A-7F8D-4A55-B3AA-4EE92871D5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9000949-E61B-4CE2-872D-035D92792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D2C36-DD1E-45EB-88DE-40570377BF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1406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94A2B-A38F-4C3B-B064-586D04E4C978}" type="datetime1">
              <a:rPr lang="pt-PT" smtClean="0"/>
              <a:pPr/>
              <a:t>22/06/2022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475197-EF76-48B8-96B8-921BFA77342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200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75C7F7-CFFF-444E-8173-AB6C483CE05B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14EB2-0EFE-48F5-A7B9-F5F9A347D6AC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33D263-A25F-46DF-8F53-7A5714745A6C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9FC94-9A1E-4769-ACED-58F9F09657DC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5C456A-1A29-442A-8401-8D435CDF19DB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6EE730-116F-4C83-B151-3A2EC1397D16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EF3080-E7F5-4CFA-9DB0-D5B5BCCADC41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3F7AAA4-656C-44F4-9265-F1D626DF8F47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C1A9205-DB4A-4BD1-8BCE-5BDB3940CD12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62584D8-33D2-4422-9B94-57E46D91BD7C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/>
          <a:p>
            <a:pPr rtl="0"/>
            <a:r>
              <a:rPr lang="pt-PT" dirty="0"/>
              <a:t>LAPR4 – PROJETO INTEGRADOR – SPRINT D</a:t>
            </a:r>
          </a:p>
        </p:txBody>
      </p:sp>
      <p:pic>
        <p:nvPicPr>
          <p:cNvPr id="4" name="Imagem 3" descr="Um grande plano de um pedaço de papel com um lápis sobreposto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18" b="-1"/>
          <a:stretch/>
        </p:blipFill>
        <p:spPr>
          <a:xfrm>
            <a:off x="5458984" y="812799"/>
            <a:ext cx="5928344" cy="5294757"/>
          </a:xfrm>
          <a:prstGeom prst="rect">
            <a:avLst/>
          </a:prstGeom>
          <a:noFill/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rtlCol="0">
            <a:normAutofit/>
          </a:bodyPr>
          <a:lstStyle/>
          <a:p>
            <a:r>
              <a:rPr lang="pt-PT" b="1" dirty="0"/>
              <a:t>1200621 – Miguel Alecrim</a:t>
            </a:r>
          </a:p>
          <a:p>
            <a:r>
              <a:rPr lang="pt-PT" b="1" dirty="0"/>
              <a:t>1190624 – Gonçalo Monteiro</a:t>
            </a:r>
          </a:p>
          <a:p>
            <a:r>
              <a:rPr lang="pt-PT" b="1" dirty="0"/>
              <a:t>1190683 – Joana Vaz</a:t>
            </a:r>
          </a:p>
          <a:p>
            <a:r>
              <a:rPr lang="pt-PT" b="1" dirty="0"/>
              <a:t>1190897 – Miguel </a:t>
            </a:r>
            <a:r>
              <a:rPr lang="pt-PT" b="1" dirty="0" err="1"/>
              <a:t>Chen</a:t>
            </a:r>
            <a:endParaRPr lang="pt-PT" b="1" dirty="0"/>
          </a:p>
          <a:p>
            <a:r>
              <a:rPr lang="pt-PT" b="1" dirty="0"/>
              <a:t>1200623 – Renan Oliveira</a:t>
            </a:r>
          </a:p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DDD41-B42A-7E79-991E-7113E25A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Aspetos de melhoria</a:t>
            </a:r>
          </a:p>
        </p:txBody>
      </p:sp>
      <p:pic>
        <p:nvPicPr>
          <p:cNvPr id="7" name="Picture 8" descr="Dia Internacional do Teste de Software – Projedata">
            <a:extLst>
              <a:ext uri="{FF2B5EF4-FFF2-40B4-BE49-F238E27FC236}">
                <a16:creationId xmlns:a16="http://schemas.microsoft.com/office/drawing/2014/main" id="{3B9D9194-1031-63F6-2AA8-D1B52B7EF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2237696"/>
            <a:ext cx="4639736" cy="35146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30F60648-9E65-959A-0719-CB2D904A1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r>
              <a:rPr lang="en-US" dirty="0"/>
              <a:t>1 – </a:t>
            </a:r>
            <a:r>
              <a:rPr lang="pt-PT" dirty="0"/>
              <a:t>Implementação de mais testes unitários</a:t>
            </a:r>
          </a:p>
          <a:p>
            <a:r>
              <a:rPr lang="pt-PT" dirty="0"/>
              <a:t>2 – Comunicação entre membros do grupo</a:t>
            </a:r>
          </a:p>
          <a:p>
            <a:r>
              <a:rPr lang="en-US" dirty="0"/>
              <a:t>3 – </a:t>
            </a:r>
            <a:r>
              <a:rPr lang="pt-PT" dirty="0"/>
              <a:t>Falta de documentação </a:t>
            </a:r>
          </a:p>
          <a:p>
            <a:r>
              <a:rPr lang="pt-PT" dirty="0"/>
              <a:t>4 – Melhoria dos processos organizacionais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336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5E62E-8F44-6133-2DB5-D2481F5E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i="0" kern="1200" spc="-50" baseline="0">
                <a:latin typeface="+mj-lt"/>
                <a:ea typeface="+mj-ea"/>
                <a:cs typeface="+mj-cs"/>
              </a:rPr>
              <a:t>Trabalho em equipa</a:t>
            </a:r>
          </a:p>
        </p:txBody>
      </p:sp>
      <p:sp>
        <p:nvSpPr>
          <p:cNvPr id="9" name="CaixaDeTexto 4">
            <a:extLst>
              <a:ext uri="{FF2B5EF4-FFF2-40B4-BE49-F238E27FC236}">
                <a16:creationId xmlns:a16="http://schemas.microsoft.com/office/drawing/2014/main" id="{6F0FCB51-B6DD-C761-9AB3-86093BE2724F}"/>
              </a:ext>
            </a:extLst>
          </p:cNvPr>
          <p:cNvSpPr txBox="1"/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pt-PT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Ambiente amigável e cooperativo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endParaRPr lang="pt-PT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pt-PT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pt-PT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pt-PT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pt-PT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pt-PT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pt-PT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pt-PT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pt-PT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pt-PT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0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18272-0F23-089C-00C1-724827F7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Evidências de trabalho coletivo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B8F712-432E-160D-100C-C60307AE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41" y="2120900"/>
            <a:ext cx="2979813" cy="3748193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4BAF9C3-808A-B311-BE0E-153504D18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r>
              <a:rPr lang="pt-PT" dirty="0"/>
              <a:t>Utilização de varias ferramentas de comunicação (</a:t>
            </a:r>
            <a:r>
              <a:rPr lang="pt-PT" dirty="0" err="1"/>
              <a:t>Discord</a:t>
            </a:r>
            <a:r>
              <a:rPr lang="pt-PT" dirty="0"/>
              <a:t> e WhatsApp)</a:t>
            </a:r>
          </a:p>
          <a:p>
            <a:r>
              <a:rPr lang="pt-PT" dirty="0"/>
              <a:t>Recurso ao </a:t>
            </a:r>
            <a:r>
              <a:rPr lang="pt-PT" dirty="0" err="1"/>
              <a:t>Jira</a:t>
            </a:r>
            <a:r>
              <a:rPr lang="pt-PT" dirty="0"/>
              <a:t> como ferramenta de gestão do projeto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585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F0D9B-DEF3-CB31-AA51-CCDC118A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B9675B-EBC3-D752-B2BF-111A5E3646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280ACBB-9B01-892E-3592-951E70560D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96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 rtl="0"/>
            <a:r>
              <a:rPr lang="pt-PT" dirty="0">
                <a:latin typeface="Comfortaa" pitchFamily="2" charset="0"/>
              </a:rPr>
              <a:t>Índice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A4E7272F-703C-870B-6DA4-1B7F9E51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>
                <a:latin typeface="Comfortaa" pitchFamily="2" charset="0"/>
                <a:cs typeface="Courier New" panose="02070309020205020404" pitchFamily="49" charset="0"/>
              </a:rPr>
              <a:t>1-  Objetivos principais / Resultados atingidos </a:t>
            </a:r>
          </a:p>
          <a:p>
            <a:r>
              <a:rPr lang="pt-PT" dirty="0">
                <a:latin typeface="Comfortaa" pitchFamily="2" charset="0"/>
                <a:cs typeface="Courier New" panose="02070309020205020404" pitchFamily="49" charset="0"/>
              </a:rPr>
              <a:t>2-  Análise</a:t>
            </a:r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omfortaa" pitchFamily="2" charset="0"/>
                <a:cs typeface="Courier New" panose="02070309020205020404" pitchFamily="49" charset="0"/>
              </a:rPr>
              <a:t>crítica dos resultados e do trabalho de equipa</a:t>
            </a:r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3-  </a:t>
            </a:r>
            <a:r>
              <a:rPr lang="pt-PT" dirty="0">
                <a:latin typeface="Comfortaa" pitchFamily="2" charset="0"/>
                <a:cs typeface="Courier New" panose="02070309020205020404" pitchFamily="49" charset="0"/>
              </a:rPr>
              <a:t>Evidências</a:t>
            </a:r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mfortaa" pitchFamily="2" charset="0"/>
                <a:cs typeface="Courier New" panose="02070309020205020404" pitchFamily="49" charset="0"/>
              </a:rPr>
              <a:t>aplicação</a:t>
            </a:r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 do </a:t>
            </a:r>
            <a:r>
              <a:rPr lang="en-US" dirty="0" err="1">
                <a:latin typeface="Comfortaa" pitchFamily="2" charset="0"/>
                <a:cs typeface="Courier New" panose="02070309020205020404" pitchFamily="49" charset="0"/>
              </a:rPr>
              <a:t>processo</a:t>
            </a:r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mfortaa" pitchFamily="2" charset="0"/>
                <a:cs typeface="Courier New" panose="02070309020205020404" pitchFamily="49" charset="0"/>
              </a:rPr>
              <a:t>engenharia</a:t>
            </a:r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/ </a:t>
            </a:r>
            <a:r>
              <a:rPr lang="en-US" dirty="0" err="1">
                <a:latin typeface="Comfortaa" pitchFamily="2" charset="0"/>
                <a:cs typeface="Courier New" panose="02070309020205020404" pitchFamily="49" charset="0"/>
              </a:rPr>
              <a:t>desenvolvimento</a:t>
            </a:r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 de software</a:t>
            </a:r>
          </a:p>
          <a:p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4-  Deployment da </a:t>
            </a:r>
            <a:r>
              <a:rPr lang="en-US" dirty="0" err="1">
                <a:latin typeface="Comfortaa" pitchFamily="2" charset="0"/>
                <a:cs typeface="Courier New" panose="02070309020205020404" pitchFamily="49" charset="0"/>
              </a:rPr>
              <a:t>solução</a:t>
            </a:r>
            <a:endParaRPr lang="en-US" dirty="0">
              <a:latin typeface="Comfortaa" pitchFamily="2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5-  </a:t>
            </a:r>
            <a:r>
              <a:rPr lang="en-US" dirty="0" err="1">
                <a:latin typeface="Comfortaa" pitchFamily="2" charset="0"/>
                <a:cs typeface="Courier New" panose="02070309020205020404" pitchFamily="49" charset="0"/>
              </a:rPr>
              <a:t>Qualidade</a:t>
            </a:r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 do </a:t>
            </a:r>
            <a:r>
              <a:rPr lang="en-US" dirty="0" err="1">
                <a:latin typeface="Comfortaa" pitchFamily="2" charset="0"/>
                <a:cs typeface="Courier New" panose="02070309020205020404" pitchFamily="49" charset="0"/>
              </a:rPr>
              <a:t>produto</a:t>
            </a:r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 final</a:t>
            </a:r>
          </a:p>
          <a:p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6-  </a:t>
            </a:r>
            <a:r>
              <a:rPr lang="en-US" dirty="0" err="1">
                <a:latin typeface="Comfortaa" pitchFamily="2" charset="0"/>
                <a:cs typeface="Courier New" panose="02070309020205020404" pitchFamily="49" charset="0"/>
              </a:rPr>
              <a:t>Aspetos</a:t>
            </a:r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mfortaa" pitchFamily="2" charset="0"/>
                <a:cs typeface="Courier New" panose="02070309020205020404" pitchFamily="49" charset="0"/>
              </a:rPr>
              <a:t>melhoria</a:t>
            </a:r>
            <a:endParaRPr lang="en-US" dirty="0">
              <a:latin typeface="Comfortaa" pitchFamily="2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7-  </a:t>
            </a:r>
            <a:r>
              <a:rPr lang="en-US" dirty="0" err="1">
                <a:latin typeface="Comfortaa" pitchFamily="2" charset="0"/>
                <a:cs typeface="Courier New" panose="02070309020205020404" pitchFamily="49" charset="0"/>
              </a:rPr>
              <a:t>Trabalho</a:t>
            </a:r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mfortaa" pitchFamily="2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mfortaa" pitchFamily="2" charset="0"/>
                <a:cs typeface="Courier New" panose="02070309020205020404" pitchFamily="49" charset="0"/>
              </a:rPr>
              <a:t>equipa</a:t>
            </a:r>
            <a:endParaRPr lang="en-US" dirty="0">
              <a:latin typeface="Comfortaa" pitchFamily="2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8-  </a:t>
            </a:r>
            <a:r>
              <a:rPr lang="en-US" dirty="0" err="1">
                <a:latin typeface="Comfortaa" pitchFamily="2" charset="0"/>
                <a:cs typeface="Courier New" panose="02070309020205020404" pitchFamily="49" charset="0"/>
              </a:rPr>
              <a:t>Evidências</a:t>
            </a:r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mfortaa" pitchFamily="2" charset="0"/>
                <a:cs typeface="Courier New" panose="02070309020205020404" pitchFamily="49" charset="0"/>
              </a:rPr>
              <a:t>trabalho</a:t>
            </a:r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mfortaa" pitchFamily="2" charset="0"/>
                <a:cs typeface="Courier New" panose="02070309020205020404" pitchFamily="49" charset="0"/>
              </a:rPr>
              <a:t>coletivo</a:t>
            </a:r>
            <a:endParaRPr lang="en-US" dirty="0">
              <a:latin typeface="Comfortaa" pitchFamily="2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9-  </a:t>
            </a:r>
            <a:r>
              <a:rPr lang="en-US" dirty="0" err="1">
                <a:latin typeface="Comfortaa" pitchFamily="2" charset="0"/>
                <a:cs typeface="Courier New" panose="02070309020205020404" pitchFamily="49" charset="0"/>
              </a:rPr>
              <a:t>Desempenho</a:t>
            </a:r>
            <a:r>
              <a:rPr lang="en-US" dirty="0">
                <a:latin typeface="Comfortaa" pitchFamily="2" charset="0"/>
                <a:cs typeface="Courier New" panose="02070309020205020404" pitchFamily="49" charset="0"/>
              </a:rPr>
              <a:t> individual dos </a:t>
            </a:r>
            <a:r>
              <a:rPr lang="en-US" dirty="0" err="1">
                <a:latin typeface="Comfortaa" pitchFamily="2" charset="0"/>
                <a:cs typeface="Courier New" panose="02070309020205020404" pitchFamily="49" charset="0"/>
              </a:rPr>
              <a:t>membros</a:t>
            </a:r>
            <a:endParaRPr lang="en-US" dirty="0">
              <a:latin typeface="Comfortaa" pitchFamily="2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15007-3B02-8160-F50D-B6176B96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 principais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DDCE51-E12F-9BBA-F247-FE5B2194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1 - Gerir encomendas </a:t>
            </a:r>
          </a:p>
          <a:p>
            <a:pPr lvl="1"/>
            <a:r>
              <a:rPr lang="pt-PT" dirty="0"/>
              <a:t>Apresentação de produtos </a:t>
            </a:r>
          </a:p>
          <a:p>
            <a:pPr lvl="1"/>
            <a:r>
              <a:rPr lang="pt-PT" dirty="0"/>
              <a:t>Realização de encomendas </a:t>
            </a:r>
          </a:p>
          <a:p>
            <a:r>
              <a:rPr lang="pt-PT" dirty="0"/>
              <a:t>2 -  Gestão de armazéns  </a:t>
            </a:r>
          </a:p>
          <a:p>
            <a:pPr lvl="1"/>
            <a:r>
              <a:rPr lang="pt-PT" dirty="0"/>
              <a:t>Localização do produtos</a:t>
            </a:r>
          </a:p>
          <a:p>
            <a:pPr lvl="1"/>
            <a:r>
              <a:rPr lang="pt-PT" dirty="0"/>
              <a:t>Tratamento de encomendas registadas</a:t>
            </a:r>
          </a:p>
          <a:p>
            <a:r>
              <a:rPr lang="pt-PT" dirty="0"/>
              <a:t>3 - Gestão de </a:t>
            </a:r>
            <a:r>
              <a:rPr lang="pt-PT" dirty="0" err="1"/>
              <a:t>AGVs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Configuração e personalização dos </a:t>
            </a:r>
            <a:r>
              <a:rPr lang="pt-PT" dirty="0" err="1"/>
              <a:t>AGVs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Atribuição de tarefas a </a:t>
            </a:r>
            <a:r>
              <a:rPr lang="pt-PT" dirty="0" err="1"/>
              <a:t>AGVs</a:t>
            </a:r>
            <a:endParaRPr lang="pt-PT" dirty="0"/>
          </a:p>
          <a:p>
            <a:pPr lvl="1"/>
            <a:r>
              <a:rPr lang="pt-PT" dirty="0"/>
              <a:t>Monotorização de </a:t>
            </a:r>
            <a:r>
              <a:rPr lang="pt-PT" dirty="0" err="1"/>
              <a:t>AGVs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4 -  Gestão de </a:t>
            </a:r>
            <a:r>
              <a:rPr lang="pt-PT" dirty="0" err="1"/>
              <a:t>surveys</a:t>
            </a:r>
            <a:endParaRPr lang="pt-PT" dirty="0"/>
          </a:p>
          <a:p>
            <a:pPr lvl="1"/>
            <a:r>
              <a:rPr lang="pt-PT" dirty="0"/>
              <a:t>Armazenamento no sistema dos questionários </a:t>
            </a:r>
          </a:p>
          <a:p>
            <a:pPr lvl="1"/>
            <a:r>
              <a:rPr lang="pt-PT" dirty="0"/>
              <a:t>Analise estatística das respostas dos questionários</a:t>
            </a:r>
          </a:p>
          <a:p>
            <a:pPr marL="0">
              <a:buNone/>
            </a:pPr>
            <a:r>
              <a:rPr lang="pt-PT" dirty="0"/>
              <a:t>	</a:t>
            </a:r>
          </a:p>
          <a:p>
            <a:pPr marL="201168" lvl="1" indent="0">
              <a:buNone/>
            </a:pPr>
            <a:endParaRPr lang="pt-PT" dirty="0"/>
          </a:p>
          <a:p>
            <a:pPr marL="201168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61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3A1D1-06F3-5A79-2F32-58A1ECB3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 fontScale="90000"/>
          </a:bodyPr>
          <a:lstStyle/>
          <a:p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sz="2800" dirty="0"/>
            </a:br>
            <a:br>
              <a:rPr lang="pt-PT" sz="2800" dirty="0"/>
            </a:br>
            <a:br>
              <a:rPr lang="pt-PT" sz="2800" dirty="0"/>
            </a:br>
            <a:br>
              <a:rPr lang="pt-PT" sz="2800" dirty="0"/>
            </a:br>
            <a:r>
              <a:rPr lang="pt-PT" sz="4000" dirty="0"/>
              <a:t>Resultados atingidos </a:t>
            </a:r>
            <a:br>
              <a:rPr lang="pt-PT" sz="2800" dirty="0"/>
            </a:br>
            <a:endParaRPr lang="pt-PT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381324-766B-7897-AF98-927FA7CF5EF9}"/>
              </a:ext>
            </a:extLst>
          </p:cNvPr>
          <p:cNvSpPr txBox="1"/>
          <p:nvPr/>
        </p:nvSpPr>
        <p:spPr>
          <a:xfrm>
            <a:off x="643466" y="2880358"/>
            <a:ext cx="3220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Implementação das US </a:t>
            </a:r>
            <a:r>
              <a:rPr lang="pt-PT" sz="2400" dirty="0" err="1">
                <a:solidFill>
                  <a:schemeClr val="bg1"/>
                </a:solidFill>
              </a:rPr>
              <a:t>requesitadas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</a:p>
          <a:p>
            <a:endParaRPr lang="pt-PT" sz="2400" dirty="0">
              <a:solidFill>
                <a:schemeClr val="bg1"/>
              </a:solidFill>
            </a:endParaRPr>
          </a:p>
          <a:p>
            <a:r>
              <a:rPr lang="pt-PT" sz="2400" dirty="0">
                <a:solidFill>
                  <a:schemeClr val="bg1"/>
                </a:solidFill>
              </a:rPr>
              <a:t>Sistema </a:t>
            </a:r>
            <a:r>
              <a:rPr lang="pt-PT" sz="2400" dirty="0" err="1">
                <a:solidFill>
                  <a:schemeClr val="bg1"/>
                </a:solidFill>
              </a:rPr>
              <a:t>user</a:t>
            </a:r>
            <a:r>
              <a:rPr lang="pt-PT" sz="2400" dirty="0">
                <a:solidFill>
                  <a:schemeClr val="bg1"/>
                </a:solidFill>
              </a:rPr>
              <a:t> –</a:t>
            </a:r>
            <a:r>
              <a:rPr lang="pt-PT" sz="2400" dirty="0" err="1">
                <a:solidFill>
                  <a:schemeClr val="bg1"/>
                </a:solidFill>
              </a:rPr>
              <a:t>friendly</a:t>
            </a:r>
            <a:endParaRPr lang="pt-PT" sz="2400" dirty="0">
              <a:solidFill>
                <a:schemeClr val="bg1"/>
              </a:solidFill>
            </a:endParaRPr>
          </a:p>
          <a:p>
            <a:endParaRPr lang="pt-PT" sz="2400" dirty="0">
              <a:solidFill>
                <a:schemeClr val="bg1"/>
              </a:solidFill>
            </a:endParaRPr>
          </a:p>
          <a:p>
            <a:r>
              <a:rPr lang="pt-PT" sz="2400" dirty="0">
                <a:solidFill>
                  <a:schemeClr val="bg1"/>
                </a:solidFill>
              </a:rPr>
              <a:t>Implementação de conteúdo original </a:t>
            </a:r>
          </a:p>
          <a:p>
            <a:endParaRPr lang="pt-PT" sz="2800" dirty="0">
              <a:solidFill>
                <a:schemeClr val="bg1"/>
              </a:solidFill>
            </a:endParaRPr>
          </a:p>
          <a:p>
            <a:endParaRPr lang="pt-PT" sz="2800" dirty="0">
              <a:solidFill>
                <a:schemeClr val="bg1"/>
              </a:solidFill>
            </a:endParaRP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C271C129-7756-656C-DF37-7FA9A5E11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84048"/>
            <a:ext cx="5927725" cy="3951816"/>
          </a:xfrm>
        </p:spPr>
      </p:pic>
    </p:spTree>
    <p:extLst>
      <p:ext uri="{BB962C8B-B14F-4D97-AF65-F5344CB8AC3E}">
        <p14:creationId xmlns:p14="http://schemas.microsoft.com/office/powerpoint/2010/main" val="241574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75A32-2F55-5A9F-244A-471BB625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 fontScale="90000"/>
          </a:bodyPr>
          <a:lstStyle/>
          <a:p>
            <a:br>
              <a:rPr lang="pt-PT" sz="3600" dirty="0"/>
            </a:br>
            <a:r>
              <a:rPr lang="pt-PT" sz="3600" dirty="0"/>
              <a:t>Análise crítica dos resultados e do trabalho de equipa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A70119-22B3-9B25-BC69-CBFC36B16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PT" dirty="0"/>
              <a:t>Forças (</a:t>
            </a:r>
            <a:r>
              <a:rPr lang="pt-PT" dirty="0" err="1"/>
              <a:t>Strengths</a:t>
            </a:r>
            <a:r>
              <a:rPr lang="pt-PT" dirty="0"/>
              <a:t>):</a:t>
            </a:r>
          </a:p>
          <a:p>
            <a:pPr marL="0" indent="0">
              <a:buNone/>
            </a:pPr>
            <a:r>
              <a:rPr lang="pt-PT" dirty="0"/>
              <a:t>  Adoção de um processo de engenharia;</a:t>
            </a:r>
          </a:p>
          <a:p>
            <a:r>
              <a:rPr lang="pt-PT" dirty="0"/>
              <a:t>Realização de reuniões com regularidade;</a:t>
            </a:r>
          </a:p>
          <a:p>
            <a:r>
              <a:rPr lang="pt-PT" dirty="0"/>
              <a:t>Ambiente compreensivo e aberto a melhorias </a:t>
            </a:r>
          </a:p>
          <a:p>
            <a:r>
              <a:rPr lang="pt-PT" dirty="0"/>
              <a:t>Implementação de conceitos avançados;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dirty="0"/>
              <a:t>Fraquezas (</a:t>
            </a:r>
            <a:r>
              <a:rPr lang="pt-PT" dirty="0" err="1"/>
              <a:t>Weaknesses</a:t>
            </a:r>
            <a:r>
              <a:rPr lang="pt-PT" dirty="0"/>
              <a:t>):</a:t>
            </a:r>
          </a:p>
          <a:p>
            <a:r>
              <a:rPr lang="pt-PT" dirty="0"/>
              <a:t>Pouca documentação de código </a:t>
            </a:r>
          </a:p>
          <a:p>
            <a:r>
              <a:rPr lang="pt-PT" dirty="0"/>
              <a:t>Duplicação de código </a:t>
            </a:r>
          </a:p>
          <a:p>
            <a:endParaRPr lang="en-US" dirty="0"/>
          </a:p>
        </p:txBody>
      </p:sp>
      <p:pic>
        <p:nvPicPr>
          <p:cNvPr id="5" name="Picture 2" descr="Análise SWOT e plano de ação para abrir empresa em portugal">
            <a:extLst>
              <a:ext uri="{FF2B5EF4-FFF2-40B4-BE49-F238E27FC236}">
                <a16:creationId xmlns:a16="http://schemas.microsoft.com/office/drawing/2014/main" id="{281F176A-1DA7-46D5-036A-1D092B89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666873"/>
            <a:ext cx="4639736" cy="265624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04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75A32-2F55-5A9F-244A-471BB625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sz="3600" dirty="0"/>
              <a:t>Análise crítica dos resultados e do trabalho de equipa</a:t>
            </a:r>
            <a:r>
              <a:rPr lang="en-US" sz="3600" dirty="0"/>
              <a:t>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  <a:endParaRPr lang="pt-PT" sz="3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A70119-22B3-9B25-BC69-CBFC36B16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Oportunidades (</a:t>
            </a:r>
            <a:r>
              <a:rPr lang="pt-PT" dirty="0" err="1"/>
              <a:t>Opportunities</a:t>
            </a:r>
            <a:r>
              <a:rPr lang="pt-PT" dirty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Possibilidade de exploração de conceitos teóricos avançados</a:t>
            </a:r>
          </a:p>
          <a:p>
            <a:pPr marL="0" indent="0">
              <a:buNone/>
            </a:pPr>
            <a:r>
              <a:rPr lang="pt-PT" dirty="0"/>
              <a:t>Ameaças (</a:t>
            </a:r>
            <a:r>
              <a:rPr lang="pt-PT" dirty="0" err="1"/>
              <a:t>Threats</a:t>
            </a:r>
            <a:r>
              <a:rPr lang="pt-PT" dirty="0"/>
              <a:t>):</a:t>
            </a:r>
          </a:p>
          <a:p>
            <a:pPr marL="0" indent="0">
              <a:buNone/>
            </a:pPr>
            <a:r>
              <a:rPr lang="pt-PT" dirty="0"/>
              <a:t>Fraca cobertura de testes;</a:t>
            </a:r>
          </a:p>
        </p:txBody>
      </p:sp>
      <p:pic>
        <p:nvPicPr>
          <p:cNvPr id="5" name="Picture 2" descr="Análise SWOT e plano de ação para abrir empresa em portugal">
            <a:extLst>
              <a:ext uri="{FF2B5EF4-FFF2-40B4-BE49-F238E27FC236}">
                <a16:creationId xmlns:a16="http://schemas.microsoft.com/office/drawing/2014/main" id="{281F176A-1DA7-46D5-036A-1D092B89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666873"/>
            <a:ext cx="4639736" cy="265624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98044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BE1E6-7CFF-42E1-4899-A8C38123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 fontScale="90000"/>
          </a:bodyPr>
          <a:lstStyle/>
          <a:p>
            <a:br>
              <a:rPr lang="pt-PT" sz="4000" dirty="0"/>
            </a:br>
            <a:br>
              <a:rPr lang="en-US" sz="4000" dirty="0"/>
            </a:br>
            <a:r>
              <a:rPr lang="en-US" sz="4000" dirty="0" err="1"/>
              <a:t>Evidências</a:t>
            </a:r>
            <a:r>
              <a:rPr lang="en-US" sz="4000" dirty="0"/>
              <a:t> de </a:t>
            </a:r>
            <a:r>
              <a:rPr lang="en-US" sz="4000" dirty="0" err="1"/>
              <a:t>aplicação</a:t>
            </a:r>
            <a:r>
              <a:rPr lang="en-US" sz="4000" dirty="0"/>
              <a:t> do </a:t>
            </a:r>
            <a:r>
              <a:rPr lang="en-US" sz="4000" dirty="0" err="1"/>
              <a:t>processo</a:t>
            </a:r>
            <a:r>
              <a:rPr lang="en-US" sz="4000" dirty="0"/>
              <a:t> de </a:t>
            </a:r>
            <a:r>
              <a:rPr lang="en-US" sz="4000" dirty="0" err="1"/>
              <a:t>engenharia</a:t>
            </a:r>
            <a:r>
              <a:rPr lang="en-US" sz="4000" dirty="0"/>
              <a:t>/ </a:t>
            </a:r>
            <a:r>
              <a:rPr lang="en-US" sz="4000" dirty="0" err="1"/>
              <a:t>desenvolvimento</a:t>
            </a:r>
            <a:r>
              <a:rPr lang="en-US" sz="4000" dirty="0"/>
              <a:t> de software</a:t>
            </a:r>
            <a:endParaRPr lang="pt-PT" sz="4000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8EEB993-D6D4-E890-AD77-36086F42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Criação das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 no </a:t>
            </a:r>
            <a:r>
              <a:rPr lang="pt-PT" dirty="0" err="1"/>
              <a:t>Jira</a:t>
            </a:r>
            <a:r>
              <a:rPr lang="pt-PT" dirty="0"/>
              <a:t>;</a:t>
            </a:r>
          </a:p>
          <a:p>
            <a:r>
              <a:rPr lang="pt-PT" dirty="0"/>
              <a:t>Existência da “</a:t>
            </a:r>
            <a:r>
              <a:rPr lang="pt-PT" dirty="0" err="1"/>
              <a:t>Issue</a:t>
            </a:r>
            <a:r>
              <a:rPr lang="pt-PT" dirty="0"/>
              <a:t>” ,no </a:t>
            </a:r>
            <a:r>
              <a:rPr lang="pt-PT" dirty="0" err="1"/>
              <a:t>Jira</a:t>
            </a:r>
            <a:r>
              <a:rPr lang="pt-PT" dirty="0"/>
              <a:t>, designada como </a:t>
            </a:r>
            <a:r>
              <a:rPr lang="pt-PT" dirty="0" err="1"/>
              <a:t>Daily</a:t>
            </a:r>
            <a:r>
              <a:rPr lang="pt-PT" dirty="0"/>
              <a:t> Meetings;</a:t>
            </a:r>
          </a:p>
          <a:p>
            <a:r>
              <a:rPr lang="pt-PT" dirty="0"/>
              <a:t>Utilização do </a:t>
            </a:r>
            <a:r>
              <a:rPr lang="pt-PT" dirty="0" err="1"/>
              <a:t>Bitbucket</a:t>
            </a:r>
            <a:r>
              <a:rPr lang="pt-PT" dirty="0"/>
              <a:t> de modo a guardar o trabalho desenvolvido; </a:t>
            </a:r>
          </a:p>
          <a:p>
            <a:r>
              <a:rPr lang="pt-PT" dirty="0"/>
              <a:t>Documentação desenvolvida pela equipa;</a:t>
            </a:r>
          </a:p>
        </p:txBody>
      </p:sp>
    </p:spTree>
    <p:extLst>
      <p:ext uri="{BB962C8B-B14F-4D97-AF65-F5344CB8AC3E}">
        <p14:creationId xmlns:p14="http://schemas.microsoft.com/office/powerpoint/2010/main" val="378858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98445-85F6-93A3-0E41-FFFC35CB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 err="1"/>
              <a:t>Deployment</a:t>
            </a:r>
            <a:r>
              <a:rPr lang="pt-PT" dirty="0"/>
              <a:t> da solução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01E2BD-712C-7D11-6031-E2E9799CA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entreligadas</a:t>
            </a:r>
            <a:r>
              <a:rPr lang="en-US" dirty="0"/>
              <a:t> entre </a:t>
            </a:r>
            <a:r>
              <a:rPr lang="en-US" dirty="0" err="1"/>
              <a:t>si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elas</a:t>
            </a:r>
            <a:r>
              <a:rPr lang="en-US" dirty="0"/>
              <a:t> :</a:t>
            </a:r>
          </a:p>
          <a:p>
            <a:r>
              <a:rPr lang="en-US" dirty="0"/>
              <a:t>- Customer Application</a:t>
            </a:r>
          </a:p>
          <a:p>
            <a:r>
              <a:rPr lang="en-US" dirty="0"/>
              <a:t>- BackOffice Application</a:t>
            </a:r>
          </a:p>
          <a:p>
            <a:r>
              <a:rPr lang="en-US" dirty="0"/>
              <a:t>- Orders Database</a:t>
            </a:r>
          </a:p>
          <a:p>
            <a:r>
              <a:rPr lang="en-US" dirty="0"/>
              <a:t>- Orders Server</a:t>
            </a:r>
          </a:p>
          <a:p>
            <a:r>
              <a:rPr lang="en-US" dirty="0"/>
              <a:t>-  AGV Manager</a:t>
            </a:r>
          </a:p>
          <a:p>
            <a:r>
              <a:rPr lang="en-US" dirty="0"/>
              <a:t>- AGV ( Digital Twin)  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CA56FA4-F49C-8444-45A3-052235F6F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944" y="2185500"/>
            <a:ext cx="4639736" cy="3618994"/>
          </a:xfrm>
          <a:noFill/>
        </p:spPr>
      </p:pic>
    </p:spTree>
    <p:extLst>
      <p:ext uri="{BB962C8B-B14F-4D97-AF65-F5344CB8AC3E}">
        <p14:creationId xmlns:p14="http://schemas.microsoft.com/office/powerpoint/2010/main" val="319678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F703C40-672E-375D-907A-D1081BD8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Qualidade do produto final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04D3C41-3A25-14C5-CEDC-FC7DB807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/>
          <a:lstStyle/>
          <a:p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/>
              <a:t>produto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E5C67E8-530A-9AF1-89F2-B5F039352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r>
              <a:rPr lang="pt-PT" dirty="0"/>
              <a:t>O produto apresentado, no estado corrente, vai de acordo com o que nós considerados como satisfatório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41529E-D4C6-1A99-2E90-2763F6B6C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/>
          <a:lstStyle/>
          <a:p>
            <a:r>
              <a:rPr lang="en-US" dirty="0" err="1"/>
              <a:t>Sugestões</a:t>
            </a:r>
            <a:r>
              <a:rPr lang="en-US" dirty="0"/>
              <a:t> de </a:t>
            </a:r>
            <a:r>
              <a:rPr lang="en-US" dirty="0" err="1"/>
              <a:t>melhorias</a:t>
            </a:r>
            <a:r>
              <a:rPr lang="en-US" dirty="0"/>
              <a:t> 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6E68F5A4-450E-C6D5-DC26-E1DF4103A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r>
              <a:rPr lang="pt-PT" dirty="0"/>
              <a:t>Apesar disso, considerados que o projeto pode ter bastantes melhorias; melhorias essas que iram ser exploradas em atualizações futuras</a:t>
            </a:r>
          </a:p>
        </p:txBody>
      </p:sp>
    </p:spTree>
    <p:extLst>
      <p:ext uri="{BB962C8B-B14F-4D97-AF65-F5344CB8AC3E}">
        <p14:creationId xmlns:p14="http://schemas.microsoft.com/office/powerpoint/2010/main" val="2746939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766_TF22712842_Win32" id="{1B4F3FDA-7311-4E8F-9428-96A87CB3E049}" vid="{48C433BC-6191-44F4-95D6-CFF132A441E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{86B995AE-C4C4-4BF1-9133-FE020391831A}tf22712842_win32</Template>
  <TotalTime>218</TotalTime>
  <Words>470</Words>
  <Application>Microsoft Office PowerPoint</Application>
  <PresentationFormat>Ecrã Panorâmico</PresentationFormat>
  <Paragraphs>92</Paragraphs>
  <Slides>13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Comfortaa</vt:lpstr>
      <vt:lpstr>Franklin Gothic Book</vt:lpstr>
      <vt:lpstr>1_RetrospectVTI</vt:lpstr>
      <vt:lpstr>LAPR4 – PROJETO INTEGRADOR – SPRINT D</vt:lpstr>
      <vt:lpstr>Índice</vt:lpstr>
      <vt:lpstr>Objetivos principais do projeto</vt:lpstr>
      <vt:lpstr>                             Resultados atingidos  </vt:lpstr>
      <vt:lpstr> Análise crítica dos resultados e do trabalho de equipa</vt:lpstr>
      <vt:lpstr>Análise crítica dos resultados e do trabalho de equipa(cont)</vt:lpstr>
      <vt:lpstr>  Evidências de aplicação do processo de engenharia/ desenvolvimento de software</vt:lpstr>
      <vt:lpstr>Deployment da solução</vt:lpstr>
      <vt:lpstr>Qualidade do produto final</vt:lpstr>
      <vt:lpstr>Aspetos de melhoria</vt:lpstr>
      <vt:lpstr>Trabalho em equipa</vt:lpstr>
      <vt:lpstr>Evidências de trabalho coletivo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projeto</dc:title>
  <dc:creator>miguel alecrim</dc:creator>
  <cp:lastModifiedBy>miguel alecrim</cp:lastModifiedBy>
  <cp:revision>3</cp:revision>
  <dcterms:created xsi:type="dcterms:W3CDTF">2022-06-19T23:08:38Z</dcterms:created>
  <dcterms:modified xsi:type="dcterms:W3CDTF">2022-06-22T16:48:47Z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