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aleway"/>
      <p:regular r:id="rId41"/>
      <p:bold r:id="rId42"/>
      <p:italic r:id="rId43"/>
      <p:boldItalic r:id="rId44"/>
    </p:embeddedFont>
    <p:embeddedFont>
      <p:font typeface="La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aleway-bold.fntdata"/><Relationship Id="rId41" Type="http://schemas.openxmlformats.org/officeDocument/2006/relationships/font" Target="fonts/Raleway-regular.fntdata"/><Relationship Id="rId22" Type="http://schemas.openxmlformats.org/officeDocument/2006/relationships/slide" Target="slides/slide17.xml"/><Relationship Id="rId44" Type="http://schemas.openxmlformats.org/officeDocument/2006/relationships/font" Target="fonts/Raleway-boldItalic.fntdata"/><Relationship Id="rId21" Type="http://schemas.openxmlformats.org/officeDocument/2006/relationships/slide" Target="slides/slide16.xml"/><Relationship Id="rId43" Type="http://schemas.openxmlformats.org/officeDocument/2006/relationships/font" Target="fonts/Raleway-italic.fntdata"/><Relationship Id="rId24" Type="http://schemas.openxmlformats.org/officeDocument/2006/relationships/slide" Target="slides/slide19.xml"/><Relationship Id="rId46" Type="http://schemas.openxmlformats.org/officeDocument/2006/relationships/font" Target="fonts/Lato-bold.fntdata"/><Relationship Id="rId23" Type="http://schemas.openxmlformats.org/officeDocument/2006/relationships/slide" Target="slides/slide18.xml"/><Relationship Id="rId45"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Lato-boldItalic.fntdata"/><Relationship Id="rId25" Type="http://schemas.openxmlformats.org/officeDocument/2006/relationships/slide" Target="slides/slide20.xml"/><Relationship Id="rId47" Type="http://schemas.openxmlformats.org/officeDocument/2006/relationships/font" Target="fonts/Lat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9271290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9271290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92712905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92712905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92712905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92712905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9bd37bbe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19bd37bbe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9bd37bbe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9bd37bbe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9bd37bbe8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9bd37bbe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9bd37bbe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9bd37bbe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9bd37bbe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9bd37bbe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9bd37bbe8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9bd37bbe8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9bd37bbe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19bd37bbe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9bd37bbe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9bd37bbe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9bd37bbe8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9bd37bbe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19bd37bbe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19bd37bbe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19bd37bbe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19bd37bbe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9bd37bbe8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19bd37bbe8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9bd37bbe8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19bd37bbe8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19bd37bbe8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19bd37bbe8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9bd37bbe8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9bd37bbe8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19bd37bbe8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19bd37bbe8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19bd37bbe8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19bd37bbe8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9bd37bbe8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19bd37bbe8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9bd37bbe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9bd37bbe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19bd37bbe8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19bd37bbe8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9bd37bbe8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19bd37bbe8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19d0a636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19d0a636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19d0a6365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19d0a6365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19d0a6365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19d0a6365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9d0a6365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9d0a6365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9bd37bbe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9bd37bbe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a4db88ff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a4db88ff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a4db88ff5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a4db88ff5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9bd37bbe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9bd37bbe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9bd37bbe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9bd37bbe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9bd37bbe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9bd37bbe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8.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400850" y="1318900"/>
            <a:ext cx="5975100" cy="88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Plataforma de hospedagem de código-fonte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604125" y="2034550"/>
            <a:ext cx="25950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sz="3600">
                <a:solidFill>
                  <a:schemeClr val="dk1"/>
                </a:solidFill>
              </a:rPr>
              <a:t>Bitbucket</a:t>
            </a:r>
            <a:endParaRPr sz="3600">
              <a:solidFill>
                <a:schemeClr val="dk1"/>
              </a:solidFill>
            </a:endParaRPr>
          </a:p>
        </p:txBody>
      </p:sp>
      <p:pic>
        <p:nvPicPr>
          <p:cNvPr id="126" name="Google Shape;126;p22"/>
          <p:cNvPicPr preferRelativeResize="0"/>
          <p:nvPr/>
        </p:nvPicPr>
        <p:blipFill>
          <a:blip r:embed="rId3">
            <a:alphaModFix/>
          </a:blip>
          <a:stretch>
            <a:fillRect/>
          </a:stretch>
        </p:blipFill>
        <p:spPr>
          <a:xfrm>
            <a:off x="4015475" y="2747900"/>
            <a:ext cx="1390650" cy="561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489700" y="258300"/>
            <a:ext cx="3723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pt-BR" sz="3600">
                <a:solidFill>
                  <a:schemeClr val="dk1"/>
                </a:solidFill>
              </a:rPr>
              <a:t>Bitbucket</a:t>
            </a:r>
            <a:endParaRPr sz="3600">
              <a:solidFill>
                <a:schemeClr val="dk1"/>
              </a:solidFill>
            </a:endParaRPr>
          </a:p>
          <a:p>
            <a:pPr indent="0" lvl="0" marL="0" rtl="0" algn="l">
              <a:spcBef>
                <a:spcPts val="1600"/>
              </a:spcBef>
              <a:spcAft>
                <a:spcPts val="1600"/>
              </a:spcAft>
              <a:buNone/>
            </a:pPr>
            <a:r>
              <a:t/>
            </a:r>
            <a:endParaRPr sz="3600">
              <a:solidFill>
                <a:schemeClr val="dk1"/>
              </a:solidFill>
            </a:endParaRPr>
          </a:p>
        </p:txBody>
      </p:sp>
      <p:sp>
        <p:nvSpPr>
          <p:cNvPr id="132" name="Google Shape;132;p23"/>
          <p:cNvSpPr txBox="1"/>
          <p:nvPr>
            <p:ph type="title"/>
          </p:nvPr>
        </p:nvSpPr>
        <p:spPr>
          <a:xfrm>
            <a:off x="1598250" y="1409325"/>
            <a:ext cx="5197200" cy="2022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pt-BR" sz="1800">
                <a:latin typeface="Lato"/>
                <a:ea typeface="Lato"/>
                <a:cs typeface="Lato"/>
                <a:sym typeface="Lato"/>
              </a:rPr>
              <a:t>Bitbucket é um serviço de hospedagem de projetos controlados através do Mercurial, um sistema de controle de versões distribuído. É similar ao GitHub. Bitbucket têm um serviço grátis e um comercial. O serviço é escrito em Python.</a:t>
            </a:r>
            <a:endParaRPr b="0" sz="14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489700" y="258300"/>
            <a:ext cx="3723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pt-BR" sz="3600">
                <a:solidFill>
                  <a:schemeClr val="dk1"/>
                </a:solidFill>
              </a:rPr>
              <a:t>Bitbucket</a:t>
            </a:r>
            <a:endParaRPr sz="3600">
              <a:solidFill>
                <a:schemeClr val="dk1"/>
              </a:solidFill>
            </a:endParaRPr>
          </a:p>
          <a:p>
            <a:pPr indent="0" lvl="0" marL="0" rtl="0" algn="l">
              <a:spcBef>
                <a:spcPts val="1600"/>
              </a:spcBef>
              <a:spcAft>
                <a:spcPts val="1600"/>
              </a:spcAft>
              <a:buNone/>
            </a:pPr>
            <a:r>
              <a:t/>
            </a:r>
            <a:endParaRPr sz="3600">
              <a:solidFill>
                <a:schemeClr val="dk1"/>
              </a:solidFill>
            </a:endParaRPr>
          </a:p>
        </p:txBody>
      </p:sp>
      <p:sp>
        <p:nvSpPr>
          <p:cNvPr id="138" name="Google Shape;138;p24"/>
          <p:cNvSpPr txBox="1"/>
          <p:nvPr>
            <p:ph type="title"/>
          </p:nvPr>
        </p:nvSpPr>
        <p:spPr>
          <a:xfrm>
            <a:off x="1598250" y="1409325"/>
            <a:ext cx="5197200" cy="2022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pt-BR" sz="1400">
                <a:latin typeface="Lato"/>
                <a:ea typeface="Lato"/>
                <a:cs typeface="Lato"/>
                <a:sym typeface="Lato"/>
              </a:rPr>
              <a:t>O BitBucket aceita o suporte o controle de versão Git e Mercurial</a:t>
            </a:r>
            <a:endParaRPr b="0" sz="14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2" name="Shape 142"/>
        <p:cNvGrpSpPr/>
        <p:nvPr/>
      </p:nvGrpSpPr>
      <p:grpSpPr>
        <a:xfrm>
          <a:off x="0" y="0"/>
          <a:ext cx="0" cy="0"/>
          <a:chOff x="0" y="0"/>
          <a:chExt cx="0" cy="0"/>
        </a:xfrm>
      </p:grpSpPr>
      <p:sp>
        <p:nvSpPr>
          <p:cNvPr id="143" name="Google Shape;143;p25"/>
          <p:cNvSpPr txBox="1"/>
          <p:nvPr/>
        </p:nvSpPr>
        <p:spPr>
          <a:xfrm>
            <a:off x="3338275" y="2117150"/>
            <a:ext cx="29481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pt-BR" sz="3000">
                <a:solidFill>
                  <a:srgbClr val="FFFFFF"/>
                </a:solidFill>
                <a:latin typeface="Raleway"/>
                <a:ea typeface="Raleway"/>
                <a:cs typeface="Raleway"/>
                <a:sym typeface="Raleway"/>
              </a:rPr>
              <a:t>Git e GitHub: quais as diferenças?</a:t>
            </a:r>
            <a:endParaRPr b="1" sz="3000">
              <a:solidFill>
                <a:srgbClr val="FFFFFF"/>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7" name="Shape 147"/>
        <p:cNvGrpSpPr/>
        <p:nvPr/>
      </p:nvGrpSpPr>
      <p:grpSpPr>
        <a:xfrm>
          <a:off x="0" y="0"/>
          <a:ext cx="0" cy="0"/>
          <a:chOff x="0" y="0"/>
          <a:chExt cx="0" cy="0"/>
        </a:xfrm>
      </p:grpSpPr>
      <p:sp>
        <p:nvSpPr>
          <p:cNvPr id="148" name="Google Shape;148;p26"/>
          <p:cNvSpPr txBox="1"/>
          <p:nvPr/>
        </p:nvSpPr>
        <p:spPr>
          <a:xfrm>
            <a:off x="1712200" y="1316000"/>
            <a:ext cx="5658900" cy="166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pt-BR" sz="1800">
                <a:solidFill>
                  <a:schemeClr val="lt1"/>
                </a:solidFill>
                <a:latin typeface="Lato"/>
                <a:ea typeface="Lato"/>
                <a:cs typeface="Lato"/>
                <a:sym typeface="Lato"/>
              </a:rPr>
              <a:t>O GitHub é uma plataforma onde você pode armazenar seus projetos. É como se fosse uma rede social, só que de códigos, onde seus desenvolvedores podem disponibilizá-los para outras pessoas verem.</a:t>
            </a:r>
            <a:endParaRPr sz="1800">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2" name="Shape 152"/>
        <p:cNvGrpSpPr/>
        <p:nvPr/>
      </p:nvGrpSpPr>
      <p:grpSpPr>
        <a:xfrm>
          <a:off x="0" y="0"/>
          <a:ext cx="0" cy="0"/>
          <a:chOff x="0" y="0"/>
          <a:chExt cx="0" cy="0"/>
        </a:xfrm>
      </p:grpSpPr>
      <p:sp>
        <p:nvSpPr>
          <p:cNvPr id="153" name="Google Shape;153;p27"/>
          <p:cNvSpPr txBox="1"/>
          <p:nvPr/>
        </p:nvSpPr>
        <p:spPr>
          <a:xfrm>
            <a:off x="3294700" y="553400"/>
            <a:ext cx="20817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3000">
              <a:solidFill>
                <a:srgbClr val="FFFFFF"/>
              </a:solidFill>
              <a:latin typeface="Raleway"/>
              <a:ea typeface="Raleway"/>
              <a:cs typeface="Raleway"/>
              <a:sym typeface="Raleway"/>
            </a:endParaRPr>
          </a:p>
        </p:txBody>
      </p:sp>
      <p:sp>
        <p:nvSpPr>
          <p:cNvPr id="154" name="Google Shape;154;p27"/>
          <p:cNvSpPr txBox="1"/>
          <p:nvPr/>
        </p:nvSpPr>
        <p:spPr>
          <a:xfrm>
            <a:off x="1712200" y="1316000"/>
            <a:ext cx="5658900" cy="166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pt-BR" sz="1800">
                <a:solidFill>
                  <a:schemeClr val="lt1"/>
                </a:solidFill>
                <a:latin typeface="Lato"/>
                <a:ea typeface="Lato"/>
                <a:cs typeface="Lato"/>
                <a:sym typeface="Lato"/>
              </a:rPr>
              <a:t>GIT = Sistema de controle de versão</a:t>
            </a:r>
            <a:endParaRPr sz="18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rPr lang="pt-BR" sz="1800">
                <a:solidFill>
                  <a:schemeClr val="lt1"/>
                </a:solidFill>
                <a:latin typeface="Lato"/>
                <a:ea typeface="Lato"/>
                <a:cs typeface="Lato"/>
                <a:sym typeface="Lato"/>
              </a:rPr>
              <a:t>GitHub/GitLab/AzureDevops = Plataforma aonde você hospeda seu codigo.</a:t>
            </a:r>
            <a:endParaRPr sz="1800">
              <a:solidFill>
                <a:schemeClr val="lt1"/>
              </a:solidFill>
              <a:latin typeface="Lato"/>
              <a:ea typeface="Lato"/>
              <a:cs typeface="Lato"/>
              <a:sym typeface="Lato"/>
            </a:endParaRPr>
          </a:p>
        </p:txBody>
      </p:sp>
      <p:sp>
        <p:nvSpPr>
          <p:cNvPr id="155" name="Google Shape;155;p27"/>
          <p:cNvSpPr txBox="1"/>
          <p:nvPr/>
        </p:nvSpPr>
        <p:spPr>
          <a:xfrm>
            <a:off x="2924175" y="471675"/>
            <a:ext cx="30897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pt-BR" sz="3000">
                <a:solidFill>
                  <a:srgbClr val="FFFFFF"/>
                </a:solidFill>
                <a:latin typeface="Raleway"/>
                <a:ea typeface="Raleway"/>
                <a:cs typeface="Raleway"/>
                <a:sym typeface="Raleway"/>
              </a:rPr>
              <a:t>Simplificando</a:t>
            </a:r>
            <a:endParaRPr b="1" sz="3000">
              <a:solidFill>
                <a:srgbClr val="FFFFFF"/>
              </a:solidFill>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ctrTitle"/>
          </p:nvPr>
        </p:nvSpPr>
        <p:spPr>
          <a:xfrm>
            <a:off x="2199250" y="1716650"/>
            <a:ext cx="5975100" cy="88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Trabalhando com as plataformas</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2488725" y="1869125"/>
            <a:ext cx="3525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sz="3600">
                <a:solidFill>
                  <a:schemeClr val="dk1"/>
                </a:solidFill>
              </a:rPr>
              <a:t>git remote</a:t>
            </a:r>
            <a:endParaRPr sz="36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224275" y="490625"/>
            <a:ext cx="25008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sz="3600">
                <a:solidFill>
                  <a:schemeClr val="dk1"/>
                </a:solidFill>
              </a:rPr>
              <a:t>git remote</a:t>
            </a:r>
            <a:endParaRPr sz="3600">
              <a:solidFill>
                <a:schemeClr val="dk1"/>
              </a:solidFill>
            </a:endParaRPr>
          </a:p>
        </p:txBody>
      </p:sp>
      <p:sp>
        <p:nvSpPr>
          <p:cNvPr id="171" name="Google Shape;171;p30"/>
          <p:cNvSpPr txBox="1"/>
          <p:nvPr>
            <p:ph type="title"/>
          </p:nvPr>
        </p:nvSpPr>
        <p:spPr>
          <a:xfrm>
            <a:off x="1598250" y="1409325"/>
            <a:ext cx="5197200" cy="2022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pt-BR" sz="1800">
                <a:latin typeface="Lato"/>
                <a:ea typeface="Lato"/>
                <a:cs typeface="Lato"/>
                <a:sym typeface="Lato"/>
              </a:rPr>
              <a:t>O comando git remote é, em essência, uma interface para gerenciar uma lista de entradas remotas que são armazenadas no arquivo ./.git/config do repositório. Os comandos a seguir são usados para ver o estado atual da lista remota.</a:t>
            </a:r>
            <a:endParaRPr b="0" sz="14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1652750" y="490625"/>
            <a:ext cx="67290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sz="3600">
                <a:solidFill>
                  <a:schemeClr val="dk1"/>
                </a:solidFill>
              </a:rPr>
              <a:t>Exemplo comando</a:t>
            </a:r>
            <a:endParaRPr sz="3600">
              <a:solidFill>
                <a:schemeClr val="dk1"/>
              </a:solidFill>
            </a:endParaRPr>
          </a:p>
        </p:txBody>
      </p:sp>
      <p:sp>
        <p:nvSpPr>
          <p:cNvPr id="177" name="Google Shape;177;p31"/>
          <p:cNvSpPr txBox="1"/>
          <p:nvPr>
            <p:ph type="title"/>
          </p:nvPr>
        </p:nvSpPr>
        <p:spPr>
          <a:xfrm>
            <a:off x="1598250" y="1409325"/>
            <a:ext cx="5197200" cy="2022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pt-BR" sz="1800">
                <a:latin typeface="Lato"/>
                <a:ea typeface="Lato"/>
                <a:cs typeface="Lato"/>
                <a:sym typeface="Lato"/>
              </a:rPr>
              <a:t>~ git remote add origin “linkRepositorio”</a:t>
            </a:r>
            <a:endParaRPr b="0" sz="1800">
              <a:latin typeface="Lato"/>
              <a:ea typeface="Lato"/>
              <a:cs typeface="Lato"/>
              <a:sym typeface="Lato"/>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pic>
        <p:nvPicPr>
          <p:cNvPr id="178" name="Google Shape;178;p31"/>
          <p:cNvPicPr preferRelativeResize="0"/>
          <p:nvPr/>
        </p:nvPicPr>
        <p:blipFill>
          <a:blip r:embed="rId3">
            <a:alphaModFix/>
          </a:blip>
          <a:stretch>
            <a:fillRect/>
          </a:stretch>
        </p:blipFill>
        <p:spPr>
          <a:xfrm>
            <a:off x="1683450" y="2024550"/>
            <a:ext cx="4117347" cy="1407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ph type="title"/>
          </p:nvPr>
        </p:nvSpPr>
        <p:spPr>
          <a:xfrm>
            <a:off x="3604125" y="2034550"/>
            <a:ext cx="1788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sz="3600">
                <a:solidFill>
                  <a:schemeClr val="dk1"/>
                </a:solidFill>
              </a:rPr>
              <a:t>GitLab</a:t>
            </a:r>
            <a:endParaRPr sz="3600">
              <a:solidFill>
                <a:schemeClr val="dk1"/>
              </a:solidFill>
            </a:endParaRPr>
          </a:p>
        </p:txBody>
      </p:sp>
      <p:pic>
        <p:nvPicPr>
          <p:cNvPr id="78" name="Google Shape;78;p14"/>
          <p:cNvPicPr preferRelativeResize="0"/>
          <p:nvPr/>
        </p:nvPicPr>
        <p:blipFill>
          <a:blip r:embed="rId3">
            <a:alphaModFix/>
          </a:blip>
          <a:stretch>
            <a:fillRect/>
          </a:stretch>
        </p:blipFill>
        <p:spPr>
          <a:xfrm>
            <a:off x="2103000" y="2743350"/>
            <a:ext cx="4437975" cy="19589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2488725" y="1869125"/>
            <a:ext cx="3525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sz="3600">
                <a:solidFill>
                  <a:schemeClr val="dk1"/>
                </a:solidFill>
              </a:rPr>
              <a:t>git clone</a:t>
            </a:r>
            <a:endParaRPr sz="36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224275" y="490625"/>
            <a:ext cx="25008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sz="3600">
                <a:solidFill>
                  <a:schemeClr val="dk1"/>
                </a:solidFill>
              </a:rPr>
              <a:t>git clone</a:t>
            </a:r>
            <a:endParaRPr sz="3600">
              <a:solidFill>
                <a:schemeClr val="dk1"/>
              </a:solidFill>
            </a:endParaRPr>
          </a:p>
        </p:txBody>
      </p:sp>
      <p:sp>
        <p:nvSpPr>
          <p:cNvPr id="189" name="Google Shape;189;p33"/>
          <p:cNvSpPr txBox="1"/>
          <p:nvPr>
            <p:ph type="title"/>
          </p:nvPr>
        </p:nvSpPr>
        <p:spPr>
          <a:xfrm>
            <a:off x="1598250" y="1409325"/>
            <a:ext cx="5197200" cy="2022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pt-BR" sz="1800">
                <a:latin typeface="Lato"/>
                <a:ea typeface="Lato"/>
                <a:cs typeface="Lato"/>
                <a:sym typeface="Lato"/>
              </a:rPr>
              <a:t>O git clone é um utilitário de linha de comando que é usado para selecionar um repositório existente e criar um clone ou cópia do repositório de destino.</a:t>
            </a:r>
            <a:endParaRPr b="0" sz="1400">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1652750" y="490625"/>
            <a:ext cx="67290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sz="3600">
                <a:solidFill>
                  <a:schemeClr val="dk1"/>
                </a:solidFill>
              </a:rPr>
              <a:t>Exemplo comando</a:t>
            </a:r>
            <a:endParaRPr sz="3600">
              <a:solidFill>
                <a:schemeClr val="dk1"/>
              </a:solidFill>
            </a:endParaRPr>
          </a:p>
        </p:txBody>
      </p:sp>
      <p:sp>
        <p:nvSpPr>
          <p:cNvPr id="195" name="Google Shape;195;p34"/>
          <p:cNvSpPr txBox="1"/>
          <p:nvPr>
            <p:ph type="title"/>
          </p:nvPr>
        </p:nvSpPr>
        <p:spPr>
          <a:xfrm>
            <a:off x="1598250" y="1409325"/>
            <a:ext cx="5197200" cy="2022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pt-BR" sz="1800">
                <a:latin typeface="Lato"/>
                <a:ea typeface="Lato"/>
                <a:cs typeface="Lato"/>
                <a:sym typeface="Lato"/>
              </a:rPr>
              <a:t>~ git clone “linkRepositorio”</a:t>
            </a:r>
            <a:endParaRPr b="0" sz="1800">
              <a:latin typeface="Lato"/>
              <a:ea typeface="Lato"/>
              <a:cs typeface="Lato"/>
              <a:sym typeface="Lato"/>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pic>
        <p:nvPicPr>
          <p:cNvPr id="196" name="Google Shape;196;p34"/>
          <p:cNvPicPr preferRelativeResize="0"/>
          <p:nvPr/>
        </p:nvPicPr>
        <p:blipFill>
          <a:blip r:embed="rId3">
            <a:alphaModFix/>
          </a:blip>
          <a:stretch>
            <a:fillRect/>
          </a:stretch>
        </p:blipFill>
        <p:spPr>
          <a:xfrm>
            <a:off x="1652750" y="1949450"/>
            <a:ext cx="4591050" cy="1095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2488725" y="1869125"/>
            <a:ext cx="3525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sz="3600">
                <a:solidFill>
                  <a:schemeClr val="dk1"/>
                </a:solidFill>
              </a:rPr>
              <a:t>git pull</a:t>
            </a:r>
            <a:endParaRPr sz="36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3224275" y="490625"/>
            <a:ext cx="25008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pt-BR" sz="3600">
                <a:solidFill>
                  <a:schemeClr val="dk1"/>
                </a:solidFill>
              </a:rPr>
              <a:t>git pull</a:t>
            </a:r>
            <a:endParaRPr sz="3600">
              <a:solidFill>
                <a:schemeClr val="dk1"/>
              </a:solidFill>
            </a:endParaRPr>
          </a:p>
          <a:p>
            <a:pPr indent="0" lvl="0" marL="0" rtl="0" algn="l">
              <a:spcBef>
                <a:spcPts val="1600"/>
              </a:spcBef>
              <a:spcAft>
                <a:spcPts val="1600"/>
              </a:spcAft>
              <a:buNone/>
            </a:pPr>
            <a:r>
              <a:t/>
            </a:r>
            <a:endParaRPr sz="3600">
              <a:solidFill>
                <a:schemeClr val="dk1"/>
              </a:solidFill>
            </a:endParaRPr>
          </a:p>
        </p:txBody>
      </p:sp>
      <p:sp>
        <p:nvSpPr>
          <p:cNvPr id="207" name="Google Shape;207;p36"/>
          <p:cNvSpPr txBox="1"/>
          <p:nvPr>
            <p:ph type="title"/>
          </p:nvPr>
        </p:nvSpPr>
        <p:spPr>
          <a:xfrm>
            <a:off x="1598250" y="1409325"/>
            <a:ext cx="5197200" cy="2022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pt-BR" sz="1800">
                <a:latin typeface="Lato"/>
                <a:ea typeface="Lato"/>
                <a:cs typeface="Lato"/>
                <a:sym typeface="Lato"/>
              </a:rPr>
              <a:t>O comando git pull é usado para buscar e baixar conteúdo de repositórios remotos e fazer a atualização imediata ao repositório local para que os conteúdos sejam iguais. Fazer o merge de alterações upstream remotas no repositório local é algo comum em fluxos de trabalho de colaboração baseados em Git</a:t>
            </a:r>
            <a:endParaRPr b="0" sz="1400">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1652750" y="490625"/>
            <a:ext cx="67290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sz="3600">
                <a:solidFill>
                  <a:schemeClr val="dk1"/>
                </a:solidFill>
              </a:rPr>
              <a:t>Exemplo comando</a:t>
            </a:r>
            <a:endParaRPr sz="3600">
              <a:solidFill>
                <a:schemeClr val="dk1"/>
              </a:solidFill>
            </a:endParaRPr>
          </a:p>
        </p:txBody>
      </p:sp>
      <p:sp>
        <p:nvSpPr>
          <p:cNvPr id="213" name="Google Shape;213;p37"/>
          <p:cNvSpPr txBox="1"/>
          <p:nvPr>
            <p:ph type="title"/>
          </p:nvPr>
        </p:nvSpPr>
        <p:spPr>
          <a:xfrm>
            <a:off x="1598250" y="1409325"/>
            <a:ext cx="5197200" cy="60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pt-BR" sz="1800">
                <a:latin typeface="Lato"/>
                <a:ea typeface="Lato"/>
                <a:cs typeface="Lato"/>
                <a:sym typeface="Lato"/>
              </a:rPr>
              <a:t>~ git pull origin “branch”</a:t>
            </a:r>
            <a:endParaRPr b="0" sz="1800">
              <a:latin typeface="Lato"/>
              <a:ea typeface="Lato"/>
              <a:cs typeface="Lato"/>
              <a:sym typeface="Lato"/>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pic>
        <p:nvPicPr>
          <p:cNvPr id="214" name="Google Shape;214;p37"/>
          <p:cNvPicPr preferRelativeResize="0"/>
          <p:nvPr/>
        </p:nvPicPr>
        <p:blipFill>
          <a:blip r:embed="rId3">
            <a:alphaModFix/>
          </a:blip>
          <a:stretch>
            <a:fillRect/>
          </a:stretch>
        </p:blipFill>
        <p:spPr>
          <a:xfrm>
            <a:off x="1514550" y="2080425"/>
            <a:ext cx="5543550" cy="866775"/>
          </a:xfrm>
          <a:prstGeom prst="rect">
            <a:avLst/>
          </a:prstGeom>
          <a:noFill/>
          <a:ln>
            <a:noFill/>
          </a:ln>
        </p:spPr>
      </p:pic>
      <p:pic>
        <p:nvPicPr>
          <p:cNvPr id="215" name="Google Shape;215;p37"/>
          <p:cNvPicPr preferRelativeResize="0"/>
          <p:nvPr/>
        </p:nvPicPr>
        <p:blipFill>
          <a:blip r:embed="rId4">
            <a:alphaModFix/>
          </a:blip>
          <a:stretch>
            <a:fillRect/>
          </a:stretch>
        </p:blipFill>
        <p:spPr>
          <a:xfrm>
            <a:off x="1538363" y="3094150"/>
            <a:ext cx="5495925" cy="1390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2488725" y="1869125"/>
            <a:ext cx="3525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sz="3600">
                <a:solidFill>
                  <a:schemeClr val="dk1"/>
                </a:solidFill>
              </a:rPr>
              <a:t>git push</a:t>
            </a:r>
            <a:endParaRPr sz="36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9"/>
          <p:cNvSpPr txBox="1"/>
          <p:nvPr>
            <p:ph type="title"/>
          </p:nvPr>
        </p:nvSpPr>
        <p:spPr>
          <a:xfrm>
            <a:off x="3224275" y="490625"/>
            <a:ext cx="25008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600">
                <a:solidFill>
                  <a:schemeClr val="dk1"/>
                </a:solidFill>
              </a:rPr>
              <a:t>git push</a:t>
            </a:r>
            <a:endParaRPr sz="3600">
              <a:solidFill>
                <a:schemeClr val="dk1"/>
              </a:solidFill>
            </a:endParaRPr>
          </a:p>
          <a:p>
            <a:pPr indent="0" lvl="0" marL="0" rtl="0" algn="l">
              <a:spcBef>
                <a:spcPts val="1600"/>
              </a:spcBef>
              <a:spcAft>
                <a:spcPts val="1600"/>
              </a:spcAft>
              <a:buNone/>
            </a:pPr>
            <a:r>
              <a:t/>
            </a:r>
            <a:endParaRPr sz="3600">
              <a:solidFill>
                <a:schemeClr val="dk1"/>
              </a:solidFill>
            </a:endParaRPr>
          </a:p>
        </p:txBody>
      </p:sp>
      <p:sp>
        <p:nvSpPr>
          <p:cNvPr id="226" name="Google Shape;226;p39"/>
          <p:cNvSpPr txBox="1"/>
          <p:nvPr>
            <p:ph type="title"/>
          </p:nvPr>
        </p:nvSpPr>
        <p:spPr>
          <a:xfrm>
            <a:off x="1598250" y="1409325"/>
            <a:ext cx="5197200" cy="2022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pt-BR" sz="1800">
                <a:latin typeface="Lato"/>
                <a:ea typeface="Lato"/>
                <a:cs typeface="Lato"/>
                <a:sym typeface="Lato"/>
              </a:rPr>
              <a:t>O comando git push é usado para enviar o conteúdo do repositório local para um repositório remoto. O comando push transfere commits do repositório local a um repositório remoto.</a:t>
            </a:r>
            <a:endParaRPr b="0" sz="1400">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0"/>
          <p:cNvSpPr txBox="1"/>
          <p:nvPr>
            <p:ph type="title"/>
          </p:nvPr>
        </p:nvSpPr>
        <p:spPr>
          <a:xfrm>
            <a:off x="1652750" y="490625"/>
            <a:ext cx="67290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sz="3600">
                <a:solidFill>
                  <a:schemeClr val="dk1"/>
                </a:solidFill>
              </a:rPr>
              <a:t>Exemplo comando</a:t>
            </a:r>
            <a:endParaRPr sz="3600">
              <a:solidFill>
                <a:schemeClr val="dk1"/>
              </a:solidFill>
            </a:endParaRPr>
          </a:p>
        </p:txBody>
      </p:sp>
      <p:sp>
        <p:nvSpPr>
          <p:cNvPr id="232" name="Google Shape;232;p40"/>
          <p:cNvSpPr txBox="1"/>
          <p:nvPr>
            <p:ph type="title"/>
          </p:nvPr>
        </p:nvSpPr>
        <p:spPr>
          <a:xfrm>
            <a:off x="1598250" y="1409325"/>
            <a:ext cx="5197200" cy="60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pt-BR" sz="1800">
                <a:latin typeface="Lato"/>
                <a:ea typeface="Lato"/>
                <a:cs typeface="Lato"/>
                <a:sym typeface="Lato"/>
              </a:rPr>
              <a:t>~ git push origin “branch”</a:t>
            </a:r>
            <a:endParaRPr b="0" sz="1800">
              <a:latin typeface="Lato"/>
              <a:ea typeface="Lato"/>
              <a:cs typeface="Lato"/>
              <a:sym typeface="Lato"/>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pic>
        <p:nvPicPr>
          <p:cNvPr id="233" name="Google Shape;233;p40"/>
          <p:cNvPicPr preferRelativeResize="0"/>
          <p:nvPr/>
        </p:nvPicPr>
        <p:blipFill>
          <a:blip r:embed="rId3">
            <a:alphaModFix/>
          </a:blip>
          <a:stretch>
            <a:fillRect/>
          </a:stretch>
        </p:blipFill>
        <p:spPr>
          <a:xfrm>
            <a:off x="642775" y="1938600"/>
            <a:ext cx="8105775" cy="2371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1"/>
          <p:cNvSpPr txBox="1"/>
          <p:nvPr>
            <p:ph type="title"/>
          </p:nvPr>
        </p:nvSpPr>
        <p:spPr>
          <a:xfrm>
            <a:off x="2488725" y="1869125"/>
            <a:ext cx="3525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sz="3600">
                <a:solidFill>
                  <a:schemeClr val="dk1"/>
                </a:solidFill>
              </a:rPr>
              <a:t>git ignore</a:t>
            </a:r>
            <a:endParaRPr sz="3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3489700" y="258300"/>
            <a:ext cx="3723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pt-BR" sz="3600">
                <a:solidFill>
                  <a:schemeClr val="dk1"/>
                </a:solidFill>
              </a:rPr>
              <a:t>GitLab</a:t>
            </a:r>
            <a:endParaRPr sz="3600">
              <a:solidFill>
                <a:schemeClr val="dk1"/>
              </a:solidFill>
            </a:endParaRPr>
          </a:p>
          <a:p>
            <a:pPr indent="0" lvl="0" marL="0" rtl="0" algn="l">
              <a:spcBef>
                <a:spcPts val="1600"/>
              </a:spcBef>
              <a:spcAft>
                <a:spcPts val="1600"/>
              </a:spcAft>
              <a:buNone/>
            </a:pPr>
            <a:r>
              <a:t/>
            </a:r>
            <a:endParaRPr sz="3600">
              <a:solidFill>
                <a:schemeClr val="dk1"/>
              </a:solidFill>
            </a:endParaRPr>
          </a:p>
        </p:txBody>
      </p:sp>
      <p:sp>
        <p:nvSpPr>
          <p:cNvPr id="84" name="Google Shape;84;p15"/>
          <p:cNvSpPr txBox="1"/>
          <p:nvPr>
            <p:ph type="title"/>
          </p:nvPr>
        </p:nvSpPr>
        <p:spPr>
          <a:xfrm>
            <a:off x="1598250" y="1409325"/>
            <a:ext cx="5197200" cy="2022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pt-BR" sz="1800">
                <a:latin typeface="Lato"/>
                <a:ea typeface="Lato"/>
                <a:cs typeface="Lato"/>
                <a:sym typeface="Lato"/>
              </a:rPr>
              <a:t>Possui uma interface simples e intuitiva e permite que qualquer usuário da plataforma possa criar repositórios privados e públicos de forma gratuita. Porém, os repositórios privados só podem ser contribuídos por uma quantidade limitada de usuários.</a:t>
            </a:r>
            <a:endParaRPr b="0" sz="1400">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2"/>
          <p:cNvSpPr txBox="1"/>
          <p:nvPr>
            <p:ph type="title"/>
          </p:nvPr>
        </p:nvSpPr>
        <p:spPr>
          <a:xfrm>
            <a:off x="3224275" y="490625"/>
            <a:ext cx="25008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pt-BR" sz="3600">
                <a:solidFill>
                  <a:schemeClr val="dk1"/>
                </a:solidFill>
              </a:rPr>
              <a:t>git ignore</a:t>
            </a:r>
            <a:endParaRPr sz="3600">
              <a:solidFill>
                <a:schemeClr val="dk1"/>
              </a:solidFill>
            </a:endParaRPr>
          </a:p>
          <a:p>
            <a:pPr indent="0" lvl="0" marL="0" rtl="0" algn="l">
              <a:spcBef>
                <a:spcPts val="1600"/>
              </a:spcBef>
              <a:spcAft>
                <a:spcPts val="1600"/>
              </a:spcAft>
              <a:buNone/>
            </a:pPr>
            <a:r>
              <a:t/>
            </a:r>
            <a:endParaRPr sz="3600">
              <a:solidFill>
                <a:schemeClr val="dk1"/>
              </a:solidFill>
            </a:endParaRPr>
          </a:p>
        </p:txBody>
      </p:sp>
      <p:sp>
        <p:nvSpPr>
          <p:cNvPr id="244" name="Google Shape;244;p42"/>
          <p:cNvSpPr txBox="1"/>
          <p:nvPr>
            <p:ph type="title"/>
          </p:nvPr>
        </p:nvSpPr>
        <p:spPr>
          <a:xfrm>
            <a:off x="1598250" y="1409325"/>
            <a:ext cx="5197200" cy="2022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pt-BR" sz="1800">
                <a:latin typeface="Lato"/>
                <a:ea typeface="Lato"/>
                <a:cs typeface="Lato"/>
                <a:sym typeface="Lato"/>
              </a:rPr>
              <a:t>Você pode criar um arquivo .gitignore arquivo no diretório-raiz do seu repositório para dizer ao Git quais arquivos e diretórios devem ser ignorados ao fazer um commit. Para compartilhar as regras de ignorar com outros usuários que clonarem o repositório, faça o commit do arquivo .gitignore no seu repositório.</a:t>
            </a:r>
            <a:endParaRPr b="0" sz="1400">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3"/>
          <p:cNvSpPr txBox="1"/>
          <p:nvPr>
            <p:ph type="title"/>
          </p:nvPr>
        </p:nvSpPr>
        <p:spPr>
          <a:xfrm>
            <a:off x="1652750" y="490625"/>
            <a:ext cx="67290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sz="3600">
                <a:solidFill>
                  <a:schemeClr val="dk1"/>
                </a:solidFill>
              </a:rPr>
              <a:t>Exemplo </a:t>
            </a:r>
            <a:endParaRPr sz="3600">
              <a:solidFill>
                <a:schemeClr val="dk1"/>
              </a:solidFill>
            </a:endParaRPr>
          </a:p>
        </p:txBody>
      </p:sp>
      <p:pic>
        <p:nvPicPr>
          <p:cNvPr id="250" name="Google Shape;250;p43"/>
          <p:cNvPicPr preferRelativeResize="0"/>
          <p:nvPr/>
        </p:nvPicPr>
        <p:blipFill>
          <a:blip r:embed="rId3">
            <a:alphaModFix/>
          </a:blip>
          <a:stretch>
            <a:fillRect/>
          </a:stretch>
        </p:blipFill>
        <p:spPr>
          <a:xfrm>
            <a:off x="4187725" y="1439400"/>
            <a:ext cx="4675900" cy="1791100"/>
          </a:xfrm>
          <a:prstGeom prst="rect">
            <a:avLst/>
          </a:prstGeom>
          <a:noFill/>
          <a:ln>
            <a:noFill/>
          </a:ln>
        </p:spPr>
      </p:pic>
      <p:pic>
        <p:nvPicPr>
          <p:cNvPr id="251" name="Google Shape;251;p43"/>
          <p:cNvPicPr preferRelativeResize="0"/>
          <p:nvPr/>
        </p:nvPicPr>
        <p:blipFill>
          <a:blip r:embed="rId4">
            <a:alphaModFix/>
          </a:blip>
          <a:stretch>
            <a:fillRect/>
          </a:stretch>
        </p:blipFill>
        <p:spPr>
          <a:xfrm>
            <a:off x="179650" y="3355650"/>
            <a:ext cx="4190599" cy="1608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4"/>
          <p:cNvSpPr txBox="1"/>
          <p:nvPr>
            <p:ph type="title"/>
          </p:nvPr>
        </p:nvSpPr>
        <p:spPr>
          <a:xfrm>
            <a:off x="2842875" y="468850"/>
            <a:ext cx="29478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pt-BR" sz="3600">
                <a:solidFill>
                  <a:schemeClr val="dk1"/>
                </a:solidFill>
              </a:rPr>
              <a:t>Pull request</a:t>
            </a:r>
            <a:endParaRPr sz="3600">
              <a:solidFill>
                <a:schemeClr val="dk1"/>
              </a:solidFill>
            </a:endParaRPr>
          </a:p>
          <a:p>
            <a:pPr indent="0" lvl="0" marL="0" rtl="0" algn="l">
              <a:spcBef>
                <a:spcPts val="1600"/>
              </a:spcBef>
              <a:spcAft>
                <a:spcPts val="1600"/>
              </a:spcAft>
              <a:buNone/>
            </a:pPr>
            <a:r>
              <a:t/>
            </a:r>
            <a:endParaRPr sz="3600">
              <a:solidFill>
                <a:schemeClr val="dk1"/>
              </a:solidFill>
            </a:endParaRPr>
          </a:p>
        </p:txBody>
      </p:sp>
      <p:sp>
        <p:nvSpPr>
          <p:cNvPr id="257" name="Google Shape;257;p44"/>
          <p:cNvSpPr txBox="1"/>
          <p:nvPr>
            <p:ph type="title"/>
          </p:nvPr>
        </p:nvSpPr>
        <p:spPr>
          <a:xfrm>
            <a:off x="1440225" y="1289450"/>
            <a:ext cx="5197200" cy="2022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pt-BR" sz="1400">
                <a:latin typeface="Lato"/>
                <a:ea typeface="Lato"/>
                <a:cs typeface="Lato"/>
                <a:sym typeface="Lato"/>
              </a:rPr>
              <a:t>De repente você encontrou a solução de um bug, tem uma melhoria para propor, ou simplesmente quer incrementar a documentação. A forma correta de fazer isso é através de um pull request</a:t>
            </a:r>
            <a:endParaRPr b="0" sz="1400">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5"/>
          <p:cNvSpPr txBox="1"/>
          <p:nvPr>
            <p:ph type="title"/>
          </p:nvPr>
        </p:nvSpPr>
        <p:spPr>
          <a:xfrm>
            <a:off x="2652175" y="1525875"/>
            <a:ext cx="3356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pt-BR" sz="3600">
                <a:solidFill>
                  <a:schemeClr val="dk1"/>
                </a:solidFill>
              </a:rPr>
              <a:t>Mas o que é </a:t>
            </a:r>
            <a:endParaRPr sz="3600">
              <a:solidFill>
                <a:schemeClr val="dk1"/>
              </a:solidFill>
            </a:endParaRPr>
          </a:p>
          <a:p>
            <a:pPr indent="0" lvl="0" marL="0" rtl="0" algn="l">
              <a:spcBef>
                <a:spcPts val="1600"/>
              </a:spcBef>
              <a:spcAft>
                <a:spcPts val="0"/>
              </a:spcAft>
              <a:buClr>
                <a:schemeClr val="dk2"/>
              </a:buClr>
              <a:buSzPts val="1100"/>
              <a:buFont typeface="Arial"/>
              <a:buNone/>
            </a:pPr>
            <a:r>
              <a:rPr lang="pt-BR" sz="3600">
                <a:solidFill>
                  <a:schemeClr val="dk1"/>
                </a:solidFill>
              </a:rPr>
              <a:t>Pull request?</a:t>
            </a:r>
            <a:endParaRPr sz="3600">
              <a:solidFill>
                <a:schemeClr val="dk1"/>
              </a:solidFill>
            </a:endParaRPr>
          </a:p>
          <a:p>
            <a:pPr indent="0" lvl="0" marL="0" rtl="0" algn="l">
              <a:spcBef>
                <a:spcPts val="1600"/>
              </a:spcBef>
              <a:spcAft>
                <a:spcPts val="1600"/>
              </a:spcAft>
              <a:buNone/>
            </a:pPr>
            <a:r>
              <a:t/>
            </a:r>
            <a:endParaRPr sz="36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6"/>
          <p:cNvSpPr txBox="1"/>
          <p:nvPr>
            <p:ph type="title"/>
          </p:nvPr>
        </p:nvSpPr>
        <p:spPr>
          <a:xfrm>
            <a:off x="2842875" y="468850"/>
            <a:ext cx="29478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pt-BR" sz="3600">
                <a:solidFill>
                  <a:schemeClr val="dk1"/>
                </a:solidFill>
              </a:rPr>
              <a:t>Pull request</a:t>
            </a:r>
            <a:endParaRPr sz="3600">
              <a:solidFill>
                <a:schemeClr val="dk1"/>
              </a:solidFill>
            </a:endParaRPr>
          </a:p>
          <a:p>
            <a:pPr indent="0" lvl="0" marL="0" rtl="0" algn="l">
              <a:spcBef>
                <a:spcPts val="1600"/>
              </a:spcBef>
              <a:spcAft>
                <a:spcPts val="1600"/>
              </a:spcAft>
              <a:buNone/>
            </a:pPr>
            <a:r>
              <a:t/>
            </a:r>
            <a:endParaRPr sz="3600">
              <a:solidFill>
                <a:schemeClr val="dk1"/>
              </a:solidFill>
            </a:endParaRPr>
          </a:p>
        </p:txBody>
      </p:sp>
      <p:sp>
        <p:nvSpPr>
          <p:cNvPr id="268" name="Google Shape;268;p46"/>
          <p:cNvSpPr txBox="1"/>
          <p:nvPr>
            <p:ph type="title"/>
          </p:nvPr>
        </p:nvSpPr>
        <p:spPr>
          <a:xfrm>
            <a:off x="1440225" y="1289450"/>
            <a:ext cx="5197200" cy="2022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pt-BR" sz="1400">
                <a:latin typeface="Lato"/>
                <a:ea typeface="Lato"/>
                <a:cs typeface="Lato"/>
                <a:sym typeface="Lato"/>
              </a:rPr>
              <a:t>Pull request é uma forma de propor alguma alteração no código de um repositório. Os mantenedores daquele repositório (quem tem permissão de escrita nele), podem revisar a alteração proposta e discutir em cima dela, antes de aprovar a ter aquela alteração de fato incorporada.</a:t>
            </a:r>
            <a:endParaRPr b="0" sz="1400">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7"/>
          <p:cNvSpPr txBox="1"/>
          <p:nvPr>
            <p:ph type="title"/>
          </p:nvPr>
        </p:nvSpPr>
        <p:spPr>
          <a:xfrm>
            <a:off x="2919150" y="1607600"/>
            <a:ext cx="29478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pt-BR" sz="3600">
                <a:solidFill>
                  <a:schemeClr val="dk1"/>
                </a:solidFill>
              </a:rPr>
              <a:t>Como  abrir um pull request?</a:t>
            </a:r>
            <a:endParaRPr sz="3600">
              <a:solidFill>
                <a:schemeClr val="dk1"/>
              </a:solidFill>
            </a:endParaRPr>
          </a:p>
          <a:p>
            <a:pPr indent="0" lvl="0" marL="0" rtl="0" algn="l">
              <a:spcBef>
                <a:spcPts val="1600"/>
              </a:spcBef>
              <a:spcAft>
                <a:spcPts val="1600"/>
              </a:spcAft>
              <a:buNone/>
            </a:pPr>
            <a:r>
              <a:t/>
            </a:r>
            <a:endParaRPr sz="3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3489700" y="258300"/>
            <a:ext cx="3723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pt-BR" sz="3600">
                <a:solidFill>
                  <a:schemeClr val="dk1"/>
                </a:solidFill>
              </a:rPr>
              <a:t>GitLab</a:t>
            </a:r>
            <a:endParaRPr sz="3600">
              <a:solidFill>
                <a:schemeClr val="dk1"/>
              </a:solidFill>
            </a:endParaRPr>
          </a:p>
          <a:p>
            <a:pPr indent="0" lvl="0" marL="0" rtl="0" algn="l">
              <a:spcBef>
                <a:spcPts val="1600"/>
              </a:spcBef>
              <a:spcAft>
                <a:spcPts val="1600"/>
              </a:spcAft>
              <a:buNone/>
            </a:pPr>
            <a:r>
              <a:t/>
            </a:r>
            <a:endParaRPr sz="3600">
              <a:solidFill>
                <a:schemeClr val="dk1"/>
              </a:solidFill>
            </a:endParaRPr>
          </a:p>
        </p:txBody>
      </p:sp>
      <p:sp>
        <p:nvSpPr>
          <p:cNvPr id="90" name="Google Shape;90;p16"/>
          <p:cNvSpPr txBox="1"/>
          <p:nvPr>
            <p:ph type="title"/>
          </p:nvPr>
        </p:nvSpPr>
        <p:spPr>
          <a:xfrm>
            <a:off x="1598250" y="1409325"/>
            <a:ext cx="5197200" cy="20223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b="0" lang="pt-BR" sz="1400">
                <a:latin typeface="Lato"/>
                <a:ea typeface="Lato"/>
                <a:cs typeface="Lato"/>
                <a:sym typeface="Lato"/>
              </a:rPr>
              <a:t>Diferente do GitHub, o GitLab é um projeto Open Source, mantido por toda comunidade. Além disso, permite que os desenvolvedores armazenem seus projetos em seus próprios servidores.</a:t>
            </a:r>
            <a:endParaRPr sz="24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4" name="Shape 94"/>
        <p:cNvGrpSpPr/>
        <p:nvPr/>
      </p:nvGrpSpPr>
      <p:grpSpPr>
        <a:xfrm>
          <a:off x="0" y="0"/>
          <a:ext cx="0" cy="0"/>
          <a:chOff x="0" y="0"/>
          <a:chExt cx="0" cy="0"/>
        </a:xfrm>
      </p:grpSpPr>
      <p:sp>
        <p:nvSpPr>
          <p:cNvPr id="95" name="Google Shape;95;p17"/>
          <p:cNvSpPr txBox="1"/>
          <p:nvPr/>
        </p:nvSpPr>
        <p:spPr>
          <a:xfrm>
            <a:off x="3338275" y="2117150"/>
            <a:ext cx="29481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pt-BR" sz="3000">
                <a:solidFill>
                  <a:srgbClr val="FFFFFF"/>
                </a:solidFill>
                <a:latin typeface="Raleway"/>
                <a:ea typeface="Raleway"/>
                <a:cs typeface="Raleway"/>
                <a:sym typeface="Raleway"/>
              </a:rPr>
              <a:t>GitHub</a:t>
            </a:r>
            <a:endParaRPr b="1" sz="3000">
              <a:solidFill>
                <a:srgbClr val="FFFFFF"/>
              </a:solidFill>
              <a:latin typeface="Raleway"/>
              <a:ea typeface="Raleway"/>
              <a:cs typeface="Raleway"/>
              <a:sym typeface="Raleway"/>
            </a:endParaRPr>
          </a:p>
        </p:txBody>
      </p:sp>
      <p:pic>
        <p:nvPicPr>
          <p:cNvPr id="96" name="Google Shape;96;p17"/>
          <p:cNvPicPr preferRelativeResize="0"/>
          <p:nvPr/>
        </p:nvPicPr>
        <p:blipFill>
          <a:blip r:embed="rId3">
            <a:alphaModFix/>
          </a:blip>
          <a:stretch>
            <a:fillRect/>
          </a:stretch>
        </p:blipFill>
        <p:spPr>
          <a:xfrm>
            <a:off x="2876700" y="2852350"/>
            <a:ext cx="2228850" cy="1714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0" name="Shape 100"/>
        <p:cNvGrpSpPr/>
        <p:nvPr/>
      </p:nvGrpSpPr>
      <p:grpSpPr>
        <a:xfrm>
          <a:off x="0" y="0"/>
          <a:ext cx="0" cy="0"/>
          <a:chOff x="0" y="0"/>
          <a:chExt cx="0" cy="0"/>
        </a:xfrm>
      </p:grpSpPr>
      <p:sp>
        <p:nvSpPr>
          <p:cNvPr id="101" name="Google Shape;101;p18"/>
          <p:cNvSpPr txBox="1"/>
          <p:nvPr/>
        </p:nvSpPr>
        <p:spPr>
          <a:xfrm>
            <a:off x="3294700" y="553400"/>
            <a:ext cx="20817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pt-BR" sz="3000">
                <a:solidFill>
                  <a:srgbClr val="FFFFFF"/>
                </a:solidFill>
                <a:latin typeface="Raleway"/>
                <a:ea typeface="Raleway"/>
                <a:cs typeface="Raleway"/>
                <a:sym typeface="Raleway"/>
              </a:rPr>
              <a:t>GitHub</a:t>
            </a:r>
            <a:endParaRPr b="1" sz="3000">
              <a:solidFill>
                <a:srgbClr val="FFFFFF"/>
              </a:solidFill>
              <a:latin typeface="Raleway"/>
              <a:ea typeface="Raleway"/>
              <a:cs typeface="Raleway"/>
              <a:sym typeface="Raleway"/>
            </a:endParaRPr>
          </a:p>
        </p:txBody>
      </p:sp>
      <p:sp>
        <p:nvSpPr>
          <p:cNvPr id="102" name="Google Shape;102;p18"/>
          <p:cNvSpPr txBox="1"/>
          <p:nvPr/>
        </p:nvSpPr>
        <p:spPr>
          <a:xfrm>
            <a:off x="1712200" y="1316000"/>
            <a:ext cx="5658900" cy="166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pt-BR" sz="1800">
                <a:solidFill>
                  <a:schemeClr val="lt1"/>
                </a:solidFill>
                <a:latin typeface="Lato"/>
                <a:ea typeface="Lato"/>
                <a:cs typeface="Lato"/>
                <a:sym typeface="Lato"/>
              </a:rPr>
              <a:t>O GitHub foi um dos pioneiros em hospedagem de repositórios Git, onde qualquer usuário que possua cadastro na plataforma pode contribuir com projetos privados ou Open Source. Possui grandes projetos hospedados, como por exemplo, WordPress, Atom, GNU/Linux, entre outros. Assim como consta em sua página inicial, todo desenvolvedor poderá hospedar, analisar, gerenciar projetos e construir softwares ao lado de 31 milhões de outros desenvolvedores e mais de 2,1 milhões de empresas e organizações que também utilizam o GitHub.</a:t>
            </a:r>
            <a:endParaRPr sz="18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6" name="Shape 106"/>
        <p:cNvGrpSpPr/>
        <p:nvPr/>
      </p:nvGrpSpPr>
      <p:grpSpPr>
        <a:xfrm>
          <a:off x="0" y="0"/>
          <a:ext cx="0" cy="0"/>
          <a:chOff x="0" y="0"/>
          <a:chExt cx="0" cy="0"/>
        </a:xfrm>
      </p:grpSpPr>
      <p:sp>
        <p:nvSpPr>
          <p:cNvPr id="107" name="Google Shape;107;p19"/>
          <p:cNvSpPr txBox="1"/>
          <p:nvPr/>
        </p:nvSpPr>
        <p:spPr>
          <a:xfrm>
            <a:off x="3294700" y="553400"/>
            <a:ext cx="20817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pt-BR" sz="3000">
                <a:solidFill>
                  <a:srgbClr val="FFFFFF"/>
                </a:solidFill>
                <a:latin typeface="Raleway"/>
                <a:ea typeface="Raleway"/>
                <a:cs typeface="Raleway"/>
                <a:sym typeface="Raleway"/>
              </a:rPr>
              <a:t>GitHub</a:t>
            </a:r>
            <a:endParaRPr b="1" sz="3000">
              <a:solidFill>
                <a:srgbClr val="FFFFFF"/>
              </a:solidFill>
              <a:latin typeface="Raleway"/>
              <a:ea typeface="Raleway"/>
              <a:cs typeface="Raleway"/>
              <a:sym typeface="Raleway"/>
            </a:endParaRPr>
          </a:p>
        </p:txBody>
      </p:sp>
      <p:sp>
        <p:nvSpPr>
          <p:cNvPr id="108" name="Google Shape;108;p19"/>
          <p:cNvSpPr txBox="1"/>
          <p:nvPr/>
        </p:nvSpPr>
        <p:spPr>
          <a:xfrm>
            <a:off x="1712200" y="1316000"/>
            <a:ext cx="5658900" cy="166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pt-BR" sz="1800">
                <a:solidFill>
                  <a:schemeClr val="lt1"/>
                </a:solidFill>
                <a:latin typeface="Lato"/>
                <a:ea typeface="Lato"/>
                <a:cs typeface="Lato"/>
                <a:sym typeface="Lato"/>
              </a:rPr>
              <a:t>Em 4 de Julho de 2018 o GitHub foi comprado pela Microsoft com valores estimados em cerca de US$ 7,5 bilhões.</a:t>
            </a:r>
            <a:endParaRPr sz="18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2488725" y="1869125"/>
            <a:ext cx="3525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sz="3600">
                <a:solidFill>
                  <a:schemeClr val="dk1"/>
                </a:solidFill>
              </a:rPr>
              <a:t>Azure Devops</a:t>
            </a:r>
            <a:endParaRPr sz="3600">
              <a:solidFill>
                <a:schemeClr val="dk1"/>
              </a:solidFill>
            </a:endParaRPr>
          </a:p>
        </p:txBody>
      </p:sp>
      <p:pic>
        <p:nvPicPr>
          <p:cNvPr id="114" name="Google Shape;114;p20"/>
          <p:cNvPicPr preferRelativeResize="0"/>
          <p:nvPr/>
        </p:nvPicPr>
        <p:blipFill>
          <a:blip r:embed="rId3">
            <a:alphaModFix/>
          </a:blip>
          <a:stretch>
            <a:fillRect/>
          </a:stretch>
        </p:blipFill>
        <p:spPr>
          <a:xfrm>
            <a:off x="3160050" y="2751375"/>
            <a:ext cx="2066925"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2051275" y="252850"/>
            <a:ext cx="3723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pt-BR" sz="3600">
                <a:solidFill>
                  <a:schemeClr val="dk1"/>
                </a:solidFill>
              </a:rPr>
              <a:t>Azure Devops</a:t>
            </a:r>
            <a:endParaRPr sz="3600">
              <a:solidFill>
                <a:schemeClr val="dk1"/>
              </a:solidFill>
            </a:endParaRPr>
          </a:p>
          <a:p>
            <a:pPr indent="0" lvl="0" marL="0" rtl="0" algn="l">
              <a:spcBef>
                <a:spcPts val="1600"/>
              </a:spcBef>
              <a:spcAft>
                <a:spcPts val="1600"/>
              </a:spcAft>
              <a:buNone/>
            </a:pPr>
            <a:r>
              <a:t/>
            </a:r>
            <a:endParaRPr sz="3600">
              <a:solidFill>
                <a:schemeClr val="dk1"/>
              </a:solidFill>
            </a:endParaRPr>
          </a:p>
        </p:txBody>
      </p:sp>
      <p:sp>
        <p:nvSpPr>
          <p:cNvPr id="120" name="Google Shape;120;p21"/>
          <p:cNvSpPr txBox="1"/>
          <p:nvPr>
            <p:ph type="title"/>
          </p:nvPr>
        </p:nvSpPr>
        <p:spPr>
          <a:xfrm>
            <a:off x="1598250" y="1409325"/>
            <a:ext cx="5197200" cy="2022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pt-BR" sz="1800">
                <a:latin typeface="Lato"/>
                <a:ea typeface="Lato"/>
                <a:cs typeface="Lato"/>
                <a:sym typeface="Lato"/>
              </a:rPr>
              <a:t>O Azure DevOps Server é um produto da Microsoft que fornece controle de versão, relatórios, gerenciamento de requisitos, gerenciamento de projetos, builds automatizados, testes e recursos de gerenciamento de versão. Ele cobre todo o ciclo de vida do aplicativo e habilita os recursos do DevOps.</a:t>
            </a:r>
            <a:endParaRPr b="0" sz="14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