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92" r:id="rId2"/>
  </p:sldMasterIdLst>
  <p:sldIdLst>
    <p:sldId id="256" r:id="rId3"/>
    <p:sldId id="274" r:id="rId4"/>
    <p:sldId id="278" r:id="rId5"/>
    <p:sldId id="269" r:id="rId6"/>
    <p:sldId id="270" r:id="rId7"/>
    <p:sldId id="259" r:id="rId8"/>
    <p:sldId id="260" r:id="rId9"/>
    <p:sldId id="261" r:id="rId10"/>
    <p:sldId id="263" r:id="rId11"/>
    <p:sldId id="262" r:id="rId12"/>
    <p:sldId id="264" r:id="rId13"/>
    <p:sldId id="265" r:id="rId14"/>
    <p:sldId id="266" r:id="rId15"/>
    <p:sldId id="267" r:id="rId16"/>
    <p:sldId id="268" r:id="rId17"/>
    <p:sldId id="272" r:id="rId18"/>
    <p:sldId id="273" r:id="rId19"/>
    <p:sldId id="275" r:id="rId20"/>
    <p:sldId id="276" r:id="rId21"/>
    <p:sldId id="277"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85" d="100"/>
          <a:sy n="85" d="100"/>
        </p:scale>
        <p:origin x="14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pPr/>
              <a:t>11/22/2020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0778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pPr/>
              <a:t>11/22/2020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508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pPr/>
              <a:t>11/22/2020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4912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F1A82-0D3E-43F9-A50B-862D5B03866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EAC1E0B-BB0A-4638-9FD8-3ECBCE28B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DA45910-2BA0-4238-B379-F415F8ABD4C7}"/>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5" name="Espaço Reservado para Rodapé 4">
            <a:extLst>
              <a:ext uri="{FF2B5EF4-FFF2-40B4-BE49-F238E27FC236}">
                <a16:creationId xmlns:a16="http://schemas.microsoft.com/office/drawing/2014/main" id="{FD286575-A4F6-428D-8843-CCE0808F8157}"/>
              </a:ext>
            </a:extLst>
          </p:cNvPr>
          <p:cNvSpPr>
            <a:spLocks noGrp="1"/>
          </p:cNvSpPr>
          <p:nvPr>
            <p:ph type="ftr" sz="quarter" idx="11"/>
          </p:nvPr>
        </p:nvSpPr>
        <p:spPr/>
        <p:txBody>
          <a:bodyPr/>
          <a:lstStyle/>
          <a:p>
            <a:r>
              <a:rPr lang="en-US"/>
              <a:t>Sample Footer Text</a:t>
            </a:r>
            <a:endParaRPr lang="en-US" b="1" dirty="0"/>
          </a:p>
        </p:txBody>
      </p:sp>
      <p:sp>
        <p:nvSpPr>
          <p:cNvPr id="6" name="Espaço Reservado para Número de Slide 5">
            <a:extLst>
              <a:ext uri="{FF2B5EF4-FFF2-40B4-BE49-F238E27FC236}">
                <a16:creationId xmlns:a16="http://schemas.microsoft.com/office/drawing/2014/main" id="{40251F24-B316-4078-B3C1-55DA455F32C2}"/>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32115497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64121-F391-41FE-AFCD-AC233D424CF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606A0A7-89D1-4D83-8D26-1178F4FDFB7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B6EEB36-312E-4E99-95EA-259FD849AC3C}"/>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5" name="Espaço Reservado para Rodapé 4">
            <a:extLst>
              <a:ext uri="{FF2B5EF4-FFF2-40B4-BE49-F238E27FC236}">
                <a16:creationId xmlns:a16="http://schemas.microsoft.com/office/drawing/2014/main" id="{20EE2781-9600-4639-950E-CA14AE67E6B4}"/>
              </a:ext>
            </a:extLst>
          </p:cNvPr>
          <p:cNvSpPr>
            <a:spLocks noGrp="1"/>
          </p:cNvSpPr>
          <p:nvPr>
            <p:ph type="ftr" sz="quarter" idx="11"/>
          </p:nvPr>
        </p:nvSpPr>
        <p:spPr/>
        <p:txBody>
          <a:bodyPr/>
          <a:lstStyle/>
          <a:p>
            <a:r>
              <a:rPr lang="en-US"/>
              <a:t>Sample Footer Text</a:t>
            </a:r>
            <a:endParaRPr lang="en-US" b="1" dirty="0"/>
          </a:p>
        </p:txBody>
      </p:sp>
      <p:sp>
        <p:nvSpPr>
          <p:cNvPr id="6" name="Espaço Reservado para Número de Slide 5">
            <a:extLst>
              <a:ext uri="{FF2B5EF4-FFF2-40B4-BE49-F238E27FC236}">
                <a16:creationId xmlns:a16="http://schemas.microsoft.com/office/drawing/2014/main" id="{BD2F1852-D160-4011-B7C0-A11B6C35D1F2}"/>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7646116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E140D-228D-4083-BD5F-2C1EE8A2B4B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7110CE9-354E-4CE4-9F3E-C0541A9D2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E16BBF4-99D6-4589-86BA-32346C89B155}"/>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5" name="Espaço Reservado para Rodapé 4">
            <a:extLst>
              <a:ext uri="{FF2B5EF4-FFF2-40B4-BE49-F238E27FC236}">
                <a16:creationId xmlns:a16="http://schemas.microsoft.com/office/drawing/2014/main" id="{99D0381E-C9F5-44B0-9F5E-F4C750EF8FB3}"/>
              </a:ext>
            </a:extLst>
          </p:cNvPr>
          <p:cNvSpPr>
            <a:spLocks noGrp="1"/>
          </p:cNvSpPr>
          <p:nvPr>
            <p:ph type="ftr" sz="quarter" idx="11"/>
          </p:nvPr>
        </p:nvSpPr>
        <p:spPr/>
        <p:txBody>
          <a:bodyPr/>
          <a:lstStyle/>
          <a:p>
            <a:r>
              <a:rPr lang="en-US"/>
              <a:t>Sample Footer Text</a:t>
            </a:r>
            <a:endParaRPr lang="en-US" b="1" dirty="0"/>
          </a:p>
        </p:txBody>
      </p:sp>
      <p:sp>
        <p:nvSpPr>
          <p:cNvPr id="6" name="Espaço Reservado para Número de Slide 5">
            <a:extLst>
              <a:ext uri="{FF2B5EF4-FFF2-40B4-BE49-F238E27FC236}">
                <a16:creationId xmlns:a16="http://schemas.microsoft.com/office/drawing/2014/main" id="{AF7264A7-1D0B-4838-B55B-251C70D52EF8}"/>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1977133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7E35E-ED3F-4C01-91E0-79B16598F40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2B21C13-5B1C-4D27-AE5E-13D521AED06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108F6A5-ACBE-40AF-A856-93FC8D72D6F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AE2D169-1DA4-4AE4-83C3-C41987E73FFF}"/>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6" name="Espaço Reservado para Rodapé 5">
            <a:extLst>
              <a:ext uri="{FF2B5EF4-FFF2-40B4-BE49-F238E27FC236}">
                <a16:creationId xmlns:a16="http://schemas.microsoft.com/office/drawing/2014/main" id="{141ED5AA-2128-406A-8DDE-B8205A86B001}"/>
              </a:ext>
            </a:extLst>
          </p:cNvPr>
          <p:cNvSpPr>
            <a:spLocks noGrp="1"/>
          </p:cNvSpPr>
          <p:nvPr>
            <p:ph type="ftr" sz="quarter" idx="11"/>
          </p:nvPr>
        </p:nvSpPr>
        <p:spPr/>
        <p:txBody>
          <a:bodyPr/>
          <a:lstStyle/>
          <a:p>
            <a:r>
              <a:rPr lang="en-US"/>
              <a:t>Sample Footer Text</a:t>
            </a:r>
            <a:endParaRPr lang="en-US" b="1" dirty="0"/>
          </a:p>
        </p:txBody>
      </p:sp>
      <p:sp>
        <p:nvSpPr>
          <p:cNvPr id="7" name="Espaço Reservado para Número de Slide 6">
            <a:extLst>
              <a:ext uri="{FF2B5EF4-FFF2-40B4-BE49-F238E27FC236}">
                <a16:creationId xmlns:a16="http://schemas.microsoft.com/office/drawing/2014/main" id="{D7E5168A-9298-4495-A607-97300EE3494B}"/>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42500241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45003-222C-4CC2-A0A1-67B790F213D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9825150-39E2-488A-A7B1-A87A0406D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487A6F7-2AA2-4054-A5F8-1E15C171F1B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0094C64-45E2-4B5D-9341-656918A2E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0F252E1-4EDB-4A9D-8050-94953CC35F6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B05912E-5AA6-4AA6-B55D-4AA8B2FA5F38}"/>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8" name="Espaço Reservado para Rodapé 7">
            <a:extLst>
              <a:ext uri="{FF2B5EF4-FFF2-40B4-BE49-F238E27FC236}">
                <a16:creationId xmlns:a16="http://schemas.microsoft.com/office/drawing/2014/main" id="{008F5E58-D876-470A-945F-9A381DD2D529}"/>
              </a:ext>
            </a:extLst>
          </p:cNvPr>
          <p:cNvSpPr>
            <a:spLocks noGrp="1"/>
          </p:cNvSpPr>
          <p:nvPr>
            <p:ph type="ftr" sz="quarter" idx="11"/>
          </p:nvPr>
        </p:nvSpPr>
        <p:spPr/>
        <p:txBody>
          <a:bodyPr/>
          <a:lstStyle/>
          <a:p>
            <a:r>
              <a:rPr lang="en-US"/>
              <a:t>Sample Footer Text</a:t>
            </a:r>
            <a:endParaRPr lang="en-US" b="1" dirty="0"/>
          </a:p>
        </p:txBody>
      </p:sp>
      <p:sp>
        <p:nvSpPr>
          <p:cNvPr id="9" name="Espaço Reservado para Número de Slide 8">
            <a:extLst>
              <a:ext uri="{FF2B5EF4-FFF2-40B4-BE49-F238E27FC236}">
                <a16:creationId xmlns:a16="http://schemas.microsoft.com/office/drawing/2014/main" id="{5274BA3E-DA8C-44A8-B0C7-5848B854A834}"/>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9762586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C6EAB-0550-4378-AE0D-00BF1FE5AC3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03A39E8-8ABC-4443-8F8C-3FE9EE27BB2D}"/>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4" name="Espaço Reservado para Rodapé 3">
            <a:extLst>
              <a:ext uri="{FF2B5EF4-FFF2-40B4-BE49-F238E27FC236}">
                <a16:creationId xmlns:a16="http://schemas.microsoft.com/office/drawing/2014/main" id="{60986F92-5043-4317-A474-33BE6B4CAFD4}"/>
              </a:ext>
            </a:extLst>
          </p:cNvPr>
          <p:cNvSpPr>
            <a:spLocks noGrp="1"/>
          </p:cNvSpPr>
          <p:nvPr>
            <p:ph type="ftr" sz="quarter" idx="11"/>
          </p:nvPr>
        </p:nvSpPr>
        <p:spPr/>
        <p:txBody>
          <a:bodyPr/>
          <a:lstStyle/>
          <a:p>
            <a:r>
              <a:rPr lang="en-US"/>
              <a:t>Sample Footer Text</a:t>
            </a:r>
            <a:endParaRPr lang="en-US" b="1" dirty="0"/>
          </a:p>
        </p:txBody>
      </p:sp>
      <p:sp>
        <p:nvSpPr>
          <p:cNvPr id="5" name="Espaço Reservado para Número de Slide 4">
            <a:extLst>
              <a:ext uri="{FF2B5EF4-FFF2-40B4-BE49-F238E27FC236}">
                <a16:creationId xmlns:a16="http://schemas.microsoft.com/office/drawing/2014/main" id="{56C10AFA-16A1-4F75-9E8E-1A293ADF467B}"/>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60279501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4861199-2A4B-407C-A7A5-A57B8665C244}"/>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3" name="Espaço Reservado para Rodapé 2">
            <a:extLst>
              <a:ext uri="{FF2B5EF4-FFF2-40B4-BE49-F238E27FC236}">
                <a16:creationId xmlns:a16="http://schemas.microsoft.com/office/drawing/2014/main" id="{9995C22B-64C4-4451-A45F-FB44095E8AEF}"/>
              </a:ext>
            </a:extLst>
          </p:cNvPr>
          <p:cNvSpPr>
            <a:spLocks noGrp="1"/>
          </p:cNvSpPr>
          <p:nvPr>
            <p:ph type="ftr" sz="quarter" idx="11"/>
          </p:nvPr>
        </p:nvSpPr>
        <p:spPr/>
        <p:txBody>
          <a:bodyPr/>
          <a:lstStyle/>
          <a:p>
            <a:r>
              <a:rPr lang="en-US"/>
              <a:t>Sample Footer Text</a:t>
            </a:r>
            <a:endParaRPr lang="en-US" b="1" dirty="0"/>
          </a:p>
        </p:txBody>
      </p:sp>
      <p:sp>
        <p:nvSpPr>
          <p:cNvPr id="4" name="Espaço Reservado para Número de Slide 3">
            <a:extLst>
              <a:ext uri="{FF2B5EF4-FFF2-40B4-BE49-F238E27FC236}">
                <a16:creationId xmlns:a16="http://schemas.microsoft.com/office/drawing/2014/main" id="{25EF227A-130E-44C0-86AB-A080D7F83411}"/>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49378502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DD1CA-84B8-491F-A10C-19F9A56745B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40FED32-6535-413A-BF33-0F541CC89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1C8B900-DCD5-4EBC-91E4-85F20CC6A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5DE1ED4-3ACB-4ABD-B35E-D6E967EB47AB}"/>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6" name="Espaço Reservado para Rodapé 5">
            <a:extLst>
              <a:ext uri="{FF2B5EF4-FFF2-40B4-BE49-F238E27FC236}">
                <a16:creationId xmlns:a16="http://schemas.microsoft.com/office/drawing/2014/main" id="{B426A339-7D19-4269-8414-1D4FDFFA5D90}"/>
              </a:ext>
            </a:extLst>
          </p:cNvPr>
          <p:cNvSpPr>
            <a:spLocks noGrp="1"/>
          </p:cNvSpPr>
          <p:nvPr>
            <p:ph type="ftr" sz="quarter" idx="11"/>
          </p:nvPr>
        </p:nvSpPr>
        <p:spPr/>
        <p:txBody>
          <a:bodyPr/>
          <a:lstStyle/>
          <a:p>
            <a:r>
              <a:rPr lang="en-US"/>
              <a:t>Sample Footer Text</a:t>
            </a:r>
            <a:endParaRPr lang="en-US" b="1" dirty="0"/>
          </a:p>
        </p:txBody>
      </p:sp>
      <p:sp>
        <p:nvSpPr>
          <p:cNvPr id="7" name="Espaço Reservado para Número de Slide 6">
            <a:extLst>
              <a:ext uri="{FF2B5EF4-FFF2-40B4-BE49-F238E27FC236}">
                <a16:creationId xmlns:a16="http://schemas.microsoft.com/office/drawing/2014/main" id="{68D05793-9190-4C6C-985D-8501FB96005C}"/>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5637482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pPr/>
              <a:t>11/22/2020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55189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9CB95-9D07-4CE8-8D44-FCC60B94B7D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E92E173-6C86-4DC0-928D-211BA1392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51D42A9-8C73-4BEA-85AE-4F358B43D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1809F53-FEFA-4F25-9D61-DDF8A53EDFBB}"/>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6" name="Espaço Reservado para Rodapé 5">
            <a:extLst>
              <a:ext uri="{FF2B5EF4-FFF2-40B4-BE49-F238E27FC236}">
                <a16:creationId xmlns:a16="http://schemas.microsoft.com/office/drawing/2014/main" id="{F6E3D4AF-77D9-4B09-AEC7-E25A454786B3}"/>
              </a:ext>
            </a:extLst>
          </p:cNvPr>
          <p:cNvSpPr>
            <a:spLocks noGrp="1"/>
          </p:cNvSpPr>
          <p:nvPr>
            <p:ph type="ftr" sz="quarter" idx="11"/>
          </p:nvPr>
        </p:nvSpPr>
        <p:spPr/>
        <p:txBody>
          <a:bodyPr/>
          <a:lstStyle/>
          <a:p>
            <a:r>
              <a:rPr lang="en-US"/>
              <a:t>Sample Footer Text</a:t>
            </a:r>
            <a:endParaRPr lang="en-US" b="1" dirty="0"/>
          </a:p>
        </p:txBody>
      </p:sp>
      <p:sp>
        <p:nvSpPr>
          <p:cNvPr id="7" name="Espaço Reservado para Número de Slide 6">
            <a:extLst>
              <a:ext uri="{FF2B5EF4-FFF2-40B4-BE49-F238E27FC236}">
                <a16:creationId xmlns:a16="http://schemas.microsoft.com/office/drawing/2014/main" id="{27A96502-2506-4312-8BC9-F51AA35EC958}"/>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40721210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4321F-5376-4297-BDB4-B30EB4DE40D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E96F496-F976-425F-8DBA-74248350D91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C5BF31-888A-4D05-A0AA-3B1BD7035F7B}"/>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5" name="Espaço Reservado para Rodapé 4">
            <a:extLst>
              <a:ext uri="{FF2B5EF4-FFF2-40B4-BE49-F238E27FC236}">
                <a16:creationId xmlns:a16="http://schemas.microsoft.com/office/drawing/2014/main" id="{7A39BD5F-D811-4613-BCD6-2D489EBD1DE0}"/>
              </a:ext>
            </a:extLst>
          </p:cNvPr>
          <p:cNvSpPr>
            <a:spLocks noGrp="1"/>
          </p:cNvSpPr>
          <p:nvPr>
            <p:ph type="ftr" sz="quarter" idx="11"/>
          </p:nvPr>
        </p:nvSpPr>
        <p:spPr/>
        <p:txBody>
          <a:bodyPr/>
          <a:lstStyle/>
          <a:p>
            <a:r>
              <a:rPr lang="en-US"/>
              <a:t>Sample Footer Text</a:t>
            </a:r>
            <a:endParaRPr lang="en-US" b="1" dirty="0"/>
          </a:p>
        </p:txBody>
      </p:sp>
      <p:sp>
        <p:nvSpPr>
          <p:cNvPr id="6" name="Espaço Reservado para Número de Slide 5">
            <a:extLst>
              <a:ext uri="{FF2B5EF4-FFF2-40B4-BE49-F238E27FC236}">
                <a16:creationId xmlns:a16="http://schemas.microsoft.com/office/drawing/2014/main" id="{488CA1FD-A262-4651-B899-D72DB8682000}"/>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270179882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80210AB-604E-476F-874C-76F12CBB475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B4E44B1-5CC5-4B8B-AFA4-762F08F7DE4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E4E352-C637-476C-A51F-DB4E44724A84}"/>
              </a:ext>
            </a:extLst>
          </p:cNvPr>
          <p:cNvSpPr>
            <a:spLocks noGrp="1"/>
          </p:cNvSpPr>
          <p:nvPr>
            <p:ph type="dt" sz="half" idx="10"/>
          </p:nvPr>
        </p:nvSpPr>
        <p:spPr/>
        <p:txBody>
          <a:bodyPr/>
          <a:lstStyle/>
          <a:p>
            <a:fld id="{5ECD8B30-1B71-45A1-8314-D59C86F581E1}" type="datetime1">
              <a:rPr lang="en-US" smtClean="0"/>
              <a:pPr/>
              <a:t>11/22/2020</a:t>
            </a:fld>
            <a:endParaRPr lang="en-US" b="1" dirty="0"/>
          </a:p>
        </p:txBody>
      </p:sp>
      <p:sp>
        <p:nvSpPr>
          <p:cNvPr id="5" name="Espaço Reservado para Rodapé 4">
            <a:extLst>
              <a:ext uri="{FF2B5EF4-FFF2-40B4-BE49-F238E27FC236}">
                <a16:creationId xmlns:a16="http://schemas.microsoft.com/office/drawing/2014/main" id="{557D6C88-653F-4552-BC5F-7A21768B1B92}"/>
              </a:ext>
            </a:extLst>
          </p:cNvPr>
          <p:cNvSpPr>
            <a:spLocks noGrp="1"/>
          </p:cNvSpPr>
          <p:nvPr>
            <p:ph type="ftr" sz="quarter" idx="11"/>
          </p:nvPr>
        </p:nvSpPr>
        <p:spPr/>
        <p:txBody>
          <a:bodyPr/>
          <a:lstStyle/>
          <a:p>
            <a:r>
              <a:rPr lang="en-US"/>
              <a:t>Sample Footer Text</a:t>
            </a:r>
            <a:endParaRPr lang="en-US" b="1" dirty="0"/>
          </a:p>
        </p:txBody>
      </p:sp>
      <p:sp>
        <p:nvSpPr>
          <p:cNvPr id="6" name="Espaço Reservado para Número de Slide 5">
            <a:extLst>
              <a:ext uri="{FF2B5EF4-FFF2-40B4-BE49-F238E27FC236}">
                <a16:creationId xmlns:a16="http://schemas.microsoft.com/office/drawing/2014/main" id="{C4DF7ED7-1F16-4C71-BD69-EF4EDDCB228D}"/>
              </a:ext>
            </a:extLst>
          </p:cNvPr>
          <p:cNvSpPr>
            <a:spLocks noGrp="1"/>
          </p:cNvSpPr>
          <p:nvPr>
            <p:ph type="sldNum" sz="quarter" idx="12"/>
          </p:nvPr>
        </p:nvSpPr>
        <p:spPr/>
        <p:txBody>
          <a:body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35413159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pPr/>
              <a:t>11/22/2020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908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pPr/>
              <a:t>11/22/2020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3911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pPr/>
              <a:t>11/22/2020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3064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pPr/>
              <a:t>11/22/2020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9553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pPr/>
              <a:t>11/22/2020</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7194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pPr/>
              <a:t>11/22/2020</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891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pPr/>
              <a:t>11/22/2020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pPr/>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392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11/22/2020</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73501597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F50D54B-1B7D-4963-B5BB-8047C097D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68DC5F8-7610-448F-9C78-7D7928C2A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D2CB91C-B67A-48AD-882C-4DE00717C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11/22/2020</a:t>
            </a:fld>
            <a:endParaRPr lang="en-US" b="1" dirty="0"/>
          </a:p>
        </p:txBody>
      </p:sp>
      <p:sp>
        <p:nvSpPr>
          <p:cNvPr id="5" name="Espaço Reservado para Rodapé 4">
            <a:extLst>
              <a:ext uri="{FF2B5EF4-FFF2-40B4-BE49-F238E27FC236}">
                <a16:creationId xmlns:a16="http://schemas.microsoft.com/office/drawing/2014/main" id="{A9A1165A-9D7F-4DDE-A54C-A5799701B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Espaço Reservado para Número de Slide 5">
            <a:extLst>
              <a:ext uri="{FF2B5EF4-FFF2-40B4-BE49-F238E27FC236}">
                <a16:creationId xmlns:a16="http://schemas.microsoft.com/office/drawing/2014/main" id="{A35A2CBB-F86D-4AA6-9428-B00DAB2EF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‹nº›</a:t>
            </a:fld>
            <a:endParaRPr lang="en-US" b="1" dirty="0"/>
          </a:p>
        </p:txBody>
      </p:sp>
    </p:spTree>
    <p:extLst>
      <p:ext uri="{BB962C8B-B14F-4D97-AF65-F5344CB8AC3E}">
        <p14:creationId xmlns:p14="http://schemas.microsoft.com/office/powerpoint/2010/main" val="12931151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a:extLst>
              <a:ext uri="{FF2B5EF4-FFF2-40B4-BE49-F238E27FC236}">
                <a16:creationId xmlns:a16="http://schemas.microsoft.com/office/drawing/2014/main" id="{9BBE1D56-143E-43B9-911D-77378181F14E}"/>
              </a:ext>
            </a:extLst>
          </p:cNvPr>
          <p:cNvPicPr>
            <a:picLocks noChangeAspect="1"/>
          </p:cNvPicPr>
          <p:nvPr/>
        </p:nvPicPr>
        <p:blipFill rotWithShape="1">
          <a:blip r:embed="rId2" cstate="print"/>
          <a:srcRect t="15730"/>
          <a:stretch/>
        </p:blipFill>
        <p:spPr>
          <a:xfrm>
            <a:off x="20" y="10"/>
            <a:ext cx="12191977" cy="6857990"/>
          </a:xfrm>
          <a:prstGeom prst="rect">
            <a:avLst/>
          </a:prstGeom>
        </p:spPr>
      </p:pic>
      <p:sp>
        <p:nvSpPr>
          <p:cNvPr id="18" name="Rectangle 10">
            <a:extLst>
              <a:ext uri="{FF2B5EF4-FFF2-40B4-BE49-F238E27FC236}">
                <a16:creationId xmlns:a16="http://schemas.microsoft.com/office/drawing/2014/main" id="{6F2D470B-AC21-457A-973A-2C525757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5" name="Freeform: Shape 14">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Rectangle 16">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4F0E75C-AD7A-477C-97C1-99E167D2799F}"/>
              </a:ext>
            </a:extLst>
          </p:cNvPr>
          <p:cNvSpPr>
            <a:spLocks noGrp="1"/>
          </p:cNvSpPr>
          <p:nvPr>
            <p:ph type="ctrTitle"/>
          </p:nvPr>
        </p:nvSpPr>
        <p:spPr>
          <a:xfrm>
            <a:off x="683970" y="1006405"/>
            <a:ext cx="4862864" cy="1455442"/>
          </a:xfrm>
        </p:spPr>
        <p:txBody>
          <a:bodyPr>
            <a:normAutofit/>
          </a:bodyPr>
          <a:lstStyle/>
          <a:p>
            <a:r>
              <a:rPr lang="pt-BR" sz="3600" dirty="0"/>
              <a:t>PROJETO INTEGRADOR</a:t>
            </a:r>
          </a:p>
        </p:txBody>
      </p:sp>
      <p:sp>
        <p:nvSpPr>
          <p:cNvPr id="3" name="Subtítulo 2">
            <a:extLst>
              <a:ext uri="{FF2B5EF4-FFF2-40B4-BE49-F238E27FC236}">
                <a16:creationId xmlns:a16="http://schemas.microsoft.com/office/drawing/2014/main" id="{7951747E-5B68-4569-934E-E41D30B0C3E3}"/>
              </a:ext>
            </a:extLst>
          </p:cNvPr>
          <p:cNvSpPr>
            <a:spLocks noGrp="1"/>
          </p:cNvSpPr>
          <p:nvPr>
            <p:ph type="subTitle" idx="1"/>
          </p:nvPr>
        </p:nvSpPr>
        <p:spPr>
          <a:xfrm>
            <a:off x="969654" y="2726684"/>
            <a:ext cx="4184101" cy="809693"/>
          </a:xfrm>
        </p:spPr>
        <p:txBody>
          <a:bodyPr>
            <a:normAutofit/>
          </a:bodyPr>
          <a:lstStyle/>
          <a:p>
            <a:r>
              <a:rPr lang="pt-BR" dirty="0"/>
              <a:t>TOMADA INTELIGENTE </a:t>
            </a:r>
          </a:p>
        </p:txBody>
      </p:sp>
      <p:sp>
        <p:nvSpPr>
          <p:cNvPr id="5" name="CaixaDeTexto 4">
            <a:extLst>
              <a:ext uri="{FF2B5EF4-FFF2-40B4-BE49-F238E27FC236}">
                <a16:creationId xmlns:a16="http://schemas.microsoft.com/office/drawing/2014/main" id="{93448C8C-179C-47DC-BA4D-44BD9CE121AB}"/>
              </a:ext>
            </a:extLst>
          </p:cNvPr>
          <p:cNvSpPr txBox="1"/>
          <p:nvPr/>
        </p:nvSpPr>
        <p:spPr>
          <a:xfrm>
            <a:off x="655607" y="3416059"/>
            <a:ext cx="4813539" cy="923330"/>
          </a:xfrm>
          <a:prstGeom prst="rect">
            <a:avLst/>
          </a:prstGeom>
          <a:noFill/>
        </p:spPr>
        <p:txBody>
          <a:bodyPr wrap="square" rtlCol="0">
            <a:spAutoFit/>
          </a:bodyPr>
          <a:lstStyle/>
          <a:p>
            <a:r>
              <a:rPr lang="pt-BR" dirty="0"/>
              <a:t>INTEGRANTES: RENAN GOMES ROSA</a:t>
            </a:r>
            <a:br>
              <a:rPr lang="pt-BR" dirty="0"/>
            </a:br>
            <a:r>
              <a:rPr lang="pt-BR" dirty="0"/>
              <a:t>LUIS EDUARDO DO PRADO VARGAS</a:t>
            </a:r>
            <a:br>
              <a:rPr lang="pt-BR" dirty="0"/>
            </a:br>
            <a:r>
              <a:rPr lang="pt-BR" dirty="0"/>
              <a:t>JUAN CARLOS SENEFONTE</a:t>
            </a:r>
          </a:p>
        </p:txBody>
      </p:sp>
    </p:spTree>
    <p:extLst>
      <p:ext uri="{BB962C8B-B14F-4D97-AF65-F5344CB8AC3E}">
        <p14:creationId xmlns:p14="http://schemas.microsoft.com/office/powerpoint/2010/main" val="235076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3B673B-E80B-480A-99BC-CEF8A9E34F87}"/>
              </a:ext>
            </a:extLst>
          </p:cNvPr>
          <p:cNvSpPr>
            <a:spLocks noGrp="1"/>
          </p:cNvSpPr>
          <p:nvPr>
            <p:ph type="title"/>
          </p:nvPr>
        </p:nvSpPr>
        <p:spPr>
          <a:xfrm>
            <a:off x="334617" y="2766218"/>
            <a:ext cx="6596269" cy="1325563"/>
          </a:xfrm>
        </p:spPr>
        <p:txBody>
          <a:bodyPr>
            <a:noAutofit/>
          </a:bodyPr>
          <a:lstStyle/>
          <a:p>
            <a:r>
              <a:rPr lang="pt-BR" sz="3600" dirty="0">
                <a:effectLst/>
                <a:latin typeface="Calibri" panose="020F0502020204030204" pitchFamily="34" charset="0"/>
                <a:ea typeface="Calibri" panose="020F0502020204030204" pitchFamily="34" charset="0"/>
                <a:cs typeface="Times New Roman" panose="02020603050405020304" pitchFamily="18" charset="0"/>
              </a:rPr>
              <a:t>Pela interface do celular, verificar qual o estado da saída da tomada ( ON / OFF), no exemplo </a:t>
            </a:r>
            <a:r>
              <a:rPr lang="pt-BR" sz="3600" dirty="0" err="1">
                <a:effectLst/>
                <a:latin typeface="Calibri" panose="020F0502020204030204" pitchFamily="34" charset="0"/>
                <a:ea typeface="Calibri" panose="020F0502020204030204" pitchFamily="34" charset="0"/>
                <a:cs typeface="Times New Roman" panose="02020603050405020304" pitchFamily="18" charset="0"/>
              </a:rPr>
              <a:t>abaixo,a</a:t>
            </a:r>
            <a:r>
              <a:rPr lang="pt-BR" sz="3600" dirty="0">
                <a:effectLst/>
                <a:latin typeface="Calibri" panose="020F0502020204030204" pitchFamily="34" charset="0"/>
                <a:ea typeface="Calibri" panose="020F0502020204030204" pitchFamily="34" charset="0"/>
                <a:cs typeface="Times New Roman" panose="02020603050405020304" pitchFamily="18" charset="0"/>
              </a:rPr>
              <a:t> saída esta ligada ( ON ).</a:t>
            </a:r>
            <a:br>
              <a:rPr lang="pt-BR" sz="3600" dirty="0">
                <a:effectLst/>
                <a:latin typeface="Calibri" panose="020F0502020204030204" pitchFamily="34" charset="0"/>
                <a:ea typeface="Calibri" panose="020F0502020204030204" pitchFamily="34" charset="0"/>
                <a:cs typeface="Times New Roman" panose="02020603050405020304" pitchFamily="18" charset="0"/>
              </a:rPr>
            </a:br>
            <a:endParaRPr lang="pt-BR" sz="3600" dirty="0"/>
          </a:p>
        </p:txBody>
      </p:sp>
      <p:pic>
        <p:nvPicPr>
          <p:cNvPr id="4" name="Imagem 3">
            <a:extLst>
              <a:ext uri="{FF2B5EF4-FFF2-40B4-BE49-F238E27FC236}">
                <a16:creationId xmlns:a16="http://schemas.microsoft.com/office/drawing/2014/main" id="{9FA2B34D-7C03-48C4-B038-BF76F48262D7}"/>
              </a:ext>
            </a:extLst>
          </p:cNvPr>
          <p:cNvPicPr>
            <a:picLocks noChangeAspect="1"/>
          </p:cNvPicPr>
          <p:nvPr/>
        </p:nvPicPr>
        <p:blipFill>
          <a:blip r:embed="rId2" cstate="print"/>
          <a:stretch>
            <a:fillRect/>
          </a:stretch>
        </p:blipFill>
        <p:spPr>
          <a:xfrm>
            <a:off x="8273594" y="957563"/>
            <a:ext cx="2738963" cy="5781167"/>
          </a:xfrm>
          <a:prstGeom prst="rect">
            <a:avLst/>
          </a:prstGeom>
        </p:spPr>
      </p:pic>
      <p:sp>
        <p:nvSpPr>
          <p:cNvPr id="5" name="CaixaDeTexto 4">
            <a:extLst>
              <a:ext uri="{FF2B5EF4-FFF2-40B4-BE49-F238E27FC236}">
                <a16:creationId xmlns:a16="http://schemas.microsoft.com/office/drawing/2014/main" id="{3557B9EF-2E03-457C-BFE0-79768EB6798A}"/>
              </a:ext>
            </a:extLst>
          </p:cNvPr>
          <p:cNvSpPr txBox="1"/>
          <p:nvPr/>
        </p:nvSpPr>
        <p:spPr>
          <a:xfrm>
            <a:off x="671624" y="542064"/>
            <a:ext cx="6493565" cy="830997"/>
          </a:xfrm>
          <a:prstGeom prst="rect">
            <a:avLst/>
          </a:prstGeom>
          <a:noFill/>
        </p:spPr>
        <p:txBody>
          <a:bodyPr wrap="square" rtlCol="0">
            <a:spAutoFit/>
          </a:bodyPr>
          <a:lstStyle/>
          <a:p>
            <a:r>
              <a:rPr lang="pt-BR" sz="4800" dirty="0">
                <a:latin typeface="+mj-lt"/>
              </a:rPr>
              <a:t>Sistema</a:t>
            </a:r>
          </a:p>
        </p:txBody>
      </p:sp>
      <p:pic>
        <p:nvPicPr>
          <p:cNvPr id="3" name="Picture 2" descr="Faculdade de Tecnologia de São José dos Campos - Prof. Jessen Vidal">
            <a:extLst>
              <a:ext uri="{FF2B5EF4-FFF2-40B4-BE49-F238E27FC236}">
                <a16:creationId xmlns:a16="http://schemas.microsoft.com/office/drawing/2014/main" id="{915CBBD4-8352-4900-9BB9-08378C5F5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5732" y="150422"/>
            <a:ext cx="1456267" cy="69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8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C30A237-BC43-4E57-9386-F71EC17E9D79}"/>
              </a:ext>
            </a:extLst>
          </p:cNvPr>
          <p:cNvSpPr>
            <a:spLocks noChangeArrowheads="1"/>
          </p:cNvSpPr>
          <p:nvPr/>
        </p:nvSpPr>
        <p:spPr bwMode="auto">
          <a:xfrm>
            <a:off x="4490113" y="757380"/>
            <a:ext cx="696594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t-BR" altLang="pt-BR" sz="280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Verificar informações importantes sobre o estado da rede elétrica do dispositivo e consumo de energia da carga ligada à tomada. EX:</a:t>
            </a:r>
            <a:endParaRPr kumimoji="0" lang="pt-BR" altLang="pt-BR" sz="28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2049" name="Imagem 4">
            <a:extLst>
              <a:ext uri="{FF2B5EF4-FFF2-40B4-BE49-F238E27FC236}">
                <a16:creationId xmlns:a16="http://schemas.microsoft.com/office/drawing/2014/main" id="{CD6AD343-9599-46A9-B8CB-205631F096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66" y="0"/>
            <a:ext cx="3326295" cy="66923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2AC63EA-1DA0-4DFD-8B5B-ACED1809806C}"/>
              </a:ext>
            </a:extLst>
          </p:cNvPr>
          <p:cNvSpPr>
            <a:spLocks noChangeArrowheads="1"/>
          </p:cNvSpPr>
          <p:nvPr/>
        </p:nvSpPr>
        <p:spPr bwMode="auto">
          <a:xfrm>
            <a:off x="-662610" y="4370001"/>
            <a:ext cx="1443161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Corrente elétrica consumida: 581 </a:t>
            </a:r>
            <a:r>
              <a:rPr kumimoji="0" lang="pt-BR" altLang="pt-BR" sz="2800" b="0" i="0"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mA</a:t>
            </a:r>
            <a:endParaRPr kumimoji="0" lang="pt-BR" altLang="pt-BR"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Potencia aparente instantânea: 114.9 W/h</a:t>
            </a:r>
            <a:endParaRPr kumimoji="0" lang="pt-BR" altLang="pt-BR"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Tensão elétrica: 216.1 VA</a:t>
            </a:r>
            <a:endParaRPr kumimoji="0" lang="pt-BR" altLang="pt-BR"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Potencia elétrica consumida (acumulada): 230W/h</a:t>
            </a:r>
            <a:endParaRPr kumimoji="0" lang="pt-BR" altLang="pt-BR" sz="2800" b="0" i="0" u="none" strike="noStrike" cap="none" normalizeH="0" baseline="0" dirty="0">
              <a:ln>
                <a:noFill/>
              </a:ln>
              <a:solidFill>
                <a:schemeClr val="tx1"/>
              </a:solidFill>
              <a:effectLst/>
              <a:latin typeface="+mj-lt"/>
            </a:endParaRPr>
          </a:p>
        </p:txBody>
      </p:sp>
      <p:pic>
        <p:nvPicPr>
          <p:cNvPr id="2" name="Picture 2" descr="Faculdade de Tecnologia de São José dos Campos - Prof. Jessen Vidal">
            <a:extLst>
              <a:ext uri="{FF2B5EF4-FFF2-40B4-BE49-F238E27FC236}">
                <a16:creationId xmlns:a16="http://schemas.microsoft.com/office/drawing/2014/main" id="{8596AB35-4D6E-4239-9BA2-9C3927338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7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ABC12F4-FB51-4916-B260-F7B7EA301237}"/>
              </a:ext>
            </a:extLst>
          </p:cNvPr>
          <p:cNvSpPr>
            <a:spLocks noGrp="1"/>
          </p:cNvSpPr>
          <p:nvPr>
            <p:ph idx="1"/>
          </p:nvPr>
        </p:nvSpPr>
        <p:spPr>
          <a:xfrm>
            <a:off x="575733" y="293511"/>
            <a:ext cx="10778067" cy="5883452"/>
          </a:xfrm>
        </p:spPr>
        <p:txBody>
          <a:bodyPr>
            <a:normAutofit lnSpcReduction="10000"/>
          </a:bodyPr>
          <a:lstStyle/>
          <a:p>
            <a:pPr marL="342900" lvl="0" indent="-342900">
              <a:lnSpc>
                <a:spcPct val="115000"/>
              </a:lnSpc>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Programas a tomada para ligar / desligar em dias / horas específicos. </a:t>
            </a:r>
            <a:r>
              <a:rPr lang="pt-BR" dirty="0" err="1">
                <a:effectLst/>
                <a:latin typeface="+mj-lt"/>
                <a:ea typeface="Calibri" panose="020F0502020204030204" pitchFamily="34" charset="0"/>
                <a:cs typeface="Times New Roman" panose="02020603050405020304" pitchFamily="18" charset="0"/>
              </a:rPr>
              <a:t>Ex</a:t>
            </a:r>
            <a:r>
              <a:rPr lang="pt-BR" dirty="0">
                <a:effectLst/>
                <a:latin typeface="+mj-lt"/>
                <a:ea typeface="Calibri" panose="020F0502020204030204" pitchFamily="34" charset="0"/>
                <a:cs typeface="Times New Roman" panose="02020603050405020304" pitchFamily="18" charset="0"/>
              </a:rPr>
              <a:t>: </a:t>
            </a:r>
          </a:p>
          <a:p>
            <a:pPr indent="0">
              <a:lnSpc>
                <a:spcPct val="115000"/>
              </a:lnSpc>
              <a:buNone/>
            </a:pPr>
            <a:r>
              <a:rPr lang="pt-BR" dirty="0">
                <a:effectLst/>
                <a:latin typeface="+mj-lt"/>
                <a:ea typeface="Calibri" panose="020F0502020204030204" pitchFamily="34" charset="0"/>
                <a:cs typeface="Times New Roman" panose="02020603050405020304" pitchFamily="18" charset="0"/>
              </a:rPr>
              <a:t>Ligar a tomadas todos os dias as 8:00 e desligar todos os dias as 19:00.</a:t>
            </a:r>
          </a:p>
          <a:p>
            <a:pPr indent="0">
              <a:lnSpc>
                <a:spcPct val="115000"/>
              </a:lnSpc>
              <a:buNone/>
            </a:pPr>
            <a:r>
              <a:rPr lang="pt-BR" dirty="0">
                <a:effectLst/>
                <a:latin typeface="+mj-lt"/>
                <a:ea typeface="Calibri" panose="020F0502020204030204" pitchFamily="34" charset="0"/>
                <a:cs typeface="Times New Roman" panose="02020603050405020304" pitchFamily="18" charset="0"/>
              </a:rPr>
              <a:t>Desligar a tomada sábado, as 12:00, etc.</a:t>
            </a:r>
          </a:p>
          <a:p>
            <a:pPr indent="0">
              <a:lnSpc>
                <a:spcPct val="115000"/>
              </a:lnSpc>
              <a:buNone/>
            </a:pPr>
            <a:r>
              <a:rPr lang="pt-BR" dirty="0">
                <a:effectLst/>
                <a:latin typeface="+mj-lt"/>
                <a:ea typeface="Calibri" panose="020F0502020204030204" pitchFamily="34" charset="0"/>
                <a:cs typeface="Times New Roman" panose="02020603050405020304" pitchFamily="18" charset="0"/>
              </a:rPr>
              <a:t>É possível fazer 12 programações independentes. </a:t>
            </a:r>
          </a:p>
          <a:p>
            <a:pPr indent="0">
              <a:lnSpc>
                <a:spcPct val="115000"/>
              </a:lnSpc>
              <a:buNone/>
            </a:pPr>
            <a:endParaRPr lang="pt-BR"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pt-BR" dirty="0">
                <a:effectLst/>
                <a:latin typeface="+mj-lt"/>
                <a:ea typeface="Calibri" panose="020F0502020204030204" pitchFamily="34" charset="0"/>
                <a:cs typeface="Times New Roman" panose="02020603050405020304" pitchFamily="18" charset="0"/>
              </a:rPr>
              <a:t>Programa a tomada para ligar / desligar a tomada de acordo com um evento externo. EX:</a:t>
            </a:r>
          </a:p>
          <a:p>
            <a:pPr indent="0">
              <a:lnSpc>
                <a:spcPct val="115000"/>
              </a:lnSpc>
              <a:spcAft>
                <a:spcPts val="1000"/>
              </a:spcAft>
              <a:buNone/>
            </a:pPr>
            <a:r>
              <a:rPr lang="pt-BR" dirty="0">
                <a:effectLst/>
                <a:latin typeface="+mj-lt"/>
                <a:ea typeface="Calibri" panose="020F0502020204030204" pitchFamily="34" charset="0"/>
                <a:cs typeface="Times New Roman" panose="02020603050405020304" pitchFamily="18" charset="0"/>
              </a:rPr>
              <a:t>Se um sensor de presença detectar um acionamento, pode desligar a tomada.</a:t>
            </a:r>
          </a:p>
          <a:p>
            <a:endParaRPr lang="pt-BR" dirty="0"/>
          </a:p>
        </p:txBody>
      </p:sp>
      <p:pic>
        <p:nvPicPr>
          <p:cNvPr id="5" name="Picture 2" descr="Faculdade de Tecnologia de São José dos Campos - Prof. Jessen Vidal">
            <a:extLst>
              <a:ext uri="{FF2B5EF4-FFF2-40B4-BE49-F238E27FC236}">
                <a16:creationId xmlns:a16="http://schemas.microsoft.com/office/drawing/2014/main" id="{0758DC39-C6C5-4111-9E1B-833ED50CC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6552" y="150422"/>
            <a:ext cx="1105447" cy="53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2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FE878A4-7632-4F23-82E4-33FFC2842FEF}"/>
              </a:ext>
            </a:extLst>
          </p:cNvPr>
          <p:cNvSpPr>
            <a:spLocks noChangeArrowheads="1"/>
          </p:cNvSpPr>
          <p:nvPr/>
        </p:nvSpPr>
        <p:spPr bwMode="auto">
          <a:xfrm>
            <a:off x="610208" y="484121"/>
            <a:ext cx="6066135"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Para uso com cargas elétricas de maior demanda de potencia elétrica,  cargas com baixo fator de potencia, ou cargas com tensão de alimentação acima do especificado do dispositivos, se faz necessário ligar em serie com o dispositivos um sistema de manobra elétrica de acordo com a necessidade.  Existem inúmeros dispositivos de manobra elétrica, EX:</a:t>
            </a:r>
            <a:endParaRPr kumimoji="0" lang="pt-BR" altLang="pt-BR"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Rele SSR isolador A/C – A/C. </a:t>
            </a:r>
            <a:endParaRPr kumimoji="0" lang="pt-BR" altLang="pt-BR"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Tensão de entrada: 90 ~280 VAC</a:t>
            </a:r>
            <a:endParaRPr kumimoji="0" lang="pt-BR" altLang="pt-BR"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2049" name="Imagem 9">
            <a:extLst>
              <a:ext uri="{FF2B5EF4-FFF2-40B4-BE49-F238E27FC236}">
                <a16:creationId xmlns:a16="http://schemas.microsoft.com/office/drawing/2014/main" id="{9433B594-2F77-4EE0-AB52-255B06384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4358" y="2003773"/>
            <a:ext cx="3396635" cy="33906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A842518-61FF-4B1F-8F4B-64DE66489218}"/>
              </a:ext>
            </a:extLst>
          </p:cNvPr>
          <p:cNvSpPr>
            <a:spLocks noChangeArrowheads="1"/>
          </p:cNvSpPr>
          <p:nvPr/>
        </p:nvSpPr>
        <p:spPr bwMode="auto">
          <a:xfrm>
            <a:off x="7703558" y="5700934"/>
            <a:ext cx="38782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pt-BR" altLang="pt-BR"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Tensão de controle: 40~480 VAC</a:t>
            </a:r>
            <a:endParaRPr kumimoji="0" lang="pt-BR" altLang="pt-B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Corrente máxima: 40A</a:t>
            </a:r>
            <a:endParaRPr kumimoji="0" lang="pt-BR" altLang="pt-BR" b="0" i="0" u="none" strike="noStrike" cap="none" normalizeH="0" baseline="0" dirty="0">
              <a:ln>
                <a:noFill/>
              </a:ln>
              <a:solidFill>
                <a:schemeClr val="tx1"/>
              </a:solidFill>
              <a:effectLst/>
            </a:endParaRPr>
          </a:p>
        </p:txBody>
      </p:sp>
      <p:pic>
        <p:nvPicPr>
          <p:cNvPr id="2" name="Picture 2" descr="Faculdade de Tecnologia de São José dos Campos - Prof. Jessen Vidal">
            <a:extLst>
              <a:ext uri="{FF2B5EF4-FFF2-40B4-BE49-F238E27FC236}">
                <a16:creationId xmlns:a16="http://schemas.microsoft.com/office/drawing/2014/main" id="{11595FEC-5588-4FB8-80FE-9F8F4BC5E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75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14A50FF-73DD-49CB-B986-D853C36C6D93}"/>
              </a:ext>
            </a:extLst>
          </p:cNvPr>
          <p:cNvSpPr>
            <a:spLocks noChangeArrowheads="1"/>
          </p:cNvSpPr>
          <p:nvPr/>
        </p:nvSpPr>
        <p:spPr bwMode="auto">
          <a:xfrm>
            <a:off x="2187615" y="25232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pic>
        <p:nvPicPr>
          <p:cNvPr id="3073" name="Imagem 10">
            <a:extLst>
              <a:ext uri="{FF2B5EF4-FFF2-40B4-BE49-F238E27FC236}">
                <a16:creationId xmlns:a16="http://schemas.microsoft.com/office/drawing/2014/main" id="{697F1DA1-4FE0-465B-B4F7-66B2D71A3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268" y="2683766"/>
            <a:ext cx="2974694" cy="33369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1277F1D-B8EE-462C-B389-8BB1D84EC329}"/>
              </a:ext>
            </a:extLst>
          </p:cNvPr>
          <p:cNvSpPr>
            <a:spLocks noChangeArrowheads="1"/>
          </p:cNvSpPr>
          <p:nvPr/>
        </p:nvSpPr>
        <p:spPr bwMode="auto">
          <a:xfrm>
            <a:off x="567773" y="1042790"/>
            <a:ext cx="628768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Rele / Contator de potencia: </a:t>
            </a:r>
            <a:endParaRPr kumimoji="0" lang="pt-BR" altLang="pt-BR"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Tensão de entrada: 190 ~220 VAC</a:t>
            </a:r>
            <a:endParaRPr kumimoji="0" lang="pt-BR" altLang="pt-BR"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Tensão de controle: 0~440 VAC</a:t>
            </a:r>
            <a:endParaRPr kumimoji="0" lang="pt-BR" altLang="pt-BR" sz="2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Corrente máxima: 80A</a:t>
            </a:r>
            <a:endParaRPr kumimoji="0" lang="pt-BR" altLang="pt-BR"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2" name="Picture 2" descr="Faculdade de Tecnologia de São José dos Campos - Prof. Jessen Vidal">
            <a:extLst>
              <a:ext uri="{FF2B5EF4-FFF2-40B4-BE49-F238E27FC236}">
                <a16:creationId xmlns:a16="http://schemas.microsoft.com/office/drawing/2014/main" id="{F7E2BDEB-8A1A-4CC5-ACCC-FBF89D3DB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4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0D019-B0D9-46E4-BC40-A596216885A7}"/>
              </a:ext>
            </a:extLst>
          </p:cNvPr>
          <p:cNvSpPr>
            <a:spLocks noGrp="1"/>
          </p:cNvSpPr>
          <p:nvPr>
            <p:ph type="title"/>
          </p:nvPr>
        </p:nvSpPr>
        <p:spPr/>
        <p:txBody>
          <a:bodyPr/>
          <a:lstStyle/>
          <a:p>
            <a:r>
              <a:rPr lang="pt-BR" dirty="0"/>
              <a:t>Tipos de saída </a:t>
            </a:r>
          </a:p>
        </p:txBody>
      </p:sp>
      <p:sp>
        <p:nvSpPr>
          <p:cNvPr id="3" name="Espaço Reservado para Conteúdo 2">
            <a:extLst>
              <a:ext uri="{FF2B5EF4-FFF2-40B4-BE49-F238E27FC236}">
                <a16:creationId xmlns:a16="http://schemas.microsoft.com/office/drawing/2014/main" id="{B73468A4-E054-42A8-8094-6FBE50A16FC7}"/>
              </a:ext>
            </a:extLst>
          </p:cNvPr>
          <p:cNvSpPr>
            <a:spLocks noGrp="1"/>
          </p:cNvSpPr>
          <p:nvPr>
            <p:ph idx="1"/>
          </p:nvPr>
        </p:nvSpPr>
        <p:spPr>
          <a:xfrm>
            <a:off x="833966" y="1690688"/>
            <a:ext cx="3783190" cy="4351338"/>
          </a:xfrm>
        </p:spPr>
        <p:txBody>
          <a:bodyPr>
            <a:normAutofit/>
          </a:bodyPr>
          <a:lstStyle/>
          <a:p>
            <a:pPr marL="0" indent="0" algn="just">
              <a:buNone/>
            </a:pPr>
            <a:r>
              <a:rPr lang="pt-BR" dirty="0">
                <a:effectLst/>
                <a:latin typeface="+mj-lt"/>
                <a:ea typeface="Calibri" panose="020F0502020204030204" pitchFamily="34" charset="0"/>
                <a:cs typeface="Times New Roman" panose="02020603050405020304" pitchFamily="18" charset="0"/>
              </a:rPr>
              <a:t>1 - Saída Direta – Alimentação direta AC, conforme tensão de alimentação do dispositivo, com corrente máxima da acionamento de 10A, para cargas resistivas. </a:t>
            </a:r>
          </a:p>
          <a:p>
            <a:endParaRPr lang="pt-BR" dirty="0"/>
          </a:p>
        </p:txBody>
      </p:sp>
      <p:pic>
        <p:nvPicPr>
          <p:cNvPr id="4" name="Imagem 3">
            <a:extLst>
              <a:ext uri="{FF2B5EF4-FFF2-40B4-BE49-F238E27FC236}">
                <a16:creationId xmlns:a16="http://schemas.microsoft.com/office/drawing/2014/main" id="{412B4230-6D86-445A-8FBB-281317A9F78D}"/>
              </a:ext>
            </a:extLst>
          </p:cNvPr>
          <p:cNvPicPr>
            <a:picLocks noChangeAspect="1"/>
          </p:cNvPicPr>
          <p:nvPr/>
        </p:nvPicPr>
        <p:blipFill>
          <a:blip r:embed="rId2"/>
          <a:stretch>
            <a:fillRect/>
          </a:stretch>
        </p:blipFill>
        <p:spPr>
          <a:xfrm>
            <a:off x="5317067" y="1608942"/>
            <a:ext cx="6646124" cy="4980843"/>
          </a:xfrm>
          <a:prstGeom prst="rect">
            <a:avLst/>
          </a:prstGeom>
        </p:spPr>
      </p:pic>
      <p:pic>
        <p:nvPicPr>
          <p:cNvPr id="6" name="Picture 2" descr="Faculdade de Tecnologia de São José dos Campos - Prof. Jessen Vidal">
            <a:extLst>
              <a:ext uri="{FF2B5EF4-FFF2-40B4-BE49-F238E27FC236}">
                <a16:creationId xmlns:a16="http://schemas.microsoft.com/office/drawing/2014/main" id="{5C395090-F509-41FA-AE42-BCED3E6DB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50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4323C84-D1A2-4CE1-BDF4-C53AE80B1EFC}"/>
              </a:ext>
            </a:extLst>
          </p:cNvPr>
          <p:cNvPicPr>
            <a:picLocks noChangeAspect="1"/>
          </p:cNvPicPr>
          <p:nvPr/>
        </p:nvPicPr>
        <p:blipFill>
          <a:blip r:embed="rId2"/>
          <a:stretch>
            <a:fillRect/>
          </a:stretch>
        </p:blipFill>
        <p:spPr>
          <a:xfrm>
            <a:off x="5438019" y="1731331"/>
            <a:ext cx="6607226" cy="4951691"/>
          </a:xfrm>
          <a:prstGeom prst="rect">
            <a:avLst/>
          </a:prstGeom>
        </p:spPr>
      </p:pic>
      <p:sp>
        <p:nvSpPr>
          <p:cNvPr id="6" name="CaixaDeTexto 5">
            <a:extLst>
              <a:ext uri="{FF2B5EF4-FFF2-40B4-BE49-F238E27FC236}">
                <a16:creationId xmlns:a16="http://schemas.microsoft.com/office/drawing/2014/main" id="{E98089D4-5211-4A7F-9701-FDED4C476F81}"/>
              </a:ext>
            </a:extLst>
          </p:cNvPr>
          <p:cNvSpPr txBox="1"/>
          <p:nvPr/>
        </p:nvSpPr>
        <p:spPr>
          <a:xfrm>
            <a:off x="417690" y="573630"/>
            <a:ext cx="4538133" cy="4333494"/>
          </a:xfrm>
          <a:prstGeom prst="rect">
            <a:avLst/>
          </a:prstGeom>
          <a:noFill/>
        </p:spPr>
        <p:txBody>
          <a:bodyPr wrap="square" rtlCol="0">
            <a:spAutoFit/>
          </a:bodyPr>
          <a:lstStyle/>
          <a:p>
            <a:pPr marL="22860" indent="0" algn="just">
              <a:lnSpc>
                <a:spcPct val="115000"/>
              </a:lnSpc>
              <a:buNone/>
            </a:pPr>
            <a:r>
              <a:rPr lang="pt-BR" sz="2800" dirty="0">
                <a:effectLst/>
                <a:latin typeface="+mj-lt"/>
                <a:ea typeface="Calibri" panose="020F0502020204030204" pitchFamily="34" charset="0"/>
                <a:cs typeface="Times New Roman" panose="02020603050405020304" pitchFamily="18" charset="0"/>
              </a:rPr>
              <a:t>2 - Saída isolada, com rele reversível, contato seco. </a:t>
            </a:r>
          </a:p>
          <a:p>
            <a:pPr marL="22860" indent="0" algn="just">
              <a:lnSpc>
                <a:spcPct val="115000"/>
              </a:lnSpc>
              <a:buNone/>
            </a:pPr>
            <a:r>
              <a:rPr lang="pt-BR" sz="2800" dirty="0">
                <a:effectLst/>
                <a:latin typeface="+mj-lt"/>
                <a:ea typeface="Calibri" panose="020F0502020204030204" pitchFamily="34" charset="0"/>
                <a:cs typeface="Times New Roman" panose="02020603050405020304" pitchFamily="18" charset="0"/>
              </a:rPr>
              <a:t>Nesse exemplo, esta sendo usado um rele reversível, com um contato N/A e um contato N/F, com tensão máxima admitida de 400V e corrente de 20A para cargas resistivas.</a:t>
            </a:r>
          </a:p>
          <a:p>
            <a:endParaRPr lang="pt-BR" dirty="0"/>
          </a:p>
        </p:txBody>
      </p:sp>
      <p:pic>
        <p:nvPicPr>
          <p:cNvPr id="2" name="Picture 2" descr="Faculdade de Tecnologia de São José dos Campos - Prof. Jessen Vidal">
            <a:extLst>
              <a:ext uri="{FF2B5EF4-FFF2-40B4-BE49-F238E27FC236}">
                <a16:creationId xmlns:a16="http://schemas.microsoft.com/office/drawing/2014/main" id="{5DBAF2F2-73F8-4BEF-B7DD-C4F60E0CC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79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53C9937-026A-4114-B627-D229234F25A8}"/>
              </a:ext>
            </a:extLst>
          </p:cNvPr>
          <p:cNvSpPr>
            <a:spLocks noGrp="1"/>
          </p:cNvSpPr>
          <p:nvPr>
            <p:ph idx="1"/>
          </p:nvPr>
        </p:nvSpPr>
        <p:spPr>
          <a:xfrm>
            <a:off x="296333" y="335490"/>
            <a:ext cx="6409267" cy="6127125"/>
          </a:xfrm>
        </p:spPr>
        <p:txBody>
          <a:bodyPr>
            <a:normAutofit/>
          </a:bodyPr>
          <a:lstStyle/>
          <a:p>
            <a:pPr marL="22860" indent="0" algn="just">
              <a:lnSpc>
                <a:spcPct val="115000"/>
              </a:lnSpc>
              <a:buNone/>
            </a:pPr>
            <a:r>
              <a:rPr lang="pt-BR" dirty="0">
                <a:effectLst/>
                <a:latin typeface="+mj-lt"/>
                <a:ea typeface="Calibri" panose="020F0502020204030204" pitchFamily="34" charset="0"/>
                <a:cs typeface="Times New Roman" panose="02020603050405020304" pitchFamily="18" charset="0"/>
              </a:rPr>
              <a:t>3 – </a:t>
            </a:r>
          </a:p>
          <a:p>
            <a:pPr marL="480060" indent="-457200" algn="just">
              <a:lnSpc>
                <a:spcPct val="115000"/>
              </a:lnSpc>
            </a:pPr>
            <a:r>
              <a:rPr lang="pt-BR" dirty="0">
                <a:effectLst/>
                <a:latin typeface="+mj-lt"/>
                <a:ea typeface="Calibri" panose="020F0502020204030204" pitchFamily="34" charset="0"/>
                <a:cs typeface="Times New Roman" panose="02020603050405020304" pitchFamily="18" charset="0"/>
              </a:rPr>
              <a:t>Saída com rele temporizado, com opção de ativar / desativar  a carga depois de um tempo </a:t>
            </a:r>
            <a:r>
              <a:rPr lang="pt-BR" dirty="0" err="1">
                <a:effectLst/>
                <a:latin typeface="+mj-lt"/>
                <a:ea typeface="Calibri" panose="020F0502020204030204" pitchFamily="34" charset="0"/>
                <a:cs typeface="Times New Roman" panose="02020603050405020304" pitchFamily="18" charset="0"/>
              </a:rPr>
              <a:t>pré</a:t>
            </a:r>
            <a:r>
              <a:rPr lang="pt-BR" dirty="0">
                <a:effectLst/>
                <a:latin typeface="+mj-lt"/>
                <a:ea typeface="Calibri" panose="020F0502020204030204" pitchFamily="34" charset="0"/>
                <a:cs typeface="Times New Roman" panose="02020603050405020304" pitchFamily="18" charset="0"/>
              </a:rPr>
              <a:t> programado após receber o sinal de ativação.</a:t>
            </a:r>
          </a:p>
          <a:p>
            <a:pPr marL="480060" indent="-457200" algn="just">
              <a:lnSpc>
                <a:spcPct val="115000"/>
              </a:lnSpc>
            </a:pPr>
            <a:endParaRPr lang="pt-BR" dirty="0">
              <a:effectLst/>
              <a:latin typeface="+mj-lt"/>
              <a:ea typeface="Calibri" panose="020F0502020204030204" pitchFamily="34" charset="0"/>
              <a:cs typeface="Times New Roman" panose="02020603050405020304" pitchFamily="18" charset="0"/>
            </a:endParaRPr>
          </a:p>
          <a:p>
            <a:pPr marL="480060" indent="-457200" algn="just">
              <a:lnSpc>
                <a:spcPct val="115000"/>
              </a:lnSpc>
            </a:pPr>
            <a:r>
              <a:rPr lang="pt-BR" dirty="0">
                <a:effectLst/>
                <a:latin typeface="+mj-lt"/>
                <a:ea typeface="Calibri" panose="020F0502020204030204" pitchFamily="34" charset="0"/>
                <a:cs typeface="Times New Roman" panose="02020603050405020304" pitchFamily="18" charset="0"/>
              </a:rPr>
              <a:t>Essa função é utilizada em cargas que não podem sofrer acionamento repetitivos        cargas indutivas ou sistema com equalização de tensão. </a:t>
            </a:r>
          </a:p>
          <a:p>
            <a:pPr marL="22860" indent="0">
              <a:lnSpc>
                <a:spcPct val="115000"/>
              </a:lnSpc>
              <a:spcAft>
                <a:spcPts val="1000"/>
              </a:spcAft>
              <a:buNone/>
            </a:pPr>
            <a:r>
              <a:rPr lang="pt-BR" dirty="0">
                <a:effectLst/>
                <a:latin typeface="+mj-lt"/>
                <a:ea typeface="Calibri" panose="020F0502020204030204" pitchFamily="34" charset="0"/>
                <a:cs typeface="Times New Roman" panose="02020603050405020304" pitchFamily="18" charset="0"/>
              </a:rPr>
              <a:t> </a:t>
            </a:r>
          </a:p>
          <a:p>
            <a:endParaRPr lang="pt-BR" dirty="0"/>
          </a:p>
        </p:txBody>
      </p:sp>
      <p:pic>
        <p:nvPicPr>
          <p:cNvPr id="4" name="Imagem 3">
            <a:extLst>
              <a:ext uri="{FF2B5EF4-FFF2-40B4-BE49-F238E27FC236}">
                <a16:creationId xmlns:a16="http://schemas.microsoft.com/office/drawing/2014/main" id="{0BCE5898-CD24-4307-9FC9-0CCB87321FE0}"/>
              </a:ext>
            </a:extLst>
          </p:cNvPr>
          <p:cNvPicPr>
            <a:picLocks noChangeAspect="1"/>
          </p:cNvPicPr>
          <p:nvPr/>
        </p:nvPicPr>
        <p:blipFill>
          <a:blip r:embed="rId2"/>
          <a:stretch>
            <a:fillRect/>
          </a:stretch>
        </p:blipFill>
        <p:spPr>
          <a:xfrm>
            <a:off x="7823860" y="1794934"/>
            <a:ext cx="3710564" cy="4667682"/>
          </a:xfrm>
          <a:prstGeom prst="rect">
            <a:avLst/>
          </a:prstGeom>
        </p:spPr>
      </p:pic>
    </p:spTree>
    <p:extLst>
      <p:ext uri="{BB962C8B-B14F-4D97-AF65-F5344CB8AC3E}">
        <p14:creationId xmlns:p14="http://schemas.microsoft.com/office/powerpoint/2010/main" val="257063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94391-E589-478C-ADFC-E46131A5B92A}"/>
              </a:ext>
            </a:extLst>
          </p:cNvPr>
          <p:cNvSpPr>
            <a:spLocks noGrp="1"/>
          </p:cNvSpPr>
          <p:nvPr>
            <p:ph type="title"/>
          </p:nvPr>
        </p:nvSpPr>
        <p:spPr/>
        <p:txBody>
          <a:bodyPr/>
          <a:lstStyle/>
          <a:p>
            <a:r>
              <a:rPr lang="pt-BR" dirty="0"/>
              <a:t>TABELA DE PREÇO</a:t>
            </a:r>
          </a:p>
        </p:txBody>
      </p:sp>
      <p:sp>
        <p:nvSpPr>
          <p:cNvPr id="3" name="Espaço Reservado para Conteúdo 2">
            <a:extLst>
              <a:ext uri="{FF2B5EF4-FFF2-40B4-BE49-F238E27FC236}">
                <a16:creationId xmlns:a16="http://schemas.microsoft.com/office/drawing/2014/main" id="{B5C59D17-A2B9-4A67-BEE8-0004C0B18A1C}"/>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137800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49232-2D76-4D2A-9031-7BDBA2A72028}"/>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5947C4A5-89E9-4F18-BBAA-61A8AE23817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06841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50E14-BC53-418C-8109-8227BEF682CA}"/>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1672C373-EF87-4E07-A3E5-7ACEEEF584B2}"/>
              </a:ext>
            </a:extLst>
          </p:cNvPr>
          <p:cNvSpPr>
            <a:spLocks noGrp="1"/>
          </p:cNvSpPr>
          <p:nvPr>
            <p:ph idx="1"/>
          </p:nvPr>
        </p:nvSpPr>
        <p:spPr/>
        <p:txBody>
          <a:bodyPr/>
          <a:lstStyle/>
          <a:p>
            <a:pPr marL="0" indent="0">
              <a:buNone/>
            </a:pPr>
            <a:r>
              <a:rPr lang="pt-BR" dirty="0"/>
              <a:t>Este trabalho teve inicio com “um problema do dia-dia” em uma empresa de manutenção de aeronave, neste trabalho estamos desenvolvendo uma solução.</a:t>
            </a:r>
          </a:p>
          <a:p>
            <a:pPr marL="0" indent="0">
              <a:buNone/>
            </a:pPr>
            <a:endParaRPr lang="pt-BR" dirty="0"/>
          </a:p>
          <a:p>
            <a:pPr marL="0" indent="0">
              <a:buNone/>
            </a:pPr>
            <a:r>
              <a:rPr lang="pt-BR" sz="2800" dirty="0">
                <a:effectLst/>
                <a:latin typeface="+mj-lt"/>
                <a:ea typeface="Calibri" panose="020F0502020204030204" pitchFamily="34" charset="0"/>
                <a:cs typeface="Times New Roman" panose="02020603050405020304" pitchFamily="18" charset="0"/>
              </a:rPr>
              <a:t>Objetivo: Apresentar uma solução técnica para fornecer energia elétrica para dispositivos ou maquinas, remotamente ou com programações especifica. </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pic>
        <p:nvPicPr>
          <p:cNvPr id="4" name="Picture 2" descr="Faculdade de Tecnologia de São José dos Campos - Prof. Jessen Vidal">
            <a:extLst>
              <a:ext uri="{FF2B5EF4-FFF2-40B4-BE49-F238E27FC236}">
                <a16:creationId xmlns:a16="http://schemas.microsoft.com/office/drawing/2014/main" id="{178B5201-BD3E-43DB-8740-2CB91C527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457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491BD-5BE1-4D0F-BA4C-7A651E5FC726}"/>
              </a:ext>
            </a:extLst>
          </p:cNvPr>
          <p:cNvSpPr>
            <a:spLocks noGrp="1"/>
          </p:cNvSpPr>
          <p:nvPr>
            <p:ph type="title"/>
          </p:nvPr>
        </p:nvSpPr>
        <p:spPr/>
        <p:txBody>
          <a:bodyPr/>
          <a:lstStyle/>
          <a:p>
            <a:r>
              <a:rPr lang="pt-BR" dirty="0"/>
              <a:t>FONTES</a:t>
            </a:r>
          </a:p>
        </p:txBody>
      </p:sp>
      <p:sp>
        <p:nvSpPr>
          <p:cNvPr id="3" name="Espaço Reservado para Conteúdo 2">
            <a:extLst>
              <a:ext uri="{FF2B5EF4-FFF2-40B4-BE49-F238E27FC236}">
                <a16:creationId xmlns:a16="http://schemas.microsoft.com/office/drawing/2014/main" id="{7D31B6A0-FC4B-4030-B9B0-A6D4A37DF449}"/>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1583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0CDC7-583C-438B-9F98-4E39D7C16CF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9278336-D559-462A-B342-892568C2DC5B}"/>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153929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4062B-BBA4-4D62-ABC4-81F8F43E06D3}"/>
              </a:ext>
            </a:extLst>
          </p:cNvPr>
          <p:cNvSpPr>
            <a:spLocks noGrp="1"/>
          </p:cNvSpPr>
          <p:nvPr>
            <p:ph type="title"/>
          </p:nvPr>
        </p:nvSpPr>
        <p:spPr/>
        <p:txBody>
          <a:bodyPr/>
          <a:lstStyle/>
          <a:p>
            <a:r>
              <a:rPr lang="pt-BR" dirty="0"/>
              <a:t>Acionamento a distancia </a:t>
            </a:r>
          </a:p>
        </p:txBody>
      </p:sp>
      <p:sp>
        <p:nvSpPr>
          <p:cNvPr id="4" name="AutoShape 2" descr="Nobreak 600va E S 110v 115v 127v Camera Cftv Tv Pc Seguranca">
            <a:extLst>
              <a:ext uri="{FF2B5EF4-FFF2-40B4-BE49-F238E27FC236}">
                <a16:creationId xmlns:a16="http://schemas.microsoft.com/office/drawing/2014/main" id="{3C30AB13-3033-4070-945F-A7BA45DD9DC0}"/>
              </a:ext>
            </a:extLst>
          </p:cNvPr>
          <p:cNvSpPr>
            <a:spLocks noGrp="1" noChangeAspect="1" noChangeArrowheads="1"/>
          </p:cNvSpPr>
          <p:nvPr>
            <p:ph idx="1"/>
          </p:nvPr>
        </p:nvSpPr>
        <p:spPr bwMode="auto">
          <a:xfrm>
            <a:off x="709468" y="1772356"/>
            <a:ext cx="10644332" cy="44046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pt-BR" dirty="0"/>
              <a:t>Pré-requisitos :</a:t>
            </a:r>
          </a:p>
          <a:p>
            <a:pPr marL="0" indent="0">
              <a:buNone/>
            </a:pPr>
            <a:endParaRPr lang="pt-BR" dirty="0"/>
          </a:p>
          <a:p>
            <a:pPr>
              <a:buFontTx/>
              <a:buChar char="-"/>
            </a:pPr>
            <a:r>
              <a:rPr lang="pt-BR" dirty="0"/>
              <a:t>No local que vai ser implantado “acionador” deve ter uma rede </a:t>
            </a:r>
            <a:r>
              <a:rPr lang="pt-BR" dirty="0" err="1"/>
              <a:t>wi-fi</a:t>
            </a:r>
            <a:r>
              <a:rPr lang="pt-BR" dirty="0"/>
              <a:t>, de preferencia com sinal forte ou bom.</a:t>
            </a:r>
          </a:p>
          <a:p>
            <a:pPr>
              <a:buFontTx/>
              <a:buChar char="-"/>
            </a:pPr>
            <a:endParaRPr lang="pt-BR" dirty="0"/>
          </a:p>
          <a:p>
            <a:pPr>
              <a:buFontTx/>
              <a:buChar char="-"/>
            </a:pPr>
            <a:r>
              <a:rPr lang="pt-BR" dirty="0"/>
              <a:t>No break já instalado</a:t>
            </a:r>
          </a:p>
          <a:p>
            <a:pPr>
              <a:buFontTx/>
              <a:buChar char="-"/>
            </a:pPr>
            <a:endParaRPr lang="pt-BR" dirty="0"/>
          </a:p>
          <a:p>
            <a:pPr>
              <a:buFontTx/>
              <a:buChar char="-"/>
            </a:pPr>
            <a:r>
              <a:rPr lang="pt-BR" dirty="0"/>
              <a:t>uso de sistema remoto para montagem interna ou quadro de alimentação</a:t>
            </a:r>
          </a:p>
          <a:p>
            <a:pPr marL="0" indent="0">
              <a:buNone/>
            </a:pPr>
            <a:endParaRPr lang="pt-BR" dirty="0"/>
          </a:p>
        </p:txBody>
      </p:sp>
      <p:pic>
        <p:nvPicPr>
          <p:cNvPr id="5" name="Imagem 4">
            <a:extLst>
              <a:ext uri="{FF2B5EF4-FFF2-40B4-BE49-F238E27FC236}">
                <a16:creationId xmlns:a16="http://schemas.microsoft.com/office/drawing/2014/main" id="{9941F828-7016-439E-AD4B-36D0687E86C4}"/>
              </a:ext>
            </a:extLst>
          </p:cNvPr>
          <p:cNvPicPr>
            <a:picLocks noChangeAspect="1"/>
          </p:cNvPicPr>
          <p:nvPr/>
        </p:nvPicPr>
        <p:blipFill>
          <a:blip r:embed="rId2"/>
          <a:stretch>
            <a:fillRect/>
          </a:stretch>
        </p:blipFill>
        <p:spPr>
          <a:xfrm>
            <a:off x="6828562" y="3173720"/>
            <a:ext cx="814016" cy="510560"/>
          </a:xfrm>
          <a:prstGeom prst="rect">
            <a:avLst/>
          </a:prstGeom>
        </p:spPr>
      </p:pic>
      <p:pic>
        <p:nvPicPr>
          <p:cNvPr id="8" name="Picture 2" descr="Faculdade de Tecnologia de São José dos Campos - Prof. Jessen Vidal">
            <a:extLst>
              <a:ext uri="{FF2B5EF4-FFF2-40B4-BE49-F238E27FC236}">
                <a16:creationId xmlns:a16="http://schemas.microsoft.com/office/drawing/2014/main" id="{DC01C9D2-8070-4367-B4E3-2D60EEB0A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7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Nobreak 600va E S 110v 115v 127v Camera Cftv Tv Pc Seguranca">
            <a:extLst>
              <a:ext uri="{FF2B5EF4-FFF2-40B4-BE49-F238E27FC236}">
                <a16:creationId xmlns:a16="http://schemas.microsoft.com/office/drawing/2014/main" id="{DB1E7D47-8257-4B47-88AB-A1B6F96AB305}"/>
              </a:ext>
            </a:extLst>
          </p:cNvPr>
          <p:cNvSpPr>
            <a:spLocks noChangeAspect="1" noChangeArrowheads="1"/>
          </p:cNvSpPr>
          <p:nvPr/>
        </p:nvSpPr>
        <p:spPr bwMode="auto">
          <a:xfrm>
            <a:off x="5943600" y="3276600"/>
            <a:ext cx="3663244" cy="36632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7" name="Imagem 6">
            <a:extLst>
              <a:ext uri="{FF2B5EF4-FFF2-40B4-BE49-F238E27FC236}">
                <a16:creationId xmlns:a16="http://schemas.microsoft.com/office/drawing/2014/main" id="{9185ED8F-901E-48CE-9104-DB0294757274}"/>
              </a:ext>
            </a:extLst>
          </p:cNvPr>
          <p:cNvPicPr>
            <a:picLocks noChangeAspect="1"/>
          </p:cNvPicPr>
          <p:nvPr/>
        </p:nvPicPr>
        <p:blipFill>
          <a:blip r:embed="rId2"/>
          <a:stretch>
            <a:fillRect/>
          </a:stretch>
        </p:blipFill>
        <p:spPr>
          <a:xfrm>
            <a:off x="265819" y="280107"/>
            <a:ext cx="3199870" cy="3285288"/>
          </a:xfrm>
          <a:prstGeom prst="rect">
            <a:avLst/>
          </a:prstGeom>
        </p:spPr>
      </p:pic>
      <p:pic>
        <p:nvPicPr>
          <p:cNvPr id="8" name="Imagem 7">
            <a:extLst>
              <a:ext uri="{FF2B5EF4-FFF2-40B4-BE49-F238E27FC236}">
                <a16:creationId xmlns:a16="http://schemas.microsoft.com/office/drawing/2014/main" id="{97E2399B-7C2C-46C8-8A0B-79C5A9C3EE7B}"/>
              </a:ext>
            </a:extLst>
          </p:cNvPr>
          <p:cNvPicPr>
            <a:picLocks noChangeAspect="1"/>
          </p:cNvPicPr>
          <p:nvPr/>
        </p:nvPicPr>
        <p:blipFill>
          <a:blip r:embed="rId3"/>
          <a:stretch>
            <a:fillRect/>
          </a:stretch>
        </p:blipFill>
        <p:spPr>
          <a:xfrm>
            <a:off x="7470848" y="2150423"/>
            <a:ext cx="3671379" cy="3285288"/>
          </a:xfrm>
          <a:prstGeom prst="rect">
            <a:avLst/>
          </a:prstGeom>
        </p:spPr>
      </p:pic>
      <p:sp>
        <p:nvSpPr>
          <p:cNvPr id="2" name="CaixaDeTexto 1">
            <a:extLst>
              <a:ext uri="{FF2B5EF4-FFF2-40B4-BE49-F238E27FC236}">
                <a16:creationId xmlns:a16="http://schemas.microsoft.com/office/drawing/2014/main" id="{0B87225B-292A-4E07-AAA9-648293366721}"/>
              </a:ext>
            </a:extLst>
          </p:cNvPr>
          <p:cNvSpPr txBox="1"/>
          <p:nvPr/>
        </p:nvSpPr>
        <p:spPr>
          <a:xfrm>
            <a:off x="265819" y="3793067"/>
            <a:ext cx="2923822" cy="369332"/>
          </a:xfrm>
          <a:prstGeom prst="rect">
            <a:avLst/>
          </a:prstGeom>
          <a:noFill/>
        </p:spPr>
        <p:txBody>
          <a:bodyPr wrap="square" rtlCol="0">
            <a:spAutoFit/>
          </a:bodyPr>
          <a:lstStyle/>
          <a:p>
            <a:r>
              <a:rPr lang="pt-BR" dirty="0"/>
              <a:t>No break</a:t>
            </a:r>
          </a:p>
        </p:txBody>
      </p:sp>
      <p:pic>
        <p:nvPicPr>
          <p:cNvPr id="3" name="Picture 2" descr="Faculdade de Tecnologia de São José dos Campos - Prof. Jessen Vidal">
            <a:extLst>
              <a:ext uri="{FF2B5EF4-FFF2-40B4-BE49-F238E27FC236}">
                <a16:creationId xmlns:a16="http://schemas.microsoft.com/office/drawing/2014/main" id="{0640EA3A-D2DD-49B1-9274-82308598E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34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DCD7F-2C06-4E47-AF48-2B0D1775C4E3}"/>
              </a:ext>
            </a:extLst>
          </p:cNvPr>
          <p:cNvSpPr>
            <a:spLocks noGrp="1"/>
          </p:cNvSpPr>
          <p:nvPr>
            <p:ph type="title"/>
          </p:nvPr>
        </p:nvSpPr>
        <p:spPr/>
        <p:txBody>
          <a:bodyPr/>
          <a:lstStyle/>
          <a:p>
            <a:r>
              <a:rPr lang="pt-BR" dirty="0"/>
              <a:t>APRESENTAÇÃO DO PRODUTO </a:t>
            </a:r>
          </a:p>
        </p:txBody>
      </p:sp>
      <p:pic>
        <p:nvPicPr>
          <p:cNvPr id="4" name="Imagem 3">
            <a:extLst>
              <a:ext uri="{FF2B5EF4-FFF2-40B4-BE49-F238E27FC236}">
                <a16:creationId xmlns:a16="http://schemas.microsoft.com/office/drawing/2014/main" id="{C3671851-A579-43D3-809D-1AC05386E15F}"/>
              </a:ext>
            </a:extLst>
          </p:cNvPr>
          <p:cNvPicPr/>
          <p:nvPr/>
        </p:nvPicPr>
        <p:blipFill>
          <a:blip r:embed="rId2" cstate="print"/>
          <a:srcRect/>
          <a:stretch>
            <a:fillRect/>
          </a:stretch>
        </p:blipFill>
        <p:spPr bwMode="auto">
          <a:xfrm>
            <a:off x="156376" y="1690688"/>
            <a:ext cx="5730240" cy="2964180"/>
          </a:xfrm>
          <a:prstGeom prst="rect">
            <a:avLst/>
          </a:prstGeom>
          <a:noFill/>
          <a:ln w="9525">
            <a:noFill/>
            <a:miter lim="800000"/>
            <a:headEnd/>
            <a:tailEnd/>
          </a:ln>
        </p:spPr>
      </p:pic>
      <p:pic>
        <p:nvPicPr>
          <p:cNvPr id="5" name="Espaço Reservado para Conteúdo 4">
            <a:extLst>
              <a:ext uri="{FF2B5EF4-FFF2-40B4-BE49-F238E27FC236}">
                <a16:creationId xmlns:a16="http://schemas.microsoft.com/office/drawing/2014/main" id="{583230E5-C8F8-4120-A797-F14C4E8E676C}"/>
              </a:ext>
            </a:extLst>
          </p:cNvPr>
          <p:cNvPicPr>
            <a:picLocks noGrp="1"/>
          </p:cNvPicPr>
          <p:nvPr>
            <p:ph idx="1"/>
          </p:nvPr>
        </p:nvPicPr>
        <p:blipFill>
          <a:blip r:embed="rId3" cstate="print"/>
          <a:srcRect/>
          <a:stretch>
            <a:fillRect/>
          </a:stretch>
        </p:blipFill>
        <p:spPr bwMode="auto">
          <a:xfrm>
            <a:off x="6305384" y="1690688"/>
            <a:ext cx="5730240" cy="2964180"/>
          </a:xfrm>
          <a:prstGeom prst="rect">
            <a:avLst/>
          </a:prstGeom>
          <a:noFill/>
          <a:ln w="9525">
            <a:noFill/>
            <a:miter lim="800000"/>
            <a:headEnd/>
            <a:tailEnd/>
          </a:ln>
        </p:spPr>
      </p:pic>
      <p:sp>
        <p:nvSpPr>
          <p:cNvPr id="6" name="CaixaDeTexto 5">
            <a:extLst>
              <a:ext uri="{FF2B5EF4-FFF2-40B4-BE49-F238E27FC236}">
                <a16:creationId xmlns:a16="http://schemas.microsoft.com/office/drawing/2014/main" id="{EE989FF8-33DA-4C33-8EF2-A9200D77239C}"/>
              </a:ext>
            </a:extLst>
          </p:cNvPr>
          <p:cNvSpPr txBox="1"/>
          <p:nvPr/>
        </p:nvSpPr>
        <p:spPr>
          <a:xfrm>
            <a:off x="384313" y="4939625"/>
            <a:ext cx="3763617" cy="1107996"/>
          </a:xfrm>
          <a:prstGeom prst="rect">
            <a:avLst/>
          </a:prstGeom>
          <a:noFill/>
        </p:spPr>
        <p:txBody>
          <a:bodyPr wrap="square" rtlCol="0">
            <a:spAutoFit/>
          </a:bodyPr>
          <a:lstStyle/>
          <a:p>
            <a:r>
              <a:rPr lang="pt-BR" sz="2400" dirty="0">
                <a:effectLst/>
                <a:latin typeface="Calibri" panose="020F0502020204030204" pitchFamily="34" charset="0"/>
                <a:ea typeface="Calibri" panose="020F0502020204030204" pitchFamily="34" charset="0"/>
                <a:cs typeface="Times New Roman" panose="02020603050405020304" pitchFamily="18" charset="0"/>
              </a:rPr>
              <a:t>Tomada </a:t>
            </a:r>
            <a:r>
              <a:rPr lang="pt-BR" sz="2400" dirty="0" err="1">
                <a:effectLst/>
                <a:latin typeface="Calibri" panose="020F0502020204030204" pitchFamily="34" charset="0"/>
                <a:ea typeface="Calibri" panose="020F0502020204030204" pitchFamily="34" charset="0"/>
                <a:cs typeface="Times New Roman" panose="02020603050405020304" pitchFamily="18" charset="0"/>
              </a:rPr>
              <a:t>Smart</a:t>
            </a:r>
            <a:r>
              <a:rPr lang="pt-BR" sz="2400" dirty="0">
                <a:effectLst/>
                <a:latin typeface="Calibri" panose="020F0502020204030204" pitchFamily="34" charset="0"/>
                <a:ea typeface="Calibri" panose="020F0502020204030204" pitchFamily="34" charset="0"/>
                <a:cs typeface="Times New Roman" panose="02020603050405020304" pitchFamily="18" charset="0"/>
              </a:rPr>
              <a:t> </a:t>
            </a:r>
            <a:r>
              <a:rPr lang="pt-BR" sz="2400" dirty="0" err="1">
                <a:effectLst/>
                <a:latin typeface="Calibri" panose="020F0502020204030204" pitchFamily="34" charset="0"/>
                <a:ea typeface="Calibri" panose="020F0502020204030204" pitchFamily="34" charset="0"/>
                <a:cs typeface="Times New Roman" panose="02020603050405020304" pitchFamily="18" charset="0"/>
              </a:rPr>
              <a:t>Multilaser</a:t>
            </a:r>
            <a:r>
              <a:rPr lang="pt-BR" sz="2400" dirty="0">
                <a:effectLst/>
                <a:latin typeface="Calibri" panose="020F0502020204030204" pitchFamily="34" charset="0"/>
                <a:ea typeface="Calibri" panose="020F0502020204030204" pitchFamily="34" charset="0"/>
                <a:cs typeface="Times New Roman" panose="02020603050405020304" pitchFamily="18" charset="0"/>
              </a:rPr>
              <a:t> modelo SE231</a:t>
            </a:r>
          </a:p>
          <a:p>
            <a:endParaRPr lang="pt-BR" dirty="0"/>
          </a:p>
        </p:txBody>
      </p:sp>
      <p:pic>
        <p:nvPicPr>
          <p:cNvPr id="3" name="Picture 2" descr="Faculdade de Tecnologia de São José dos Campos - Prof. Jessen Vidal">
            <a:extLst>
              <a:ext uri="{FF2B5EF4-FFF2-40B4-BE49-F238E27FC236}">
                <a16:creationId xmlns:a16="http://schemas.microsoft.com/office/drawing/2014/main" id="{C4B24F13-1F0E-4621-A4A4-576DFE398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21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510AF-2A8A-4324-8FC2-52B8F361690A}"/>
              </a:ext>
            </a:extLst>
          </p:cNvPr>
          <p:cNvSpPr>
            <a:spLocks noGrp="1"/>
          </p:cNvSpPr>
          <p:nvPr>
            <p:ph type="title"/>
          </p:nvPr>
        </p:nvSpPr>
        <p:spPr/>
        <p:txBody>
          <a:bodyPr/>
          <a:lstStyle/>
          <a:p>
            <a:r>
              <a:rPr lang="pt-BR" dirty="0"/>
              <a:t>MODO FUNCIONAMENTO </a:t>
            </a:r>
          </a:p>
        </p:txBody>
      </p:sp>
      <p:sp>
        <p:nvSpPr>
          <p:cNvPr id="3" name="Espaço Reservado para Conteúdo 2">
            <a:extLst>
              <a:ext uri="{FF2B5EF4-FFF2-40B4-BE49-F238E27FC236}">
                <a16:creationId xmlns:a16="http://schemas.microsoft.com/office/drawing/2014/main" id="{F3572DC6-3046-4D9E-8B43-F85E9B78EFDB}"/>
              </a:ext>
            </a:extLst>
          </p:cNvPr>
          <p:cNvSpPr>
            <a:spLocks noGrp="1"/>
          </p:cNvSpPr>
          <p:nvPr>
            <p:ph idx="1"/>
          </p:nvPr>
        </p:nvSpPr>
        <p:spPr/>
        <p:txBody>
          <a:bodyPr/>
          <a:lstStyle/>
          <a:p>
            <a:r>
              <a:rPr lang="pt-BR" dirty="0">
                <a:effectLst/>
                <a:latin typeface="+mj-lt"/>
                <a:ea typeface="Calibri" panose="020F0502020204030204" pitchFamily="34" charset="0"/>
                <a:cs typeface="Times New Roman" panose="02020603050405020304" pitchFamily="18" charset="0"/>
              </a:rPr>
              <a:t>Esse dispositivo se trata de uma tomada elétrica, com plug padrão NBR 14136, com um sistema de Wi-Fi interno, para se comunicar em redes de internet wireless padrão IEEE 802.11B/G/N. </a:t>
            </a:r>
          </a:p>
          <a:p>
            <a:pPr marL="0" indent="0">
              <a:buNone/>
            </a:pPr>
            <a:endParaRPr lang="pt-BR" dirty="0"/>
          </a:p>
        </p:txBody>
      </p:sp>
      <p:pic>
        <p:nvPicPr>
          <p:cNvPr id="3074" name="Picture 2" descr="Wi-Fi – Wikipédia, a enciclopédia livre">
            <a:extLst>
              <a:ext uri="{FF2B5EF4-FFF2-40B4-BE49-F238E27FC236}">
                <a16:creationId xmlns:a16="http://schemas.microsoft.com/office/drawing/2014/main" id="{BD7017D8-713C-4D97-9149-7AD67F1154A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0051"/>
          <a:stretch/>
        </p:blipFill>
        <p:spPr bwMode="auto">
          <a:xfrm>
            <a:off x="7898296" y="4162831"/>
            <a:ext cx="4091609" cy="26951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aculdade de Tecnologia de São José dos Campos - Prof. Jessen Vidal">
            <a:extLst>
              <a:ext uri="{FF2B5EF4-FFF2-40B4-BE49-F238E27FC236}">
                <a16:creationId xmlns:a16="http://schemas.microsoft.com/office/drawing/2014/main" id="{CDFCEFD2-53F4-4192-AFB5-AA206BC42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A5CF7-BDAD-4DEC-A86E-A6803A5F4711}"/>
              </a:ext>
            </a:extLst>
          </p:cNvPr>
          <p:cNvSpPr>
            <a:spLocks noGrp="1"/>
          </p:cNvSpPr>
          <p:nvPr>
            <p:ph type="title"/>
          </p:nvPr>
        </p:nvSpPr>
        <p:spPr/>
        <p:txBody>
          <a:bodyPr/>
          <a:lstStyle/>
          <a:p>
            <a:r>
              <a:rPr lang="pt-BR" dirty="0"/>
              <a:t>Informações técnicas </a:t>
            </a:r>
          </a:p>
        </p:txBody>
      </p:sp>
      <p:sp>
        <p:nvSpPr>
          <p:cNvPr id="3" name="Espaço Reservado para Conteúdo 2">
            <a:extLst>
              <a:ext uri="{FF2B5EF4-FFF2-40B4-BE49-F238E27FC236}">
                <a16:creationId xmlns:a16="http://schemas.microsoft.com/office/drawing/2014/main" id="{8792B92B-843A-44CE-A8D7-3A8A0F705E62}"/>
              </a:ext>
            </a:extLst>
          </p:cNvPr>
          <p:cNvSpPr>
            <a:spLocks noGrp="1"/>
          </p:cNvSpPr>
          <p:nvPr>
            <p:ph idx="1"/>
          </p:nvPr>
        </p:nvSpPr>
        <p:spPr/>
        <p:txBody>
          <a:bodyPr/>
          <a:lstStyle/>
          <a:p>
            <a:pPr>
              <a:lnSpc>
                <a:spcPct val="115000"/>
              </a:lnSpc>
              <a:spcAft>
                <a:spcPts val="1000"/>
              </a:spcAft>
            </a:pPr>
            <a:r>
              <a:rPr lang="pt-BR" dirty="0">
                <a:effectLst/>
                <a:latin typeface="+mj-lt"/>
                <a:ea typeface="Calibri" panose="020F0502020204030204" pitchFamily="34" charset="0"/>
                <a:cs typeface="Times New Roman" panose="02020603050405020304" pitchFamily="18" charset="0"/>
              </a:rPr>
              <a:t>Esse dispositivo se trata de uma tomada elétrica, com plug padrão NBR 14136, com um sistema de Wi-Fi interno, para se comunicar em redes de internet wireless padrão IEEE 802.11B/G/N. </a:t>
            </a:r>
          </a:p>
          <a:p>
            <a:pPr>
              <a:lnSpc>
                <a:spcPct val="115000"/>
              </a:lnSpc>
              <a:spcAft>
                <a:spcPts val="1000"/>
              </a:spcAft>
            </a:pPr>
            <a:r>
              <a:rPr lang="pt-BR" dirty="0">
                <a:effectLst/>
                <a:latin typeface="+mj-lt"/>
                <a:ea typeface="Calibri" panose="020F0502020204030204" pitchFamily="34" charset="0"/>
                <a:cs typeface="Times New Roman" panose="02020603050405020304" pitchFamily="18" charset="0"/>
              </a:rPr>
              <a:t>O Sistema elétrico para alimentação da tomada pode ser uma rede 127 ou 220V. </a:t>
            </a:r>
          </a:p>
          <a:p>
            <a:pPr marL="0" indent="0">
              <a:buNone/>
            </a:pPr>
            <a:endParaRPr lang="pt-BR" dirty="0"/>
          </a:p>
        </p:txBody>
      </p:sp>
      <p:pic>
        <p:nvPicPr>
          <p:cNvPr id="5" name="Picture 2" descr="Faculdade de Tecnologia de São José dos Campos - Prof. Jessen Vidal">
            <a:extLst>
              <a:ext uri="{FF2B5EF4-FFF2-40B4-BE49-F238E27FC236}">
                <a16:creationId xmlns:a16="http://schemas.microsoft.com/office/drawing/2014/main" id="{D24CA729-46BC-4422-9916-0357AC349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C8838-15C1-409E-9690-3EC449E8C53D}"/>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10E02BA-B62B-452B-AEF9-8B19F2C97BFC}"/>
              </a:ext>
            </a:extLst>
          </p:cNvPr>
          <p:cNvSpPr>
            <a:spLocks noGrp="1"/>
          </p:cNvSpPr>
          <p:nvPr>
            <p:ph idx="1"/>
          </p:nvPr>
        </p:nvSpPr>
        <p:spPr/>
        <p:txBody>
          <a:bodyPr/>
          <a:lstStyle/>
          <a:p>
            <a:pPr>
              <a:lnSpc>
                <a:spcPct val="115000"/>
              </a:lnSpc>
              <a:spcAft>
                <a:spcPts val="1000"/>
              </a:spcAft>
            </a:pPr>
            <a:r>
              <a:rPr lang="pt-BR" dirty="0">
                <a:effectLst/>
                <a:latin typeface="+mj-lt"/>
                <a:ea typeface="Calibri" panose="020F0502020204030204" pitchFamily="34" charset="0"/>
                <a:cs typeface="Times New Roman" panose="02020603050405020304" pitchFamily="18" charset="0"/>
              </a:rPr>
              <a:t>A saída de controle depende da tensão de alimentação da entrada, com um limite </a:t>
            </a:r>
            <a:r>
              <a:rPr lang="pt-BR" dirty="0" err="1">
                <a:effectLst/>
                <a:latin typeface="+mj-lt"/>
                <a:ea typeface="Calibri" panose="020F0502020204030204" pitchFamily="34" charset="0"/>
                <a:cs typeface="Times New Roman" panose="02020603050405020304" pitchFamily="18" charset="0"/>
              </a:rPr>
              <a:t>Maximo</a:t>
            </a:r>
            <a:r>
              <a:rPr lang="pt-BR" dirty="0">
                <a:effectLst/>
                <a:latin typeface="+mj-lt"/>
                <a:ea typeface="Calibri" panose="020F0502020204030204" pitchFamily="34" charset="0"/>
                <a:cs typeface="Times New Roman" panose="02020603050405020304" pitchFamily="18" charset="0"/>
              </a:rPr>
              <a:t> de 16ª, fornecendo uma potencia nominal de 2.000 W @ 127V ou 3.520 W @ 220V ( para cargas resistivas).</a:t>
            </a:r>
          </a:p>
          <a:p>
            <a:pPr>
              <a:lnSpc>
                <a:spcPct val="115000"/>
              </a:lnSpc>
              <a:spcAft>
                <a:spcPts val="1000"/>
              </a:spcAft>
            </a:pPr>
            <a:r>
              <a:rPr lang="pt-BR" dirty="0">
                <a:effectLst/>
                <a:latin typeface="+mj-lt"/>
                <a:ea typeface="Calibri" panose="020F0502020204030204" pitchFamily="34" charset="0"/>
                <a:cs typeface="Times New Roman" panose="02020603050405020304" pitchFamily="18" charset="0"/>
              </a:rPr>
              <a:t>A tomada </a:t>
            </a:r>
            <a:r>
              <a:rPr lang="pt-BR" dirty="0" err="1">
                <a:effectLst/>
                <a:latin typeface="+mj-lt"/>
                <a:ea typeface="Calibri" panose="020F0502020204030204" pitchFamily="34" charset="0"/>
                <a:cs typeface="Times New Roman" panose="02020603050405020304" pitchFamily="18" charset="0"/>
              </a:rPr>
              <a:t>smart</a:t>
            </a:r>
            <a:r>
              <a:rPr lang="pt-BR" dirty="0">
                <a:effectLst/>
                <a:latin typeface="+mj-lt"/>
                <a:ea typeface="Calibri" panose="020F0502020204030204" pitchFamily="34" charset="0"/>
                <a:cs typeface="Times New Roman" panose="02020603050405020304" pitchFamily="18" charset="0"/>
              </a:rPr>
              <a:t> depois de ligada na rede elétrica, precisa se conectar à uma rede Wi-Fi para começar a operar remotamente.</a:t>
            </a:r>
          </a:p>
          <a:p>
            <a:endParaRPr lang="pt-BR" dirty="0"/>
          </a:p>
        </p:txBody>
      </p:sp>
      <p:pic>
        <p:nvPicPr>
          <p:cNvPr id="5" name="Picture 2" descr="Faculdade de Tecnologia de São José dos Campos - Prof. Jessen Vidal">
            <a:extLst>
              <a:ext uri="{FF2B5EF4-FFF2-40B4-BE49-F238E27FC236}">
                <a16:creationId xmlns:a16="http://schemas.microsoft.com/office/drawing/2014/main" id="{790D5C83-6A53-4F61-B43C-C12E32AB8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2676" y="150422"/>
            <a:ext cx="2549324" cy="122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45382"/>
      </p:ext>
    </p:extLst>
  </p:cSld>
  <p:clrMapOvr>
    <a:masterClrMapping/>
  </p:clrMapOvr>
</p:sld>
</file>

<file path=ppt/theme/theme1.xml><?xml version="1.0" encoding="utf-8"?>
<a:theme xmlns:a="http://schemas.openxmlformats.org/drawingml/2006/main" name="FunkyShapesDarkVTI">
  <a:themeElements>
    <a:clrScheme name="AnalogousFromRegularSeed_2SEEDS">
      <a:dk1>
        <a:srgbClr val="000000"/>
      </a:dk1>
      <a:lt1>
        <a:srgbClr val="FFFFFF"/>
      </a:lt1>
      <a:dk2>
        <a:srgbClr val="243641"/>
      </a:dk2>
      <a:lt2>
        <a:srgbClr val="E2E6E8"/>
      </a:lt2>
      <a:accent1>
        <a:srgbClr val="BB5C31"/>
      </a:accent1>
      <a:accent2>
        <a:srgbClr val="CD4352"/>
      </a:accent2>
      <a:accent3>
        <a:srgbClr val="C09D3F"/>
      </a:accent3>
      <a:accent4>
        <a:srgbClr val="2FB3AB"/>
      </a:accent4>
      <a:accent5>
        <a:srgbClr val="439CCD"/>
      </a:accent5>
      <a:accent6>
        <a:srgbClr val="3D5ABF"/>
      </a:accent6>
      <a:hlink>
        <a:srgbClr val="3A8BAF"/>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696</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20</vt:i4>
      </vt:variant>
    </vt:vector>
  </HeadingPairs>
  <TitlesOfParts>
    <vt:vector size="27" baseType="lpstr">
      <vt:lpstr>Arial</vt:lpstr>
      <vt:lpstr>Calibri</vt:lpstr>
      <vt:lpstr>Calibri Light</vt:lpstr>
      <vt:lpstr>Source Sans Pro</vt:lpstr>
      <vt:lpstr>Symbol</vt:lpstr>
      <vt:lpstr>FunkyShapesDarkVTI</vt:lpstr>
      <vt:lpstr>Tema do Office</vt:lpstr>
      <vt:lpstr>PROJETO INTEGRADOR</vt:lpstr>
      <vt:lpstr>Introdução</vt:lpstr>
      <vt:lpstr>Apresentação do PowerPoint</vt:lpstr>
      <vt:lpstr>Acionamento a distancia </vt:lpstr>
      <vt:lpstr>Apresentação do PowerPoint</vt:lpstr>
      <vt:lpstr>APRESENTAÇÃO DO PRODUTO </vt:lpstr>
      <vt:lpstr>MODO FUNCIONAMENTO </vt:lpstr>
      <vt:lpstr>Informações técnicas </vt:lpstr>
      <vt:lpstr>Apresentação do PowerPoint</vt:lpstr>
      <vt:lpstr>Pela interface do celular, verificar qual o estado da saída da tomada ( ON / OFF), no exemplo abaixo,a saída esta ligada ( ON ). </vt:lpstr>
      <vt:lpstr>Apresentação do PowerPoint</vt:lpstr>
      <vt:lpstr>Apresentação do PowerPoint</vt:lpstr>
      <vt:lpstr>Apresentação do PowerPoint</vt:lpstr>
      <vt:lpstr>Apresentação do PowerPoint</vt:lpstr>
      <vt:lpstr>Tipos de saída </vt:lpstr>
      <vt:lpstr>Apresentação do PowerPoint</vt:lpstr>
      <vt:lpstr>Apresentação do PowerPoint</vt:lpstr>
      <vt:lpstr>TABELA DE PREÇO</vt:lpstr>
      <vt:lpstr>CONCLUSÃO</vt:lpstr>
      <vt:lpstr>FONTES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dc:title>
  <dc:creator>Renan Gomes</dc:creator>
  <cp:lastModifiedBy>Renan Gomes</cp:lastModifiedBy>
  <cp:revision>15</cp:revision>
  <dcterms:created xsi:type="dcterms:W3CDTF">2020-09-15T10:37:53Z</dcterms:created>
  <dcterms:modified xsi:type="dcterms:W3CDTF">2020-11-22T15:55:52Z</dcterms:modified>
</cp:coreProperties>
</file>