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0910da75c0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0910da75c0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c4f8cccf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0c4f8ccc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910da75c0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0910da75c0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910da75c0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0910da75c0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910da75c0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0910da75c0_0_4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910da75c0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0910da75c0_0_4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f216c37a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f216c37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2d21948d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2d21948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c38ff01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c38ff01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c38ff01a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c38ff01a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rgbClr val="CFE2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subTitle" idx="1"/>
          </p:nvPr>
        </p:nvSpPr>
        <p:spPr>
          <a:xfrm>
            <a:off x="152400" y="2834425"/>
            <a:ext cx="8520600" cy="178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200">
                <a:solidFill>
                  <a:srgbClr val="5B0F00"/>
                </a:solidFill>
                <a:latin typeface="Times New Roman"/>
                <a:ea typeface="Times New Roman"/>
                <a:cs typeface="Times New Roman"/>
                <a:sym typeface="Times New Roman"/>
              </a:rPr>
              <a:t>                                 </a:t>
            </a:r>
            <a:r>
              <a:rPr lang="en" sz="1400">
                <a:solidFill>
                  <a:srgbClr val="5B0F00"/>
                </a:solidFill>
                <a:latin typeface="Times New Roman"/>
                <a:ea typeface="Times New Roman"/>
                <a:cs typeface="Times New Roman"/>
                <a:sym typeface="Times New Roman"/>
              </a:rPr>
              <a:t>Student name: Bismita Patro		 Roll no: 04			 Division: C</a:t>
            </a:r>
            <a:endParaRPr sz="1400">
              <a:solidFill>
                <a:srgbClr val="5B0F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sz="1400">
                <a:solidFill>
                  <a:srgbClr val="5B0F00"/>
                </a:solidFill>
                <a:latin typeface="Times New Roman"/>
                <a:ea typeface="Times New Roman"/>
                <a:cs typeface="Times New Roman"/>
                <a:sym typeface="Times New Roman"/>
              </a:rPr>
              <a:t>                            Student name: Mokshada Sawant	           Roll no: 23			 Division: C</a:t>
            </a:r>
            <a:endParaRPr sz="1400">
              <a:solidFill>
                <a:srgbClr val="5B0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400">
                <a:solidFill>
                  <a:srgbClr val="5B0F00"/>
                </a:solidFill>
                <a:latin typeface="Times New Roman"/>
                <a:ea typeface="Times New Roman"/>
                <a:cs typeface="Times New Roman"/>
                <a:sym typeface="Times New Roman"/>
              </a:rPr>
              <a:t>                            Student name: Pranay Patil	                     Roll no: 02     		 Division: C</a:t>
            </a:r>
            <a:endParaRPr sz="1400">
              <a:solidFill>
                <a:srgbClr val="5B0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400">
                <a:solidFill>
                  <a:srgbClr val="5B0F00"/>
                </a:solidFill>
                <a:latin typeface="Times New Roman"/>
                <a:ea typeface="Times New Roman"/>
                <a:cs typeface="Times New Roman"/>
                <a:sym typeface="Times New Roman"/>
              </a:rPr>
              <a:t>            	      </a:t>
            </a:r>
            <a:endParaRPr sz="1200">
              <a:solidFill>
                <a:srgbClr val="5B0F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endParaRPr sz="1200">
              <a:solidFill>
                <a:srgbClr val="5B0F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300" b="1">
                <a:solidFill>
                  <a:srgbClr val="000000"/>
                </a:solidFill>
                <a:latin typeface="Times New Roman"/>
                <a:ea typeface="Times New Roman"/>
                <a:cs typeface="Times New Roman"/>
                <a:sym typeface="Times New Roman"/>
              </a:rPr>
              <a:t>Year and Semester:   T.E. (SEM VI)</a:t>
            </a:r>
            <a:endParaRPr sz="2200">
              <a:solidFill>
                <a:srgbClr val="5B0F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endParaRPr sz="1200">
              <a:solidFill>
                <a:srgbClr val="5B0F00"/>
              </a:solidFill>
              <a:latin typeface="Times New Roman"/>
              <a:ea typeface="Times New Roman"/>
              <a:cs typeface="Times New Roman"/>
              <a:sym typeface="Times New Roman"/>
            </a:endParaRPr>
          </a:p>
        </p:txBody>
      </p:sp>
      <p:sp>
        <p:nvSpPr>
          <p:cNvPr id="86" name="Google Shape;86;p13"/>
          <p:cNvSpPr txBox="1"/>
          <p:nvPr/>
        </p:nvSpPr>
        <p:spPr>
          <a:xfrm>
            <a:off x="743700" y="2048550"/>
            <a:ext cx="73380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500" b="1">
                <a:solidFill>
                  <a:srgbClr val="434343"/>
                </a:solidFill>
                <a:latin typeface="Times New Roman"/>
                <a:ea typeface="Times New Roman"/>
                <a:cs typeface="Times New Roman"/>
                <a:sym typeface="Times New Roman"/>
              </a:rPr>
              <a:t>Absolute Journal</a:t>
            </a:r>
            <a:endParaRPr sz="2500" b="1" i="0" u="none" strike="noStrike" cap="none">
              <a:solidFill>
                <a:srgbClr val="434343"/>
              </a:solidFill>
              <a:latin typeface="Times New Roman"/>
              <a:ea typeface="Times New Roman"/>
              <a:cs typeface="Times New Roman"/>
              <a:sym typeface="Times New Roman"/>
            </a:endParaRPr>
          </a:p>
        </p:txBody>
      </p:sp>
      <p:sp>
        <p:nvSpPr>
          <p:cNvPr id="87" name="Google Shape;87;p13"/>
          <p:cNvSpPr txBox="1"/>
          <p:nvPr/>
        </p:nvSpPr>
        <p:spPr>
          <a:xfrm>
            <a:off x="903000" y="1472021"/>
            <a:ext cx="7338000" cy="751200"/>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chemeClr val="dk1"/>
              </a:buClr>
              <a:buSzPts val="1100"/>
              <a:buFont typeface="Arial"/>
              <a:buNone/>
            </a:pPr>
            <a:r>
              <a:rPr lang="en" sz="2280" i="0" u="none" strike="noStrike" cap="none">
                <a:latin typeface="Times New Roman"/>
                <a:ea typeface="Times New Roman"/>
                <a:cs typeface="Times New Roman"/>
                <a:sym typeface="Times New Roman"/>
              </a:rPr>
              <a:t>DEPARTMENT OF COMPUTER ENGINEERING</a:t>
            </a:r>
            <a:endParaRPr sz="228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highlight>
                <a:schemeClr val="dk1"/>
              </a:highlight>
              <a:latin typeface="Times New Roman"/>
              <a:ea typeface="Times New Roman"/>
              <a:cs typeface="Times New Roman"/>
              <a:sym typeface="Times New Roman"/>
            </a:endParaRPr>
          </a:p>
        </p:txBody>
      </p:sp>
      <p:pic>
        <p:nvPicPr>
          <p:cNvPr id="88" name="Google Shape;88;p13"/>
          <p:cNvPicPr preferRelativeResize="0"/>
          <p:nvPr/>
        </p:nvPicPr>
        <p:blipFill rotWithShape="1">
          <a:blip r:embed="rId3">
            <a:alphaModFix/>
          </a:blip>
          <a:srcRect/>
          <a:stretch/>
        </p:blipFill>
        <p:spPr>
          <a:xfrm>
            <a:off x="279625" y="71825"/>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980825" y="20944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b="1">
                <a:solidFill>
                  <a:srgbClr val="000000"/>
                </a:solidFill>
                <a:latin typeface="Times New Roman"/>
                <a:ea typeface="Times New Roman"/>
                <a:cs typeface="Times New Roman"/>
                <a:sym typeface="Times New Roman"/>
              </a:rPr>
              <a:t>Thank You!</a:t>
            </a:r>
            <a:endParaRPr sz="5000" b="1">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13775" y="475725"/>
            <a:ext cx="7505700" cy="67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457650" y="1276375"/>
            <a:ext cx="8228700" cy="3298800"/>
          </a:xfrm>
          <a:prstGeom prst="rect">
            <a:avLst/>
          </a:prstGeom>
          <a:noFill/>
          <a:ln>
            <a:noFill/>
          </a:ln>
        </p:spPr>
        <p:txBody>
          <a:bodyPr spcFirstLastPara="1" wrap="square" lIns="91425" tIns="91425" rIns="91425" bIns="91425" anchor="t" anchorCtr="0">
            <a:noAutofit/>
          </a:bodyPr>
          <a:lstStyle/>
          <a:p>
            <a:pPr marL="457200" lvl="0" indent="-330200" algn="l" rtl="0">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this digital era, anything can be obtained over the internet, so people don't have to deal with any inconveniences or waste most of our time and also the books aren’t available in the library most of the time as they are in limited quantity.</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believe that academic inquiry should be accessible to everyone, and that all voices and perspectives have a place in the academic conversation.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Our project is committed to promoting diversity, equity, and inclusion in all aspects of our work, and we strive to create a welcoming and supportive community for all students.</a:t>
            </a:r>
            <a:endParaRPr sz="1600">
              <a:solidFill>
                <a:srgbClr val="000000"/>
              </a:solidFill>
              <a:latin typeface="Times New Roman"/>
              <a:ea typeface="Times New Roman"/>
              <a:cs typeface="Times New Roman"/>
              <a:sym typeface="Times New Roman"/>
            </a:endParaRPr>
          </a:p>
          <a:p>
            <a:pPr marL="457200" lvl="0" indent="0" algn="just" rtl="0">
              <a:lnSpc>
                <a:spcPct val="115000"/>
              </a:lnSpc>
              <a:spcBef>
                <a:spcPts val="1200"/>
              </a:spcBef>
              <a:spcAft>
                <a:spcPts val="1200"/>
              </a:spcAft>
              <a:buNone/>
            </a:pP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60125" y="377875"/>
            <a:ext cx="7505700" cy="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20" b="1">
                <a:latin typeface="Times New Roman"/>
                <a:ea typeface="Times New Roman"/>
                <a:cs typeface="Times New Roman"/>
                <a:sym typeface="Times New Roman"/>
              </a:rPr>
              <a:t>Objective:</a:t>
            </a:r>
            <a:endParaRPr sz="3020" b="1">
              <a:latin typeface="Times New Roman"/>
              <a:ea typeface="Times New Roman"/>
              <a:cs typeface="Times New Roman"/>
              <a:sym typeface="Times New Roman"/>
            </a:endParaRPr>
          </a:p>
        </p:txBody>
      </p:sp>
      <p:sp>
        <p:nvSpPr>
          <p:cNvPr id="100" name="Google Shape;100;p15"/>
          <p:cNvSpPr txBox="1">
            <a:spLocks noGrp="1"/>
          </p:cNvSpPr>
          <p:nvPr>
            <p:ph type="body" idx="1"/>
          </p:nvPr>
        </p:nvSpPr>
        <p:spPr>
          <a:xfrm>
            <a:off x="560125" y="1222728"/>
            <a:ext cx="7505700" cy="30294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000000"/>
                </a:solidFill>
                <a:latin typeface="Times New Roman"/>
                <a:ea typeface="Times New Roman"/>
                <a:cs typeface="Times New Roman"/>
                <a:sym typeface="Times New Roman"/>
              </a:rPr>
              <a:t>To develop a highly accessible web-app where all kinds of notes, pdfs and books are available.</a:t>
            </a:r>
            <a:endParaRPr sz="1600">
              <a:solidFill>
                <a:srgbClr val="000000"/>
              </a:solidFill>
              <a:latin typeface="Times New Roman"/>
              <a:ea typeface="Times New Roman"/>
              <a:cs typeface="Times New Roman"/>
              <a:sym typeface="Times New Roman"/>
            </a:endParaRPr>
          </a:p>
          <a:p>
            <a:pPr marL="457200" lvl="0" indent="-298450" algn="l" rtl="0">
              <a:spcBef>
                <a:spcPts val="1200"/>
              </a:spcBef>
              <a:spcAft>
                <a:spcPts val="0"/>
              </a:spcAft>
              <a:buClr>
                <a:srgbClr val="000000"/>
              </a:buClr>
              <a:buSzPts val="1100"/>
              <a:buFont typeface="Arial"/>
              <a:buChar char="●"/>
            </a:pPr>
            <a:r>
              <a:rPr lang="en" sz="1600">
                <a:solidFill>
                  <a:srgbClr val="000000"/>
                </a:solidFill>
                <a:latin typeface="Times New Roman"/>
                <a:ea typeface="Times New Roman"/>
                <a:cs typeface="Times New Roman"/>
                <a:sym typeface="Times New Roman"/>
              </a:rPr>
              <a:t>To provide an organized collection of all the materials available.</a:t>
            </a:r>
            <a:endParaRPr sz="16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600">
                <a:solidFill>
                  <a:srgbClr val="000000"/>
                </a:solidFill>
                <a:latin typeface="Times New Roman"/>
                <a:ea typeface="Times New Roman"/>
                <a:cs typeface="Times New Roman"/>
                <a:sym typeface="Times New Roman"/>
              </a:rPr>
              <a:t>To make a Dynamic web-app which can then be updated as and when the user uploads data.</a:t>
            </a:r>
            <a:endParaRPr sz="16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600">
                <a:solidFill>
                  <a:srgbClr val="000000"/>
                </a:solidFill>
                <a:latin typeface="Times New Roman"/>
                <a:ea typeface="Times New Roman"/>
                <a:cs typeface="Times New Roman"/>
                <a:sym typeface="Times New Roman"/>
              </a:rPr>
              <a:t>To make an engaging user-interface.</a:t>
            </a:r>
            <a:endParaRPr sz="16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600">
                <a:solidFill>
                  <a:srgbClr val="000000"/>
                </a:solidFill>
                <a:latin typeface="Times New Roman"/>
                <a:ea typeface="Times New Roman"/>
                <a:cs typeface="Times New Roman"/>
                <a:sym typeface="Times New Roman"/>
              </a:rPr>
              <a:t>To make books, notes and pdf available to all registered users.</a:t>
            </a:r>
            <a:endParaRPr sz="16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600">
                <a:solidFill>
                  <a:srgbClr val="000000"/>
                </a:solidFill>
                <a:latin typeface="Times New Roman"/>
                <a:ea typeface="Times New Roman"/>
                <a:cs typeface="Times New Roman"/>
                <a:sym typeface="Times New Roman"/>
              </a:rPr>
              <a:t>To make a discussion box for sharing, receiving and upgrading one</a:t>
            </a:r>
            <a:endParaRPr sz="16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600">
                <a:solidFill>
                  <a:srgbClr val="000000"/>
                </a:solidFill>
                <a:latin typeface="Times New Roman"/>
                <a:ea typeface="Times New Roman"/>
                <a:cs typeface="Times New Roman"/>
                <a:sym typeface="Times New Roman"/>
              </a:rPr>
              <a:t>another’s knowledge.</a:t>
            </a:r>
            <a:endParaRPr sz="1600">
              <a:solidFill>
                <a:srgbClr val="000000"/>
              </a:solidFill>
              <a:latin typeface="Times New Roman"/>
              <a:ea typeface="Times New Roman"/>
              <a:cs typeface="Times New Roman"/>
              <a:sym typeface="Times New Roman"/>
            </a:endParaRPr>
          </a:p>
          <a:p>
            <a:pPr marL="457200" lvl="0" indent="0" algn="just" rtl="0">
              <a:lnSpc>
                <a:spcPct val="95000"/>
              </a:lnSpc>
              <a:spcBef>
                <a:spcPts val="1200"/>
              </a:spcBef>
              <a:spcAft>
                <a:spcPts val="1200"/>
              </a:spcAft>
              <a:buNone/>
            </a:pPr>
            <a:endParaRPr sz="1600">
              <a:solidFill>
                <a:srgbClr val="000000"/>
              </a:solidFill>
              <a:latin typeface="Times New Roman"/>
              <a:ea typeface="Times New Roman"/>
              <a:cs typeface="Times New Roman"/>
              <a:sym typeface="Times New Roman"/>
            </a:endParaRPr>
          </a:p>
        </p:txBody>
      </p:sp>
      <p:sp>
        <p:nvSpPr>
          <p:cNvPr id="101" name="Google Shape;101;p15"/>
          <p:cNvSpPr txBox="1"/>
          <p:nvPr/>
        </p:nvSpPr>
        <p:spPr>
          <a:xfrm>
            <a:off x="6835625" y="460632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endParaRPr>
              <a:latin typeface="Times New Roman"/>
              <a:ea typeface="Times New Roman"/>
              <a:cs typeface="Times New Roman"/>
              <a:sym typeface="Times New Roman"/>
            </a:endParaRPr>
          </a:p>
        </p:txBody>
      </p:sp>
      <p:sp>
        <p:nvSpPr>
          <p:cNvPr id="102" name="Google Shape;102;p15"/>
          <p:cNvSpPr txBox="1"/>
          <p:nvPr/>
        </p:nvSpPr>
        <p:spPr>
          <a:xfrm>
            <a:off x="7267325" y="4482475"/>
            <a:ext cx="1668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560125" y="756800"/>
            <a:ext cx="7505700" cy="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20" b="1">
                <a:latin typeface="Times New Roman"/>
                <a:ea typeface="Times New Roman"/>
                <a:cs typeface="Times New Roman"/>
                <a:sym typeface="Times New Roman"/>
              </a:rPr>
              <a:t>Scope &amp; Features:</a:t>
            </a:r>
            <a:endParaRPr sz="3020" b="1">
              <a:latin typeface="Times New Roman"/>
              <a:ea typeface="Times New Roman"/>
              <a:cs typeface="Times New Roman"/>
              <a:sym typeface="Times New Roman"/>
            </a:endParaRPr>
          </a:p>
        </p:txBody>
      </p:sp>
      <p:sp>
        <p:nvSpPr>
          <p:cNvPr id="108" name="Google Shape;108;p16"/>
          <p:cNvSpPr txBox="1">
            <a:spLocks noGrp="1"/>
          </p:cNvSpPr>
          <p:nvPr>
            <p:ph type="body" idx="1"/>
          </p:nvPr>
        </p:nvSpPr>
        <p:spPr>
          <a:xfrm>
            <a:off x="819150" y="1482503"/>
            <a:ext cx="7505700" cy="3083100"/>
          </a:xfrm>
          <a:prstGeom prst="rect">
            <a:avLst/>
          </a:prstGeom>
          <a:noFill/>
          <a:ln>
            <a:noFill/>
          </a:ln>
        </p:spPr>
        <p:txBody>
          <a:bodyPr spcFirstLastPara="1" wrap="square" lIns="91425" tIns="91425" rIns="91425" bIns="91425" anchor="t" anchorCtr="0">
            <a:noAutofit/>
          </a:bodyPr>
          <a:lstStyle/>
          <a:p>
            <a:pPr marL="457200" lvl="0" indent="-330200" algn="l" rtl="0">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the event that information is the cash of the information economy, digital libraries are where it is contributed. Our project Absolute Journal is exclusively for the computer branch of A. P. Shah institute of technology.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Herein all the subjects from all four years of engineering will be available.</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Amongst several other features, notes from various teachers for the same subject will be available. This will help the students to gain a clearer idea about a certain topic that they may have found difficult previously.</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Students sharing their ideas and notes will also help making the web application interactive.</a:t>
            </a:r>
            <a:endParaRPr sz="16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600">
              <a:solidFill>
                <a:srgbClr val="000000"/>
              </a:solidFill>
              <a:latin typeface="Times New Roman"/>
              <a:ea typeface="Times New Roman"/>
              <a:cs typeface="Times New Roman"/>
              <a:sym typeface="Times New Roman"/>
            </a:endParaRPr>
          </a:p>
          <a:p>
            <a:pPr marL="457200" lvl="0" indent="0" algn="just" rtl="0">
              <a:lnSpc>
                <a:spcPct val="95000"/>
              </a:lnSpc>
              <a:spcBef>
                <a:spcPts val="1200"/>
              </a:spcBef>
              <a:spcAft>
                <a:spcPts val="0"/>
              </a:spcAft>
              <a:buNone/>
            </a:pPr>
            <a:endParaRPr sz="1700">
              <a:solidFill>
                <a:srgbClr val="000000"/>
              </a:solidFill>
              <a:latin typeface="Times New Roman"/>
              <a:ea typeface="Times New Roman"/>
              <a:cs typeface="Times New Roman"/>
              <a:sym typeface="Times New Roman"/>
            </a:endParaRPr>
          </a:p>
          <a:p>
            <a:pPr marL="457200" lvl="0" indent="0" algn="just" rtl="0">
              <a:lnSpc>
                <a:spcPct val="95000"/>
              </a:lnSpc>
              <a:spcBef>
                <a:spcPts val="1200"/>
              </a:spcBef>
              <a:spcAft>
                <a:spcPts val="0"/>
              </a:spcAft>
              <a:buNone/>
            </a:pPr>
            <a:endParaRPr sz="1700">
              <a:solidFill>
                <a:srgbClr val="000000"/>
              </a:solidFill>
              <a:latin typeface="Times New Roman"/>
              <a:ea typeface="Times New Roman"/>
              <a:cs typeface="Times New Roman"/>
              <a:sym typeface="Times New Roman"/>
            </a:endParaRPr>
          </a:p>
          <a:p>
            <a:pPr marL="457200" lvl="0" indent="0" algn="just" rtl="0">
              <a:lnSpc>
                <a:spcPct val="95000"/>
              </a:lnSpc>
              <a:spcBef>
                <a:spcPts val="1200"/>
              </a:spcBef>
              <a:spcAft>
                <a:spcPts val="1200"/>
              </a:spcAft>
              <a:buNone/>
            </a:pPr>
            <a:endParaRPr sz="1700">
              <a:solidFill>
                <a:srgbClr val="000000"/>
              </a:solidFill>
              <a:latin typeface="Times New Roman"/>
              <a:ea typeface="Times New Roman"/>
              <a:cs typeface="Times New Roman"/>
              <a:sym typeface="Times New Roman"/>
            </a:endParaRPr>
          </a:p>
        </p:txBody>
      </p:sp>
      <p:sp>
        <p:nvSpPr>
          <p:cNvPr id="109" name="Google Shape;109;p16"/>
          <p:cNvSpPr txBox="1"/>
          <p:nvPr/>
        </p:nvSpPr>
        <p:spPr>
          <a:xfrm>
            <a:off x="6835625" y="460632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endParaRPr>
              <a:latin typeface="Times New Roman"/>
              <a:ea typeface="Times New Roman"/>
              <a:cs typeface="Times New Roman"/>
              <a:sym typeface="Times New Roman"/>
            </a:endParaRPr>
          </a:p>
        </p:txBody>
      </p:sp>
      <p:sp>
        <p:nvSpPr>
          <p:cNvPr id="110" name="Google Shape;110;p16"/>
          <p:cNvSpPr txBox="1"/>
          <p:nvPr/>
        </p:nvSpPr>
        <p:spPr>
          <a:xfrm>
            <a:off x="7267325" y="4482475"/>
            <a:ext cx="1668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29625" y="317225"/>
            <a:ext cx="7505700" cy="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20" b="1">
                <a:latin typeface="Times New Roman"/>
                <a:ea typeface="Times New Roman"/>
                <a:cs typeface="Times New Roman"/>
                <a:sym typeface="Times New Roman"/>
              </a:rPr>
              <a:t>Technology Stack:</a:t>
            </a:r>
            <a:endParaRPr sz="3020" b="1">
              <a:latin typeface="Times New Roman"/>
              <a:ea typeface="Times New Roman"/>
              <a:cs typeface="Times New Roman"/>
              <a:sym typeface="Times New Roman"/>
            </a:endParaRPr>
          </a:p>
        </p:txBody>
      </p:sp>
      <p:sp>
        <p:nvSpPr>
          <p:cNvPr id="116" name="Google Shape;116;p17"/>
          <p:cNvSpPr txBox="1">
            <a:spLocks noGrp="1"/>
          </p:cNvSpPr>
          <p:nvPr>
            <p:ph type="body" idx="1"/>
          </p:nvPr>
        </p:nvSpPr>
        <p:spPr>
          <a:xfrm>
            <a:off x="368750" y="1042925"/>
            <a:ext cx="7505700" cy="35763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600" b="1" dirty="0">
                <a:solidFill>
                  <a:srgbClr val="000000"/>
                </a:solidFill>
                <a:latin typeface="Times New Roman"/>
                <a:ea typeface="Times New Roman"/>
                <a:cs typeface="Times New Roman"/>
                <a:sym typeface="Times New Roman"/>
              </a:rPr>
              <a:t>Software Requirements:</a:t>
            </a:r>
            <a:endParaRPr sz="1600" b="1"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600" dirty="0">
                <a:solidFill>
                  <a:srgbClr val="000000"/>
                </a:solidFill>
                <a:latin typeface="Times New Roman"/>
                <a:ea typeface="Times New Roman"/>
                <a:cs typeface="Times New Roman"/>
                <a:sym typeface="Times New Roman"/>
              </a:rPr>
              <a:t>HTML </a:t>
            </a:r>
            <a:endParaRPr sz="1600"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600" dirty="0">
                <a:solidFill>
                  <a:srgbClr val="000000"/>
                </a:solidFill>
                <a:latin typeface="Times New Roman"/>
                <a:ea typeface="Times New Roman"/>
                <a:cs typeface="Times New Roman"/>
                <a:sym typeface="Times New Roman"/>
              </a:rPr>
              <a:t>CSS</a:t>
            </a:r>
            <a:endParaRPr sz="1600"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600" dirty="0">
                <a:solidFill>
                  <a:srgbClr val="000000"/>
                </a:solidFill>
                <a:latin typeface="Times New Roman"/>
                <a:ea typeface="Times New Roman"/>
                <a:cs typeface="Times New Roman"/>
                <a:sym typeface="Times New Roman"/>
              </a:rPr>
              <a:t>Javascript</a:t>
            </a:r>
            <a:endParaRPr sz="1600"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600" dirty="0">
                <a:solidFill>
                  <a:srgbClr val="000000"/>
                </a:solidFill>
                <a:latin typeface="Times New Roman"/>
                <a:ea typeface="Times New Roman"/>
                <a:cs typeface="Times New Roman"/>
                <a:sym typeface="Times New Roman"/>
              </a:rPr>
              <a:t>SQL Lite</a:t>
            </a:r>
            <a:endParaRPr sz="1600"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600" dirty="0">
                <a:solidFill>
                  <a:srgbClr val="000000"/>
                </a:solidFill>
                <a:latin typeface="Times New Roman"/>
                <a:ea typeface="Times New Roman"/>
                <a:cs typeface="Times New Roman"/>
                <a:sym typeface="Times New Roman"/>
              </a:rPr>
              <a:t>Python</a:t>
            </a:r>
          </a:p>
          <a:p>
            <a:pPr marL="0" lvl="0" indent="0" algn="just" rtl="0">
              <a:lnSpc>
                <a:spcPct val="95000"/>
              </a:lnSpc>
              <a:spcBef>
                <a:spcPts val="1200"/>
              </a:spcBef>
              <a:spcAft>
                <a:spcPts val="0"/>
              </a:spcAft>
              <a:buNone/>
            </a:pPr>
            <a:r>
              <a:rPr lang="en" sz="1600" dirty="0">
                <a:solidFill>
                  <a:srgbClr val="000000"/>
                </a:solidFill>
                <a:latin typeface="Times New Roman"/>
                <a:ea typeface="Times New Roman"/>
                <a:cs typeface="Times New Roman"/>
                <a:sym typeface="Times New Roman"/>
              </a:rPr>
              <a:t>AWS Cloud </a:t>
            </a:r>
            <a:endParaRPr sz="1600"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1200"/>
              </a:spcAft>
              <a:buNone/>
            </a:pPr>
            <a:endParaRPr sz="1600" dirty="0">
              <a:solidFill>
                <a:srgbClr val="000000"/>
              </a:solidFill>
              <a:latin typeface="Times New Roman"/>
              <a:ea typeface="Times New Roman"/>
              <a:cs typeface="Times New Roman"/>
              <a:sym typeface="Times New Roman"/>
            </a:endParaRPr>
          </a:p>
        </p:txBody>
      </p:sp>
      <p:sp>
        <p:nvSpPr>
          <p:cNvPr id="117" name="Google Shape;117;p17"/>
          <p:cNvSpPr txBox="1"/>
          <p:nvPr/>
        </p:nvSpPr>
        <p:spPr>
          <a:xfrm>
            <a:off x="6835625" y="460632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endParaRPr>
              <a:latin typeface="Times New Roman"/>
              <a:ea typeface="Times New Roman"/>
              <a:cs typeface="Times New Roman"/>
              <a:sym typeface="Times New Roman"/>
            </a:endParaRPr>
          </a:p>
        </p:txBody>
      </p:sp>
      <p:sp>
        <p:nvSpPr>
          <p:cNvPr id="118" name="Google Shape;118;p17"/>
          <p:cNvSpPr txBox="1"/>
          <p:nvPr/>
        </p:nvSpPr>
        <p:spPr>
          <a:xfrm>
            <a:off x="7267325" y="4482475"/>
            <a:ext cx="1668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224725" y="2142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Description:</a:t>
            </a:r>
            <a:endParaRPr b="1">
              <a:latin typeface="Times New Roman"/>
              <a:ea typeface="Times New Roman"/>
              <a:cs typeface="Times New Roman"/>
              <a:sym typeface="Times New Roman"/>
            </a:endParaRPr>
          </a:p>
        </p:txBody>
      </p:sp>
      <p:sp>
        <p:nvSpPr>
          <p:cNvPr id="124" name="Google Shape;124;p18"/>
          <p:cNvSpPr txBox="1"/>
          <p:nvPr/>
        </p:nvSpPr>
        <p:spPr>
          <a:xfrm>
            <a:off x="342175" y="1068175"/>
            <a:ext cx="6525300" cy="327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t>AWS VPC:</a:t>
            </a:r>
            <a:r>
              <a:rPr lang="en" sz="1200">
                <a:latin typeface="Times New Roman"/>
                <a:ea typeface="Times New Roman"/>
                <a:cs typeface="Times New Roman"/>
                <a:sym typeface="Times New Roman"/>
              </a:rPr>
              <a:t>A VPC, or Virtual Private Cloud, is a virtual network environment that provides a private and isolated network space within the public cloud infrastructure of Amazon Web Services (AWS), including EC2 (Elastic Compute Cloud). By using a VPC, you can create a logically isolated section of the AWS Cloud, in which you can launch AWS resources such as EC2 instances, RDS instances, and Elastic Load Balancers.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b="1"/>
              <a:t>AWS EC2:</a:t>
            </a:r>
            <a:r>
              <a:rPr lang="en" sz="1200">
                <a:latin typeface="Times New Roman"/>
                <a:ea typeface="Times New Roman"/>
                <a:cs typeface="Times New Roman"/>
                <a:sym typeface="Times New Roman"/>
              </a:rPr>
              <a:t>Amazon Elastic Compute Cloud (EC2) is a cloud computing service provided by Amazon Web Services (AWS). It enables users to rent virtual computers, called instances, in the AWS cloud, and run applications and workloads on these instances.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b="1"/>
              <a:t>Amazon S3 (Simple Storage Service):</a:t>
            </a:r>
            <a:r>
              <a:rPr lang="en" sz="1200">
                <a:latin typeface="Times New Roman"/>
                <a:ea typeface="Times New Roman"/>
                <a:cs typeface="Times New Roman"/>
                <a:sym typeface="Times New Roman"/>
              </a:rPr>
              <a:t>It</a:t>
            </a:r>
            <a:r>
              <a:rPr lang="en" sz="1200" b="1">
                <a:latin typeface="Times New Roman"/>
                <a:ea typeface="Times New Roman"/>
                <a:cs typeface="Times New Roman"/>
                <a:sym typeface="Times New Roman"/>
              </a:rPr>
              <a:t> </a:t>
            </a:r>
            <a:r>
              <a:rPr lang="en" sz="1200">
                <a:latin typeface="Times New Roman"/>
                <a:ea typeface="Times New Roman"/>
                <a:cs typeface="Times New Roman"/>
                <a:sym typeface="Times New Roman"/>
              </a:rPr>
              <a:t>is a cloud-based object storage service offered by Amazon Web Services (AWS). It allows users to store and retrieve large amounts of data from anywhere on the web, at any time, with virtually unlimited capacity. </a:t>
            </a:r>
            <a:endParaRPr sz="12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24725" y="2142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Implementation Details with Screenshots:</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pic>
        <p:nvPicPr>
          <p:cNvPr id="1026" name="Picture 1">
            <a:extLst>
              <a:ext uri="{FF2B5EF4-FFF2-40B4-BE49-F238E27FC236}">
                <a16:creationId xmlns:a16="http://schemas.microsoft.com/office/drawing/2014/main" id="{8866124D-D469-A562-F1D3-977B8166F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20" y="968436"/>
            <a:ext cx="3961231" cy="179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DCAB24BC-4414-0332-6F54-D31E0FD1C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10339"/>
            <a:ext cx="4183856" cy="220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650925" y="412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 </a:t>
            </a:r>
            <a:endParaRPr b="1">
              <a:latin typeface="Times New Roman"/>
              <a:ea typeface="Times New Roman"/>
              <a:cs typeface="Times New Roman"/>
              <a:sym typeface="Times New Roman"/>
            </a:endParaRPr>
          </a:p>
        </p:txBody>
      </p:sp>
      <p:sp>
        <p:nvSpPr>
          <p:cNvPr id="135" name="Google Shape;135;p20"/>
          <p:cNvSpPr txBox="1">
            <a:spLocks noGrp="1"/>
          </p:cNvSpPr>
          <p:nvPr>
            <p:ph type="body" idx="1"/>
          </p:nvPr>
        </p:nvSpPr>
        <p:spPr>
          <a:xfrm>
            <a:off x="606325" y="1329175"/>
            <a:ext cx="7505700" cy="30873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0"/>
              </a:spcAft>
              <a:buNone/>
            </a:pPr>
            <a:r>
              <a:rPr lang="en" sz="4810" b="1">
                <a:solidFill>
                  <a:srgbClr val="000000"/>
                </a:solidFill>
                <a:latin typeface="Times New Roman"/>
                <a:ea typeface="Times New Roman"/>
                <a:cs typeface="Times New Roman"/>
                <a:sym typeface="Times New Roman"/>
              </a:rPr>
              <a:t>Reference 1:</a:t>
            </a:r>
            <a:endParaRPr sz="481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4810">
                <a:solidFill>
                  <a:srgbClr val="000000"/>
                </a:solidFill>
                <a:latin typeface="Times New Roman"/>
                <a:ea typeface="Times New Roman"/>
                <a:cs typeface="Times New Roman"/>
                <a:sym typeface="Times New Roman"/>
              </a:rPr>
              <a:t>https://www.researchgate.net/publication/28804374_Digital_reference_service_libraries_online_247</a:t>
            </a:r>
            <a:endParaRPr sz="481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481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4810" b="1">
                <a:solidFill>
                  <a:srgbClr val="000000"/>
                </a:solidFill>
                <a:latin typeface="Times New Roman"/>
                <a:ea typeface="Times New Roman"/>
                <a:cs typeface="Times New Roman"/>
                <a:sym typeface="Times New Roman"/>
              </a:rPr>
              <a:t>Reference 2:</a:t>
            </a:r>
            <a:endParaRPr sz="481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4810">
                <a:solidFill>
                  <a:srgbClr val="000000"/>
                </a:solidFill>
                <a:latin typeface="Times New Roman"/>
                <a:ea typeface="Times New Roman"/>
                <a:cs typeface="Times New Roman"/>
                <a:sym typeface="Times New Roman"/>
              </a:rPr>
              <a:t>https://www.youtube.com/watch?v=MAsp90tQGOA</a:t>
            </a:r>
            <a:endParaRPr sz="481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623000" y="363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 </a:t>
            </a:r>
            <a:endParaRPr b="1">
              <a:latin typeface="Times New Roman"/>
              <a:ea typeface="Times New Roman"/>
              <a:cs typeface="Times New Roman"/>
              <a:sym typeface="Times New Roman"/>
            </a:endParaRPr>
          </a:p>
        </p:txBody>
      </p:sp>
      <p:sp>
        <p:nvSpPr>
          <p:cNvPr id="141" name="Google Shape;141;p21"/>
          <p:cNvSpPr txBox="1">
            <a:spLocks noGrp="1"/>
          </p:cNvSpPr>
          <p:nvPr>
            <p:ph type="body" idx="1"/>
          </p:nvPr>
        </p:nvSpPr>
        <p:spPr>
          <a:xfrm>
            <a:off x="623000" y="1318025"/>
            <a:ext cx="7505700" cy="30873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 sz="6320" b="1">
                <a:solidFill>
                  <a:srgbClr val="000000"/>
                </a:solidFill>
                <a:latin typeface="Times New Roman"/>
                <a:ea typeface="Times New Roman"/>
                <a:cs typeface="Times New Roman"/>
                <a:sym typeface="Times New Roman"/>
              </a:rPr>
              <a:t>Reference 3 -</a:t>
            </a:r>
            <a:endParaRPr sz="632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6320">
                <a:solidFill>
                  <a:srgbClr val="000000"/>
                </a:solidFill>
                <a:latin typeface="Times New Roman"/>
                <a:ea typeface="Times New Roman"/>
                <a:cs typeface="Times New Roman"/>
                <a:sym typeface="Times New Roman"/>
              </a:rPr>
              <a:t>https://ieeexplore.ieee.org/document/6295395</a:t>
            </a:r>
            <a:endParaRPr sz="632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632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632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6320" b="1">
                <a:solidFill>
                  <a:srgbClr val="000000"/>
                </a:solidFill>
                <a:latin typeface="Times New Roman"/>
                <a:ea typeface="Times New Roman"/>
                <a:cs typeface="Times New Roman"/>
                <a:sym typeface="Times New Roman"/>
              </a:rPr>
              <a:t>Reference 4 -</a:t>
            </a:r>
            <a:endParaRPr sz="632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6320">
                <a:solidFill>
                  <a:srgbClr val="000000"/>
                </a:solidFill>
                <a:latin typeface="Times New Roman"/>
                <a:ea typeface="Times New Roman"/>
                <a:cs typeface="Times New Roman"/>
                <a:sym typeface="Times New Roman"/>
              </a:rPr>
              <a:t>http://www.worldscientificnews.com/wpcontent/</a:t>
            </a:r>
            <a:endParaRPr sz="632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6320">
                <a:solidFill>
                  <a:srgbClr val="000000"/>
                </a:solidFill>
                <a:latin typeface="Times New Roman"/>
                <a:ea typeface="Times New Roman"/>
                <a:cs typeface="Times New Roman"/>
                <a:sym typeface="Times New Roman"/>
              </a:rPr>
              <a:t>uploads/2015/07/WSN-24-2015-1-7.pdf</a:t>
            </a:r>
            <a:endParaRPr sz="632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660</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Roboto</vt:lpstr>
      <vt:lpstr>Geometric</vt:lpstr>
      <vt:lpstr>PowerPoint Presentation</vt:lpstr>
      <vt:lpstr>Problem Statement</vt:lpstr>
      <vt:lpstr>Objective:</vt:lpstr>
      <vt:lpstr>Scope &amp; Features:</vt:lpstr>
      <vt:lpstr>Technology Stack:</vt:lpstr>
      <vt:lpstr>Description:</vt:lpstr>
      <vt:lpstr>Implementation Details with Screenshots: </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Bismita Patro</cp:lastModifiedBy>
  <cp:revision>1</cp:revision>
  <dcterms:modified xsi:type="dcterms:W3CDTF">2023-04-20T10:10:19Z</dcterms:modified>
</cp:coreProperties>
</file>