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5" r:id="rId88"/>
    <p:sldId id="417" r:id="rId89"/>
    <p:sldId id="418" r:id="rId90"/>
  </p:sldIdLst>
  <p:sldSz cx="4610100" cy="3460750"/>
  <p:notesSz cx="4610100" cy="34607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/>
    <p:restoredTop sz="94674"/>
  </p:normalViewPr>
  <p:slideViewPr>
    <p:cSldViewPr>
      <p:cViewPr varScale="1">
        <p:scale>
          <a:sx n="366" d="100"/>
          <a:sy n="366" d="100"/>
        </p:scale>
        <p:origin x="176" y="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F5857-F674-BE4C-97E4-2FF6F7572875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6DE81-4428-AE49-82F4-ABF31CC5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4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68526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413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C0CEB-CDFF-DC47-899F-EC2C1EB543F8}" type="slidenum">
              <a:rPr lang="x-none" altLang="x-none"/>
              <a:pPr/>
              <a:t>‹#›</a:t>
            </a:fld>
            <a:r>
              <a:rPr lang="x-none" altLang="x-none"/>
              <a:t> / 116</a:t>
            </a:r>
          </a:p>
        </p:txBody>
      </p:sp>
    </p:spTree>
    <p:extLst>
      <p:ext uri="{BB962C8B-B14F-4D97-AF65-F5344CB8AC3E}">
        <p14:creationId xmlns:p14="http://schemas.microsoft.com/office/powerpoint/2010/main" val="168725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0" i="0">
                <a:solidFill>
                  <a:srgbClr val="5279A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100" b="0" i="0">
                <a:solidFill>
                  <a:srgbClr val="5A5A5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09953-155C-CB4F-B3C9-E11B0148024E}" type="slidenum">
              <a:rPr lang="x-none" altLang="x-none"/>
              <a:pPr/>
              <a:t>‹#›</a:t>
            </a:fld>
            <a:r>
              <a:rPr lang="x-none" altLang="x-none"/>
              <a:t> / 116</a:t>
            </a:r>
          </a:p>
        </p:txBody>
      </p:sp>
    </p:spTree>
    <p:extLst>
      <p:ext uri="{BB962C8B-B14F-4D97-AF65-F5344CB8AC3E}">
        <p14:creationId xmlns:p14="http://schemas.microsoft.com/office/powerpoint/2010/main" val="19468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0" i="0">
                <a:solidFill>
                  <a:srgbClr val="5279A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72AA9-D768-2744-BA17-1A9A63C9DDB5}" type="slidenum">
              <a:rPr lang="x-none" altLang="x-none"/>
              <a:pPr/>
              <a:t>‹#›</a:t>
            </a:fld>
            <a:r>
              <a:rPr lang="x-none" altLang="x-none"/>
              <a:t> / 116</a:t>
            </a:r>
          </a:p>
        </p:txBody>
      </p:sp>
    </p:spTree>
    <p:extLst>
      <p:ext uri="{BB962C8B-B14F-4D97-AF65-F5344CB8AC3E}">
        <p14:creationId xmlns:p14="http://schemas.microsoft.com/office/powerpoint/2010/main" val="15188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0" i="0">
                <a:solidFill>
                  <a:srgbClr val="5279A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A8646-CFA4-984A-BB4A-29AD2B5F18B1}" type="slidenum">
              <a:rPr lang="x-none" altLang="x-none"/>
              <a:pPr/>
              <a:t>‹#›</a:t>
            </a:fld>
            <a:r>
              <a:rPr lang="x-none" altLang="x-none"/>
              <a:t> / 116</a:t>
            </a:r>
          </a:p>
        </p:txBody>
      </p:sp>
    </p:spTree>
    <p:extLst>
      <p:ext uri="{BB962C8B-B14F-4D97-AF65-F5344CB8AC3E}">
        <p14:creationId xmlns:p14="http://schemas.microsoft.com/office/powerpoint/2010/main" val="1735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7A0DE-A27A-BE4D-9E6D-24D9474A25FD}" type="slidenum">
              <a:rPr lang="x-none" altLang="x-none"/>
              <a:pPr/>
              <a:t>‹#›</a:t>
            </a:fld>
            <a:r>
              <a:rPr lang="x-none" altLang="x-none"/>
              <a:t> / 116</a:t>
            </a:r>
          </a:p>
        </p:txBody>
      </p:sp>
    </p:spTree>
    <p:extLst>
      <p:ext uri="{BB962C8B-B14F-4D97-AF65-F5344CB8AC3E}">
        <p14:creationId xmlns:p14="http://schemas.microsoft.com/office/powerpoint/2010/main" val="7455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2305050" cy="109538"/>
          </a:xfrm>
          <a:custGeom>
            <a:avLst/>
            <a:gdLst>
              <a:gd name="T0" fmla="*/ 0 w 2304415"/>
              <a:gd name="T1" fmla="*/ 109656 h 109855"/>
              <a:gd name="T2" fmla="*/ 2303989 w 2304415"/>
              <a:gd name="T3" fmla="*/ 109656 h 109855"/>
              <a:gd name="T4" fmla="*/ 2303989 w 2304415"/>
              <a:gd name="T5" fmla="*/ 0 h 109855"/>
              <a:gd name="T6" fmla="*/ 0 w 2304415"/>
              <a:gd name="T7" fmla="*/ 0 h 109855"/>
              <a:gd name="T8" fmla="*/ 0 w 2304415"/>
              <a:gd name="T9" fmla="*/ 109656 h 109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415" h="109855">
                <a:moveTo>
                  <a:pt x="0" y="109656"/>
                </a:moveTo>
                <a:lnTo>
                  <a:pt x="2303989" y="109656"/>
                </a:lnTo>
                <a:lnTo>
                  <a:pt x="2303989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2303463" y="0"/>
            <a:ext cx="2305050" cy="109538"/>
          </a:xfrm>
          <a:custGeom>
            <a:avLst/>
            <a:gdLst>
              <a:gd name="T0" fmla="*/ 0 w 2304415"/>
              <a:gd name="T1" fmla="*/ 109656 h 109855"/>
              <a:gd name="T2" fmla="*/ 2303951 w 2304415"/>
              <a:gd name="T3" fmla="*/ 109656 h 109855"/>
              <a:gd name="T4" fmla="*/ 2303951 w 2304415"/>
              <a:gd name="T5" fmla="*/ 0 h 109855"/>
              <a:gd name="T6" fmla="*/ 0 w 2304415"/>
              <a:gd name="T7" fmla="*/ 0 h 109855"/>
              <a:gd name="T8" fmla="*/ 0 w 2304415"/>
              <a:gd name="T9" fmla="*/ 109656 h 109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415" h="109855">
                <a:moveTo>
                  <a:pt x="0" y="109656"/>
                </a:moveTo>
                <a:lnTo>
                  <a:pt x="2303951" y="109656"/>
                </a:lnTo>
                <a:lnTo>
                  <a:pt x="2303951" y="0"/>
                </a:lnTo>
                <a:lnTo>
                  <a:pt x="0" y="0"/>
                </a:lnTo>
                <a:lnTo>
                  <a:pt x="0" y="109656"/>
                </a:lnTo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41275" y="134938"/>
            <a:ext cx="452755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x-none" altLang="x-none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214313" y="682625"/>
            <a:ext cx="4181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x-none" altLang="x-none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150" y="3352800"/>
            <a:ext cx="9144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600" b="0" i="0" spc="5" dirty="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</a:lstStyle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92288" y="3352800"/>
            <a:ext cx="1023937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600" b="0" i="0" spc="25" dirty="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</a:lstStyle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9575" y="3352800"/>
            <a:ext cx="333375" cy="101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5088">
              <a:defRPr sz="600">
                <a:latin typeface="Lucida Sans" charset="0"/>
                <a:ea typeface="Lucida Sans" charset="0"/>
                <a:cs typeface="Lucida Sans" charset="0"/>
              </a:defRPr>
            </a:lvl1pPr>
          </a:lstStyle>
          <a:p>
            <a:fld id="{A78BDEAB-0DB4-144A-9438-4EFD6749378B}" type="slidenum">
              <a:rPr lang="x-none" altLang="x-none"/>
              <a:pPr/>
              <a:t>‹#›</a:t>
            </a:fld>
            <a:r>
              <a:rPr lang="x-none" altLang="x-none"/>
              <a:t> / 116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2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1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1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1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4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5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Relationship Id="rId6" Type="http://schemas.openxmlformats.org/officeDocument/2006/relationships/hyperlink" Target="http://spark.apache.org/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038" y="952500"/>
            <a:ext cx="2230437" cy="182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5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L</a:t>
            </a:r>
            <a:r>
              <a:rPr sz="1400" spc="-11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a</a:t>
            </a:r>
            <a:r>
              <a:rPr sz="1400" spc="-3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r</a:t>
            </a:r>
            <a:r>
              <a:rPr sz="1400" spc="-8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g</a:t>
            </a:r>
            <a:r>
              <a:rPr sz="1400" spc="-12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e</a:t>
            </a:r>
            <a:r>
              <a:rPr sz="1400" spc="-4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-</a:t>
            </a:r>
            <a:r>
              <a:rPr sz="1400" spc="-1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S</a:t>
            </a:r>
            <a:r>
              <a:rPr sz="1400" spc="-3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c</a:t>
            </a:r>
            <a:r>
              <a:rPr sz="1400" spc="-7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a</a:t>
            </a:r>
            <a:r>
              <a:rPr sz="1400" spc="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l</a:t>
            </a:r>
            <a:r>
              <a:rPr sz="1400" spc="-12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e</a:t>
            </a:r>
            <a:r>
              <a:rPr sz="1400" spc="2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 </a:t>
            </a:r>
            <a:r>
              <a:rPr sz="1400" spc="-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G</a:t>
            </a:r>
            <a:r>
              <a:rPr sz="1400" spc="-3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r</a:t>
            </a:r>
            <a:r>
              <a:rPr sz="1400" spc="-7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a</a:t>
            </a:r>
            <a:r>
              <a:rPr sz="1400" spc="-5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p</a:t>
            </a:r>
            <a:r>
              <a:rPr sz="1400" spc="-6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h</a:t>
            </a:r>
            <a:r>
              <a:rPr sz="1400" spc="2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 </a:t>
            </a:r>
            <a:r>
              <a:rPr sz="1400" spc="114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P</a:t>
            </a:r>
            <a:r>
              <a:rPr sz="1400" spc="-3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r</a:t>
            </a:r>
            <a:r>
              <a:rPr sz="1400" spc="-2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o</a:t>
            </a:r>
            <a:r>
              <a:rPr sz="1400" spc="-3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c</a:t>
            </a:r>
            <a:r>
              <a:rPr sz="1400" spc="-12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e</a:t>
            </a:r>
            <a:r>
              <a:rPr sz="1400" spc="-9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ss</a:t>
            </a:r>
            <a:r>
              <a:rPr sz="1400" spc="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i</a:t>
            </a:r>
            <a:r>
              <a:rPr sz="1400" spc="-65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n</a:t>
            </a:r>
            <a:r>
              <a:rPr sz="1400" spc="-8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g</a:t>
            </a:r>
            <a:endParaRPr sz="1400"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575" y="1309688"/>
            <a:ext cx="1757363" cy="28212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2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65" dirty="0" smtClean="0">
                <a:solidFill>
                  <a:srgbClr val="5A5A5A"/>
                </a:solidFill>
                <a:latin typeface="Tahoma"/>
                <a:ea typeface="+mn-ea"/>
                <a:cs typeface="Tahoma"/>
              </a:rPr>
              <a:t>Engin Arslan</a:t>
            </a:r>
            <a:endParaRPr sz="1100" dirty="0">
              <a:latin typeface="Tahoma"/>
              <a:ea typeface="+mn-ea"/>
              <a:cs typeface="Tahoma"/>
            </a:endParaRPr>
          </a:p>
          <a:p>
            <a:pPr algn="ctr" fontAlgn="auto">
              <a:lnSpc>
                <a:spcPts val="9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45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April</a:t>
            </a:r>
            <a:r>
              <a:rPr sz="800" spc="-90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1</a:t>
            </a:r>
            <a:r>
              <a:rPr lang="en-US" sz="800" spc="-90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7</a:t>
            </a:r>
            <a:r>
              <a:rPr sz="800" spc="-20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,</a:t>
            </a:r>
            <a:r>
              <a:rPr sz="800" spc="25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 </a:t>
            </a:r>
            <a:r>
              <a:rPr sz="800" spc="-90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201</a:t>
            </a:r>
            <a:r>
              <a:rPr lang="en-US" sz="800" spc="-90" dirty="0" smtClean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8</a:t>
            </a:r>
            <a:endParaRPr sz="800" dirty="0">
              <a:latin typeface="Lucida Sans"/>
              <a:ea typeface="+mn-ea"/>
              <a:cs typeface="Lucida Sans"/>
            </a:endParaRPr>
          </a:p>
        </p:txBody>
      </p:sp>
      <p:sp>
        <p:nvSpPr>
          <p:cNvPr id="2070" name="object 22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1" name="object 23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2" name="object 24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6" name="object 26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7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91" y="2407249"/>
            <a:ext cx="2076450" cy="6988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25" dirty="0"/>
              <a:t> </a:t>
            </a:r>
            <a:r>
              <a:rPr spc="45" dirty="0"/>
              <a:t>Al</a:t>
            </a:r>
            <a:r>
              <a:rPr spc="-80" dirty="0"/>
              <a:t>g</a:t>
            </a:r>
            <a:r>
              <a:rPr spc="-105" dirty="0"/>
              <a:t>o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65" dirty="0"/>
              <a:t>h</a:t>
            </a:r>
            <a:r>
              <a:rPr spc="-75" dirty="0"/>
              <a:t>m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h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906463"/>
            <a:ext cx="4052888" cy="5668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</a:t>
            </a:r>
            <a:r>
              <a:rPr lang="x-none" altLang="x-none" sz="1200" baseline="7000" dirty="0">
                <a:solidFill>
                  <a:srgbClr val="0070C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altLang="x-none" sz="1100" dirty="0" smtClean="0">
                <a:solidFill>
                  <a:srgbClr val="0070C0"/>
                </a:solidFill>
                <a:latin typeface="Tahoma" charset="0"/>
                <a:ea typeface="Tahoma" charset="0"/>
                <a:cs typeface="Tahoma" charset="0"/>
              </a:rPr>
              <a:t>Inter-task </a:t>
            </a:r>
            <a:r>
              <a:rPr lang="en-US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communication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6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nature of graph algorithms require tasks to </a:t>
            </a:r>
            <a:r>
              <a:rPr lang="en-US" altLang="x-none" sz="1000" dirty="0" smtClean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exchange information </a:t>
            </a:r>
            <a:r>
              <a:rPr lang="en-US" altLang="x-none" sz="10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to solve the problem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13316" name="object 4"/>
          <p:cNvSpPr>
            <a:spLocks/>
          </p:cNvSpPr>
          <p:nvPr/>
        </p:nvSpPr>
        <p:spPr bwMode="auto">
          <a:xfrm>
            <a:off x="1214438" y="635000"/>
            <a:ext cx="2179637" cy="82550"/>
          </a:xfrm>
          <a:custGeom>
            <a:avLst/>
            <a:gdLst>
              <a:gd name="T0" fmla="*/ 2129003 w 2179954"/>
              <a:gd name="T1" fmla="*/ 0 h 82550"/>
              <a:gd name="T2" fmla="*/ 41306 w 2179954"/>
              <a:gd name="T3" fmla="*/ 896 h 82550"/>
              <a:gd name="T4" fmla="*/ 7787 w 2179954"/>
              <a:gd name="T5" fmla="*/ 23852 h 82550"/>
              <a:gd name="T6" fmla="*/ 0 w 2179954"/>
              <a:gd name="T7" fmla="*/ 50791 h 82550"/>
              <a:gd name="T8" fmla="*/ 0 w 2179954"/>
              <a:gd name="T9" fmla="*/ 82378 h 82550"/>
              <a:gd name="T10" fmla="*/ 2179813 w 2179954"/>
              <a:gd name="T11" fmla="*/ 82378 h 82550"/>
              <a:gd name="T12" fmla="*/ 2178916 w 2179954"/>
              <a:gd name="T13" fmla="*/ 41293 h 82550"/>
              <a:gd name="T14" fmla="*/ 2155954 w 2179954"/>
              <a:gd name="T15" fmla="*/ 7786 h 82550"/>
              <a:gd name="T16" fmla="*/ 2129003 w 2179954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9954" h="82550">
                <a:moveTo>
                  <a:pt x="2129003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78"/>
                </a:lnTo>
                <a:lnTo>
                  <a:pt x="2179813" y="82378"/>
                </a:lnTo>
                <a:lnTo>
                  <a:pt x="2178916" y="41293"/>
                </a:lnTo>
                <a:lnTo>
                  <a:pt x="2155954" y="7786"/>
                </a:lnTo>
                <a:lnTo>
                  <a:pt x="2129003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5"/>
          <p:cNvSpPr>
            <a:spLocks noChangeArrowheads="1"/>
          </p:cNvSpPr>
          <p:nvPr/>
        </p:nvSpPr>
        <p:spPr bwMode="auto">
          <a:xfrm>
            <a:off x="1265238" y="7874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3318" name="object 6"/>
          <p:cNvSpPr>
            <a:spLocks noChangeArrowheads="1"/>
          </p:cNvSpPr>
          <p:nvPr/>
        </p:nvSpPr>
        <p:spPr bwMode="auto">
          <a:xfrm>
            <a:off x="3328988" y="773113"/>
            <a:ext cx="119062" cy="119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3319" name="object 7"/>
          <p:cNvSpPr>
            <a:spLocks/>
          </p:cNvSpPr>
          <p:nvPr/>
        </p:nvSpPr>
        <p:spPr bwMode="auto">
          <a:xfrm>
            <a:off x="1314450" y="825500"/>
            <a:ext cx="2028825" cy="66675"/>
          </a:xfrm>
          <a:custGeom>
            <a:avLst/>
            <a:gdLst>
              <a:gd name="T0" fmla="*/ 0 w 2030095"/>
              <a:gd name="T1" fmla="*/ 67055 h 67309"/>
              <a:gd name="T2" fmla="*/ 2029967 w 2030095"/>
              <a:gd name="T3" fmla="*/ 67055 h 67309"/>
              <a:gd name="T4" fmla="*/ 2029967 w 2030095"/>
              <a:gd name="T5" fmla="*/ 0 h 67309"/>
              <a:gd name="T6" fmla="*/ 0 w 2030095"/>
              <a:gd name="T7" fmla="*/ 0 h 67309"/>
              <a:gd name="T8" fmla="*/ 0 w 2030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0095" h="67309">
                <a:moveTo>
                  <a:pt x="0" y="67055"/>
                </a:moveTo>
                <a:lnTo>
                  <a:pt x="2029967" y="67055"/>
                </a:lnTo>
                <a:lnTo>
                  <a:pt x="2029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/>
          <p:cNvSpPr>
            <a:spLocks noChangeArrowheads="1"/>
          </p:cNvSpPr>
          <p:nvPr/>
        </p:nvSpPr>
        <p:spPr bwMode="auto">
          <a:xfrm>
            <a:off x="3392488" y="685800"/>
            <a:ext cx="55562" cy="103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3321" name="object 9"/>
          <p:cNvSpPr>
            <a:spLocks/>
          </p:cNvSpPr>
          <p:nvPr/>
        </p:nvSpPr>
        <p:spPr bwMode="auto">
          <a:xfrm>
            <a:off x="3392488" y="733425"/>
            <a:ext cx="55562" cy="55563"/>
          </a:xfrm>
          <a:custGeom>
            <a:avLst/>
            <a:gdLst>
              <a:gd name="T0" fmla="*/ 0 w 55245"/>
              <a:gd name="T1" fmla="*/ 54863 h 55245"/>
              <a:gd name="T2" fmla="*/ 54863 w 55245"/>
              <a:gd name="T3" fmla="*/ 54863 h 55245"/>
              <a:gd name="T4" fmla="*/ 54863 w 55245"/>
              <a:gd name="T5" fmla="*/ 0 h 55245"/>
              <a:gd name="T6" fmla="*/ 0 w 55245"/>
              <a:gd name="T7" fmla="*/ 0 h 55245"/>
              <a:gd name="T8" fmla="*/ 0 w 55245"/>
              <a:gd name="T9" fmla="*/ 54863 h 55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45" h="55245">
                <a:moveTo>
                  <a:pt x="0" y="54863"/>
                </a:moveTo>
                <a:lnTo>
                  <a:pt x="54863" y="54863"/>
                </a:lnTo>
                <a:lnTo>
                  <a:pt x="5486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0"/>
          <p:cNvSpPr>
            <a:spLocks/>
          </p:cNvSpPr>
          <p:nvPr/>
        </p:nvSpPr>
        <p:spPr bwMode="auto">
          <a:xfrm>
            <a:off x="1214438" y="679450"/>
            <a:ext cx="2179637" cy="160338"/>
          </a:xfrm>
          <a:custGeom>
            <a:avLst/>
            <a:gdLst>
              <a:gd name="T0" fmla="*/ 2179813 w 2179954"/>
              <a:gd name="T1" fmla="*/ 0 h 160019"/>
              <a:gd name="T2" fmla="*/ 0 w 2179954"/>
              <a:gd name="T3" fmla="*/ 0 h 160019"/>
              <a:gd name="T4" fmla="*/ 0 w 2179954"/>
              <a:gd name="T5" fmla="*/ 108908 h 160019"/>
              <a:gd name="T6" fmla="*/ 16634 w 2179954"/>
              <a:gd name="T7" fmla="*/ 146423 h 160019"/>
              <a:gd name="T8" fmla="*/ 2129003 w 2179954"/>
              <a:gd name="T9" fmla="*/ 159712 h 160019"/>
              <a:gd name="T10" fmla="*/ 2143249 w 2179954"/>
              <a:gd name="T11" fmla="*/ 157667 h 160019"/>
              <a:gd name="T12" fmla="*/ 2174373 w 2179954"/>
              <a:gd name="T13" fmla="*/ 131713 h 160019"/>
              <a:gd name="T14" fmla="*/ 2179813 w 2179954"/>
              <a:gd name="T15" fmla="*/ 0 h 160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9954" h="160019">
                <a:moveTo>
                  <a:pt x="2179813" y="0"/>
                </a:moveTo>
                <a:lnTo>
                  <a:pt x="0" y="0"/>
                </a:lnTo>
                <a:lnTo>
                  <a:pt x="0" y="108908"/>
                </a:lnTo>
                <a:lnTo>
                  <a:pt x="16634" y="146423"/>
                </a:lnTo>
                <a:lnTo>
                  <a:pt x="2129003" y="159712"/>
                </a:lnTo>
                <a:lnTo>
                  <a:pt x="2143249" y="157667"/>
                </a:lnTo>
                <a:lnTo>
                  <a:pt x="2174373" y="131713"/>
                </a:lnTo>
                <a:lnTo>
                  <a:pt x="2179813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3" name="object 11"/>
          <p:cNvSpPr>
            <a:spLocks/>
          </p:cNvSpPr>
          <p:nvPr/>
        </p:nvSpPr>
        <p:spPr bwMode="auto">
          <a:xfrm>
            <a:off x="3394075" y="723900"/>
            <a:ext cx="0" cy="84138"/>
          </a:xfrm>
          <a:custGeom>
            <a:avLst/>
            <a:gdLst>
              <a:gd name="T0" fmla="*/ 83713 h 83820"/>
              <a:gd name="T1" fmla="*/ 0 h 8382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83820">
                <a:moveTo>
                  <a:pt x="0" y="8371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4" name="object 12"/>
          <p:cNvSpPr>
            <a:spLocks/>
          </p:cNvSpPr>
          <p:nvPr/>
        </p:nvSpPr>
        <p:spPr bwMode="auto">
          <a:xfrm>
            <a:off x="3394075" y="711200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5" name="object 13"/>
          <p:cNvSpPr>
            <a:spLocks/>
          </p:cNvSpPr>
          <p:nvPr/>
        </p:nvSpPr>
        <p:spPr bwMode="auto">
          <a:xfrm>
            <a:off x="3394075" y="698500"/>
            <a:ext cx="0" cy="12700"/>
          </a:xfrm>
          <a:custGeom>
            <a:avLst/>
            <a:gdLst>
              <a:gd name="T0" fmla="*/ 12691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6" name="object 14"/>
          <p:cNvSpPr>
            <a:spLocks/>
          </p:cNvSpPr>
          <p:nvPr/>
        </p:nvSpPr>
        <p:spPr bwMode="auto">
          <a:xfrm>
            <a:off x="3394075" y="685800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700213" y="685800"/>
            <a:ext cx="11715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spc="-2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G</a:t>
            </a:r>
            <a:r>
              <a:rPr sz="800" spc="-4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ra</a:t>
            </a:r>
            <a:r>
              <a:rPr sz="800" spc="-7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p</a:t>
            </a:r>
            <a:r>
              <a:rPr sz="800" spc="-6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h</a:t>
            </a:r>
            <a:r>
              <a:rPr sz="800" spc="2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-</a:t>
            </a:r>
            <a:r>
              <a:rPr sz="800" spc="7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P</a:t>
            </a:r>
            <a:r>
              <a:rPr sz="800" spc="-6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a</a:t>
            </a:r>
            <a:r>
              <a:rPr sz="800" spc="-4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ra</a:t>
            </a:r>
            <a:r>
              <a:rPr sz="800" spc="-3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ll</a:t>
            </a:r>
            <a:r>
              <a:rPr sz="800" spc="-7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e</a:t>
            </a:r>
            <a:r>
              <a:rPr sz="800" spc="-3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l</a:t>
            </a:r>
            <a:r>
              <a:rPr sz="800" spc="2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 </a:t>
            </a:r>
            <a:r>
              <a:rPr sz="800" spc="95" dirty="0">
                <a:latin typeface="Lucida Sans"/>
                <a:ea typeface="+mn-ea"/>
                <a:cs typeface="Lucida Sans"/>
              </a:rPr>
              <a:t>P</a:t>
            </a:r>
            <a:r>
              <a:rPr sz="800" spc="-40" dirty="0">
                <a:latin typeface="Lucida Sans"/>
                <a:ea typeface="+mn-ea"/>
                <a:cs typeface="Lucida Sans"/>
              </a:rPr>
              <a:t>r</a:t>
            </a:r>
            <a:r>
              <a:rPr sz="800" spc="-50" dirty="0">
                <a:latin typeface="Lucida Sans"/>
                <a:ea typeface="+mn-ea"/>
                <a:cs typeface="Lucida Sans"/>
              </a:rPr>
              <a:t>o</a:t>
            </a:r>
            <a:r>
              <a:rPr sz="800" spc="-40" dirty="0">
                <a:latin typeface="Lucida Sans"/>
                <a:ea typeface="+mn-ea"/>
                <a:cs typeface="Lucida Sans"/>
              </a:rPr>
              <a:t>c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-90" dirty="0">
                <a:latin typeface="Lucida Sans"/>
                <a:ea typeface="+mn-ea"/>
                <a:cs typeface="Lucida Sans"/>
              </a:rPr>
              <a:t>ss</a:t>
            </a:r>
            <a:r>
              <a:rPr sz="800" spc="-50" dirty="0">
                <a:latin typeface="Lucida Sans"/>
                <a:ea typeface="+mn-ea"/>
                <a:cs typeface="Lucida Sans"/>
              </a:rPr>
              <a:t>in</a:t>
            </a:r>
            <a:r>
              <a:rPr sz="800" spc="-80" dirty="0">
                <a:latin typeface="Lucida Sans"/>
                <a:ea typeface="+mn-ea"/>
                <a:cs typeface="Lucida Sans"/>
              </a:rPr>
              <a:t>g</a:t>
            </a:r>
            <a:endParaRPr sz="800">
              <a:latin typeface="Lucida Sans"/>
              <a:ea typeface="+mn-ea"/>
              <a:cs typeface="Lucida Sans"/>
            </a:endParaRPr>
          </a:p>
        </p:txBody>
      </p:sp>
      <p:sp>
        <p:nvSpPr>
          <p:cNvPr id="13328" name="object 1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66 w 1536065"/>
              <a:gd name="T3" fmla="*/ 109644 h 109854"/>
              <a:gd name="T4" fmla="*/ 1535966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 Processing</a:t>
            </a:r>
            <a:endParaRPr lang="en-US" spc="-6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Engin Arslan</a:t>
            </a:r>
            <a:endParaRPr lang="en-US" spc="50"/>
          </a:p>
        </p:txBody>
      </p:sp>
      <p:sp>
        <p:nvSpPr>
          <p:cNvPr id="2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14340" name="object 4"/>
          <p:cNvSpPr>
            <a:spLocks/>
          </p:cNvSpPr>
          <p:nvPr/>
        </p:nvSpPr>
        <p:spPr bwMode="auto">
          <a:xfrm>
            <a:off x="1214438" y="635000"/>
            <a:ext cx="2179637" cy="82550"/>
          </a:xfrm>
          <a:custGeom>
            <a:avLst/>
            <a:gdLst>
              <a:gd name="T0" fmla="*/ 2129003 w 2179954"/>
              <a:gd name="T1" fmla="*/ 0 h 82550"/>
              <a:gd name="T2" fmla="*/ 41306 w 2179954"/>
              <a:gd name="T3" fmla="*/ 896 h 82550"/>
              <a:gd name="T4" fmla="*/ 7787 w 2179954"/>
              <a:gd name="T5" fmla="*/ 23852 h 82550"/>
              <a:gd name="T6" fmla="*/ 0 w 2179954"/>
              <a:gd name="T7" fmla="*/ 50791 h 82550"/>
              <a:gd name="T8" fmla="*/ 0 w 2179954"/>
              <a:gd name="T9" fmla="*/ 82378 h 82550"/>
              <a:gd name="T10" fmla="*/ 2179813 w 2179954"/>
              <a:gd name="T11" fmla="*/ 82378 h 82550"/>
              <a:gd name="T12" fmla="*/ 2178916 w 2179954"/>
              <a:gd name="T13" fmla="*/ 41293 h 82550"/>
              <a:gd name="T14" fmla="*/ 2155954 w 2179954"/>
              <a:gd name="T15" fmla="*/ 7786 h 82550"/>
              <a:gd name="T16" fmla="*/ 2129003 w 2179954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9954" h="82550">
                <a:moveTo>
                  <a:pt x="2129003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78"/>
                </a:lnTo>
                <a:lnTo>
                  <a:pt x="2179813" y="82378"/>
                </a:lnTo>
                <a:lnTo>
                  <a:pt x="2178916" y="41293"/>
                </a:lnTo>
                <a:lnTo>
                  <a:pt x="2155954" y="7786"/>
                </a:lnTo>
                <a:lnTo>
                  <a:pt x="2129003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object 5"/>
          <p:cNvSpPr>
            <a:spLocks noChangeArrowheads="1"/>
          </p:cNvSpPr>
          <p:nvPr/>
        </p:nvSpPr>
        <p:spPr bwMode="auto">
          <a:xfrm>
            <a:off x="1265238" y="7874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4343" name="object 7"/>
          <p:cNvSpPr>
            <a:spLocks/>
          </p:cNvSpPr>
          <p:nvPr/>
        </p:nvSpPr>
        <p:spPr bwMode="auto">
          <a:xfrm>
            <a:off x="1314450" y="825500"/>
            <a:ext cx="2028825" cy="66675"/>
          </a:xfrm>
          <a:custGeom>
            <a:avLst/>
            <a:gdLst>
              <a:gd name="T0" fmla="*/ 0 w 2030095"/>
              <a:gd name="T1" fmla="*/ 67055 h 67309"/>
              <a:gd name="T2" fmla="*/ 2029967 w 2030095"/>
              <a:gd name="T3" fmla="*/ 67055 h 67309"/>
              <a:gd name="T4" fmla="*/ 2029967 w 2030095"/>
              <a:gd name="T5" fmla="*/ 0 h 67309"/>
              <a:gd name="T6" fmla="*/ 0 w 2030095"/>
              <a:gd name="T7" fmla="*/ 0 h 67309"/>
              <a:gd name="T8" fmla="*/ 0 w 2030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0095" h="67309">
                <a:moveTo>
                  <a:pt x="0" y="67055"/>
                </a:moveTo>
                <a:lnTo>
                  <a:pt x="2029967" y="67055"/>
                </a:lnTo>
                <a:lnTo>
                  <a:pt x="2029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object 10"/>
          <p:cNvSpPr>
            <a:spLocks/>
          </p:cNvSpPr>
          <p:nvPr/>
        </p:nvSpPr>
        <p:spPr bwMode="auto">
          <a:xfrm>
            <a:off x="1214438" y="679450"/>
            <a:ext cx="2179637" cy="160338"/>
          </a:xfrm>
          <a:custGeom>
            <a:avLst/>
            <a:gdLst>
              <a:gd name="T0" fmla="*/ 2179813 w 2179954"/>
              <a:gd name="T1" fmla="*/ 0 h 160019"/>
              <a:gd name="T2" fmla="*/ 0 w 2179954"/>
              <a:gd name="T3" fmla="*/ 0 h 160019"/>
              <a:gd name="T4" fmla="*/ 0 w 2179954"/>
              <a:gd name="T5" fmla="*/ 108908 h 160019"/>
              <a:gd name="T6" fmla="*/ 16634 w 2179954"/>
              <a:gd name="T7" fmla="*/ 146423 h 160019"/>
              <a:gd name="T8" fmla="*/ 2129003 w 2179954"/>
              <a:gd name="T9" fmla="*/ 159712 h 160019"/>
              <a:gd name="T10" fmla="*/ 2143249 w 2179954"/>
              <a:gd name="T11" fmla="*/ 157667 h 160019"/>
              <a:gd name="T12" fmla="*/ 2174373 w 2179954"/>
              <a:gd name="T13" fmla="*/ 131713 h 160019"/>
              <a:gd name="T14" fmla="*/ 2179813 w 2179954"/>
              <a:gd name="T15" fmla="*/ 0 h 160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9954" h="160019">
                <a:moveTo>
                  <a:pt x="2179813" y="0"/>
                </a:moveTo>
                <a:lnTo>
                  <a:pt x="0" y="0"/>
                </a:lnTo>
                <a:lnTo>
                  <a:pt x="0" y="108908"/>
                </a:lnTo>
                <a:lnTo>
                  <a:pt x="16634" y="146423"/>
                </a:lnTo>
                <a:lnTo>
                  <a:pt x="2129003" y="159712"/>
                </a:lnTo>
                <a:lnTo>
                  <a:pt x="2143249" y="157667"/>
                </a:lnTo>
                <a:lnTo>
                  <a:pt x="2174373" y="131713"/>
                </a:lnTo>
                <a:lnTo>
                  <a:pt x="2179813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700213" y="685800"/>
            <a:ext cx="11715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spc="-2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G</a:t>
            </a:r>
            <a:r>
              <a:rPr sz="800" spc="-4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ra</a:t>
            </a:r>
            <a:r>
              <a:rPr sz="800" spc="-7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p</a:t>
            </a:r>
            <a:r>
              <a:rPr sz="800" spc="-6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h</a:t>
            </a:r>
            <a:r>
              <a:rPr sz="800" spc="2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-</a:t>
            </a:r>
            <a:r>
              <a:rPr sz="800" spc="7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P</a:t>
            </a:r>
            <a:r>
              <a:rPr sz="800" spc="-6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a</a:t>
            </a:r>
            <a:r>
              <a:rPr sz="800" spc="-4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ra</a:t>
            </a:r>
            <a:r>
              <a:rPr sz="800" spc="-3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ll</a:t>
            </a:r>
            <a:r>
              <a:rPr sz="800" spc="-7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e</a:t>
            </a:r>
            <a:r>
              <a:rPr sz="800" spc="-30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l</a:t>
            </a:r>
            <a:r>
              <a:rPr sz="800" spc="25" dirty="0">
                <a:solidFill>
                  <a:srgbClr val="CC0000"/>
                </a:solidFill>
                <a:latin typeface="Lucida Sans"/>
                <a:ea typeface="+mn-ea"/>
                <a:cs typeface="Lucida Sans"/>
              </a:rPr>
              <a:t> </a:t>
            </a:r>
            <a:r>
              <a:rPr sz="800" spc="95" dirty="0">
                <a:latin typeface="Lucida Sans"/>
                <a:ea typeface="+mn-ea"/>
                <a:cs typeface="Lucida Sans"/>
              </a:rPr>
              <a:t>P</a:t>
            </a:r>
            <a:r>
              <a:rPr sz="800" spc="-40" dirty="0">
                <a:latin typeface="Lucida Sans"/>
                <a:ea typeface="+mn-ea"/>
                <a:cs typeface="Lucida Sans"/>
              </a:rPr>
              <a:t>r</a:t>
            </a:r>
            <a:r>
              <a:rPr sz="800" spc="-50" dirty="0">
                <a:latin typeface="Lucida Sans"/>
                <a:ea typeface="+mn-ea"/>
                <a:cs typeface="Lucida Sans"/>
              </a:rPr>
              <a:t>o</a:t>
            </a:r>
            <a:r>
              <a:rPr sz="800" spc="-40" dirty="0">
                <a:latin typeface="Lucida Sans"/>
                <a:ea typeface="+mn-ea"/>
                <a:cs typeface="Lucida Sans"/>
              </a:rPr>
              <a:t>c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-90" dirty="0">
                <a:latin typeface="Lucida Sans"/>
                <a:ea typeface="+mn-ea"/>
                <a:cs typeface="Lucida Sans"/>
              </a:rPr>
              <a:t>ss</a:t>
            </a:r>
            <a:r>
              <a:rPr sz="800" spc="-50" dirty="0">
                <a:latin typeface="Lucida Sans"/>
                <a:ea typeface="+mn-ea"/>
                <a:cs typeface="Lucida Sans"/>
              </a:rPr>
              <a:t>in</a:t>
            </a:r>
            <a:r>
              <a:rPr sz="800" spc="-80" dirty="0">
                <a:latin typeface="Lucida Sans"/>
                <a:ea typeface="+mn-ea"/>
                <a:cs typeface="Lucida Sans"/>
              </a:rPr>
              <a:t>g</a:t>
            </a:r>
            <a:endParaRPr sz="800">
              <a:latin typeface="Lucida Sans"/>
              <a:ea typeface="+mn-ea"/>
              <a:cs typeface="Lucida Sans"/>
            </a:endParaRPr>
          </a:p>
        </p:txBody>
      </p:sp>
      <p:sp>
        <p:nvSpPr>
          <p:cNvPr id="14352" name="object 16"/>
          <p:cNvSpPr>
            <a:spLocks noChangeArrowheads="1"/>
          </p:cNvSpPr>
          <p:nvPr/>
        </p:nvSpPr>
        <p:spPr bwMode="auto">
          <a:xfrm>
            <a:off x="1128713" y="1044575"/>
            <a:ext cx="2159000" cy="1709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7" name="object 17"/>
          <p:cNvSpPr txBox="1"/>
          <p:nvPr/>
        </p:nvSpPr>
        <p:spPr>
          <a:xfrm>
            <a:off x="342900" y="2928938"/>
            <a:ext cx="3333750" cy="169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Computation typically depends on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neighbors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354" name="object 1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object 1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object 2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2" name="object 22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ph-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114" dirty="0"/>
              <a:t>P</a:t>
            </a:r>
            <a:r>
              <a:rPr spc="-35" dirty="0"/>
              <a:t>r</a:t>
            </a:r>
            <a:r>
              <a:rPr spc="-30" dirty="0"/>
              <a:t>oc</a:t>
            </a:r>
            <a:r>
              <a:rPr spc="-120" dirty="0"/>
              <a:t>e</a:t>
            </a:r>
            <a:r>
              <a:rPr spc="-90" dirty="0"/>
              <a:t>ss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41350"/>
            <a:ext cx="4051300" cy="1273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Restricts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types of computation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New techniques to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partition and distribute graphs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Exploit graph structure.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50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Executes  graph  algorithms  orders-of-magnitude  faster  than  more general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data-parallel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systems.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5" name="object 5"/>
          <p:cNvSpPr>
            <a:spLocks noChangeArrowheads="1"/>
          </p:cNvSpPr>
          <p:nvPr/>
        </p:nvSpPr>
        <p:spPr bwMode="auto">
          <a:xfrm>
            <a:off x="677863" y="2706688"/>
            <a:ext cx="900112" cy="342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5366" name="object 6"/>
          <p:cNvSpPr>
            <a:spLocks noChangeArrowheads="1"/>
          </p:cNvSpPr>
          <p:nvPr/>
        </p:nvSpPr>
        <p:spPr bwMode="auto">
          <a:xfrm>
            <a:off x="1938338" y="2176463"/>
            <a:ext cx="720725" cy="873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5367" name="object 7"/>
          <p:cNvSpPr>
            <a:spLocks noChangeArrowheads="1"/>
          </p:cNvSpPr>
          <p:nvPr/>
        </p:nvSpPr>
        <p:spPr bwMode="auto">
          <a:xfrm>
            <a:off x="3017838" y="2654300"/>
            <a:ext cx="1081087" cy="3952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5368" name="object 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9" name="object 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object 1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2" name="object 12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-45" dirty="0"/>
              <a:t>-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-65" dirty="0"/>
              <a:t>v</a:t>
            </a:r>
            <a:r>
              <a:rPr spc="-90" dirty="0"/>
              <a:t>s</a:t>
            </a:r>
            <a:r>
              <a:rPr spc="-40" dirty="0"/>
              <a:t>.</a:t>
            </a:r>
            <a:r>
              <a:rPr spc="185" dirty="0"/>
              <a:t> </a:t>
            </a: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ph-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16388" name="object 4"/>
          <p:cNvSpPr>
            <a:spLocks noChangeArrowheads="1"/>
          </p:cNvSpPr>
          <p:nvPr/>
        </p:nvSpPr>
        <p:spPr bwMode="auto">
          <a:xfrm>
            <a:off x="677863" y="889000"/>
            <a:ext cx="3240087" cy="1927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638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-45" dirty="0"/>
              <a:t>-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-65" dirty="0"/>
              <a:t>v</a:t>
            </a:r>
            <a:r>
              <a:rPr spc="-90" dirty="0"/>
              <a:t>s</a:t>
            </a:r>
            <a:r>
              <a:rPr spc="-40" dirty="0"/>
              <a:t>.</a:t>
            </a:r>
            <a:r>
              <a:rPr spc="185" dirty="0"/>
              <a:t> </a:t>
            </a: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ph-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06413"/>
            <a:ext cx="3957638" cy="15589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Data-parallel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computation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Record-centric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view of data.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Parallelism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processing </a:t>
            </a:r>
            <a:r>
              <a:rPr lang="x-none" altLang="x-none" sz="10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independent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data on separate resources.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Graph-parallel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computation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Vertex-centric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view of graphs.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38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Parallelism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partitioning graph (</a:t>
            </a:r>
            <a:r>
              <a:rPr lang="x-none" altLang="x-none" sz="10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dependent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 data across processing resources, and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resolving dependencies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along edges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 through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iterative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computation and communication.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7413" name="object 5"/>
          <p:cNvSpPr>
            <a:spLocks noChangeArrowheads="1"/>
          </p:cNvSpPr>
          <p:nvPr/>
        </p:nvSpPr>
        <p:spPr bwMode="auto">
          <a:xfrm>
            <a:off x="2659063" y="2147888"/>
            <a:ext cx="1798637" cy="10715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741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5" dirty="0"/>
              <a:t>O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li</a:t>
            </a:r>
            <a:r>
              <a:rPr spc="-65" dirty="0"/>
              <a:t>n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04888"/>
            <a:ext cx="1885950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Pregel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GraphLab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PowerGraph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GraphX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843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/>
          <p:cNvSpPr>
            <a:spLocks noChangeArrowheads="1"/>
          </p:cNvSpPr>
          <p:nvPr/>
        </p:nvSpPr>
        <p:spPr bwMode="auto">
          <a:xfrm>
            <a:off x="1577975" y="1389063"/>
            <a:ext cx="1439863" cy="547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9459" name="object 3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object 4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object 5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7" name="object 7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0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Pregel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622719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Large-scale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graph-parallel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processing platform developed at Google.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775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Inspired by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bulk synchronous parallel (BSP)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model.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150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95" dirty="0"/>
              <a:t>B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25" dirty="0"/>
              <a:t>k</a:t>
            </a:r>
            <a:r>
              <a:rPr spc="25" dirty="0"/>
              <a:t> </a:t>
            </a:r>
            <a:r>
              <a:rPr spc="-10" dirty="0"/>
              <a:t>S</a:t>
            </a:r>
            <a:r>
              <a:rPr spc="-65" dirty="0"/>
              <a:t>yn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onou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482" y="968375"/>
            <a:ext cx="4087812" cy="15594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It is a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 programming model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788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model consists of: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set of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processor-memory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pairs.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38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communications network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that delivers messages in a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point- to-point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manner.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mechanism for the efficient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barrier synchronization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for all or a subset of the processes.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There are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 special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combining, replicating, or broadcasting </a:t>
            </a:r>
            <a:r>
              <a:rPr lang="x-none" altLang="x-none" sz="10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facilities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253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 noChangeArrowheads="1"/>
          </p:cNvSpPr>
          <p:nvPr/>
        </p:nvSpPr>
        <p:spPr bwMode="auto">
          <a:xfrm>
            <a:off x="1917700" y="363538"/>
            <a:ext cx="720725" cy="534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075" name="object 3"/>
          <p:cNvSpPr>
            <a:spLocks noChangeArrowheads="1"/>
          </p:cNvSpPr>
          <p:nvPr/>
        </p:nvSpPr>
        <p:spPr bwMode="auto">
          <a:xfrm>
            <a:off x="1125538" y="1012825"/>
            <a:ext cx="720725" cy="720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076" name="object 4"/>
          <p:cNvSpPr>
            <a:spLocks noChangeArrowheads="1"/>
          </p:cNvSpPr>
          <p:nvPr/>
        </p:nvSpPr>
        <p:spPr bwMode="auto">
          <a:xfrm>
            <a:off x="2746375" y="1000125"/>
            <a:ext cx="719138" cy="733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077" name="object 5"/>
          <p:cNvSpPr>
            <a:spLocks noChangeArrowheads="1"/>
          </p:cNvSpPr>
          <p:nvPr/>
        </p:nvSpPr>
        <p:spPr bwMode="auto">
          <a:xfrm>
            <a:off x="1557338" y="1925638"/>
            <a:ext cx="1439862" cy="10080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07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95" dirty="0"/>
              <a:t>B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25" dirty="0"/>
              <a:t>k</a:t>
            </a:r>
            <a:r>
              <a:rPr spc="25" dirty="0"/>
              <a:t> </a:t>
            </a:r>
            <a:r>
              <a:rPr spc="-10" dirty="0"/>
              <a:t>S</a:t>
            </a:r>
            <a:r>
              <a:rPr spc="-65" dirty="0"/>
              <a:t>yn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onou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23556" name="object 4"/>
          <p:cNvSpPr>
            <a:spLocks noChangeArrowheads="1"/>
          </p:cNvSpPr>
          <p:nvPr/>
        </p:nvSpPr>
        <p:spPr bwMode="auto">
          <a:xfrm>
            <a:off x="858838" y="808038"/>
            <a:ext cx="2519362" cy="14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23557" name="object 5"/>
          <p:cNvSpPr>
            <a:spLocks/>
          </p:cNvSpPr>
          <p:nvPr/>
        </p:nvSpPr>
        <p:spPr bwMode="auto">
          <a:xfrm>
            <a:off x="1076325" y="2574925"/>
            <a:ext cx="2457450" cy="82550"/>
          </a:xfrm>
          <a:custGeom>
            <a:avLst/>
            <a:gdLst>
              <a:gd name="T0" fmla="*/ 2406106 w 2457450"/>
              <a:gd name="T1" fmla="*/ 0 h 82550"/>
              <a:gd name="T2" fmla="*/ 41297 w 2457450"/>
              <a:gd name="T3" fmla="*/ 897 h 82550"/>
              <a:gd name="T4" fmla="*/ 7785 w 2457450"/>
              <a:gd name="T5" fmla="*/ 23858 h 82550"/>
              <a:gd name="T6" fmla="*/ 0 w 2457450"/>
              <a:gd name="T7" fmla="*/ 50804 h 82550"/>
              <a:gd name="T8" fmla="*/ 0 w 2457450"/>
              <a:gd name="T9" fmla="*/ 82393 h 82550"/>
              <a:gd name="T10" fmla="*/ 2456916 w 2457450"/>
              <a:gd name="T11" fmla="*/ 82393 h 82550"/>
              <a:gd name="T12" fmla="*/ 2456017 w 2457450"/>
              <a:gd name="T13" fmla="*/ 41293 h 82550"/>
              <a:gd name="T14" fmla="*/ 2433054 w 2457450"/>
              <a:gd name="T15" fmla="*/ 7784 h 82550"/>
              <a:gd name="T16" fmla="*/ 2406106 w 2457450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7450" h="82550">
                <a:moveTo>
                  <a:pt x="2406106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93"/>
                </a:lnTo>
                <a:lnTo>
                  <a:pt x="2456916" y="82393"/>
                </a:lnTo>
                <a:lnTo>
                  <a:pt x="2456017" y="41293"/>
                </a:lnTo>
                <a:lnTo>
                  <a:pt x="2433054" y="7784"/>
                </a:lnTo>
                <a:lnTo>
                  <a:pt x="240610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6"/>
          <p:cNvSpPr>
            <a:spLocks noChangeArrowheads="1"/>
          </p:cNvSpPr>
          <p:nvPr/>
        </p:nvSpPr>
        <p:spPr bwMode="auto">
          <a:xfrm>
            <a:off x="1127125" y="2738438"/>
            <a:ext cx="101600" cy="101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23560" name="object 8"/>
          <p:cNvSpPr>
            <a:spLocks/>
          </p:cNvSpPr>
          <p:nvPr/>
        </p:nvSpPr>
        <p:spPr bwMode="auto">
          <a:xfrm>
            <a:off x="1176338" y="2776538"/>
            <a:ext cx="2308225" cy="66675"/>
          </a:xfrm>
          <a:custGeom>
            <a:avLst/>
            <a:gdLst>
              <a:gd name="T0" fmla="*/ 0 w 2307590"/>
              <a:gd name="T1" fmla="*/ 67055 h 67310"/>
              <a:gd name="T2" fmla="*/ 2307335 w 2307590"/>
              <a:gd name="T3" fmla="*/ 67055 h 67310"/>
              <a:gd name="T4" fmla="*/ 2307335 w 2307590"/>
              <a:gd name="T5" fmla="*/ 0 h 67310"/>
              <a:gd name="T6" fmla="*/ 0 w 2307590"/>
              <a:gd name="T7" fmla="*/ 0 h 67310"/>
              <a:gd name="T8" fmla="*/ 0 w 2307590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7590" h="67310">
                <a:moveTo>
                  <a:pt x="0" y="67055"/>
                </a:moveTo>
                <a:lnTo>
                  <a:pt x="2307335" y="67055"/>
                </a:lnTo>
                <a:lnTo>
                  <a:pt x="230733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object 11"/>
          <p:cNvSpPr>
            <a:spLocks/>
          </p:cNvSpPr>
          <p:nvPr/>
        </p:nvSpPr>
        <p:spPr bwMode="auto">
          <a:xfrm>
            <a:off x="1076325" y="2619375"/>
            <a:ext cx="2457450" cy="171450"/>
          </a:xfrm>
          <a:custGeom>
            <a:avLst/>
            <a:gdLst>
              <a:gd name="T0" fmla="*/ 2456916 w 2457450"/>
              <a:gd name="T1" fmla="*/ 0 h 171450"/>
              <a:gd name="T2" fmla="*/ 0 w 2457450"/>
              <a:gd name="T3" fmla="*/ 0 h 171450"/>
              <a:gd name="T4" fmla="*/ 0 w 2457450"/>
              <a:gd name="T5" fmla="*/ 120158 h 171450"/>
              <a:gd name="T6" fmla="*/ 16634 w 2457450"/>
              <a:gd name="T7" fmla="*/ 157673 h 171450"/>
              <a:gd name="T8" fmla="*/ 2406106 w 2457450"/>
              <a:gd name="T9" fmla="*/ 170962 h 171450"/>
              <a:gd name="T10" fmla="*/ 2420351 w 2457450"/>
              <a:gd name="T11" fmla="*/ 168917 h 171450"/>
              <a:gd name="T12" fmla="*/ 2451476 w 2457450"/>
              <a:gd name="T13" fmla="*/ 142964 h 171450"/>
              <a:gd name="T14" fmla="*/ 2456916 w 2457450"/>
              <a:gd name="T15" fmla="*/ 0 h 17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7450" h="171450">
                <a:moveTo>
                  <a:pt x="2456916" y="0"/>
                </a:moveTo>
                <a:lnTo>
                  <a:pt x="0" y="0"/>
                </a:lnTo>
                <a:lnTo>
                  <a:pt x="0" y="120158"/>
                </a:lnTo>
                <a:lnTo>
                  <a:pt x="16634" y="157673"/>
                </a:lnTo>
                <a:lnTo>
                  <a:pt x="2406106" y="170962"/>
                </a:lnTo>
                <a:lnTo>
                  <a:pt x="2420351" y="168917"/>
                </a:lnTo>
                <a:lnTo>
                  <a:pt x="2451476" y="142964"/>
                </a:lnTo>
                <a:lnTo>
                  <a:pt x="24569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1157288" y="2632075"/>
            <a:ext cx="224631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spc="10" dirty="0">
                <a:latin typeface="Lucida Sans"/>
                <a:ea typeface="+mn-ea"/>
                <a:cs typeface="Lucida Sans"/>
              </a:rPr>
              <a:t>A</a:t>
            </a:r>
            <a:r>
              <a:rPr sz="800" spc="-30" dirty="0">
                <a:latin typeface="Lucida Sans"/>
                <a:ea typeface="+mn-ea"/>
                <a:cs typeface="Lucida Sans"/>
              </a:rPr>
              <a:t>ll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-25" dirty="0">
                <a:latin typeface="Lucida Sans"/>
                <a:ea typeface="+mn-ea"/>
                <a:cs typeface="Lucida Sans"/>
              </a:rPr>
              <a:t>v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-40" dirty="0">
                <a:latin typeface="Lucida Sans"/>
                <a:ea typeface="+mn-ea"/>
                <a:cs typeface="Lucida Sans"/>
              </a:rPr>
              <a:t>r</a:t>
            </a:r>
            <a:r>
              <a:rPr sz="800" spc="5" dirty="0">
                <a:latin typeface="Lucida Sans"/>
                <a:ea typeface="+mn-ea"/>
                <a:cs typeface="Lucida Sans"/>
              </a:rPr>
              <a:t>t</a:t>
            </a:r>
            <a:r>
              <a:rPr sz="800" spc="-30" dirty="0">
                <a:latin typeface="Lucida Sans"/>
                <a:ea typeface="+mn-ea"/>
                <a:cs typeface="Lucida Sans"/>
              </a:rPr>
              <a:t>i</a:t>
            </a:r>
            <a:r>
              <a:rPr sz="800" spc="-40" dirty="0">
                <a:latin typeface="Lucida Sans"/>
                <a:ea typeface="+mn-ea"/>
                <a:cs typeface="Lucida Sans"/>
              </a:rPr>
              <a:t>c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-90" dirty="0">
                <a:latin typeface="Lucida Sans"/>
                <a:ea typeface="+mn-ea"/>
                <a:cs typeface="Lucida Sans"/>
              </a:rPr>
              <a:t>s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-65" dirty="0">
                <a:latin typeface="Lucida Sans"/>
                <a:ea typeface="+mn-ea"/>
                <a:cs typeface="Lucida Sans"/>
              </a:rPr>
              <a:t>u</a:t>
            </a:r>
            <a:r>
              <a:rPr sz="800" spc="-55" dirty="0">
                <a:latin typeface="Lucida Sans"/>
                <a:ea typeface="+mn-ea"/>
                <a:cs typeface="Lucida Sans"/>
              </a:rPr>
              <a:t>p</a:t>
            </a:r>
            <a:r>
              <a:rPr sz="800" spc="-75" dirty="0">
                <a:latin typeface="Lucida Sans"/>
                <a:ea typeface="+mn-ea"/>
                <a:cs typeface="Lucida Sans"/>
              </a:rPr>
              <a:t>d</a:t>
            </a:r>
            <a:r>
              <a:rPr sz="800" spc="-40" dirty="0">
                <a:latin typeface="Lucida Sans"/>
                <a:ea typeface="+mn-ea"/>
                <a:cs typeface="Lucida Sans"/>
              </a:rPr>
              <a:t>a</a:t>
            </a:r>
            <a:r>
              <a:rPr sz="800" spc="5" dirty="0">
                <a:latin typeface="Lucida Sans"/>
                <a:ea typeface="+mn-ea"/>
                <a:cs typeface="Lucida Sans"/>
              </a:rPr>
              <a:t>t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-50" dirty="0">
                <a:latin typeface="Lucida Sans"/>
                <a:ea typeface="+mn-ea"/>
                <a:cs typeface="Lucida Sans"/>
              </a:rPr>
              <a:t>in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-75" dirty="0">
                <a:latin typeface="Lucida Sans"/>
                <a:ea typeface="+mn-ea"/>
                <a:cs typeface="Lucida Sans"/>
              </a:rPr>
              <a:t>p</a:t>
            </a:r>
            <a:r>
              <a:rPr sz="800" spc="-65" dirty="0">
                <a:latin typeface="Lucida Sans"/>
                <a:ea typeface="+mn-ea"/>
                <a:cs typeface="Lucida Sans"/>
              </a:rPr>
              <a:t>a</a:t>
            </a:r>
            <a:r>
              <a:rPr sz="800" spc="-40" dirty="0">
                <a:latin typeface="Lucida Sans"/>
                <a:ea typeface="+mn-ea"/>
                <a:cs typeface="Lucida Sans"/>
              </a:rPr>
              <a:t>ra</a:t>
            </a:r>
            <a:r>
              <a:rPr sz="800" spc="-30" dirty="0">
                <a:latin typeface="Lucida Sans"/>
                <a:ea typeface="+mn-ea"/>
                <a:cs typeface="Lucida Sans"/>
              </a:rPr>
              <a:t>ll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-30" dirty="0">
                <a:latin typeface="Lucida Sans"/>
                <a:ea typeface="+mn-ea"/>
                <a:cs typeface="Lucida Sans"/>
              </a:rPr>
              <a:t>l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65" dirty="0">
                <a:latin typeface="Lucida Sans"/>
                <a:ea typeface="+mn-ea"/>
                <a:cs typeface="Lucida Sans"/>
              </a:rPr>
              <a:t>(</a:t>
            </a:r>
            <a:r>
              <a:rPr sz="800" spc="-40" dirty="0">
                <a:latin typeface="Lucida Sans"/>
                <a:ea typeface="+mn-ea"/>
                <a:cs typeface="Lucida Sans"/>
              </a:rPr>
              <a:t>a</a:t>
            </a:r>
            <a:r>
              <a:rPr sz="800" spc="5" dirty="0">
                <a:latin typeface="Lucida Sans"/>
                <a:ea typeface="+mn-ea"/>
                <a:cs typeface="Lucida Sans"/>
              </a:rPr>
              <a:t>t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5" dirty="0">
                <a:latin typeface="Lucida Sans"/>
                <a:ea typeface="+mn-ea"/>
                <a:cs typeface="Lucida Sans"/>
              </a:rPr>
              <a:t>t</a:t>
            </a:r>
            <a:r>
              <a:rPr sz="800" spc="-65" dirty="0">
                <a:latin typeface="Lucida Sans"/>
                <a:ea typeface="+mn-ea"/>
                <a:cs typeface="Lucida Sans"/>
              </a:rPr>
              <a:t>h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25" dirty="0">
                <a:latin typeface="Lucida Sans"/>
                <a:ea typeface="+mn-ea"/>
                <a:cs typeface="Lucida Sans"/>
              </a:rPr>
              <a:t> </a:t>
            </a:r>
            <a:r>
              <a:rPr sz="800" spc="-90" dirty="0">
                <a:latin typeface="Lucida Sans"/>
                <a:ea typeface="+mn-ea"/>
                <a:cs typeface="Lucida Sans"/>
              </a:rPr>
              <a:t>s</a:t>
            </a:r>
            <a:r>
              <a:rPr sz="800" spc="-40" dirty="0">
                <a:latin typeface="Lucida Sans"/>
                <a:ea typeface="+mn-ea"/>
                <a:cs typeface="Lucida Sans"/>
              </a:rPr>
              <a:t>a</a:t>
            </a:r>
            <a:r>
              <a:rPr sz="800" spc="-85" dirty="0">
                <a:latin typeface="Lucida Sans"/>
                <a:ea typeface="+mn-ea"/>
                <a:cs typeface="Lucida Sans"/>
              </a:rPr>
              <a:t>m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30" dirty="0">
                <a:latin typeface="Lucida Sans"/>
                <a:ea typeface="+mn-ea"/>
                <a:cs typeface="Lucida Sans"/>
              </a:rPr>
              <a:t> </a:t>
            </a:r>
            <a:r>
              <a:rPr sz="800" dirty="0">
                <a:latin typeface="Lucida Sans"/>
                <a:ea typeface="+mn-ea"/>
                <a:cs typeface="Lucida Sans"/>
              </a:rPr>
              <a:t>t</a:t>
            </a:r>
            <a:r>
              <a:rPr sz="800" spc="-30" dirty="0">
                <a:latin typeface="Lucida Sans"/>
                <a:ea typeface="+mn-ea"/>
                <a:cs typeface="Lucida Sans"/>
              </a:rPr>
              <a:t>i</a:t>
            </a:r>
            <a:r>
              <a:rPr sz="800" spc="-85" dirty="0">
                <a:latin typeface="Lucida Sans"/>
                <a:ea typeface="+mn-ea"/>
                <a:cs typeface="Lucida Sans"/>
              </a:rPr>
              <a:t>m</a:t>
            </a:r>
            <a:r>
              <a:rPr sz="800" spc="-75" dirty="0">
                <a:latin typeface="Lucida Sans"/>
                <a:ea typeface="+mn-ea"/>
                <a:cs typeface="Lucida Sans"/>
              </a:rPr>
              <a:t>e</a:t>
            </a:r>
            <a:r>
              <a:rPr sz="800" spc="65" dirty="0">
                <a:latin typeface="Lucida Sans"/>
                <a:ea typeface="+mn-ea"/>
                <a:cs typeface="Lucida Sans"/>
              </a:rPr>
              <a:t>)</a:t>
            </a:r>
            <a:r>
              <a:rPr sz="800" spc="-20" dirty="0">
                <a:latin typeface="Lucida Sans"/>
                <a:ea typeface="+mn-ea"/>
                <a:cs typeface="Lucida Sans"/>
              </a:rPr>
              <a:t>.</a:t>
            </a:r>
            <a:endParaRPr sz="800">
              <a:latin typeface="Lucida Sans"/>
              <a:ea typeface="+mn-ea"/>
              <a:cs typeface="Lucida Sans"/>
            </a:endParaRPr>
          </a:p>
        </p:txBody>
      </p:sp>
      <p:sp>
        <p:nvSpPr>
          <p:cNvPr id="23569" name="object 1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0" name="object 1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1" name="object 1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1" name="object 2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Vertex-Centric Programs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682625"/>
            <a:ext cx="4181475" cy="1706378"/>
          </a:xfrm>
        </p:spPr>
        <p:txBody>
          <a:bodyPr tIns="432702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Think like a vertex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Each vertex computes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individually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its value: in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Each vertex can see its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local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context, and updates its value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accordingly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458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485900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directed graph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that stores the program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state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e.g., the current value.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82625"/>
            <a:ext cx="394335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Applications run in sequence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supersteps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82625"/>
            <a:ext cx="4051300" cy="7921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Applications run in sequence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supersteps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During a superstep, user-defined functions for each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invoked (method </a:t>
            </a:r>
            <a:r>
              <a:rPr lang="x-none" altLang="x-none" sz="1100">
                <a:solidFill>
                  <a:srgbClr val="178DBC"/>
                </a:solidFill>
                <a:latin typeface="MS Gothic" charset="-128"/>
                <a:ea typeface="MS Gothic" charset="-128"/>
              </a:rPr>
              <a:t>Compute()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): in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765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82625"/>
            <a:ext cx="4051300" cy="1698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Applications run in sequence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supersteps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During a superstep, user-defined functions for each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invoked (method </a:t>
            </a:r>
            <a:r>
              <a:rPr lang="x-none" altLang="x-none" sz="1100">
                <a:solidFill>
                  <a:srgbClr val="178DBC"/>
                </a:solidFill>
                <a:latin typeface="MS Gothic" charset="-128"/>
                <a:ea typeface="MS Gothic" charset="-128"/>
              </a:rPr>
              <a:t>Compute()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): in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788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vertex in superstep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can: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reads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messages sent to it in superstep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S-1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sends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messages to other vertices: receiving at superstep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S+1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modifies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its state.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867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682625"/>
            <a:ext cx="4181475" cy="2372188"/>
          </a:xfrm>
        </p:spPr>
        <p:txBody>
          <a:bodyPr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Applications run in sequence of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iterations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supersteps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During a superstep, user-defined functions for each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is invoked (method </a:t>
            </a:r>
            <a:r>
              <a:rPr lang="x-none" altLang="x-none" dirty="0">
                <a:solidFill>
                  <a:srgbClr val="178DBC"/>
                </a:solidFill>
                <a:latin typeface="MS Gothic" charset="-128"/>
                <a:ea typeface="MS Gothic" charset="-128"/>
              </a:rPr>
              <a:t>Compute()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): in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</a:t>
            </a:r>
            <a:endParaRPr lang="x-none" altLang="x-none" dirty="0">
              <a:latin typeface="MS Gothic" charset="-128"/>
              <a:ea typeface="MS Gothic" charset="-128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MS Gothic" charset="-128"/>
              <a:ea typeface="MS Gothic" charset="-128"/>
            </a:endParaRPr>
          </a:p>
          <a:p>
            <a:pPr marL="139700" eaLnBrk="1" hangingPunct="1">
              <a:spcBef>
                <a:spcPts val="788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 vertex in superstep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can: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reads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messages sent to it in superstep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S-1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marL="139700" eaLnBrk="1" hangingPunct="1">
              <a:lnSpc>
                <a:spcPts val="1200"/>
              </a:lnSpc>
              <a:spcBef>
                <a:spcPct val="0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sends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messages to other vertices: receiving at superstep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S+1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marL="139700" eaLnBrk="1" hangingPunct="1">
              <a:lnSpc>
                <a:spcPts val="1200"/>
              </a:lnSpc>
              <a:spcBef>
                <a:spcPct val="0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modifies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its state.</a:t>
            </a:r>
          </a:p>
          <a:p>
            <a:pPr marL="139700" eaLnBrk="1" hangingPunct="1">
              <a:spcBef>
                <a:spcPct val="0"/>
              </a:spcBef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ts val="13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Vertices communicate directly with one another by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sending </a:t>
            </a:r>
            <a:r>
              <a:rPr lang="x-none" altLang="x-none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messages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970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69925"/>
            <a:ext cx="3333750" cy="1698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 0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all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vertices are in the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active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state.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72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 Processing</a:t>
            </a:r>
            <a:endParaRPr lang="en-US" spc="-6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Engin Arslan</a:t>
            </a:r>
            <a:endParaRPr lang="en-US" spc="5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69925"/>
            <a:ext cx="4052888" cy="4794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 0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all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vertices are in the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active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state.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vertex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deactivates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itself by voting to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halt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no further work to do.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74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 Processing</a:t>
            </a:r>
            <a:endParaRPr lang="en-US" spc="-6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Engin Arslan</a:t>
            </a:r>
            <a:endParaRPr lang="en-US" spc="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 0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all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vertices are in the </a:t>
            </a:r>
            <a:r>
              <a:rPr lang="x-none" altLang="x-none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active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state.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 vertex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deactivates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itself by voting to </a:t>
            </a:r>
            <a:r>
              <a:rPr lang="x-none" altLang="x-none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halt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: no further work to do.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 halted vertex can be active if it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receives a message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277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 Processing</a:t>
            </a:r>
            <a:endParaRPr lang="en-US" spc="-6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Engin Arslan</a:t>
            </a:r>
            <a:endParaRPr lang="en-US" spc="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45" dirty="0"/>
              <a:t>I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30" dirty="0"/>
              <a:t>o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682625"/>
            <a:ext cx="4181475" cy="1530945"/>
          </a:xfrm>
        </p:spPr>
        <p:txBody>
          <a:bodyPr tIns="543573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Graphs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provide a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flexible abstraction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for describing relationships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between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discrete objects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Many problems can be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modeled by graphs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and solved with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appropriate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graph algorithms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410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 0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all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vertices are in the </a:t>
            </a:r>
            <a:r>
              <a:rPr lang="x-none" altLang="x-none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active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state.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 vertex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deactivates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itself by voting to </a:t>
            </a:r>
            <a:r>
              <a:rPr lang="x-none" altLang="x-none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halt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: no further work to do.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 halted vertex can be active if it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receives a message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96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The whole algorithm terminates when: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All vertices are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simultaneously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inactive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marL="139700" eaLnBrk="1" hangingPunct="1">
              <a:lnSpc>
                <a:spcPts val="1200"/>
              </a:lnSpc>
              <a:spcBef>
                <a:spcPct val="0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There are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 messages in transit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.</a:t>
            </a:r>
          </a:p>
        </p:txBody>
      </p:sp>
      <p:sp>
        <p:nvSpPr>
          <p:cNvPr id="33797" name="object 5"/>
          <p:cNvSpPr>
            <a:spLocks noChangeArrowheads="1"/>
          </p:cNvSpPr>
          <p:nvPr/>
        </p:nvSpPr>
        <p:spPr bwMode="auto">
          <a:xfrm>
            <a:off x="1398588" y="2249488"/>
            <a:ext cx="1800225" cy="757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379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85813"/>
            <a:ext cx="4051300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Aggregation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a mechanism for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global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communication, monitoring, and data.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482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0" name="object 10"/>
          <p:cNvSpPr txBox="1"/>
          <p:nvPr/>
        </p:nvSpPr>
        <p:spPr>
          <a:xfrm>
            <a:off x="3473450" y="3352800"/>
            <a:ext cx="596900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35" dirty="0">
                <a:latin typeface="Lucida Sans"/>
                <a:ea typeface="+mn-ea"/>
                <a:cs typeface="Lucida Sans"/>
              </a:rPr>
              <a:t>M</a:t>
            </a:r>
            <a:r>
              <a:rPr sz="600" spc="-50" dirty="0">
                <a:latin typeface="Lucida Sans"/>
                <a:ea typeface="+mn-ea"/>
                <a:cs typeface="Lucida Sans"/>
              </a:rPr>
              <a:t>a</a:t>
            </a:r>
            <a:r>
              <a:rPr sz="600" spc="-25" dirty="0">
                <a:latin typeface="Lucida Sans"/>
                <a:ea typeface="+mn-ea"/>
                <a:cs typeface="Lucida Sans"/>
              </a:rPr>
              <a:t>y</a:t>
            </a:r>
            <a:r>
              <a:rPr sz="600" spc="20" dirty="0">
                <a:latin typeface="Lucida Sans"/>
                <a:ea typeface="+mn-ea"/>
                <a:cs typeface="Lucida Sans"/>
              </a:rPr>
              <a:t> </a:t>
            </a:r>
            <a:r>
              <a:rPr sz="600" spc="-65" dirty="0">
                <a:latin typeface="Lucida Sans"/>
                <a:ea typeface="+mn-ea"/>
                <a:cs typeface="Lucida Sans"/>
              </a:rPr>
              <a:t>1</a:t>
            </a:r>
            <a:r>
              <a:rPr sz="600" spc="-70" dirty="0">
                <a:latin typeface="Lucida Sans"/>
                <a:ea typeface="+mn-ea"/>
                <a:cs typeface="Lucida Sans"/>
              </a:rPr>
              <a:t>3</a:t>
            </a:r>
            <a:r>
              <a:rPr sz="600" spc="15" dirty="0">
                <a:latin typeface="Lucida Sans"/>
                <a:ea typeface="+mn-ea"/>
                <a:cs typeface="Lucida Sans"/>
              </a:rPr>
              <a:t>-</a:t>
            </a:r>
            <a:r>
              <a:rPr sz="600" spc="-65" dirty="0">
                <a:latin typeface="Lucida Sans"/>
                <a:ea typeface="+mn-ea"/>
                <a:cs typeface="Lucida Sans"/>
              </a:rPr>
              <a:t>15</a:t>
            </a:r>
            <a:r>
              <a:rPr sz="600" spc="-15" dirty="0">
                <a:latin typeface="Lucida Sans"/>
                <a:ea typeface="+mn-ea"/>
                <a:cs typeface="Lucida Sans"/>
              </a:rPr>
              <a:t>,</a:t>
            </a:r>
            <a:r>
              <a:rPr sz="600" spc="20" dirty="0">
                <a:latin typeface="Lucida Sans"/>
                <a:ea typeface="+mn-ea"/>
                <a:cs typeface="Lucida Sans"/>
              </a:rPr>
              <a:t> </a:t>
            </a:r>
            <a:r>
              <a:rPr sz="600" spc="-65" dirty="0">
                <a:latin typeface="Lucida Sans"/>
                <a:ea typeface="+mn-ea"/>
                <a:cs typeface="Lucida Sans"/>
              </a:rPr>
              <a:t>2</a:t>
            </a:r>
            <a:r>
              <a:rPr sz="600" spc="-70" dirty="0">
                <a:latin typeface="Lucida Sans"/>
                <a:ea typeface="+mn-ea"/>
                <a:cs typeface="Lucida Sans"/>
              </a:rPr>
              <a:t>0</a:t>
            </a:r>
            <a:r>
              <a:rPr sz="600" spc="-65" dirty="0">
                <a:latin typeface="Lucida Sans"/>
                <a:ea typeface="+mn-ea"/>
                <a:cs typeface="Lucida Sans"/>
              </a:rPr>
              <a:t>14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75" y="3352800"/>
            <a:ext cx="320675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65" dirty="0">
                <a:latin typeface="Lucida Sans"/>
                <a:ea typeface="+mn-ea"/>
                <a:cs typeface="Lucida Sans"/>
              </a:rPr>
              <a:t>24</a:t>
            </a:r>
            <a:r>
              <a:rPr sz="600" spc="20" dirty="0">
                <a:latin typeface="Lucida Sans"/>
                <a:ea typeface="+mn-ea"/>
                <a:cs typeface="Lucida Sans"/>
              </a:rPr>
              <a:t> / </a:t>
            </a:r>
            <a:r>
              <a:rPr sz="600" spc="-65" dirty="0">
                <a:latin typeface="Lucida Sans"/>
                <a:ea typeface="+mn-ea"/>
                <a:cs typeface="Lucida Sans"/>
              </a:rPr>
              <a:t>116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000" y="681038"/>
            <a:ext cx="4354512" cy="2324100"/>
          </a:xfrm>
        </p:spPr>
        <p:txBody>
          <a:bodyPr tIns="101981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Aggregation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:  a mechanism for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global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communication, monitoring, and data.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Runs after each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Each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can provide a value to an aggregator in superstep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The system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combines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those values and the resulting value is made available to all vertices in superstep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 + 1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584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000" y="681038"/>
            <a:ext cx="4354512" cy="2324100"/>
          </a:xfrm>
        </p:spPr>
        <p:txBody>
          <a:bodyPr tIns="101981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Aggregation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:  a mechanism for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global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communication, monitoring, and data.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Runs after each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Each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can provide a value to an aggregator in superstep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The system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combines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those values and the resulting value is made available to all vertices in superstep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 + 1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 number of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predefined aggregators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, e.g.,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min, max, sum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Aggregation operators should be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commutative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and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associative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686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60" dirty="0"/>
              <a:t>x</a:t>
            </a:r>
            <a:r>
              <a:rPr spc="30" dirty="0"/>
              <a:t> </a:t>
            </a:r>
            <a:r>
              <a:rPr spc="45" dirty="0"/>
              <a:t>V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538" y="1220788"/>
            <a:ext cx="1733550" cy="1395254"/>
          </a:xfrm>
          <a:prstGeom prst="rect">
            <a:avLst/>
          </a:prstGeom>
          <a:solidFill>
            <a:srgbClr val="D7D7D7"/>
          </a:solidFill>
        </p:spPr>
        <p:txBody>
          <a:bodyPr lIns="0" tIns="0" rIns="0" bIns="0">
            <a:spAutoFit/>
          </a:bodyPr>
          <a:lstStyle>
            <a:lvl1pPr marL="365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13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message  m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&gt;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then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50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==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then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vote_to_halt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13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else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007F00"/>
                </a:solidFill>
                <a:latin typeface="Arial" charset="0"/>
              </a:rPr>
              <a:t>    </a:t>
            </a:r>
            <a:r>
              <a:rPr lang="x-none" altLang="x-none" sz="800" dirty="0" smtClean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neighbor  v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 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send_message(v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,  val)</a:t>
            </a:r>
            <a:endParaRPr lang="x-none" altLang="x-none" sz="800" dirty="0">
              <a:latin typeface="Arial" charset="0"/>
            </a:endParaRPr>
          </a:p>
        </p:txBody>
      </p:sp>
      <p:sp>
        <p:nvSpPr>
          <p:cNvPr id="37893" name="object 5"/>
          <p:cNvSpPr>
            <a:spLocks noChangeArrowheads="1"/>
          </p:cNvSpPr>
          <p:nvPr/>
        </p:nvSpPr>
        <p:spPr bwMode="auto">
          <a:xfrm>
            <a:off x="2205038" y="1627188"/>
            <a:ext cx="2160587" cy="3667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789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60" dirty="0"/>
              <a:t>x</a:t>
            </a:r>
            <a:r>
              <a:rPr spc="30" dirty="0"/>
              <a:t> </a:t>
            </a:r>
            <a:r>
              <a:rPr spc="45" dirty="0"/>
              <a:t>V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38917" name="object 5"/>
          <p:cNvSpPr>
            <a:spLocks noChangeArrowheads="1"/>
          </p:cNvSpPr>
          <p:nvPr/>
        </p:nvSpPr>
        <p:spPr bwMode="auto">
          <a:xfrm>
            <a:off x="2205038" y="1319213"/>
            <a:ext cx="2160587" cy="9826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891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36538" y="1220788"/>
            <a:ext cx="1733550" cy="1395254"/>
          </a:xfrm>
          <a:prstGeom prst="rect">
            <a:avLst/>
          </a:prstGeom>
          <a:solidFill>
            <a:srgbClr val="D7D7D7"/>
          </a:solidFill>
        </p:spPr>
        <p:txBody>
          <a:bodyPr lIns="0" tIns="0" rIns="0" bIns="0">
            <a:spAutoFit/>
          </a:bodyPr>
          <a:lstStyle>
            <a:lvl1pPr marL="365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13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message  m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&gt;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then 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50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==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then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vote_to_halt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13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else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007F00"/>
                </a:solidFill>
                <a:latin typeface="Arial" charset="0"/>
              </a:rPr>
              <a:t>    </a:t>
            </a:r>
            <a:r>
              <a:rPr lang="x-none" altLang="x-none" sz="800" dirty="0" smtClean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neighbor  v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 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send_message(v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,  val)</a:t>
            </a:r>
            <a:endParaRPr lang="x-none" altLang="x-none" sz="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60" dirty="0"/>
              <a:t>x</a:t>
            </a:r>
            <a:r>
              <a:rPr spc="30" dirty="0"/>
              <a:t> </a:t>
            </a:r>
            <a:r>
              <a:rPr spc="45" dirty="0"/>
              <a:t>V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39941" name="object 5"/>
          <p:cNvSpPr>
            <a:spLocks noChangeArrowheads="1"/>
          </p:cNvSpPr>
          <p:nvPr/>
        </p:nvSpPr>
        <p:spPr bwMode="auto">
          <a:xfrm>
            <a:off x="2205038" y="982663"/>
            <a:ext cx="2160587" cy="169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994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36538" y="1220788"/>
            <a:ext cx="1733550" cy="1395254"/>
          </a:xfrm>
          <a:prstGeom prst="rect">
            <a:avLst/>
          </a:prstGeom>
          <a:solidFill>
            <a:srgbClr val="D7D7D7"/>
          </a:solidFill>
        </p:spPr>
        <p:txBody>
          <a:bodyPr lIns="0" tIns="0" rIns="0" bIns="0">
            <a:spAutoFit/>
          </a:bodyPr>
          <a:lstStyle>
            <a:lvl1pPr marL="365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13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message  m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&gt;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then 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50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==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then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vote_to_halt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13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else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007F00"/>
                </a:solidFill>
                <a:latin typeface="Arial" charset="0"/>
              </a:rPr>
              <a:t>    </a:t>
            </a:r>
            <a:r>
              <a:rPr lang="x-none" altLang="x-none" sz="800" dirty="0" smtClean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neighbor  v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 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send_message(v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,  val)</a:t>
            </a:r>
            <a:endParaRPr lang="x-none" altLang="x-none" sz="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60" dirty="0"/>
              <a:t>x</a:t>
            </a:r>
            <a:r>
              <a:rPr spc="30" dirty="0"/>
              <a:t> </a:t>
            </a:r>
            <a:r>
              <a:rPr spc="45" dirty="0"/>
              <a:t>V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4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0965" name="object 5"/>
          <p:cNvSpPr>
            <a:spLocks noChangeArrowheads="1"/>
          </p:cNvSpPr>
          <p:nvPr/>
        </p:nvSpPr>
        <p:spPr bwMode="auto">
          <a:xfrm>
            <a:off x="2205038" y="601663"/>
            <a:ext cx="2160587" cy="2373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0966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7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8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36538" y="1220788"/>
            <a:ext cx="1733550" cy="1395254"/>
          </a:xfrm>
          <a:prstGeom prst="rect">
            <a:avLst/>
          </a:prstGeom>
          <a:solidFill>
            <a:srgbClr val="D7D7D7"/>
          </a:solidFill>
        </p:spPr>
        <p:txBody>
          <a:bodyPr lIns="0" tIns="0" rIns="0" bIns="0">
            <a:spAutoFit/>
          </a:bodyPr>
          <a:lstStyle>
            <a:lvl1pPr marL="365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13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message  m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&gt;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then  </a:t>
            </a:r>
            <a:endParaRPr lang="en-US" altLang="x-none" sz="800" dirty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:=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m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50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if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i_val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==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val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then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>
                <a:solidFill>
                  <a:srgbClr val="5A5A5A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vote_to_halt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13"/>
              </a:lnSpc>
            </a:pP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else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007F00"/>
                </a:solidFill>
                <a:latin typeface="Arial" charset="0"/>
              </a:rPr>
              <a:t>    </a:t>
            </a:r>
            <a:r>
              <a:rPr lang="x-none" altLang="x-none" sz="800" dirty="0" smtClean="0">
                <a:solidFill>
                  <a:srgbClr val="007F00"/>
                </a:solidFill>
                <a:latin typeface="Arial" charset="0"/>
              </a:rPr>
              <a:t>for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each  neighbor  v </a:t>
            </a:r>
            <a:endParaRPr lang="en-US" altLang="x-none" sz="800" dirty="0" smtClean="0">
              <a:solidFill>
                <a:srgbClr val="5A5A5A"/>
              </a:solidFill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 smtClean="0">
                <a:solidFill>
                  <a:srgbClr val="5A5A5A"/>
                </a:solidFill>
                <a:latin typeface="Arial" charset="0"/>
              </a:rPr>
              <a:t>       </a:t>
            </a:r>
            <a:r>
              <a:rPr lang="x-none" altLang="x-none" sz="800" dirty="0" smtClean="0">
                <a:solidFill>
                  <a:srgbClr val="5A5A5A"/>
                </a:solidFill>
                <a:latin typeface="Arial" charset="0"/>
              </a:rPr>
              <a:t>send_message(v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,  val)</a:t>
            </a:r>
            <a:endParaRPr lang="x-none" altLang="x-none" sz="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75" dirty="0"/>
              <a:t>P</a:t>
            </a:r>
            <a:r>
              <a:rPr spc="-70" dirty="0"/>
              <a:t>a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25" dirty="0"/>
              <a:t>R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25"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42950"/>
            <a:ext cx="3409950" cy="481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Update ranks in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until convergence.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1990" name="object 6"/>
          <p:cNvSpPr>
            <a:spLocks noChangeArrowheads="1"/>
          </p:cNvSpPr>
          <p:nvPr/>
        </p:nvSpPr>
        <p:spPr bwMode="auto">
          <a:xfrm>
            <a:off x="1127125" y="17272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1992" name="object 8"/>
          <p:cNvSpPr>
            <a:spLocks/>
          </p:cNvSpPr>
          <p:nvPr/>
        </p:nvSpPr>
        <p:spPr bwMode="auto">
          <a:xfrm>
            <a:off x="1176338" y="1763713"/>
            <a:ext cx="2308225" cy="68262"/>
          </a:xfrm>
          <a:custGeom>
            <a:avLst/>
            <a:gdLst>
              <a:gd name="T0" fmla="*/ 0 w 2307590"/>
              <a:gd name="T1" fmla="*/ 67055 h 67310"/>
              <a:gd name="T2" fmla="*/ 2307335 w 2307590"/>
              <a:gd name="T3" fmla="*/ 67055 h 67310"/>
              <a:gd name="T4" fmla="*/ 2307335 w 2307590"/>
              <a:gd name="T5" fmla="*/ 0 h 67310"/>
              <a:gd name="T6" fmla="*/ 0 w 2307590"/>
              <a:gd name="T7" fmla="*/ 0 h 67310"/>
              <a:gd name="T8" fmla="*/ 0 w 2307590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7590" h="67310">
                <a:moveTo>
                  <a:pt x="0" y="67055"/>
                </a:moveTo>
                <a:lnTo>
                  <a:pt x="2307335" y="67055"/>
                </a:lnTo>
                <a:lnTo>
                  <a:pt x="230733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5" name="object 11"/>
          <p:cNvSpPr>
            <a:spLocks/>
          </p:cNvSpPr>
          <p:nvPr/>
        </p:nvSpPr>
        <p:spPr bwMode="auto">
          <a:xfrm>
            <a:off x="1076325" y="1441450"/>
            <a:ext cx="2392363" cy="387350"/>
          </a:xfrm>
          <a:custGeom>
            <a:avLst/>
            <a:gdLst>
              <a:gd name="T0" fmla="*/ 2456916 w 2457450"/>
              <a:gd name="T1" fmla="*/ 0 h 346710"/>
              <a:gd name="T2" fmla="*/ 0 w 2457450"/>
              <a:gd name="T3" fmla="*/ 0 h 346710"/>
              <a:gd name="T4" fmla="*/ 0 w 2457450"/>
              <a:gd name="T5" fmla="*/ 295655 h 346710"/>
              <a:gd name="T6" fmla="*/ 16637 w 2457450"/>
              <a:gd name="T7" fmla="*/ 333163 h 346710"/>
              <a:gd name="T8" fmla="*/ 2406106 w 2457450"/>
              <a:gd name="T9" fmla="*/ 346447 h 346710"/>
              <a:gd name="T10" fmla="*/ 2420353 w 2457450"/>
              <a:gd name="T11" fmla="*/ 344403 h 346710"/>
              <a:gd name="T12" fmla="*/ 2451479 w 2457450"/>
              <a:gd name="T13" fmla="*/ 318447 h 346710"/>
              <a:gd name="T14" fmla="*/ 2456916 w 2457450"/>
              <a:gd name="T15" fmla="*/ 0 h 34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7450" h="346710">
                <a:moveTo>
                  <a:pt x="2456916" y="0"/>
                </a:moveTo>
                <a:lnTo>
                  <a:pt x="0" y="0"/>
                </a:lnTo>
                <a:lnTo>
                  <a:pt x="0" y="295655"/>
                </a:lnTo>
                <a:lnTo>
                  <a:pt x="16637" y="333163"/>
                </a:lnTo>
                <a:lnTo>
                  <a:pt x="2406106" y="346447"/>
                </a:lnTo>
                <a:lnTo>
                  <a:pt x="2420353" y="344403"/>
                </a:lnTo>
                <a:lnTo>
                  <a:pt x="2451479" y="318447"/>
                </a:lnTo>
                <a:lnTo>
                  <a:pt x="24569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1282701" y="1474153"/>
                <a:ext cx="2095498" cy="2152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2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sz="1100" i="1" spc="-10" dirty="0">
                    <a:latin typeface="Arial"/>
                    <a:ea typeface="+mn-ea"/>
                    <a:cs typeface="Arial"/>
                  </a:rPr>
                  <a:t>R</a:t>
                </a:r>
                <a:r>
                  <a:rPr sz="1100" spc="-110" dirty="0">
                    <a:latin typeface="Tahoma"/>
                    <a:ea typeface="+mn-ea"/>
                    <a:cs typeface="Tahoma"/>
                  </a:rPr>
                  <a:t>[</a:t>
                </a:r>
                <a:r>
                  <a:rPr sz="1100" i="1" spc="10" dirty="0">
                    <a:latin typeface="Arial"/>
                    <a:ea typeface="+mn-ea"/>
                    <a:cs typeface="Arial"/>
                  </a:rPr>
                  <a:t>i</a:t>
                </a:r>
                <a:r>
                  <a:rPr sz="1100" i="1" spc="-200" dirty="0">
                    <a:latin typeface="Arial"/>
                    <a:ea typeface="+mn-ea"/>
                    <a:cs typeface="Arial"/>
                  </a:rPr>
                  <a:t> </a:t>
                </a:r>
                <a:r>
                  <a:rPr sz="1100" spc="-110" dirty="0">
                    <a:latin typeface="Tahoma"/>
                    <a:ea typeface="+mn-ea"/>
                    <a:cs typeface="Tahoma"/>
                  </a:rPr>
                  <a:t>]</a:t>
                </a:r>
                <a:r>
                  <a:rPr sz="1100" spc="-40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40" dirty="0">
                    <a:latin typeface="Tahoma"/>
                    <a:ea typeface="+mn-ea"/>
                    <a:cs typeface="Tahoma"/>
                  </a:rPr>
                  <a:t>=</a:t>
                </a:r>
                <a:r>
                  <a:rPr sz="1100" spc="-45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-65" dirty="0">
                    <a:latin typeface="Tahoma"/>
                    <a:ea typeface="+mn-ea"/>
                    <a:cs typeface="Tahoma"/>
                  </a:rPr>
                  <a:t>0</a:t>
                </a:r>
                <a:r>
                  <a:rPr sz="1100" i="1" spc="-105" dirty="0">
                    <a:latin typeface="Trebuchet MS"/>
                    <a:ea typeface="+mn-ea"/>
                    <a:cs typeface="Trebuchet MS"/>
                  </a:rPr>
                  <a:t>.</a:t>
                </a:r>
                <a:r>
                  <a:rPr sz="1100" spc="-60" dirty="0">
                    <a:latin typeface="Tahoma"/>
                    <a:ea typeface="+mn-ea"/>
                    <a:cs typeface="Tahoma"/>
                  </a:rPr>
                  <a:t>15</a:t>
                </a:r>
                <a:r>
                  <a:rPr sz="1100" spc="-105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40" dirty="0" smtClean="0">
                    <a:latin typeface="Tahoma"/>
                    <a:ea typeface="+mn-ea"/>
                    <a:cs typeface="Tahoma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1100" i="1" spc="-60">
                            <a:latin typeface="Cambria Math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1100" smtClean="0"/>
                          <m:t>j</m:t>
                        </m:r>
                        <m:r>
                          <a:rPr lang="pl-PL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1100"/>
                          <m:t>Nbrs</m:t>
                        </m:r>
                        <m:r>
                          <m:rPr>
                            <m:nor/>
                          </m:rPr>
                          <a:rPr lang="pl-PL" sz="1100"/>
                          <m:t>(</m:t>
                        </m:r>
                        <m:r>
                          <m:rPr>
                            <m:nor/>
                          </m:rPr>
                          <a:rPr lang="pl-PL" sz="1100"/>
                          <m:t>i</m:t>
                        </m:r>
                        <m:r>
                          <m:rPr>
                            <m:nor/>
                          </m:rPr>
                          <a:rPr lang="pl-PL" sz="1100"/>
                          <m:t>)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  <m:t>𝑗𝑖</m:t>
                            </m:r>
                          </m:sub>
                        </m:sSub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𝑅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[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𝑗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]</m:t>
                        </m:r>
                      </m:e>
                    </m:nary>
                  </m:oMath>
                </a14:m>
                <a:endParaRPr sz="1100" dirty="0">
                  <a:latin typeface="Tahoma"/>
                  <a:ea typeface="+mn-ea"/>
                  <a:cs typeface="Tahoma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01" y="1474153"/>
                <a:ext cx="2095498" cy="215252"/>
              </a:xfrm>
              <a:prstGeom prst="rect">
                <a:avLst/>
              </a:prstGeom>
              <a:blipFill rotWithShape="0">
                <a:blip r:embed="rId4"/>
                <a:stretch>
                  <a:fillRect l="-3488" t="-137143" b="-1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03" name="object 19"/>
          <p:cNvSpPr>
            <a:spLocks noChangeArrowheads="1"/>
          </p:cNvSpPr>
          <p:nvPr/>
        </p:nvSpPr>
        <p:spPr bwMode="auto">
          <a:xfrm>
            <a:off x="1524000" y="1941513"/>
            <a:ext cx="1439863" cy="1160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2004" name="object 20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5" name="object 21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6" name="object 22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4" name="object 2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7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75" dirty="0"/>
              <a:t>P</a:t>
            </a:r>
            <a:r>
              <a:rPr spc="-70" dirty="0"/>
              <a:t>a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25" dirty="0"/>
              <a:t>R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25"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" y="815975"/>
            <a:ext cx="4157663" cy="1508298"/>
          </a:xfrm>
          <a:prstGeom prst="rect">
            <a:avLst/>
          </a:prstGeom>
          <a:solidFill>
            <a:srgbClr val="D7D7D7"/>
          </a:solidFill>
        </p:spPr>
        <p:txBody>
          <a:bodyPr lIns="0" tIns="0" rIns="0" bIns="0">
            <a:spAutoFit/>
          </a:bodyPr>
          <a:lstStyle>
            <a:lvl1pPr marL="365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00FF"/>
                </a:solidFill>
                <a:latin typeface="+mn-lt"/>
              </a:rPr>
              <a:t>Pregel_PageRank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,  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messages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)</a:t>
            </a:r>
            <a:r>
              <a:rPr lang="x-none" altLang="x-none" sz="800" dirty="0">
                <a:solidFill>
                  <a:srgbClr val="007F00"/>
                </a:solidFill>
                <a:latin typeface="+mn-lt"/>
              </a:rPr>
              <a:t>:</a:t>
            </a:r>
            <a:endParaRPr lang="x-none" altLang="x-none" sz="800" dirty="0">
              <a:latin typeface="+mn-lt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x-none" altLang="x-none" sz="800" dirty="0">
                <a:solidFill>
                  <a:srgbClr val="AF003F"/>
                </a:solidFill>
                <a:latin typeface="+mn-lt"/>
              </a:rPr>
              <a:t>//  receive  all  the  messages </a:t>
            </a:r>
            <a:endParaRPr lang="en-US" altLang="x-none" sz="800" dirty="0" smtClean="0">
              <a:solidFill>
                <a:srgbClr val="AF003F"/>
              </a:solidFill>
              <a:latin typeface="+mn-lt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x-none" altLang="x-none" sz="800" dirty="0" smtClean="0">
                <a:solidFill>
                  <a:srgbClr val="5A5A5A"/>
                </a:solidFill>
                <a:latin typeface="+mn-lt"/>
              </a:rPr>
              <a:t>total  </a:t>
            </a:r>
            <a:r>
              <a:rPr lang="x-none" altLang="x-none" sz="800" dirty="0">
                <a:solidFill>
                  <a:srgbClr val="007F00"/>
                </a:solidFill>
                <a:latin typeface="+mn-lt"/>
              </a:rPr>
              <a:t>=  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0</a:t>
            </a:r>
            <a:endParaRPr lang="x-none" altLang="x-none" sz="800" dirty="0">
              <a:latin typeface="+mn-lt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foreach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msg  in  messages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)</a:t>
            </a:r>
            <a:r>
              <a:rPr lang="x-none" altLang="x-none" sz="800" dirty="0">
                <a:solidFill>
                  <a:srgbClr val="007F00"/>
                </a:solidFill>
                <a:latin typeface="+mn-lt"/>
              </a:rPr>
              <a:t>: </a:t>
            </a:r>
            <a:endParaRPr lang="en-US" altLang="x-none" sz="800" dirty="0" smtClean="0">
              <a:solidFill>
                <a:srgbClr val="007F00"/>
              </a:solidFill>
              <a:latin typeface="+mn-lt"/>
            </a:endParaRPr>
          </a:p>
          <a:p>
            <a:pPr>
              <a:lnSpc>
                <a:spcPts val="950"/>
              </a:lnSpc>
            </a:pPr>
            <a:r>
              <a:rPr lang="en-US" altLang="x-none" sz="800" dirty="0" smtClean="0">
                <a:solidFill>
                  <a:srgbClr val="007F00"/>
                </a:solidFill>
                <a:latin typeface="+mn-lt"/>
              </a:rPr>
              <a:t>    </a:t>
            </a:r>
            <a:r>
              <a:rPr lang="x-none" altLang="x-none" sz="800" dirty="0" smtClean="0">
                <a:solidFill>
                  <a:srgbClr val="AF003F"/>
                </a:solidFill>
                <a:latin typeface="+mn-lt"/>
              </a:rPr>
              <a:t>total  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=  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total  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+  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msg</a:t>
            </a:r>
            <a:endParaRPr lang="x-none" altLang="x-none" sz="800" dirty="0">
              <a:latin typeface="+mn-lt"/>
            </a:endParaRPr>
          </a:p>
          <a:p>
            <a:pPr>
              <a:spcBef>
                <a:spcPts val="38"/>
              </a:spcBef>
            </a:pPr>
            <a:endParaRPr lang="x-none" altLang="x-none" sz="700" dirty="0">
              <a:latin typeface="+mn-lt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i="1" dirty="0">
                <a:solidFill>
                  <a:srgbClr val="3F7F7F"/>
                </a:solidFill>
                <a:latin typeface="+mn-lt"/>
              </a:rPr>
              <a:t>//  update  the  rank  of  this  vertex</a:t>
            </a:r>
            <a:endParaRPr lang="x-none" altLang="x-none" sz="800" dirty="0">
              <a:latin typeface="+mn-lt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R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[</a:t>
            </a:r>
            <a:r>
              <a:rPr lang="x-none" altLang="x-none" sz="800" dirty="0">
                <a:solidFill>
                  <a:srgbClr val="AF003F"/>
                </a:solidFill>
                <a:latin typeface="+mn-lt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]  </a:t>
            </a:r>
            <a:r>
              <a:rPr lang="x-none" altLang="x-none" sz="800" dirty="0">
                <a:solidFill>
                  <a:srgbClr val="007F00"/>
                </a:solidFill>
                <a:latin typeface="+mn-lt"/>
              </a:rPr>
              <a:t>=  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0.15  +  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total</a:t>
            </a:r>
            <a:endParaRPr lang="x-none" altLang="x-none" sz="800" dirty="0">
              <a:latin typeface="+mn-lt"/>
            </a:endParaRPr>
          </a:p>
          <a:p>
            <a:pPr>
              <a:spcBef>
                <a:spcPts val="13"/>
              </a:spcBef>
            </a:pPr>
            <a:endParaRPr lang="x-none" altLang="x-none" sz="800" dirty="0">
              <a:latin typeface="+mn-lt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i="1" dirty="0">
                <a:solidFill>
                  <a:srgbClr val="3F7F7F"/>
                </a:solidFill>
                <a:latin typeface="+mn-lt"/>
              </a:rPr>
              <a:t>//  send  new  messages  to  neighbors</a:t>
            </a:r>
            <a:endParaRPr lang="x-none" altLang="x-none" sz="800" dirty="0">
              <a:latin typeface="+mn-lt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foreach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j  in  out_neighbors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[</a:t>
            </a:r>
            <a:r>
              <a:rPr lang="x-none" altLang="x-none" sz="800" dirty="0">
                <a:solidFill>
                  <a:srgbClr val="AF003F"/>
                </a:solidFill>
                <a:latin typeface="+mn-lt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])</a:t>
            </a:r>
            <a:r>
              <a:rPr lang="x-none" altLang="x-none" sz="800" dirty="0">
                <a:solidFill>
                  <a:srgbClr val="007F00"/>
                </a:solidFill>
                <a:latin typeface="+mn-lt"/>
              </a:rPr>
              <a:t>: </a:t>
            </a:r>
            <a:endParaRPr lang="en-US" altLang="x-none" sz="800" dirty="0" smtClean="0">
              <a:solidFill>
                <a:srgbClr val="007F00"/>
              </a:solidFill>
              <a:latin typeface="+mn-lt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>
                <a:solidFill>
                  <a:srgbClr val="007F00"/>
                </a:solidFill>
                <a:latin typeface="+mn-lt"/>
              </a:rPr>
              <a:t> </a:t>
            </a:r>
            <a:r>
              <a:rPr lang="en-US" altLang="x-none" sz="800" dirty="0" smtClean="0">
                <a:solidFill>
                  <a:srgbClr val="007F00"/>
                </a:solidFill>
                <a:latin typeface="+mn-lt"/>
              </a:rPr>
              <a:t>   </a:t>
            </a:r>
            <a:r>
              <a:rPr lang="x-none" altLang="x-none" sz="800" dirty="0" smtClean="0">
                <a:solidFill>
                  <a:srgbClr val="AF003F"/>
                </a:solidFill>
                <a:latin typeface="+mn-lt"/>
              </a:rPr>
              <a:t>sendmsg</a:t>
            </a:r>
            <a:r>
              <a:rPr lang="x-none" altLang="x-none" sz="800" dirty="0" smtClean="0">
                <a:solidFill>
                  <a:srgbClr val="656565"/>
                </a:solidFill>
                <a:latin typeface="+mn-lt"/>
              </a:rPr>
              <a:t>(</a:t>
            </a:r>
            <a:r>
              <a:rPr lang="x-none" altLang="x-none" sz="800" dirty="0" smtClean="0">
                <a:solidFill>
                  <a:srgbClr val="AF003F"/>
                </a:solidFill>
                <a:latin typeface="+mn-lt"/>
              </a:rPr>
              <a:t>R</a:t>
            </a:r>
            <a:r>
              <a:rPr lang="x-none" altLang="x-none" sz="800" dirty="0" smtClean="0">
                <a:solidFill>
                  <a:srgbClr val="656565"/>
                </a:solidFill>
                <a:latin typeface="+mn-lt"/>
              </a:rPr>
              <a:t>[</a:t>
            </a:r>
            <a:r>
              <a:rPr lang="x-none" altLang="x-none" sz="800" dirty="0" smtClean="0">
                <a:solidFill>
                  <a:srgbClr val="AF003F"/>
                </a:solidFill>
                <a:latin typeface="+mn-lt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]  </a:t>
            </a:r>
            <a:r>
              <a:rPr lang="x-none" altLang="x-none" sz="800" dirty="0">
                <a:solidFill>
                  <a:srgbClr val="AF003F"/>
                </a:solidFill>
                <a:latin typeface="+mn-lt"/>
              </a:rPr>
              <a:t>*  wij</a:t>
            </a:r>
            <a:r>
              <a:rPr lang="x-none" altLang="x-none" sz="800" dirty="0">
                <a:solidFill>
                  <a:srgbClr val="656565"/>
                </a:solidFill>
                <a:latin typeface="+mn-lt"/>
              </a:rPr>
              <a:t>)  </a:t>
            </a:r>
            <a:r>
              <a:rPr lang="x-none" altLang="x-none" sz="800" dirty="0">
                <a:solidFill>
                  <a:srgbClr val="5A5A5A"/>
                </a:solidFill>
                <a:latin typeface="+mn-lt"/>
              </a:rPr>
              <a:t>to  vertex  j</a:t>
            </a:r>
            <a:endParaRPr lang="x-none" altLang="x-none" sz="800" dirty="0">
              <a:latin typeface="+mn-lt"/>
            </a:endParaRPr>
          </a:p>
        </p:txBody>
      </p:sp>
      <p:sp>
        <p:nvSpPr>
          <p:cNvPr id="43027" name="object 19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8" name="object 20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object 21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3" name="object 23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6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sp>
        <p:nvSpPr>
          <p:cNvPr id="28" name="object 6"/>
          <p:cNvSpPr>
            <a:spLocks noChangeArrowheads="1"/>
          </p:cNvSpPr>
          <p:nvPr/>
        </p:nvSpPr>
        <p:spPr bwMode="auto">
          <a:xfrm>
            <a:off x="1146578" y="2930525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29" name="object 8"/>
          <p:cNvSpPr>
            <a:spLocks/>
          </p:cNvSpPr>
          <p:nvPr/>
        </p:nvSpPr>
        <p:spPr bwMode="auto">
          <a:xfrm>
            <a:off x="1195791" y="2967038"/>
            <a:ext cx="2308225" cy="68262"/>
          </a:xfrm>
          <a:custGeom>
            <a:avLst/>
            <a:gdLst>
              <a:gd name="T0" fmla="*/ 0 w 2307590"/>
              <a:gd name="T1" fmla="*/ 67055 h 67310"/>
              <a:gd name="T2" fmla="*/ 2307335 w 2307590"/>
              <a:gd name="T3" fmla="*/ 67055 h 67310"/>
              <a:gd name="T4" fmla="*/ 2307335 w 2307590"/>
              <a:gd name="T5" fmla="*/ 0 h 67310"/>
              <a:gd name="T6" fmla="*/ 0 w 2307590"/>
              <a:gd name="T7" fmla="*/ 0 h 67310"/>
              <a:gd name="T8" fmla="*/ 0 w 2307590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7590" h="67310">
                <a:moveTo>
                  <a:pt x="0" y="67055"/>
                </a:moveTo>
                <a:lnTo>
                  <a:pt x="2307335" y="67055"/>
                </a:lnTo>
                <a:lnTo>
                  <a:pt x="230733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11"/>
          <p:cNvSpPr>
            <a:spLocks/>
          </p:cNvSpPr>
          <p:nvPr/>
        </p:nvSpPr>
        <p:spPr bwMode="auto">
          <a:xfrm>
            <a:off x="1095778" y="2644775"/>
            <a:ext cx="2392363" cy="387350"/>
          </a:xfrm>
          <a:custGeom>
            <a:avLst/>
            <a:gdLst>
              <a:gd name="T0" fmla="*/ 2456916 w 2457450"/>
              <a:gd name="T1" fmla="*/ 0 h 346710"/>
              <a:gd name="T2" fmla="*/ 0 w 2457450"/>
              <a:gd name="T3" fmla="*/ 0 h 346710"/>
              <a:gd name="T4" fmla="*/ 0 w 2457450"/>
              <a:gd name="T5" fmla="*/ 295655 h 346710"/>
              <a:gd name="T6" fmla="*/ 16637 w 2457450"/>
              <a:gd name="T7" fmla="*/ 333163 h 346710"/>
              <a:gd name="T8" fmla="*/ 2406106 w 2457450"/>
              <a:gd name="T9" fmla="*/ 346447 h 346710"/>
              <a:gd name="T10" fmla="*/ 2420353 w 2457450"/>
              <a:gd name="T11" fmla="*/ 344403 h 346710"/>
              <a:gd name="T12" fmla="*/ 2451479 w 2457450"/>
              <a:gd name="T13" fmla="*/ 318447 h 346710"/>
              <a:gd name="T14" fmla="*/ 2456916 w 2457450"/>
              <a:gd name="T15" fmla="*/ 0 h 34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7450" h="346710">
                <a:moveTo>
                  <a:pt x="2456916" y="0"/>
                </a:moveTo>
                <a:lnTo>
                  <a:pt x="0" y="0"/>
                </a:lnTo>
                <a:lnTo>
                  <a:pt x="0" y="295655"/>
                </a:lnTo>
                <a:lnTo>
                  <a:pt x="16637" y="333163"/>
                </a:lnTo>
                <a:lnTo>
                  <a:pt x="2406106" y="346447"/>
                </a:lnTo>
                <a:lnTo>
                  <a:pt x="2420353" y="344403"/>
                </a:lnTo>
                <a:lnTo>
                  <a:pt x="2451479" y="318447"/>
                </a:lnTo>
                <a:lnTo>
                  <a:pt x="24569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6"/>
              <p:cNvSpPr txBox="1"/>
              <p:nvPr/>
            </p:nvSpPr>
            <p:spPr>
              <a:xfrm>
                <a:off x="1302154" y="2677478"/>
                <a:ext cx="2095498" cy="2152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2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sz="1100" i="1" spc="-10" dirty="0">
                    <a:latin typeface="Arial"/>
                    <a:ea typeface="+mn-ea"/>
                    <a:cs typeface="Arial"/>
                  </a:rPr>
                  <a:t>R</a:t>
                </a:r>
                <a:r>
                  <a:rPr sz="1100" spc="-110" dirty="0">
                    <a:latin typeface="Tahoma"/>
                    <a:ea typeface="+mn-ea"/>
                    <a:cs typeface="Tahoma"/>
                  </a:rPr>
                  <a:t>[</a:t>
                </a:r>
                <a:r>
                  <a:rPr sz="1100" i="1" spc="10" dirty="0">
                    <a:latin typeface="Arial"/>
                    <a:ea typeface="+mn-ea"/>
                    <a:cs typeface="Arial"/>
                  </a:rPr>
                  <a:t>i</a:t>
                </a:r>
                <a:r>
                  <a:rPr sz="1100" i="1" spc="-200" dirty="0">
                    <a:latin typeface="Arial"/>
                    <a:ea typeface="+mn-ea"/>
                    <a:cs typeface="Arial"/>
                  </a:rPr>
                  <a:t> </a:t>
                </a:r>
                <a:r>
                  <a:rPr sz="1100" spc="-110" dirty="0">
                    <a:latin typeface="Tahoma"/>
                    <a:ea typeface="+mn-ea"/>
                    <a:cs typeface="Tahoma"/>
                  </a:rPr>
                  <a:t>]</a:t>
                </a:r>
                <a:r>
                  <a:rPr sz="1100" spc="-40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40" dirty="0">
                    <a:latin typeface="Tahoma"/>
                    <a:ea typeface="+mn-ea"/>
                    <a:cs typeface="Tahoma"/>
                  </a:rPr>
                  <a:t>=</a:t>
                </a:r>
                <a:r>
                  <a:rPr sz="1100" spc="-45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-65" dirty="0">
                    <a:latin typeface="Tahoma"/>
                    <a:ea typeface="+mn-ea"/>
                    <a:cs typeface="Tahoma"/>
                  </a:rPr>
                  <a:t>0</a:t>
                </a:r>
                <a:r>
                  <a:rPr sz="1100" i="1" spc="-105" dirty="0">
                    <a:latin typeface="Trebuchet MS"/>
                    <a:ea typeface="+mn-ea"/>
                    <a:cs typeface="Trebuchet MS"/>
                  </a:rPr>
                  <a:t>.</a:t>
                </a:r>
                <a:r>
                  <a:rPr sz="1100" spc="-60" dirty="0">
                    <a:latin typeface="Tahoma"/>
                    <a:ea typeface="+mn-ea"/>
                    <a:cs typeface="Tahoma"/>
                  </a:rPr>
                  <a:t>15</a:t>
                </a:r>
                <a:r>
                  <a:rPr sz="1100" spc="-105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40" dirty="0" smtClean="0">
                    <a:latin typeface="Tahoma"/>
                    <a:ea typeface="+mn-ea"/>
                    <a:cs typeface="Tahoma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1100" i="1" spc="-60">
                            <a:latin typeface="Cambria Math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1100" smtClean="0"/>
                          <m:t>j</m:t>
                        </m:r>
                        <m:r>
                          <a:rPr lang="pl-PL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1100"/>
                          <m:t>Nbrs</m:t>
                        </m:r>
                        <m:r>
                          <m:rPr>
                            <m:nor/>
                          </m:rPr>
                          <a:rPr lang="pl-PL" sz="1100"/>
                          <m:t>(</m:t>
                        </m:r>
                        <m:r>
                          <m:rPr>
                            <m:nor/>
                          </m:rPr>
                          <a:rPr lang="pl-PL" sz="1100"/>
                          <m:t>i</m:t>
                        </m:r>
                        <m:r>
                          <m:rPr>
                            <m:nor/>
                          </m:rPr>
                          <a:rPr lang="pl-PL" sz="1100"/>
                          <m:t>)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  <m:t>𝑗𝑖</m:t>
                            </m:r>
                          </m:sub>
                        </m:sSub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𝑅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[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𝑗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]</m:t>
                        </m:r>
                      </m:e>
                    </m:nary>
                  </m:oMath>
                </a14:m>
                <a:endParaRPr sz="1100" dirty="0">
                  <a:latin typeface="Tahoma"/>
                  <a:ea typeface="+mn-ea"/>
                  <a:cs typeface="Tahoma"/>
                </a:endParaRPr>
              </a:p>
            </p:txBody>
          </p:sp>
        </mc:Choice>
        <mc:Fallback xmlns="">
          <p:sp>
            <p:nvSpPr>
              <p:cNvPr id="31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54" y="2677478"/>
                <a:ext cx="2095498" cy="215252"/>
              </a:xfrm>
              <a:prstGeom prst="rect">
                <a:avLst/>
              </a:prstGeom>
              <a:blipFill rotWithShape="0">
                <a:blip r:embed="rId4"/>
                <a:stretch>
                  <a:fillRect l="-3790" t="-130556" b="-18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L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</a:p>
        </p:txBody>
      </p:sp>
      <p:sp>
        <p:nvSpPr>
          <p:cNvPr id="5124" name="object 4"/>
          <p:cNvSpPr>
            <a:spLocks noChangeArrowheads="1"/>
          </p:cNvSpPr>
          <p:nvPr/>
        </p:nvSpPr>
        <p:spPr bwMode="auto">
          <a:xfrm>
            <a:off x="858838" y="400050"/>
            <a:ext cx="2879725" cy="287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12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30" dirty="0"/>
              <a:t> </a:t>
            </a:r>
            <a:r>
              <a:rPr spc="35" dirty="0"/>
              <a:t>t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360807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The pregel library divides a graph into a number of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partitions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Each consisting of a set of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vertices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and all of those vertices’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outgoing edges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Vertices are assigned to partitions based on their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vertex-ID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(e.g., hash(ID)).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4403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184275"/>
            <a:ext cx="3638550" cy="11028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Master-worker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model.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User programs are copied on machines.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One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copy becomes the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master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506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38225"/>
            <a:ext cx="3943350" cy="14362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master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responsible for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Coordinating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workers activity.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Determining the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number of partitions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Each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worker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responsible for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Maintaining the </a:t>
            </a: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state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its partitions.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Executing the user’s </a:t>
            </a:r>
            <a:r>
              <a:rPr lang="x-none" altLang="x-none" sz="1000" dirty="0">
                <a:solidFill>
                  <a:srgbClr val="729A0E"/>
                </a:solidFill>
                <a:latin typeface="MS Gothic" charset="-128"/>
                <a:ea typeface="MS Gothic" charset="-128"/>
              </a:rPr>
              <a:t>Compute()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method on its vertices.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Managing </a:t>
            </a: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messages 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to and from other workers.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608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938213"/>
            <a:ext cx="3943350" cy="169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master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assigns one or more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partitions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to each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worker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0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1275" y="109537"/>
            <a:ext cx="4527550" cy="2571986"/>
          </a:xfrm>
        </p:spPr>
        <p:txBody>
          <a:bodyPr tIns="822452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400" baseline="7000" dirty="0" smtClean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master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assigns one or more </a:t>
            </a:r>
            <a:r>
              <a:rPr lang="x-none" altLang="x-none" dirty="0" smtClean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partitions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to each </a:t>
            </a:r>
            <a:r>
              <a:rPr lang="x-none" altLang="x-none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worker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x-none" dirty="0" smtClean="0">
              <a:latin typeface="Tahoma" charset="0"/>
              <a:ea typeface="Tahoma" charset="0"/>
              <a:cs typeface="Tahoma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en-US" altLang="x-none" dirty="0" smtClean="0">
              <a:latin typeface="Tahoma" charset="0"/>
              <a:ea typeface="Tahoma" charset="0"/>
              <a:cs typeface="Tahoma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 smtClean="0">
              <a:latin typeface="Tahoma" charset="0"/>
              <a:ea typeface="Tahoma" charset="0"/>
              <a:cs typeface="Tahoma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baseline="7000" dirty="0" smtClean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master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assigns a portion of </a:t>
            </a:r>
            <a:r>
              <a:rPr lang="x-none" altLang="x-none" dirty="0" smtClean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user input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to each </a:t>
            </a:r>
            <a:r>
              <a:rPr lang="x-none" altLang="x-none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worker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 smtClean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6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Set of records containing an arbitrary </a:t>
            </a:r>
            <a:r>
              <a:rPr lang="x-none" altLang="x-none" dirty="0" smtClean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number of vertices and edges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pPr marL="139700" eaLnBrk="1" hangingPunct="1">
              <a:spcBef>
                <a:spcPts val="488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If a worker loads a vertex that </a:t>
            </a:r>
            <a:r>
              <a:rPr lang="x-none" altLang="x-none" dirty="0" smtClean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belongs to that worker’s partitions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, the appropriate data structures are immediately updated.</a:t>
            </a:r>
          </a:p>
          <a:p>
            <a:pPr marL="139700" eaLnBrk="1" hangingPunct="1">
              <a:spcBef>
                <a:spcPts val="488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Otherwise the worker enqueues a message to the </a:t>
            </a:r>
            <a:r>
              <a:rPr lang="x-none" altLang="x-none" dirty="0" smtClean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remote peer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that owns the vertex.</a:t>
            </a:r>
            <a:endParaRPr lang="x-none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813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4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432702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After the </a:t>
            </a:r>
            <a:r>
              <a:rPr lang="x-none" altLang="x-none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input has finished loading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, all vertices are marked as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active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The master instructs each worker to perform a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After the computation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halts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, the master may instruct each worker to save its portion of the graph.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4915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b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35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50863"/>
            <a:ext cx="4052888" cy="10230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Sending a message between workers incurs some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overhead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use </a:t>
            </a:r>
            <a:r>
              <a:rPr lang="x-none" altLang="x-none" sz="1100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combiner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This can be reduced in some cases:  sometimes vertices only care about a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summary value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for the messages it is sent (e.g.,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min, max, sum, avg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0181" name="object 5"/>
          <p:cNvSpPr>
            <a:spLocks noChangeArrowheads="1"/>
          </p:cNvSpPr>
          <p:nvPr/>
        </p:nvSpPr>
        <p:spPr bwMode="auto">
          <a:xfrm>
            <a:off x="1246188" y="1638300"/>
            <a:ext cx="2160587" cy="1544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018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F</a:t>
            </a:r>
            <a:r>
              <a:rPr spc="-70" dirty="0"/>
              <a:t>a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0" dirty="0"/>
              <a:t>T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881063"/>
            <a:ext cx="4397375" cy="1885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Fault tolerance is achieved through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checkpointing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788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At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start of each superstep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master tells workers to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save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their state: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Vertex values, edge values, incoming messages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Saved to persistent storage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Master saves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aggregator values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(if any).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This is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necessarily done at every superstep: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costly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120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F</a:t>
            </a:r>
            <a:r>
              <a:rPr spc="-70" dirty="0"/>
              <a:t>a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0" dirty="0"/>
              <a:t>T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77913"/>
            <a:ext cx="3562350" cy="1306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When master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detects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one or more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worker failures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25"/>
              </a:spcBef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All workers revert to last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checkpoint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Continue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from there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That is a lot of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repeated work</a:t>
            </a: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At least it is better than redoing the whole job.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222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Pregel 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825500"/>
            <a:ext cx="3028950" cy="203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Bulk Synchronous Parallel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Vertex-centric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Superstep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sequence of iterations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Master-worker model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Communication: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message passing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325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L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-45" dirty="0"/>
              <a:t>-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30" dirty="0"/>
              <a:t> </a:t>
            </a:r>
            <a:r>
              <a:rPr spc="110" dirty="0"/>
              <a:t>P</a:t>
            </a:r>
            <a:r>
              <a:rPr spc="-35" dirty="0"/>
              <a:t>r</a:t>
            </a:r>
            <a:r>
              <a:rPr spc="-25" dirty="0"/>
              <a:t>o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90" dirty="0"/>
              <a:t>ss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556971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Large graphs need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large-scale processing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738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 large graph either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cannot fit into memory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of single computer or it fits with huge cost.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14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5" dirty="0"/>
              <a:t>L</a:t>
            </a:r>
            <a:r>
              <a:rPr spc="5" dirty="0"/>
              <a:t>i</a:t>
            </a:r>
            <a:r>
              <a:rPr spc="-75" dirty="0"/>
              <a:t>m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432702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Inefficient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if  different  regions  of  the  graph  converge  at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different speed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Can suffer if one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task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is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more expensive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than the others.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Runtime of each phase is determined by the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slowest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machine.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427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2"/>
          <p:cNvSpPr>
            <a:spLocks noChangeArrowheads="1"/>
          </p:cNvSpPr>
          <p:nvPr/>
        </p:nvSpPr>
        <p:spPr bwMode="auto">
          <a:xfrm>
            <a:off x="1219200" y="1292225"/>
            <a:ext cx="2159000" cy="7889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5299" name="object 3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0" name="object 4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1" name="object 5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7" name="object 7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0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547813"/>
            <a:ext cx="40957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directed graph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that stores the program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state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called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data graph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632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2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2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0" dirty="0"/>
              <a:t>V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0" dirty="0"/>
              <a:t>x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879475"/>
            <a:ext cx="4052888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scope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vertex </a:t>
            </a:r>
            <a:r>
              <a:rPr lang="x-none" altLang="x-none" sz="1100" i="1">
                <a:solidFill>
                  <a:srgbClr val="5A5A5A"/>
                </a:solidFill>
                <a:latin typeface="Arial" charset="0"/>
              </a:rPr>
              <a:t>v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the data stored in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sz="1100" i="1">
                <a:solidFill>
                  <a:srgbClr val="178DBC"/>
                </a:solidFill>
                <a:latin typeface="Arial" charset="0"/>
              </a:rPr>
              <a:t>v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in all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adjacent vertices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and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adjacent edges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7349" name="object 5"/>
          <p:cNvSpPr>
            <a:spLocks noChangeArrowheads="1"/>
          </p:cNvSpPr>
          <p:nvPr/>
        </p:nvSpPr>
        <p:spPr bwMode="auto">
          <a:xfrm>
            <a:off x="1577975" y="1573213"/>
            <a:ext cx="1800225" cy="1117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7350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1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2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809625"/>
            <a:ext cx="4052888" cy="5143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Rather than adopting a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message passing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as in Pregel,  GraphLab allows the user defined function of a vertex to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read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and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modify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any of the data in its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scope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8373" name="object 5"/>
          <p:cNvSpPr>
            <a:spLocks noChangeArrowheads="1"/>
          </p:cNvSpPr>
          <p:nvPr/>
        </p:nvSpPr>
        <p:spPr bwMode="auto">
          <a:xfrm>
            <a:off x="1577975" y="1676400"/>
            <a:ext cx="1800225" cy="1117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837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184275"/>
            <a:ext cx="4051300" cy="1069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Update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function: user-defined function similar to </a:t>
            </a:r>
            <a:r>
              <a:rPr lang="x-none" altLang="x-none" sz="1100">
                <a:solidFill>
                  <a:srgbClr val="729A0E"/>
                </a:solidFill>
                <a:latin typeface="MS Gothic" charset="-128"/>
                <a:ea typeface="MS Gothic" charset="-128"/>
              </a:rPr>
              <a:t>Compute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Pregel.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Can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read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and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modify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data within the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scope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a vertex.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Schedules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future execution of other update functions.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939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60420" name="object 4"/>
          <p:cNvSpPr>
            <a:spLocks noChangeArrowheads="1"/>
          </p:cNvSpPr>
          <p:nvPr/>
        </p:nvSpPr>
        <p:spPr bwMode="auto">
          <a:xfrm>
            <a:off x="1398588" y="752475"/>
            <a:ext cx="2160587" cy="9540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342900" y="1928813"/>
            <a:ext cx="4052888" cy="841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After executing an update function (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f, g, </a:t>
            </a:r>
            <a:r>
              <a:rPr lang="x-none" altLang="x-none" sz="1100">
                <a:solidFill>
                  <a:srgbClr val="178DBC"/>
                </a:solidFill>
                <a:latin typeface="Arial Unicode MS" charset="0"/>
                <a:ea typeface="Arial Unicode MS" charset="0"/>
              </a:rPr>
              <a:t>· · ·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modified scope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data in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S</a:t>
            </a:r>
            <a:r>
              <a:rPr lang="x-none" altLang="x-none" sz="1200" i="1" baseline="-10000">
                <a:solidFill>
                  <a:srgbClr val="178DBC"/>
                </a:solidFill>
                <a:latin typeface="Arial" charset="0"/>
              </a:rPr>
              <a:t>v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written back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to the data graph.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50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Each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task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the set of tasks </a:t>
            </a:r>
            <a:r>
              <a:rPr lang="x-none" altLang="x-none" sz="1100">
                <a:solidFill>
                  <a:srgbClr val="178DBC"/>
                </a:solidFill>
                <a:latin typeface="Arial Unicode MS" charset="0"/>
                <a:ea typeface="Arial Unicode MS" charset="0"/>
              </a:rPr>
              <a:t>T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is a tuple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f, v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consisting of an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update function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and a vertex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042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4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184275"/>
            <a:ext cx="3257550" cy="11028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Sync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function: similar to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aggregate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Pregel.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Maintains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global aggregates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Performs periodically in the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background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144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E</a:t>
            </a:r>
            <a:r>
              <a:rPr spc="-60" dirty="0"/>
              <a:t>x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75" dirty="0"/>
              <a:t>P</a:t>
            </a:r>
            <a:r>
              <a:rPr spc="-70" dirty="0"/>
              <a:t>a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25" dirty="0"/>
              <a:t>R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25"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425" y="806450"/>
            <a:ext cx="4157663" cy="1504514"/>
          </a:xfrm>
          <a:prstGeom prst="rect">
            <a:avLst/>
          </a:prstGeom>
          <a:solidFill>
            <a:srgbClr val="D7D7D7"/>
          </a:solidFill>
        </p:spPr>
        <p:txBody>
          <a:bodyPr lIns="0" tIns="0" rIns="0" bIns="0">
            <a:spAutoFit/>
          </a:bodyPr>
          <a:lstStyle>
            <a:lvl1pPr marL="365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0000FF"/>
                </a:solidFill>
                <a:latin typeface="Arial" charset="0"/>
              </a:rPr>
              <a:t>GraphLab_PageRank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)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i="1" dirty="0">
                <a:solidFill>
                  <a:srgbClr val="3F7F7F"/>
                </a:solidFill>
                <a:latin typeface="Arial" charset="0"/>
              </a:rPr>
              <a:t>//  compute  sum  over  neighbors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total  </a:t>
            </a: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=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0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foreach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j  in  in_neighbors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))</a:t>
            </a: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: </a:t>
            </a:r>
            <a:endParaRPr lang="en-US" altLang="x-none" sz="800" dirty="0" smtClean="0">
              <a:solidFill>
                <a:srgbClr val="007F00"/>
              </a:solidFill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>
                <a:solidFill>
                  <a:srgbClr val="007F00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007F00"/>
                </a:solidFill>
                <a:latin typeface="Arial" charset="0"/>
              </a:rPr>
              <a:t>   </a:t>
            </a:r>
            <a:r>
              <a:rPr lang="x-none" altLang="x-none" sz="800" dirty="0" smtClean="0">
                <a:solidFill>
                  <a:srgbClr val="AF003F"/>
                </a:solidFill>
                <a:latin typeface="Arial" charset="0"/>
              </a:rPr>
              <a:t>total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=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total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+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R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[</a:t>
            </a:r>
            <a:r>
              <a:rPr lang="x-none" altLang="x-none" sz="800" dirty="0">
                <a:solidFill>
                  <a:srgbClr val="AF003F"/>
                </a:solidFill>
                <a:latin typeface="Arial" charset="0"/>
              </a:rPr>
              <a:t>j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]  *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wji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7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i="1" dirty="0">
                <a:solidFill>
                  <a:srgbClr val="3F7F7F"/>
                </a:solidFill>
                <a:latin typeface="Arial" charset="0"/>
              </a:rPr>
              <a:t>//  update  the  PageRank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R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[</a:t>
            </a:r>
            <a:r>
              <a:rPr lang="x-none" altLang="x-none" sz="800" dirty="0">
                <a:solidFill>
                  <a:srgbClr val="AF003F"/>
                </a:solidFill>
                <a:latin typeface="Arial" charset="0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]  </a:t>
            </a: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=  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0.15  +  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total</a:t>
            </a:r>
            <a:endParaRPr lang="x-none" altLang="x-none" sz="800" dirty="0">
              <a:latin typeface="Arial" charset="0"/>
            </a:endParaRPr>
          </a:p>
          <a:p>
            <a:pPr>
              <a:spcBef>
                <a:spcPts val="13"/>
              </a:spcBef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950"/>
              </a:lnSpc>
            </a:pPr>
            <a:r>
              <a:rPr lang="x-none" altLang="x-none" sz="800" i="1" dirty="0">
                <a:solidFill>
                  <a:srgbClr val="3F7F7F"/>
                </a:solidFill>
                <a:latin typeface="Arial" charset="0"/>
              </a:rPr>
              <a:t>//  trigger  neighbors  to  run  again</a:t>
            </a:r>
            <a:endParaRPr lang="x-none" altLang="x-none" sz="800" dirty="0"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foreach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j  in  out_neighbors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(</a:t>
            </a:r>
            <a:r>
              <a:rPr lang="x-none" altLang="x-none" sz="800" dirty="0">
                <a:solidFill>
                  <a:srgbClr val="5A5A5A"/>
                </a:solidFill>
                <a:latin typeface="Arial" charset="0"/>
              </a:rPr>
              <a:t>i</a:t>
            </a:r>
            <a:r>
              <a:rPr lang="x-none" altLang="x-none" sz="800" dirty="0">
                <a:solidFill>
                  <a:srgbClr val="656565"/>
                </a:solidFill>
                <a:latin typeface="Arial" charset="0"/>
              </a:rPr>
              <a:t>))</a:t>
            </a:r>
            <a:r>
              <a:rPr lang="x-none" altLang="x-none" sz="800" dirty="0">
                <a:solidFill>
                  <a:srgbClr val="007F00"/>
                </a:solidFill>
                <a:latin typeface="Arial" charset="0"/>
              </a:rPr>
              <a:t>: </a:t>
            </a:r>
            <a:endParaRPr lang="en-US" altLang="x-none" sz="800" dirty="0" smtClean="0">
              <a:solidFill>
                <a:srgbClr val="007F00"/>
              </a:solidFill>
              <a:latin typeface="Arial" charset="0"/>
            </a:endParaRPr>
          </a:p>
          <a:p>
            <a:pPr>
              <a:lnSpc>
                <a:spcPts val="950"/>
              </a:lnSpc>
              <a:spcBef>
                <a:spcPts val="25"/>
              </a:spcBef>
            </a:pPr>
            <a:r>
              <a:rPr lang="en-US" altLang="x-none" sz="800" dirty="0">
                <a:solidFill>
                  <a:srgbClr val="007F00"/>
                </a:solidFill>
                <a:latin typeface="Arial" charset="0"/>
              </a:rPr>
              <a:t> </a:t>
            </a:r>
            <a:r>
              <a:rPr lang="en-US" altLang="x-none" sz="800" dirty="0" smtClean="0">
                <a:solidFill>
                  <a:srgbClr val="007F00"/>
                </a:solidFill>
                <a:latin typeface="Arial" charset="0"/>
              </a:rPr>
              <a:t>   </a:t>
            </a:r>
            <a:r>
              <a:rPr lang="x-none" altLang="x-none" sz="800" dirty="0" smtClean="0">
                <a:solidFill>
                  <a:srgbClr val="AF003F"/>
                </a:solidFill>
                <a:latin typeface="Arial" charset="0"/>
              </a:rPr>
              <a:t>signal  </a:t>
            </a:r>
            <a:r>
              <a:rPr lang="x-none" altLang="x-none" sz="800" dirty="0">
                <a:solidFill>
                  <a:srgbClr val="AF003F"/>
                </a:solidFill>
                <a:latin typeface="Arial" charset="0"/>
              </a:rPr>
              <a:t>vertex-program  on  j</a:t>
            </a:r>
            <a:endParaRPr lang="x-none" altLang="x-none" sz="800" dirty="0">
              <a:latin typeface="Arial" charset="0"/>
            </a:endParaRPr>
          </a:p>
        </p:txBody>
      </p:sp>
      <p:sp>
        <p:nvSpPr>
          <p:cNvPr id="62483" name="object 19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4" name="object 20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5" name="object 21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3" name="object 23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6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  <p:sp>
        <p:nvSpPr>
          <p:cNvPr id="28" name="object 6"/>
          <p:cNvSpPr>
            <a:spLocks noChangeArrowheads="1"/>
          </p:cNvSpPr>
          <p:nvPr/>
        </p:nvSpPr>
        <p:spPr bwMode="auto">
          <a:xfrm>
            <a:off x="1173162" y="2852738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29" name="object 8"/>
          <p:cNvSpPr>
            <a:spLocks/>
          </p:cNvSpPr>
          <p:nvPr/>
        </p:nvSpPr>
        <p:spPr bwMode="auto">
          <a:xfrm>
            <a:off x="1222375" y="2889251"/>
            <a:ext cx="2308225" cy="68262"/>
          </a:xfrm>
          <a:custGeom>
            <a:avLst/>
            <a:gdLst>
              <a:gd name="T0" fmla="*/ 0 w 2307590"/>
              <a:gd name="T1" fmla="*/ 67055 h 67310"/>
              <a:gd name="T2" fmla="*/ 2307335 w 2307590"/>
              <a:gd name="T3" fmla="*/ 67055 h 67310"/>
              <a:gd name="T4" fmla="*/ 2307335 w 2307590"/>
              <a:gd name="T5" fmla="*/ 0 h 67310"/>
              <a:gd name="T6" fmla="*/ 0 w 2307590"/>
              <a:gd name="T7" fmla="*/ 0 h 67310"/>
              <a:gd name="T8" fmla="*/ 0 w 2307590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7590" h="67310">
                <a:moveTo>
                  <a:pt x="0" y="67055"/>
                </a:moveTo>
                <a:lnTo>
                  <a:pt x="2307335" y="67055"/>
                </a:lnTo>
                <a:lnTo>
                  <a:pt x="230733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11"/>
          <p:cNvSpPr>
            <a:spLocks/>
          </p:cNvSpPr>
          <p:nvPr/>
        </p:nvSpPr>
        <p:spPr bwMode="auto">
          <a:xfrm>
            <a:off x="1122362" y="2566988"/>
            <a:ext cx="2392363" cy="387350"/>
          </a:xfrm>
          <a:custGeom>
            <a:avLst/>
            <a:gdLst>
              <a:gd name="T0" fmla="*/ 2456916 w 2457450"/>
              <a:gd name="T1" fmla="*/ 0 h 346710"/>
              <a:gd name="T2" fmla="*/ 0 w 2457450"/>
              <a:gd name="T3" fmla="*/ 0 h 346710"/>
              <a:gd name="T4" fmla="*/ 0 w 2457450"/>
              <a:gd name="T5" fmla="*/ 295655 h 346710"/>
              <a:gd name="T6" fmla="*/ 16637 w 2457450"/>
              <a:gd name="T7" fmla="*/ 333163 h 346710"/>
              <a:gd name="T8" fmla="*/ 2406106 w 2457450"/>
              <a:gd name="T9" fmla="*/ 346447 h 346710"/>
              <a:gd name="T10" fmla="*/ 2420353 w 2457450"/>
              <a:gd name="T11" fmla="*/ 344403 h 346710"/>
              <a:gd name="T12" fmla="*/ 2451479 w 2457450"/>
              <a:gd name="T13" fmla="*/ 318447 h 346710"/>
              <a:gd name="T14" fmla="*/ 2456916 w 2457450"/>
              <a:gd name="T15" fmla="*/ 0 h 34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7450" h="346710">
                <a:moveTo>
                  <a:pt x="2456916" y="0"/>
                </a:moveTo>
                <a:lnTo>
                  <a:pt x="0" y="0"/>
                </a:lnTo>
                <a:lnTo>
                  <a:pt x="0" y="295655"/>
                </a:lnTo>
                <a:lnTo>
                  <a:pt x="16637" y="333163"/>
                </a:lnTo>
                <a:lnTo>
                  <a:pt x="2406106" y="346447"/>
                </a:lnTo>
                <a:lnTo>
                  <a:pt x="2420353" y="344403"/>
                </a:lnTo>
                <a:lnTo>
                  <a:pt x="2451479" y="318447"/>
                </a:lnTo>
                <a:lnTo>
                  <a:pt x="24569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6"/>
              <p:cNvSpPr txBox="1"/>
              <p:nvPr/>
            </p:nvSpPr>
            <p:spPr>
              <a:xfrm>
                <a:off x="1328738" y="2599691"/>
                <a:ext cx="2095498" cy="2152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12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sz="1100" i="1" spc="-10" dirty="0">
                    <a:latin typeface="Arial"/>
                    <a:ea typeface="+mn-ea"/>
                    <a:cs typeface="Arial"/>
                  </a:rPr>
                  <a:t>R</a:t>
                </a:r>
                <a:r>
                  <a:rPr sz="1100" spc="-110" dirty="0">
                    <a:latin typeface="Tahoma"/>
                    <a:ea typeface="+mn-ea"/>
                    <a:cs typeface="Tahoma"/>
                  </a:rPr>
                  <a:t>[</a:t>
                </a:r>
                <a:r>
                  <a:rPr sz="1100" i="1" spc="10" dirty="0">
                    <a:latin typeface="Arial"/>
                    <a:ea typeface="+mn-ea"/>
                    <a:cs typeface="Arial"/>
                  </a:rPr>
                  <a:t>i</a:t>
                </a:r>
                <a:r>
                  <a:rPr sz="1100" i="1" spc="-200" dirty="0">
                    <a:latin typeface="Arial"/>
                    <a:ea typeface="+mn-ea"/>
                    <a:cs typeface="Arial"/>
                  </a:rPr>
                  <a:t> </a:t>
                </a:r>
                <a:r>
                  <a:rPr sz="1100" spc="-110" dirty="0">
                    <a:latin typeface="Tahoma"/>
                    <a:ea typeface="+mn-ea"/>
                    <a:cs typeface="Tahoma"/>
                  </a:rPr>
                  <a:t>]</a:t>
                </a:r>
                <a:r>
                  <a:rPr sz="1100" spc="-40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40" dirty="0">
                    <a:latin typeface="Tahoma"/>
                    <a:ea typeface="+mn-ea"/>
                    <a:cs typeface="Tahoma"/>
                  </a:rPr>
                  <a:t>=</a:t>
                </a:r>
                <a:r>
                  <a:rPr sz="1100" spc="-45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-65" dirty="0">
                    <a:latin typeface="Tahoma"/>
                    <a:ea typeface="+mn-ea"/>
                    <a:cs typeface="Tahoma"/>
                  </a:rPr>
                  <a:t>0</a:t>
                </a:r>
                <a:r>
                  <a:rPr sz="1100" i="1" spc="-105" dirty="0">
                    <a:latin typeface="Trebuchet MS"/>
                    <a:ea typeface="+mn-ea"/>
                    <a:cs typeface="Trebuchet MS"/>
                  </a:rPr>
                  <a:t>.</a:t>
                </a:r>
                <a:r>
                  <a:rPr sz="1100" spc="-60" dirty="0">
                    <a:latin typeface="Tahoma"/>
                    <a:ea typeface="+mn-ea"/>
                    <a:cs typeface="Tahoma"/>
                  </a:rPr>
                  <a:t>15</a:t>
                </a:r>
                <a:r>
                  <a:rPr sz="1100" spc="-105" dirty="0">
                    <a:latin typeface="Tahoma"/>
                    <a:ea typeface="+mn-ea"/>
                    <a:cs typeface="Tahoma"/>
                  </a:rPr>
                  <a:t> </a:t>
                </a:r>
                <a:r>
                  <a:rPr sz="1100" spc="40" dirty="0" smtClean="0">
                    <a:latin typeface="Tahoma"/>
                    <a:ea typeface="+mn-ea"/>
                    <a:cs typeface="Tahoma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1100" i="1" spc="-60">
                            <a:latin typeface="Cambria Math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1100" smtClean="0"/>
                          <m:t>j</m:t>
                        </m:r>
                        <m:r>
                          <a:rPr lang="pl-PL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1100"/>
                          <m:t>Nbrs</m:t>
                        </m:r>
                        <m:r>
                          <m:rPr>
                            <m:nor/>
                          </m:rPr>
                          <a:rPr lang="pl-PL" sz="1100"/>
                          <m:t>(</m:t>
                        </m:r>
                        <m:r>
                          <m:rPr>
                            <m:nor/>
                          </m:rPr>
                          <a:rPr lang="pl-PL" sz="1100"/>
                          <m:t>i</m:t>
                        </m:r>
                        <m:r>
                          <m:rPr>
                            <m:nor/>
                          </m:rPr>
                          <a:rPr lang="pl-PL" sz="1100"/>
                          <m:t>)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 spc="-60">
                                <a:latin typeface="Cambria Math" charset="0"/>
                                <a:cs typeface="Arial"/>
                              </a:rPr>
                              <m:t>𝑗𝑖</m:t>
                            </m:r>
                          </m:sub>
                        </m:sSub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𝑅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[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𝑗</m:t>
                        </m:r>
                        <m:r>
                          <a:rPr lang="en-US" sz="1100" i="1" spc="-60">
                            <a:latin typeface="Cambria Math" charset="0"/>
                            <a:cs typeface="Arial"/>
                          </a:rPr>
                          <m:t>]</m:t>
                        </m:r>
                      </m:e>
                    </m:nary>
                  </m:oMath>
                </a14:m>
                <a:endParaRPr sz="1100" dirty="0">
                  <a:latin typeface="Tahoma"/>
                  <a:ea typeface="+mn-ea"/>
                  <a:cs typeface="Tahoma"/>
                </a:endParaRPr>
              </a:p>
            </p:txBody>
          </p:sp>
        </mc:Choice>
        <mc:Fallback xmlns="">
          <p:sp>
            <p:nvSpPr>
              <p:cNvPr id="31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38" y="2599691"/>
                <a:ext cx="2095498" cy="215252"/>
              </a:xfrm>
              <a:prstGeom prst="rect">
                <a:avLst/>
              </a:prstGeom>
              <a:blipFill rotWithShape="0">
                <a:blip r:embed="rId4"/>
                <a:stretch>
                  <a:fillRect l="-3779" t="-130556" b="-18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481013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Overlapped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scopes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race-condition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simultaneous execution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two update functions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349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 Processing</a:t>
            </a:r>
            <a:endParaRPr lang="en-US" spc="-6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Engin Arslan</a:t>
            </a:r>
            <a:endParaRPr lang="en-US" spc="5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5" dirty="0"/>
              <a:t>Q</a:t>
            </a:r>
            <a:r>
              <a:rPr spc="-65" dirty="0"/>
              <a:t>u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7172" name="object 4"/>
          <p:cNvSpPr>
            <a:spLocks/>
          </p:cNvSpPr>
          <p:nvPr/>
        </p:nvSpPr>
        <p:spPr bwMode="auto">
          <a:xfrm>
            <a:off x="314325" y="758825"/>
            <a:ext cx="3981450" cy="82550"/>
          </a:xfrm>
          <a:custGeom>
            <a:avLst/>
            <a:gdLst>
              <a:gd name="T0" fmla="*/ 3930136 w 3981450"/>
              <a:gd name="T1" fmla="*/ 0 h 82550"/>
              <a:gd name="T2" fmla="*/ 41297 w 3981450"/>
              <a:gd name="T3" fmla="*/ 897 h 82550"/>
              <a:gd name="T4" fmla="*/ 7785 w 3981450"/>
              <a:gd name="T5" fmla="*/ 23858 h 82550"/>
              <a:gd name="T6" fmla="*/ 0 w 3981450"/>
              <a:gd name="T7" fmla="*/ 50804 h 82550"/>
              <a:gd name="T8" fmla="*/ 0 w 3981450"/>
              <a:gd name="T9" fmla="*/ 82381 h 82550"/>
              <a:gd name="T10" fmla="*/ 3980946 w 3981450"/>
              <a:gd name="T11" fmla="*/ 82381 h 82550"/>
              <a:gd name="T12" fmla="*/ 3980048 w 3981450"/>
              <a:gd name="T13" fmla="*/ 41293 h 82550"/>
              <a:gd name="T14" fmla="*/ 3957085 w 3981450"/>
              <a:gd name="T15" fmla="*/ 7784 h 82550"/>
              <a:gd name="T16" fmla="*/ 3930136 w 3981450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1450" h="82550">
                <a:moveTo>
                  <a:pt x="3930136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82381"/>
                </a:lnTo>
                <a:lnTo>
                  <a:pt x="3980946" y="82381"/>
                </a:lnTo>
                <a:lnTo>
                  <a:pt x="3980048" y="41293"/>
                </a:lnTo>
                <a:lnTo>
                  <a:pt x="3957085" y="7784"/>
                </a:lnTo>
                <a:lnTo>
                  <a:pt x="393013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5"/>
          <p:cNvSpPr>
            <a:spLocks noChangeArrowheads="1"/>
          </p:cNvSpPr>
          <p:nvPr/>
        </p:nvSpPr>
        <p:spPr bwMode="auto">
          <a:xfrm>
            <a:off x="365125" y="1084263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174" name="object 6"/>
          <p:cNvSpPr>
            <a:spLocks noChangeArrowheads="1"/>
          </p:cNvSpPr>
          <p:nvPr/>
        </p:nvSpPr>
        <p:spPr bwMode="auto">
          <a:xfrm>
            <a:off x="4230688" y="1069975"/>
            <a:ext cx="115887" cy="119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175" name="object 7"/>
          <p:cNvSpPr>
            <a:spLocks/>
          </p:cNvSpPr>
          <p:nvPr/>
        </p:nvSpPr>
        <p:spPr bwMode="auto">
          <a:xfrm>
            <a:off x="414338" y="1120775"/>
            <a:ext cx="3832225" cy="68263"/>
          </a:xfrm>
          <a:custGeom>
            <a:avLst/>
            <a:gdLst>
              <a:gd name="T0" fmla="*/ 0 w 3831590"/>
              <a:gd name="T1" fmla="*/ 67055 h 67309"/>
              <a:gd name="T2" fmla="*/ 3831335 w 3831590"/>
              <a:gd name="T3" fmla="*/ 67055 h 67309"/>
              <a:gd name="T4" fmla="*/ 3831335 w 3831590"/>
              <a:gd name="T5" fmla="*/ 0 h 67309"/>
              <a:gd name="T6" fmla="*/ 0 w 3831590"/>
              <a:gd name="T7" fmla="*/ 0 h 67309"/>
              <a:gd name="T8" fmla="*/ 0 w 3831590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1590" h="67309">
                <a:moveTo>
                  <a:pt x="0" y="67055"/>
                </a:moveTo>
                <a:lnTo>
                  <a:pt x="3831335" y="67055"/>
                </a:lnTo>
                <a:lnTo>
                  <a:pt x="383133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object 8"/>
          <p:cNvSpPr>
            <a:spLocks noChangeArrowheads="1"/>
          </p:cNvSpPr>
          <p:nvPr/>
        </p:nvSpPr>
        <p:spPr bwMode="auto">
          <a:xfrm>
            <a:off x="4291013" y="808038"/>
            <a:ext cx="55562" cy="1031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177" name="object 9"/>
          <p:cNvSpPr>
            <a:spLocks/>
          </p:cNvSpPr>
          <p:nvPr/>
        </p:nvSpPr>
        <p:spPr bwMode="auto">
          <a:xfrm>
            <a:off x="4291013" y="858838"/>
            <a:ext cx="55562" cy="227012"/>
          </a:xfrm>
          <a:custGeom>
            <a:avLst/>
            <a:gdLst>
              <a:gd name="T0" fmla="*/ 0 w 55245"/>
              <a:gd name="T1" fmla="*/ 225551 h 226059"/>
              <a:gd name="T2" fmla="*/ 54863 w 55245"/>
              <a:gd name="T3" fmla="*/ 225551 h 226059"/>
              <a:gd name="T4" fmla="*/ 54863 w 55245"/>
              <a:gd name="T5" fmla="*/ 0 h 226059"/>
              <a:gd name="T6" fmla="*/ 0 w 55245"/>
              <a:gd name="T7" fmla="*/ 0 h 226059"/>
              <a:gd name="T8" fmla="*/ 0 w 55245"/>
              <a:gd name="T9" fmla="*/ 225551 h 22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45" h="226059">
                <a:moveTo>
                  <a:pt x="0" y="225551"/>
                </a:moveTo>
                <a:lnTo>
                  <a:pt x="54863" y="225551"/>
                </a:lnTo>
                <a:lnTo>
                  <a:pt x="54863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" name="object 10"/>
          <p:cNvSpPr>
            <a:spLocks/>
          </p:cNvSpPr>
          <p:nvPr/>
        </p:nvSpPr>
        <p:spPr bwMode="auto">
          <a:xfrm>
            <a:off x="314325" y="803275"/>
            <a:ext cx="3981450" cy="331788"/>
          </a:xfrm>
          <a:custGeom>
            <a:avLst/>
            <a:gdLst>
              <a:gd name="T0" fmla="*/ 3980946 w 3981450"/>
              <a:gd name="T1" fmla="*/ 0 h 332105"/>
              <a:gd name="T2" fmla="*/ 0 w 3981450"/>
              <a:gd name="T3" fmla="*/ 0 h 332105"/>
              <a:gd name="T4" fmla="*/ 0 w 3981450"/>
              <a:gd name="T5" fmla="*/ 280976 h 332105"/>
              <a:gd name="T6" fmla="*/ 16634 w 3981450"/>
              <a:gd name="T7" fmla="*/ 318492 h 332105"/>
              <a:gd name="T8" fmla="*/ 3930136 w 3981450"/>
              <a:gd name="T9" fmla="*/ 331780 h 332105"/>
              <a:gd name="T10" fmla="*/ 3944382 w 3981450"/>
              <a:gd name="T11" fmla="*/ 329736 h 332105"/>
              <a:gd name="T12" fmla="*/ 3975506 w 3981450"/>
              <a:gd name="T13" fmla="*/ 303782 h 332105"/>
              <a:gd name="T14" fmla="*/ 3980946 w 3981450"/>
              <a:gd name="T15" fmla="*/ 0 h 33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1450" h="332105">
                <a:moveTo>
                  <a:pt x="3980946" y="0"/>
                </a:moveTo>
                <a:lnTo>
                  <a:pt x="0" y="0"/>
                </a:lnTo>
                <a:lnTo>
                  <a:pt x="0" y="280976"/>
                </a:lnTo>
                <a:lnTo>
                  <a:pt x="16634" y="318492"/>
                </a:lnTo>
                <a:lnTo>
                  <a:pt x="3930136" y="331780"/>
                </a:lnTo>
                <a:lnTo>
                  <a:pt x="3944382" y="329736"/>
                </a:lnTo>
                <a:lnTo>
                  <a:pt x="3975506" y="303782"/>
                </a:lnTo>
                <a:lnTo>
                  <a:pt x="398094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" name="object 11"/>
          <p:cNvSpPr>
            <a:spLocks/>
          </p:cNvSpPr>
          <p:nvPr/>
        </p:nvSpPr>
        <p:spPr bwMode="auto">
          <a:xfrm>
            <a:off x="4294188" y="847725"/>
            <a:ext cx="0" cy="255588"/>
          </a:xfrm>
          <a:custGeom>
            <a:avLst/>
            <a:gdLst>
              <a:gd name="T0" fmla="*/ 255794 h 255905"/>
              <a:gd name="T1" fmla="*/ 0 h 25590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55905">
                <a:moveTo>
                  <a:pt x="0" y="25579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" name="object 12"/>
          <p:cNvSpPr>
            <a:spLocks/>
          </p:cNvSpPr>
          <p:nvPr/>
        </p:nvSpPr>
        <p:spPr bwMode="auto">
          <a:xfrm>
            <a:off x="4294188" y="835025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1" name="object 13"/>
          <p:cNvSpPr>
            <a:spLocks/>
          </p:cNvSpPr>
          <p:nvPr/>
        </p:nvSpPr>
        <p:spPr bwMode="auto">
          <a:xfrm>
            <a:off x="4294188" y="822325"/>
            <a:ext cx="0" cy="12700"/>
          </a:xfrm>
          <a:custGeom>
            <a:avLst/>
            <a:gdLst>
              <a:gd name="T0" fmla="*/ 12691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2" name="object 14"/>
          <p:cNvSpPr>
            <a:spLocks/>
          </p:cNvSpPr>
          <p:nvPr/>
        </p:nvSpPr>
        <p:spPr bwMode="auto">
          <a:xfrm>
            <a:off x="4294188" y="809625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473075" y="809625"/>
            <a:ext cx="366077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00113" indent="-8874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41000"/>
              </a:lnSpc>
            </a:pPr>
            <a:r>
              <a:rPr lang="x-none" altLang="x-none" sz="800">
                <a:latin typeface="Lucida Sans" charset="0"/>
                <a:ea typeface="Lucida Sans" charset="0"/>
                <a:cs typeface="Lucida Sans" charset="0"/>
              </a:rPr>
              <a:t>Can we use platforms like </a:t>
            </a:r>
            <a:r>
              <a:rPr lang="x-none" altLang="x-none" sz="80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MapReduce or Spark</a:t>
            </a:r>
            <a:r>
              <a:rPr lang="x-none" altLang="x-none" sz="800">
                <a:latin typeface="Lucida Sans" charset="0"/>
                <a:ea typeface="Lucida Sans" charset="0"/>
                <a:cs typeface="Lucida Sans" charset="0"/>
              </a:rPr>
              <a:t>, which are based on </a:t>
            </a:r>
            <a:r>
              <a:rPr lang="x-none" altLang="x-none" sz="800">
                <a:solidFill>
                  <a:srgbClr val="CC0000"/>
                </a:solidFill>
                <a:latin typeface="Lucida Sans" charset="0"/>
                <a:ea typeface="Lucida Sans" charset="0"/>
                <a:cs typeface="Lucida Sans" charset="0"/>
              </a:rPr>
              <a:t>data-parallel </a:t>
            </a:r>
            <a:r>
              <a:rPr lang="x-none" altLang="x-none" sz="800">
                <a:latin typeface="Lucida Sans" charset="0"/>
                <a:ea typeface="Lucida Sans" charset="0"/>
                <a:cs typeface="Lucida Sans" charset="0"/>
              </a:rPr>
              <a:t>model, for large-scale graph proceeding?</a:t>
            </a:r>
          </a:p>
        </p:txBody>
      </p:sp>
      <p:sp>
        <p:nvSpPr>
          <p:cNvPr id="7184" name="object 16"/>
          <p:cNvSpPr>
            <a:spLocks noChangeArrowheads="1"/>
          </p:cNvSpPr>
          <p:nvPr/>
        </p:nvSpPr>
        <p:spPr bwMode="auto">
          <a:xfrm>
            <a:off x="1758950" y="1339850"/>
            <a:ext cx="1439863" cy="15541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185" name="object 1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6" name="object 1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7" name="object 1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1" name="object 2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481013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Overlapped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scopes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race-condition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simultaneous execution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two update functions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4517" name="object 5"/>
          <p:cNvSpPr>
            <a:spLocks noChangeArrowheads="1"/>
          </p:cNvSpPr>
          <p:nvPr/>
        </p:nvSpPr>
        <p:spPr bwMode="auto">
          <a:xfrm>
            <a:off x="863600" y="781050"/>
            <a:ext cx="2879725" cy="10683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" name="object 6"/>
          <p:cNvSpPr txBox="1"/>
          <p:nvPr/>
        </p:nvSpPr>
        <p:spPr>
          <a:xfrm>
            <a:off x="342900" y="1966913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Full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during the execution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no other function reads or modifies data within the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scope.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4519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0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1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481013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Overlapped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scopes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race-condition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simultaneous execution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two update functions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5541" name="object 5"/>
          <p:cNvSpPr>
            <a:spLocks noChangeArrowheads="1"/>
          </p:cNvSpPr>
          <p:nvPr/>
        </p:nvSpPr>
        <p:spPr bwMode="auto">
          <a:xfrm>
            <a:off x="863600" y="781050"/>
            <a:ext cx="2879725" cy="10683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" name="object 6"/>
          <p:cNvSpPr txBox="1"/>
          <p:nvPr/>
        </p:nvSpPr>
        <p:spPr>
          <a:xfrm>
            <a:off x="342900" y="1966913"/>
            <a:ext cx="4052888" cy="94865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Full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during the execution 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no other function reads or modifies data within the 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scope.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 algn="just">
              <a:lnSpc>
                <a:spcPct val="103000"/>
              </a:lnSpc>
              <a:spcBef>
                <a:spcPts val="5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Edge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 during  the  execution  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 no  other  function reads or modifies any of the data on 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or any of the edges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adjacent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to </a:t>
            </a:r>
            <a:r>
              <a:rPr lang="x-none" altLang="x-none" sz="1100" i="1" dirty="0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5543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5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6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481013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Overlapped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scopes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race-condition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simultaneous execution of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two update functions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6565" name="object 5"/>
          <p:cNvSpPr>
            <a:spLocks noChangeArrowheads="1"/>
          </p:cNvSpPr>
          <p:nvPr/>
        </p:nvSpPr>
        <p:spPr bwMode="auto">
          <a:xfrm>
            <a:off x="863600" y="781050"/>
            <a:ext cx="2879725" cy="10683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" name="object 6"/>
          <p:cNvSpPr txBox="1"/>
          <p:nvPr/>
        </p:nvSpPr>
        <p:spPr>
          <a:xfrm>
            <a:off x="342900" y="1966913"/>
            <a:ext cx="4052888" cy="13414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Full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during the execution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no other function reads or modifies data within the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scope.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 algn="just">
              <a:lnSpc>
                <a:spcPct val="103000"/>
              </a:lnSpc>
              <a:spcBef>
                <a:spcPts val="5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Edge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 during  the  execution 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 no  other  function reads or modifies any of the data on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or any of the edges adja- cent to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 algn="just">
              <a:lnSpc>
                <a:spcPct val="103000"/>
              </a:lnSpc>
              <a:spcBef>
                <a:spcPts val="5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Vertex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 during the execution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f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, no other function will be applied to </a:t>
            </a:r>
            <a:r>
              <a:rPr lang="x-none" altLang="x-none" sz="1100" i="1">
                <a:solidFill>
                  <a:srgbClr val="178DBC"/>
                </a:solidFill>
                <a:latin typeface="Trebuchet MS" charset="0"/>
                <a:ea typeface="Trebuchet MS" charset="0"/>
                <a:cs typeface="Trebuchet MS" charset="0"/>
              </a:rPr>
              <a:t>v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6567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68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69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67588" name="object 4"/>
          <p:cNvSpPr>
            <a:spLocks noChangeArrowheads="1"/>
          </p:cNvSpPr>
          <p:nvPr/>
        </p:nvSpPr>
        <p:spPr bwMode="auto">
          <a:xfrm>
            <a:off x="498475" y="1016000"/>
            <a:ext cx="3600450" cy="968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1565275" y="2039938"/>
            <a:ext cx="1585913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2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C</a:t>
            </a:r>
            <a:r>
              <a:rPr sz="1100" spc="-5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on</a:t>
            </a:r>
            <a:r>
              <a:rPr sz="1100" spc="-7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s</a:t>
            </a:r>
            <a:r>
              <a:rPr sz="1100" spc="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i</a:t>
            </a:r>
            <a:r>
              <a:rPr sz="1100" spc="-7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s</a:t>
            </a:r>
            <a:r>
              <a:rPr sz="1100" spc="2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t</a:t>
            </a:r>
            <a:r>
              <a:rPr sz="1100" spc="-10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e</a:t>
            </a:r>
            <a:r>
              <a:rPr sz="1100" spc="-6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n</a:t>
            </a:r>
            <a:r>
              <a:rPr sz="1100" spc="-3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c</a:t>
            </a:r>
            <a:r>
              <a:rPr sz="1100" spc="-5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y</a:t>
            </a:r>
            <a:r>
              <a:rPr sz="1100" spc="1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 </a:t>
            </a:r>
            <a:r>
              <a:rPr sz="1100" spc="-5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v</a:t>
            </a:r>
            <a:r>
              <a:rPr sz="1100" spc="-7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s</a:t>
            </a:r>
            <a:r>
              <a:rPr sz="1100" spc="-3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.</a:t>
            </a:r>
            <a:r>
              <a:rPr sz="1100" spc="14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 </a:t>
            </a:r>
            <a:r>
              <a:rPr sz="1100" spc="5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P</a:t>
            </a:r>
            <a:r>
              <a:rPr sz="1100" spc="-9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a</a:t>
            </a:r>
            <a:r>
              <a:rPr sz="1100" spc="-3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r</a:t>
            </a:r>
            <a:r>
              <a:rPr sz="1100" spc="-6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a</a:t>
            </a:r>
            <a:r>
              <a:rPr sz="1100" spc="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ll</a:t>
            </a:r>
            <a:r>
              <a:rPr sz="1100" spc="-100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e</a:t>
            </a:r>
            <a:r>
              <a:rPr sz="1100" spc="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li</a:t>
            </a:r>
            <a:r>
              <a:rPr sz="1100" spc="-7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s</a:t>
            </a:r>
            <a:r>
              <a:rPr sz="1100" spc="-65" dirty="0">
                <a:solidFill>
                  <a:srgbClr val="178DBC"/>
                </a:solidFill>
                <a:latin typeface="Tahoma"/>
                <a:ea typeface="+mn-ea"/>
                <a:cs typeface="Tahoma"/>
              </a:rPr>
              <a:t>m</a:t>
            </a:r>
            <a:endParaRPr sz="1100">
              <a:latin typeface="Tahoma"/>
              <a:ea typeface="+mn-e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500" y="2903538"/>
            <a:ext cx="4000500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65288" indent="-165258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1350"/>
              </a:lnSpc>
            </a:pPr>
            <a:r>
              <a:rPr lang="x-none" altLang="x-none" sz="60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[Low, Y., GraphLab: A Distributed Abstraction for Large Scale Machine Learning (Doctoral dissertation, University of California), 2013.]</a:t>
            </a:r>
            <a:endParaRPr lang="x-none" altLang="x-none" sz="60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67591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2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3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88" y="676275"/>
            <a:ext cx="4214812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Proving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correctness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a parallel algorithm: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sequential consistency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861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66 w 1536064"/>
              <a:gd name="T3" fmla="*/ 109656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66" y="109656"/>
                </a:lnTo>
                <a:lnTo>
                  <a:pt x="1535966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88" y="676275"/>
            <a:ext cx="4225925" cy="9636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Proving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correctness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a parallel algorithm: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sequential consistency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Sequential consistency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if for every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execution, there exists a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sequential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execution of update functions that produces an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equivalent result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963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88" y="676275"/>
            <a:ext cx="4227512" cy="23256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Proving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correctness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a parallel algorithm: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sequential consistency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Sequential consistency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if for every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execution, there exists a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sequential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execution of update functions that produces an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equivalent result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ts val="1200"/>
              </a:lnSpc>
              <a:spcBef>
                <a:spcPts val="925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simple method to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achieve serializability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to ensure that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scopes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concurrently executing update functions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do not overlap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50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full consistency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model is used.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38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consistency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model is used and update functions do not modify data in adjacent vertices.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consistency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model is used and update functions only access local vertex data.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066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55" dirty="0"/>
              <a:t>L</a:t>
            </a:r>
            <a:r>
              <a:rPr spc="-70" dirty="0"/>
              <a:t>a</a:t>
            </a:r>
            <a:r>
              <a:rPr spc="-55" dirty="0"/>
              <a:t>b</a:t>
            </a:r>
            <a:r>
              <a:rPr spc="30" dirty="0"/>
              <a:t> </a:t>
            </a: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899" y="1365250"/>
            <a:ext cx="2728913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Shared memory implementation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Distributed implementation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168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8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8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55" dirty="0"/>
              <a:t>L</a:t>
            </a:r>
            <a:r>
              <a:rPr spc="-70" dirty="0"/>
              <a:t>a</a:t>
            </a:r>
            <a:r>
              <a:rPr spc="-55" dirty="0"/>
              <a:t>b</a:t>
            </a:r>
            <a:r>
              <a:rPr spc="30" dirty="0"/>
              <a:t> </a:t>
            </a: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365250"/>
            <a:ext cx="2647950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Shared memory implementation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959595"/>
                </a:solidFill>
                <a:latin typeface="Tahoma" charset="0"/>
                <a:ea typeface="Tahoma" charset="0"/>
                <a:cs typeface="Tahoma" charset="0"/>
              </a:rPr>
              <a:t>Distributed implementation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270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5" dirty="0"/>
              <a:t>T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25" dirty="0"/>
              <a:t>k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73732" name="object 4"/>
          <p:cNvSpPr>
            <a:spLocks noChangeArrowheads="1"/>
          </p:cNvSpPr>
          <p:nvPr/>
        </p:nvSpPr>
        <p:spPr bwMode="auto">
          <a:xfrm>
            <a:off x="1219200" y="815975"/>
            <a:ext cx="2159000" cy="952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3733" name="object 5"/>
          <p:cNvSpPr>
            <a:spLocks/>
          </p:cNvSpPr>
          <p:nvPr/>
        </p:nvSpPr>
        <p:spPr bwMode="auto">
          <a:xfrm>
            <a:off x="1498600" y="1176338"/>
            <a:ext cx="1298575" cy="192087"/>
          </a:xfrm>
          <a:custGeom>
            <a:avLst/>
            <a:gdLst>
              <a:gd name="T0" fmla="*/ 0 w 1298575"/>
              <a:gd name="T1" fmla="*/ 141018 h 191769"/>
              <a:gd name="T2" fmla="*/ 0 w 1298575"/>
              <a:gd name="T3" fmla="*/ 50615 h 191769"/>
              <a:gd name="T4" fmla="*/ 2042 w 1298575"/>
              <a:gd name="T5" fmla="*/ 36332 h 191769"/>
              <a:gd name="T6" fmla="*/ 28031 w 1298575"/>
              <a:gd name="T7" fmla="*/ 5304 h 191769"/>
              <a:gd name="T8" fmla="*/ 1247467 w 1298575"/>
              <a:gd name="T9" fmla="*/ 0 h 191769"/>
              <a:gd name="T10" fmla="*/ 1261750 w 1298575"/>
              <a:gd name="T11" fmla="*/ 2042 h 191769"/>
              <a:gd name="T12" fmla="*/ 1292776 w 1298575"/>
              <a:gd name="T13" fmla="*/ 28032 h 191769"/>
              <a:gd name="T14" fmla="*/ 1298079 w 1298575"/>
              <a:gd name="T15" fmla="*/ 141018 h 191769"/>
              <a:gd name="T16" fmla="*/ 1296035 w 1298575"/>
              <a:gd name="T17" fmla="*/ 155298 h 191769"/>
              <a:gd name="T18" fmla="*/ 1270042 w 1298575"/>
              <a:gd name="T19" fmla="*/ 186321 h 191769"/>
              <a:gd name="T20" fmla="*/ 50615 w 1298575"/>
              <a:gd name="T21" fmla="*/ 191621 h 191769"/>
              <a:gd name="T22" fmla="*/ 36330 w 1298575"/>
              <a:gd name="T23" fmla="*/ 189578 h 191769"/>
              <a:gd name="T24" fmla="*/ 5301 w 1298575"/>
              <a:gd name="T25" fmla="*/ 163588 h 191769"/>
              <a:gd name="T26" fmla="*/ 0 w 1298575"/>
              <a:gd name="T27" fmla="*/ 141018 h 19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8575" h="191769">
                <a:moveTo>
                  <a:pt x="0" y="141018"/>
                </a:moveTo>
                <a:lnTo>
                  <a:pt x="0" y="50615"/>
                </a:lnTo>
                <a:lnTo>
                  <a:pt x="2042" y="36332"/>
                </a:lnTo>
                <a:lnTo>
                  <a:pt x="28031" y="5304"/>
                </a:lnTo>
                <a:lnTo>
                  <a:pt x="1247467" y="0"/>
                </a:lnTo>
                <a:lnTo>
                  <a:pt x="1261750" y="2042"/>
                </a:lnTo>
                <a:lnTo>
                  <a:pt x="1292776" y="28032"/>
                </a:lnTo>
                <a:lnTo>
                  <a:pt x="1298079" y="141018"/>
                </a:lnTo>
                <a:lnTo>
                  <a:pt x="1296035" y="155298"/>
                </a:lnTo>
                <a:lnTo>
                  <a:pt x="1270042" y="186321"/>
                </a:lnTo>
                <a:lnTo>
                  <a:pt x="50615" y="191621"/>
                </a:lnTo>
                <a:lnTo>
                  <a:pt x="36330" y="189578"/>
                </a:lnTo>
                <a:lnTo>
                  <a:pt x="5301" y="163588"/>
                </a:lnTo>
                <a:lnTo>
                  <a:pt x="0" y="141018"/>
                </a:lnTo>
                <a:close/>
              </a:path>
            </a:pathLst>
          </a:custGeom>
          <a:noFill/>
          <a:ln w="2024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42900" y="2028825"/>
            <a:ext cx="4052888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what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order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should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tasks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vertex-update function pairs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 be called?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3735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36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37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6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Data-Parallel Model for Large-Scale Graph 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682625"/>
            <a:ext cx="4181475" cy="820546"/>
          </a:xfrm>
        </p:spPr>
        <p:txBody>
          <a:bodyPr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The platforms that have worked well for developing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 </a:t>
            </a:r>
            <a:r>
              <a:rPr lang="x-none" altLang="x-none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applications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are not necessarily effective for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large-scale graph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problems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Why?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1695450" y="1577975"/>
            <a:ext cx="1439863" cy="1552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5" dirty="0"/>
              <a:t>T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25" dirty="0"/>
              <a:t>k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74756" name="object 4"/>
          <p:cNvSpPr>
            <a:spLocks noChangeArrowheads="1"/>
          </p:cNvSpPr>
          <p:nvPr/>
        </p:nvSpPr>
        <p:spPr bwMode="auto">
          <a:xfrm>
            <a:off x="1219200" y="815975"/>
            <a:ext cx="2159000" cy="952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4757" name="object 5"/>
          <p:cNvSpPr>
            <a:spLocks/>
          </p:cNvSpPr>
          <p:nvPr/>
        </p:nvSpPr>
        <p:spPr bwMode="auto">
          <a:xfrm>
            <a:off x="1498600" y="1176338"/>
            <a:ext cx="1298575" cy="192087"/>
          </a:xfrm>
          <a:custGeom>
            <a:avLst/>
            <a:gdLst>
              <a:gd name="T0" fmla="*/ 0 w 1298575"/>
              <a:gd name="T1" fmla="*/ 141018 h 191769"/>
              <a:gd name="T2" fmla="*/ 0 w 1298575"/>
              <a:gd name="T3" fmla="*/ 50615 h 191769"/>
              <a:gd name="T4" fmla="*/ 2042 w 1298575"/>
              <a:gd name="T5" fmla="*/ 36332 h 191769"/>
              <a:gd name="T6" fmla="*/ 28031 w 1298575"/>
              <a:gd name="T7" fmla="*/ 5304 h 191769"/>
              <a:gd name="T8" fmla="*/ 1247467 w 1298575"/>
              <a:gd name="T9" fmla="*/ 0 h 191769"/>
              <a:gd name="T10" fmla="*/ 1261750 w 1298575"/>
              <a:gd name="T11" fmla="*/ 2042 h 191769"/>
              <a:gd name="T12" fmla="*/ 1292776 w 1298575"/>
              <a:gd name="T13" fmla="*/ 28032 h 191769"/>
              <a:gd name="T14" fmla="*/ 1298079 w 1298575"/>
              <a:gd name="T15" fmla="*/ 141018 h 191769"/>
              <a:gd name="T16" fmla="*/ 1296035 w 1298575"/>
              <a:gd name="T17" fmla="*/ 155298 h 191769"/>
              <a:gd name="T18" fmla="*/ 1270042 w 1298575"/>
              <a:gd name="T19" fmla="*/ 186321 h 191769"/>
              <a:gd name="T20" fmla="*/ 50615 w 1298575"/>
              <a:gd name="T21" fmla="*/ 191621 h 191769"/>
              <a:gd name="T22" fmla="*/ 36330 w 1298575"/>
              <a:gd name="T23" fmla="*/ 189578 h 191769"/>
              <a:gd name="T24" fmla="*/ 5301 w 1298575"/>
              <a:gd name="T25" fmla="*/ 163588 h 191769"/>
              <a:gd name="T26" fmla="*/ 0 w 1298575"/>
              <a:gd name="T27" fmla="*/ 141018 h 19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8575" h="191769">
                <a:moveTo>
                  <a:pt x="0" y="141018"/>
                </a:moveTo>
                <a:lnTo>
                  <a:pt x="0" y="50615"/>
                </a:lnTo>
                <a:lnTo>
                  <a:pt x="2042" y="36332"/>
                </a:lnTo>
                <a:lnTo>
                  <a:pt x="28031" y="5304"/>
                </a:lnTo>
                <a:lnTo>
                  <a:pt x="1247467" y="0"/>
                </a:lnTo>
                <a:lnTo>
                  <a:pt x="1261750" y="2042"/>
                </a:lnTo>
                <a:lnTo>
                  <a:pt x="1292776" y="28032"/>
                </a:lnTo>
                <a:lnTo>
                  <a:pt x="1298079" y="141018"/>
                </a:lnTo>
                <a:lnTo>
                  <a:pt x="1296035" y="155298"/>
                </a:lnTo>
                <a:lnTo>
                  <a:pt x="1270042" y="186321"/>
                </a:lnTo>
                <a:lnTo>
                  <a:pt x="50615" y="191621"/>
                </a:lnTo>
                <a:lnTo>
                  <a:pt x="36330" y="189578"/>
                </a:lnTo>
                <a:lnTo>
                  <a:pt x="5301" y="163588"/>
                </a:lnTo>
                <a:lnTo>
                  <a:pt x="0" y="141018"/>
                </a:lnTo>
                <a:close/>
              </a:path>
            </a:pathLst>
          </a:custGeom>
          <a:noFill/>
          <a:ln w="2024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42900" y="2028825"/>
            <a:ext cx="4052888" cy="6477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what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order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should the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tasks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vertex-update function pairs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 be called?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50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collection of base schedules, e.g., round-robin, and synchronous.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Set scheduler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enables users to compose custom update schedules.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4759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0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761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5" dirty="0"/>
              <a:t>T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25" dirty="0"/>
              <a:t>k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75780" name="object 4"/>
          <p:cNvSpPr>
            <a:spLocks noChangeArrowheads="1"/>
          </p:cNvSpPr>
          <p:nvPr/>
        </p:nvSpPr>
        <p:spPr bwMode="auto">
          <a:xfrm>
            <a:off x="1219200" y="876300"/>
            <a:ext cx="2159000" cy="952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5781" name="object 5"/>
          <p:cNvSpPr>
            <a:spLocks/>
          </p:cNvSpPr>
          <p:nvPr/>
        </p:nvSpPr>
        <p:spPr bwMode="auto">
          <a:xfrm>
            <a:off x="1498600" y="1497013"/>
            <a:ext cx="617538" cy="190500"/>
          </a:xfrm>
          <a:custGeom>
            <a:avLst/>
            <a:gdLst>
              <a:gd name="T0" fmla="*/ 0 w 616585"/>
              <a:gd name="T1" fmla="*/ 141030 h 191769"/>
              <a:gd name="T2" fmla="*/ 0 w 616585"/>
              <a:gd name="T3" fmla="*/ 50615 h 191769"/>
              <a:gd name="T4" fmla="*/ 2042 w 616585"/>
              <a:gd name="T5" fmla="*/ 36332 h 191769"/>
              <a:gd name="T6" fmla="*/ 28031 w 616585"/>
              <a:gd name="T7" fmla="*/ 5304 h 191769"/>
              <a:gd name="T8" fmla="*/ 565977 w 616585"/>
              <a:gd name="T9" fmla="*/ 0 h 191769"/>
              <a:gd name="T10" fmla="*/ 580256 w 616585"/>
              <a:gd name="T11" fmla="*/ 2043 h 191769"/>
              <a:gd name="T12" fmla="*/ 611277 w 616585"/>
              <a:gd name="T13" fmla="*/ 28038 h 191769"/>
              <a:gd name="T14" fmla="*/ 616576 w 616585"/>
              <a:gd name="T15" fmla="*/ 141030 h 191769"/>
              <a:gd name="T16" fmla="*/ 614533 w 616585"/>
              <a:gd name="T17" fmla="*/ 155312 h 191769"/>
              <a:gd name="T18" fmla="*/ 588537 w 616585"/>
              <a:gd name="T19" fmla="*/ 186334 h 191769"/>
              <a:gd name="T20" fmla="*/ 50615 w 616585"/>
              <a:gd name="T21" fmla="*/ 191630 h 191769"/>
              <a:gd name="T22" fmla="*/ 36330 w 616585"/>
              <a:gd name="T23" fmla="*/ 189587 h 191769"/>
              <a:gd name="T24" fmla="*/ 5300 w 616585"/>
              <a:gd name="T25" fmla="*/ 163598 h 191769"/>
              <a:gd name="T26" fmla="*/ 0 w 616585"/>
              <a:gd name="T27" fmla="*/ 141030 h 19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585" h="191769">
                <a:moveTo>
                  <a:pt x="0" y="141030"/>
                </a:moveTo>
                <a:lnTo>
                  <a:pt x="0" y="50615"/>
                </a:lnTo>
                <a:lnTo>
                  <a:pt x="2042" y="36332"/>
                </a:lnTo>
                <a:lnTo>
                  <a:pt x="28031" y="5304"/>
                </a:lnTo>
                <a:lnTo>
                  <a:pt x="565977" y="0"/>
                </a:lnTo>
                <a:lnTo>
                  <a:pt x="580256" y="2043"/>
                </a:lnTo>
                <a:lnTo>
                  <a:pt x="611277" y="28038"/>
                </a:lnTo>
                <a:lnTo>
                  <a:pt x="616576" y="141030"/>
                </a:lnTo>
                <a:lnTo>
                  <a:pt x="614533" y="155312"/>
                </a:lnTo>
                <a:lnTo>
                  <a:pt x="588537" y="186334"/>
                </a:lnTo>
                <a:lnTo>
                  <a:pt x="50615" y="191630"/>
                </a:lnTo>
                <a:lnTo>
                  <a:pt x="36330" y="189587"/>
                </a:lnTo>
                <a:lnTo>
                  <a:pt x="5300" y="163598"/>
                </a:lnTo>
                <a:lnTo>
                  <a:pt x="0" y="141030"/>
                </a:lnTo>
                <a:close/>
              </a:path>
            </a:pathLst>
          </a:custGeom>
          <a:noFill/>
          <a:ln w="2024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42900" y="2089150"/>
            <a:ext cx="2728913" cy="1698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How to add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new task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the queue?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5783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4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785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5" dirty="0"/>
              <a:t>T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25" dirty="0"/>
              <a:t>k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76804" name="object 4"/>
          <p:cNvSpPr>
            <a:spLocks noChangeArrowheads="1"/>
          </p:cNvSpPr>
          <p:nvPr/>
        </p:nvSpPr>
        <p:spPr bwMode="auto">
          <a:xfrm>
            <a:off x="1219200" y="876300"/>
            <a:ext cx="2159000" cy="952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6805" name="object 5"/>
          <p:cNvSpPr>
            <a:spLocks/>
          </p:cNvSpPr>
          <p:nvPr/>
        </p:nvSpPr>
        <p:spPr bwMode="auto">
          <a:xfrm>
            <a:off x="1498600" y="1497013"/>
            <a:ext cx="617538" cy="190500"/>
          </a:xfrm>
          <a:custGeom>
            <a:avLst/>
            <a:gdLst>
              <a:gd name="T0" fmla="*/ 0 w 616585"/>
              <a:gd name="T1" fmla="*/ 141030 h 191769"/>
              <a:gd name="T2" fmla="*/ 0 w 616585"/>
              <a:gd name="T3" fmla="*/ 50615 h 191769"/>
              <a:gd name="T4" fmla="*/ 2042 w 616585"/>
              <a:gd name="T5" fmla="*/ 36332 h 191769"/>
              <a:gd name="T6" fmla="*/ 28031 w 616585"/>
              <a:gd name="T7" fmla="*/ 5304 h 191769"/>
              <a:gd name="T8" fmla="*/ 565977 w 616585"/>
              <a:gd name="T9" fmla="*/ 0 h 191769"/>
              <a:gd name="T10" fmla="*/ 580256 w 616585"/>
              <a:gd name="T11" fmla="*/ 2043 h 191769"/>
              <a:gd name="T12" fmla="*/ 611277 w 616585"/>
              <a:gd name="T13" fmla="*/ 28038 h 191769"/>
              <a:gd name="T14" fmla="*/ 616576 w 616585"/>
              <a:gd name="T15" fmla="*/ 141030 h 191769"/>
              <a:gd name="T16" fmla="*/ 614533 w 616585"/>
              <a:gd name="T17" fmla="*/ 155312 h 191769"/>
              <a:gd name="T18" fmla="*/ 588537 w 616585"/>
              <a:gd name="T19" fmla="*/ 186334 h 191769"/>
              <a:gd name="T20" fmla="*/ 50615 w 616585"/>
              <a:gd name="T21" fmla="*/ 191630 h 191769"/>
              <a:gd name="T22" fmla="*/ 36330 w 616585"/>
              <a:gd name="T23" fmla="*/ 189587 h 191769"/>
              <a:gd name="T24" fmla="*/ 5300 w 616585"/>
              <a:gd name="T25" fmla="*/ 163598 h 191769"/>
              <a:gd name="T26" fmla="*/ 0 w 616585"/>
              <a:gd name="T27" fmla="*/ 141030 h 19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585" h="191769">
                <a:moveTo>
                  <a:pt x="0" y="141030"/>
                </a:moveTo>
                <a:lnTo>
                  <a:pt x="0" y="50615"/>
                </a:lnTo>
                <a:lnTo>
                  <a:pt x="2042" y="36332"/>
                </a:lnTo>
                <a:lnTo>
                  <a:pt x="28031" y="5304"/>
                </a:lnTo>
                <a:lnTo>
                  <a:pt x="565977" y="0"/>
                </a:lnTo>
                <a:lnTo>
                  <a:pt x="580256" y="2043"/>
                </a:lnTo>
                <a:lnTo>
                  <a:pt x="611277" y="28038"/>
                </a:lnTo>
                <a:lnTo>
                  <a:pt x="616576" y="141030"/>
                </a:lnTo>
                <a:lnTo>
                  <a:pt x="614533" y="155312"/>
                </a:lnTo>
                <a:lnTo>
                  <a:pt x="588537" y="186334"/>
                </a:lnTo>
                <a:lnTo>
                  <a:pt x="50615" y="191630"/>
                </a:lnTo>
                <a:lnTo>
                  <a:pt x="36330" y="189587"/>
                </a:lnTo>
                <a:lnTo>
                  <a:pt x="5300" y="163598"/>
                </a:lnTo>
                <a:lnTo>
                  <a:pt x="0" y="141030"/>
                </a:lnTo>
                <a:close/>
              </a:path>
            </a:pathLst>
          </a:custGeom>
          <a:noFill/>
          <a:ln w="2024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42900" y="2089150"/>
            <a:ext cx="4052888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How to add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new task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in the queue?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FIFO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only permits task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creation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but do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not permit task reordering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Prioritized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permits task reordering 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at the cost of increased overhead.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6807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08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09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1" name="object 11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44513"/>
            <a:ext cx="371475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Implemented in C++ using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PThreads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for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parallelism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8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read-write lock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782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66 w 1536065"/>
              <a:gd name="T3" fmla="*/ 109656 h 109854"/>
              <a:gd name="T4" fmla="*/ 1535966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66" y="109656"/>
                </a:lnTo>
                <a:lnTo>
                  <a:pt x="1535966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 Processing</a:t>
            </a:r>
            <a:endParaRPr lang="en-US" spc="-6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Engin Arslan</a:t>
            </a:r>
            <a:endParaRPr lang="en-US" spc="5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44513"/>
            <a:ext cx="4052888" cy="24971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Implemented in C++ using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PThreads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for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parallelism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8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Consistency: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read-write lock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688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consistency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Central vertex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7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consistency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Central vertex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Adjacent vertices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read-locks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7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Full consistency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Central vertex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write-locks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Adjacent vertices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write-locks</a:t>
            </a:r>
            <a:r>
              <a:rPr lang="x-none" altLang="x-none" sz="10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endParaRPr lang="x-none" altLang="x-none" sz="100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3000"/>
              </a:lnSpc>
              <a:spcBef>
                <a:spcPts val="838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Deadlocks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are avoided by acquiring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locks sequentially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following a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canonical order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8853" name="object 5"/>
          <p:cNvSpPr>
            <a:spLocks noChangeArrowheads="1"/>
          </p:cNvSpPr>
          <p:nvPr/>
        </p:nvSpPr>
        <p:spPr bwMode="auto">
          <a:xfrm>
            <a:off x="2659063" y="1206500"/>
            <a:ext cx="1439862" cy="9064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885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85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85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55" dirty="0"/>
              <a:t>L</a:t>
            </a:r>
            <a:r>
              <a:rPr spc="-70" dirty="0"/>
              <a:t>a</a:t>
            </a:r>
            <a:r>
              <a:rPr spc="-55" dirty="0"/>
              <a:t>b</a:t>
            </a:r>
            <a:r>
              <a:rPr spc="30" dirty="0"/>
              <a:t> </a:t>
            </a: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365250"/>
            <a:ext cx="2571750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959595"/>
                </a:solidFill>
                <a:latin typeface="Tahoma" charset="0"/>
                <a:ea typeface="Tahoma" charset="0"/>
                <a:cs typeface="Tahoma" charset="0"/>
              </a:rPr>
              <a:t>Shared memory implementation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Distributed implementation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987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87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55" dirty="0"/>
              <a:t>b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45" dirty="0"/>
              <a:t>I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305841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Graph partitioning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How to efficiently load, partition and distribute the data graph across machines?</a:t>
            </a:r>
          </a:p>
          <a:p>
            <a:pPr marL="139700" eaLnBrk="1" hangingPunct="1">
              <a:spcBef>
                <a:spcPct val="0"/>
              </a:spcBef>
              <a:buClr>
                <a:srgbClr val="729A0E"/>
              </a:buClr>
              <a:buFontTx/>
              <a:buChar char="•"/>
            </a:pPr>
            <a:endParaRPr lang="x-none" altLang="x-none" sz="10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ts val="13"/>
              </a:spcBef>
              <a:buClr>
                <a:srgbClr val="729A0E"/>
              </a:buClr>
              <a:buFontTx/>
              <a:buChar char="•"/>
            </a:pPr>
            <a:endParaRPr lang="x-none" altLang="x-none" sz="8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Consistency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How to achieve consistency in the distributed setting?</a:t>
            </a:r>
          </a:p>
          <a:p>
            <a:pPr marL="139700" eaLnBrk="1" hangingPunct="1">
              <a:spcBef>
                <a:spcPct val="0"/>
              </a:spcBef>
            </a:pPr>
            <a:endParaRPr lang="x-none" altLang="x-none" sz="10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ts val="50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Fault tolerance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090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25" dirty="0"/>
              <a:t> 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114" dirty="0"/>
              <a:t>P</a:t>
            </a:r>
            <a:r>
              <a:rPr spc="-65" dirty="0"/>
              <a:t>h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70" dirty="0"/>
              <a:t>1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493713"/>
            <a:ext cx="4052888" cy="15859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Two-phase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partitioning.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50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Partitioning the data graph into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k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parts, called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atom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x-none" altLang="x-none" sz="11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k </a:t>
            </a:r>
            <a:r>
              <a:rPr lang="x-none" altLang="x-none" sz="1100">
                <a:solidFill>
                  <a:srgbClr val="5A5A5A"/>
                </a:solidFill>
                <a:latin typeface="Arial Unicode MS" charset="0"/>
                <a:ea typeface="Arial Unicode MS" charset="0"/>
              </a:rPr>
              <a:t>≫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number of machines.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meta-graph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the graph of atoms (one vertex for each atom).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Atom weight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the amount of data it stores.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weight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the number of edges crossing the atoms.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1925" name="object 5"/>
          <p:cNvSpPr>
            <a:spLocks noChangeArrowheads="1"/>
          </p:cNvSpPr>
          <p:nvPr/>
        </p:nvSpPr>
        <p:spPr bwMode="auto">
          <a:xfrm>
            <a:off x="1038225" y="2160588"/>
            <a:ext cx="2520950" cy="110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81926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7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25" dirty="0"/>
              <a:t> 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114" dirty="0"/>
              <a:t>P</a:t>
            </a:r>
            <a:r>
              <a:rPr spc="-65" dirty="0"/>
              <a:t>h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70" dirty="0"/>
              <a:t>1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82948" name="object 4"/>
          <p:cNvSpPr>
            <a:spLocks noChangeArrowheads="1"/>
          </p:cNvSpPr>
          <p:nvPr/>
        </p:nvSpPr>
        <p:spPr bwMode="auto">
          <a:xfrm>
            <a:off x="1938338" y="431800"/>
            <a:ext cx="900112" cy="638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82949" name="object 5"/>
          <p:cNvSpPr>
            <a:spLocks noChangeArrowheads="1"/>
          </p:cNvSpPr>
          <p:nvPr/>
        </p:nvSpPr>
        <p:spPr bwMode="auto">
          <a:xfrm>
            <a:off x="498475" y="1074738"/>
            <a:ext cx="2160588" cy="9445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82950" name="object 6"/>
          <p:cNvSpPr>
            <a:spLocks noChangeArrowheads="1"/>
          </p:cNvSpPr>
          <p:nvPr/>
        </p:nvSpPr>
        <p:spPr bwMode="auto">
          <a:xfrm>
            <a:off x="3378200" y="993775"/>
            <a:ext cx="630238" cy="11064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" name="object 7"/>
          <p:cNvSpPr txBox="1"/>
          <p:nvPr/>
        </p:nvSpPr>
        <p:spPr>
          <a:xfrm>
            <a:off x="346432" y="2114147"/>
            <a:ext cx="4052888" cy="996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Each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atom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is stored as a separate file on a distributed storage system, e.g., HDFS.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3000"/>
              </a:lnSpc>
              <a:spcBef>
                <a:spcPts val="5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Each atom file is a simple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binary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that stores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interior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and the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ghosts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of the partition information.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575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Ghost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set of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vertices and edges adjacent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to the partition boundary.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2952" name="object 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3" name="object 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4" name="object 1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2" name="object 12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5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25" dirty="0"/>
              <a:t> </a:t>
            </a:r>
            <a:r>
              <a:rPr spc="75" dirty="0"/>
              <a:t>P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114" dirty="0"/>
              <a:t>P</a:t>
            </a:r>
            <a:r>
              <a:rPr spc="-65" dirty="0"/>
              <a:t>h</a:t>
            </a:r>
            <a:r>
              <a:rPr spc="-70" dirty="0"/>
              <a:t>a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7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682625"/>
            <a:ext cx="4181475" cy="1706378"/>
          </a:xfrm>
        </p:spPr>
        <p:txBody>
          <a:bodyPr tIns="432702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Meta-graph is very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small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fast </a:t>
            </a:r>
            <a:r>
              <a:rPr lang="x-none" altLang="x-none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balanced partition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of the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meta-graph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over the physical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machines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Assigning graph atoms to machines.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397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25" dirty="0"/>
              <a:t> </a:t>
            </a:r>
            <a:r>
              <a:rPr spc="45" dirty="0"/>
              <a:t>Al</a:t>
            </a:r>
            <a:r>
              <a:rPr spc="-80" dirty="0"/>
              <a:t>g</a:t>
            </a:r>
            <a:r>
              <a:rPr spc="-105" dirty="0"/>
              <a:t>o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65" dirty="0"/>
              <a:t>h</a:t>
            </a:r>
            <a:r>
              <a:rPr spc="-75" dirty="0"/>
              <a:t>m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h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76098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Unstructured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problems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6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Difficult 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to extract </a:t>
            </a: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parallelism 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based on partitioning of </a:t>
            </a:r>
            <a:r>
              <a:rPr lang="x-none" altLang="x-none" sz="10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the data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: the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irregular structure 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of graphs.</a:t>
            </a:r>
          </a:p>
          <a:p>
            <a:pPr marL="139700" eaLnBrk="1" hangingPunct="1">
              <a:spcBef>
                <a:spcPts val="488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Limited scalability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: 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unbalanced 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computational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loads 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resulting from 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poorly partitioned data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.</a:t>
            </a:r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432702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To achieve a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serializable </a:t>
            </a:r>
            <a:r>
              <a:rPr lang="x-none" altLang="x-none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parallel execution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of a set of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dependent tasks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Chromatic Engine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Distributed Locking Engine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499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99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99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25" dirty="0"/>
              <a:t> </a:t>
            </a:r>
            <a:r>
              <a:rPr spc="45" dirty="0"/>
              <a:t>E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30250"/>
            <a:ext cx="4052888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Construct a </a:t>
            </a:r>
            <a:r>
              <a:rPr lang="x-none" altLang="x-none" sz="110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vertex coloring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assigns a color to each vertex such that </a:t>
            </a:r>
            <a:r>
              <a:rPr lang="x-none" altLang="x-none" sz="110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 adjacent </a:t>
            </a:r>
            <a:r>
              <a:rPr lang="x-none" altLang="x-none" sz="110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vertices share the same color.</a:t>
            </a:r>
            <a:endParaRPr lang="x-none" altLang="x-none" sz="11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602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66 w 1536064"/>
              <a:gd name="T3" fmla="*/ 109656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66" y="109656"/>
                </a:lnTo>
                <a:lnTo>
                  <a:pt x="1535966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25" dirty="0"/>
              <a:t> </a:t>
            </a:r>
            <a:r>
              <a:rPr spc="45" dirty="0"/>
              <a:t>E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30250"/>
            <a:ext cx="4052888" cy="11722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Construct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vertex coloring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assigns a color to each vertex such that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 adjacent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vertices share the same 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consistency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executing, synchronously, all update tasks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associated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with vertices of the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same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color before proceeding to the next 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704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66 w 1536065"/>
              <a:gd name="T3" fmla="*/ 109656 h 109854"/>
              <a:gd name="T4" fmla="*/ 1535966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66" y="109656"/>
                </a:lnTo>
                <a:lnTo>
                  <a:pt x="1535966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04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04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25" dirty="0"/>
              <a:t> </a:t>
            </a:r>
            <a:r>
              <a:rPr spc="45" dirty="0"/>
              <a:t>E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30250"/>
            <a:ext cx="4052888" cy="17897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Construct a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vertex coloring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assigns a color to each vertex such that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 adjacent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vertices share the same 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consistency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executing, synchronously, all update tasks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associated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with vertices of the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same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color before proceeding to the next 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Full consistency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no vertex shares the same color as any of its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distance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two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neighbors.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806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66 w 1536065"/>
              <a:gd name="T3" fmla="*/ 109656 h 109854"/>
              <a:gd name="T4" fmla="*/ 1535966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66" y="109656"/>
                </a:lnTo>
                <a:lnTo>
                  <a:pt x="1535966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07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07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45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30" dirty="0"/>
              <a:t>c</a:t>
            </a:r>
            <a:r>
              <a:rPr spc="25" dirty="0"/>
              <a:t> </a:t>
            </a:r>
            <a:r>
              <a:rPr spc="45" dirty="0"/>
              <a:t>E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30250"/>
            <a:ext cx="4052888" cy="22565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Construct a </a:t>
            </a:r>
            <a:r>
              <a:rPr lang="x-none" altLang="x-none" sz="11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vertex coloring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assigns a color to each vertex such that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no adjacent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vertices share the same 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consistency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executing, synchronously, all update tasks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associated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with vertices of the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same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color before proceeding to the next 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Full consistency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 no vertex shares the same color as any of its </a:t>
            </a:r>
            <a:r>
              <a:rPr lang="x-none" altLang="x-none" sz="1100" dirty="0" smtClean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distance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two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neighbors.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consistency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: assigning all vertices the </a:t>
            </a:r>
            <a:r>
              <a:rPr lang="x-none" altLang="x-none" sz="11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same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color.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909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09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09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3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on</a:t>
            </a:r>
            <a:r>
              <a:rPr spc="-90" dirty="0"/>
              <a:t>s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55" dirty="0"/>
              <a:t>D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55" dirty="0"/>
              <a:t>b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55" dirty="0"/>
              <a:t>L</a:t>
            </a:r>
            <a:r>
              <a:rPr spc="-30" dirty="0"/>
              <a:t>oc</a:t>
            </a:r>
            <a:r>
              <a:rPr spc="-25" dirty="0"/>
              <a:t>k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30" dirty="0"/>
              <a:t> </a:t>
            </a:r>
            <a:r>
              <a:rPr spc="45" dirty="0"/>
              <a:t>E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117563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Associating a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readers-writer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lock with each vertex.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96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Vertex consistency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Central vertex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marL="139700" eaLnBrk="1" hangingPunct="1">
              <a:spcBef>
                <a:spcPts val="13"/>
              </a:spcBef>
              <a:buClr>
                <a:srgbClr val="729A0E"/>
              </a:buClr>
              <a:buFontTx/>
              <a:buChar char="•"/>
            </a:pPr>
            <a:endParaRPr lang="x-none" altLang="x-none" sz="8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Edge consistency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Central vertex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), Adjacent vertices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read-locks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marL="139700" eaLnBrk="1" hangingPunct="1">
              <a:spcBef>
                <a:spcPts val="13"/>
              </a:spcBef>
              <a:buClr>
                <a:srgbClr val="729A0E"/>
              </a:buClr>
              <a:buFontTx/>
              <a:buChar char="•"/>
            </a:pPr>
            <a:endParaRPr lang="x-none" altLang="x-none" sz="8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Full consistency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Central vertex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write-locks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), Adjacent vertices (</a:t>
            </a:r>
            <a:r>
              <a:rPr lang="x-none" altLang="x-none" sz="100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write-locks</a:t>
            </a:r>
            <a:r>
              <a:rPr lang="x-none" altLang="x-none" sz="100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marL="139700" eaLnBrk="1" hangingPunct="1">
              <a:spcBef>
                <a:spcPts val="25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Deadlocks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are avoided by acquiring </a:t>
            </a:r>
            <a:r>
              <a:rPr lang="x-none" altLang="x-none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locks sequentially 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following a </a:t>
            </a:r>
            <a:r>
              <a:rPr lang="x-none" altLang="x-none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canonical order</a:t>
            </a:r>
            <a:r>
              <a:rPr lang="x-none" altLang="x-none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011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11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11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F</a:t>
            </a:r>
            <a:r>
              <a:rPr spc="-70" dirty="0"/>
              <a:t>a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0" dirty="0"/>
              <a:t>T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yn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35" dirty="0"/>
              <a:t>r</a:t>
            </a:r>
            <a:r>
              <a:rPr spc="-65" dirty="0"/>
              <a:t>onou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682625"/>
            <a:ext cx="4181475" cy="1972758"/>
          </a:xfrm>
        </p:spPr>
        <p:txBody>
          <a:bodyPr tIns="363893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The systems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periodically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signals all computation activity to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halt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Then synchronizes all caches (ghosts) and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saves to disk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all data which has been modified since the last snapshot.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Simple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, but eliminates the systems advantage of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asynchronous </a:t>
            </a:r>
            <a:r>
              <a:rPr lang="x-none" altLang="x-none" dirty="0" smtClean="0">
                <a:latin typeface="Tahoma" charset="0"/>
                <a:ea typeface="Tahoma" charset="0"/>
                <a:cs typeface="Tahoma" charset="0"/>
              </a:rPr>
              <a:t>computation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114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4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4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55" dirty="0"/>
              <a:t>p</a:t>
            </a:r>
            <a:r>
              <a:rPr spc="-65" dirty="0"/>
              <a:t>h</a:t>
            </a:r>
            <a:r>
              <a:rPr spc="55" dirty="0"/>
              <a:t>L</a:t>
            </a:r>
            <a:r>
              <a:rPr spc="-70" dirty="0"/>
              <a:t>a</a:t>
            </a:r>
            <a:r>
              <a:rPr spc="-55" dirty="0"/>
              <a:t>b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u</a:t>
            </a:r>
            <a:r>
              <a:rPr spc="-75" dirty="0"/>
              <a:t>mm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6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04888"/>
            <a:ext cx="3867150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Asynchronous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Vertex-centric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Communication: distributed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shared memory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Three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consistency </a:t>
            </a:r>
            <a:r>
              <a:rPr lang="x-none" altLang="x-none" sz="11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levels: full, edge-level, and vertex-level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318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</a:t>
            </a:r>
            <a:r>
              <a:rPr spc="-65" dirty="0"/>
              <a:t>u</a:t>
            </a:r>
            <a:r>
              <a:rPr spc="-75" dirty="0"/>
              <a:t>mm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6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88" y="642938"/>
            <a:ext cx="3067050" cy="1251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Pregel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Synchronous model: super-step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Message passing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GraphLab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Asynchronous model: distributed shared-memory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Tahoma" charset="0"/>
                <a:ea typeface="Tahoma" charset="0"/>
                <a:cs typeface="Tahoma" charset="0"/>
              </a:rPr>
              <a:t>Edge-cut partitioning</a:t>
            </a:r>
            <a:endParaRPr lang="x-none" altLang="x-none" sz="10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16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6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6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9" name="object 9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1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dirty="0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dirty="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dirty="0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dirty="0" smtClean="0">
                <a:latin typeface="Lucida Sans"/>
                <a:ea typeface="+mn-ea"/>
                <a:cs typeface="Lucida Sans"/>
              </a:rPr>
              <a:t>8</a:t>
            </a:r>
            <a:endParaRPr sz="600" dirty="0">
              <a:latin typeface="Lucida Sans"/>
              <a:ea typeface="+mn-ea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332303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663" y="1385888"/>
            <a:ext cx="137160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6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Q</a:t>
            </a:r>
            <a:r>
              <a:rPr sz="2450" spc="-9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u</a:t>
            </a:r>
            <a:r>
              <a:rPr sz="2450" spc="-20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e</a:t>
            </a:r>
            <a:r>
              <a:rPr sz="2450" spc="-7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s</a:t>
            </a:r>
            <a:r>
              <a:rPr sz="2450" spc="1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t</a:t>
            </a:r>
            <a:r>
              <a:rPr sz="2450" spc="-1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i</a:t>
            </a:r>
            <a:r>
              <a:rPr sz="2450" spc="-13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o</a:t>
            </a:r>
            <a:r>
              <a:rPr sz="2450" spc="-8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ns</a:t>
            </a:r>
            <a:r>
              <a:rPr sz="2450" spc="-3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?</a:t>
            </a:r>
            <a:endParaRPr sz="2450">
              <a:latin typeface="Calibri"/>
              <a:ea typeface="+mn-ea"/>
              <a:cs typeface="Calibri"/>
            </a:endParaRPr>
          </a:p>
        </p:txBody>
      </p:sp>
      <p:sp>
        <p:nvSpPr>
          <p:cNvPr id="93187" name="object 3"/>
          <p:cNvSpPr>
            <a:spLocks/>
          </p:cNvSpPr>
          <p:nvPr/>
        </p:nvSpPr>
        <p:spPr bwMode="auto">
          <a:xfrm>
            <a:off x="747713" y="2159000"/>
            <a:ext cx="3113087" cy="153988"/>
          </a:xfrm>
          <a:custGeom>
            <a:avLst/>
            <a:gdLst>
              <a:gd name="T0" fmla="*/ 3062203 w 3113404"/>
              <a:gd name="T1" fmla="*/ 0 h 153669"/>
              <a:gd name="T2" fmla="*/ 41297 w 3113404"/>
              <a:gd name="T3" fmla="*/ 897 h 153669"/>
              <a:gd name="T4" fmla="*/ 7785 w 3113404"/>
              <a:gd name="T5" fmla="*/ 23858 h 153669"/>
              <a:gd name="T6" fmla="*/ 0 w 3113404"/>
              <a:gd name="T7" fmla="*/ 50804 h 153669"/>
              <a:gd name="T8" fmla="*/ 0 w 3113404"/>
              <a:gd name="T9" fmla="*/ 153387 h 153669"/>
              <a:gd name="T10" fmla="*/ 3112983 w 3113404"/>
              <a:gd name="T11" fmla="*/ 153387 h 153669"/>
              <a:gd name="T12" fmla="*/ 3112088 w 3113404"/>
              <a:gd name="T13" fmla="*/ 41314 h 153669"/>
              <a:gd name="T14" fmla="*/ 3089136 w 3113404"/>
              <a:gd name="T15" fmla="*/ 7789 h 153669"/>
              <a:gd name="T16" fmla="*/ 3062203 w 3113404"/>
              <a:gd name="T17" fmla="*/ 0 h 15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3404" h="153669">
                <a:moveTo>
                  <a:pt x="3062203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53387"/>
                </a:lnTo>
                <a:lnTo>
                  <a:pt x="3112983" y="153387"/>
                </a:lnTo>
                <a:lnTo>
                  <a:pt x="3112088" y="41314"/>
                </a:lnTo>
                <a:lnTo>
                  <a:pt x="3089136" y="7789"/>
                </a:lnTo>
                <a:lnTo>
                  <a:pt x="306220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88" name="object 4"/>
          <p:cNvSpPr>
            <a:spLocks/>
          </p:cNvSpPr>
          <p:nvPr/>
        </p:nvSpPr>
        <p:spPr bwMode="auto">
          <a:xfrm>
            <a:off x="746125" y="2297113"/>
            <a:ext cx="3116263" cy="55562"/>
          </a:xfrm>
          <a:custGeom>
            <a:avLst/>
            <a:gdLst>
              <a:gd name="T0" fmla="*/ 0 w 3115310"/>
              <a:gd name="T1" fmla="*/ 54863 h 55244"/>
              <a:gd name="T2" fmla="*/ 3115055 w 3115310"/>
              <a:gd name="T3" fmla="*/ 54863 h 55244"/>
              <a:gd name="T4" fmla="*/ 3115055 w 3115310"/>
              <a:gd name="T5" fmla="*/ 0 h 55244"/>
              <a:gd name="T6" fmla="*/ 0 w 3115310"/>
              <a:gd name="T7" fmla="*/ 0 h 55244"/>
              <a:gd name="T8" fmla="*/ 0 w 3115310"/>
              <a:gd name="T9" fmla="*/ 54863 h 5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5310" h="55244">
                <a:moveTo>
                  <a:pt x="0" y="54863"/>
                </a:moveTo>
                <a:lnTo>
                  <a:pt x="3115055" y="54863"/>
                </a:lnTo>
                <a:lnTo>
                  <a:pt x="3115055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89" name="object 5"/>
          <p:cNvSpPr>
            <a:spLocks noChangeArrowheads="1"/>
          </p:cNvSpPr>
          <p:nvPr/>
        </p:nvSpPr>
        <p:spPr bwMode="auto">
          <a:xfrm>
            <a:off x="798513" y="25781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93190" name="object 6"/>
          <p:cNvSpPr>
            <a:spLocks noChangeArrowheads="1"/>
          </p:cNvSpPr>
          <p:nvPr/>
        </p:nvSpPr>
        <p:spPr bwMode="auto">
          <a:xfrm>
            <a:off x="3794125" y="2562225"/>
            <a:ext cx="119063" cy="119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93191" name="object 7"/>
          <p:cNvSpPr>
            <a:spLocks/>
          </p:cNvSpPr>
          <p:nvPr/>
        </p:nvSpPr>
        <p:spPr bwMode="auto">
          <a:xfrm>
            <a:off x="847725" y="2614613"/>
            <a:ext cx="2962275" cy="68262"/>
          </a:xfrm>
          <a:custGeom>
            <a:avLst/>
            <a:gdLst>
              <a:gd name="T0" fmla="*/ 0 w 2962910"/>
              <a:gd name="T1" fmla="*/ 67055 h 67310"/>
              <a:gd name="T2" fmla="*/ 2962655 w 2962910"/>
              <a:gd name="T3" fmla="*/ 67055 h 67310"/>
              <a:gd name="T4" fmla="*/ 2962655 w 2962910"/>
              <a:gd name="T5" fmla="*/ 0 h 67310"/>
              <a:gd name="T6" fmla="*/ 0 w 2962910"/>
              <a:gd name="T7" fmla="*/ 0 h 67310"/>
              <a:gd name="T8" fmla="*/ 0 w 2962910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2910" h="67310">
                <a:moveTo>
                  <a:pt x="0" y="67055"/>
                </a:moveTo>
                <a:lnTo>
                  <a:pt x="2962655" y="67055"/>
                </a:lnTo>
                <a:lnTo>
                  <a:pt x="2962655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2" name="object 8"/>
          <p:cNvSpPr>
            <a:spLocks noChangeArrowheads="1"/>
          </p:cNvSpPr>
          <p:nvPr/>
        </p:nvSpPr>
        <p:spPr bwMode="auto">
          <a:xfrm>
            <a:off x="3859213" y="2200275"/>
            <a:ext cx="53975" cy="1063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93193" name="object 9"/>
          <p:cNvSpPr>
            <a:spLocks/>
          </p:cNvSpPr>
          <p:nvPr/>
        </p:nvSpPr>
        <p:spPr bwMode="auto">
          <a:xfrm>
            <a:off x="3859213" y="2252663"/>
            <a:ext cx="55562" cy="328612"/>
          </a:xfrm>
          <a:custGeom>
            <a:avLst/>
            <a:gdLst>
              <a:gd name="T0" fmla="*/ 0 w 55245"/>
              <a:gd name="T1" fmla="*/ 329183 h 329564"/>
              <a:gd name="T2" fmla="*/ 54863 w 55245"/>
              <a:gd name="T3" fmla="*/ 329183 h 329564"/>
              <a:gd name="T4" fmla="*/ 54863 w 55245"/>
              <a:gd name="T5" fmla="*/ 0 h 329564"/>
              <a:gd name="T6" fmla="*/ 0 w 55245"/>
              <a:gd name="T7" fmla="*/ 0 h 329564"/>
              <a:gd name="T8" fmla="*/ 0 w 55245"/>
              <a:gd name="T9" fmla="*/ 329183 h 329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45" h="329564">
                <a:moveTo>
                  <a:pt x="0" y="329183"/>
                </a:moveTo>
                <a:lnTo>
                  <a:pt x="54863" y="329183"/>
                </a:lnTo>
                <a:lnTo>
                  <a:pt x="54863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4" name="object 10"/>
          <p:cNvSpPr>
            <a:spLocks/>
          </p:cNvSpPr>
          <p:nvPr/>
        </p:nvSpPr>
        <p:spPr bwMode="auto">
          <a:xfrm>
            <a:off x="747713" y="2343150"/>
            <a:ext cx="3113087" cy="285750"/>
          </a:xfrm>
          <a:custGeom>
            <a:avLst/>
            <a:gdLst>
              <a:gd name="T0" fmla="*/ 3112983 w 3113404"/>
              <a:gd name="T1" fmla="*/ 0 h 285750"/>
              <a:gd name="T2" fmla="*/ 0 w 3113404"/>
              <a:gd name="T3" fmla="*/ 0 h 285750"/>
              <a:gd name="T4" fmla="*/ 0 w 3113404"/>
              <a:gd name="T5" fmla="*/ 234732 h 285750"/>
              <a:gd name="T6" fmla="*/ 16637 w 3113404"/>
              <a:gd name="T7" fmla="*/ 272240 h 285750"/>
              <a:gd name="T8" fmla="*/ 3062203 w 3113404"/>
              <a:gd name="T9" fmla="*/ 285524 h 285750"/>
              <a:gd name="T10" fmla="*/ 3076441 w 3113404"/>
              <a:gd name="T11" fmla="*/ 283478 h 285750"/>
              <a:gd name="T12" fmla="*/ 3107554 w 3113404"/>
              <a:gd name="T13" fmla="*/ 257509 h 285750"/>
              <a:gd name="T14" fmla="*/ 3112983 w 3113404"/>
              <a:gd name="T15" fmla="*/ 0 h 28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3404" h="285750">
                <a:moveTo>
                  <a:pt x="3112983" y="0"/>
                </a:moveTo>
                <a:lnTo>
                  <a:pt x="0" y="0"/>
                </a:lnTo>
                <a:lnTo>
                  <a:pt x="0" y="234732"/>
                </a:lnTo>
                <a:lnTo>
                  <a:pt x="16637" y="272240"/>
                </a:lnTo>
                <a:lnTo>
                  <a:pt x="3062203" y="285524"/>
                </a:lnTo>
                <a:lnTo>
                  <a:pt x="3076441" y="283478"/>
                </a:lnTo>
                <a:lnTo>
                  <a:pt x="3107554" y="257509"/>
                </a:lnTo>
                <a:lnTo>
                  <a:pt x="3112983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5" name="object 11"/>
          <p:cNvSpPr>
            <a:spLocks/>
          </p:cNvSpPr>
          <p:nvPr/>
        </p:nvSpPr>
        <p:spPr bwMode="auto">
          <a:xfrm>
            <a:off x="3860800" y="2241550"/>
            <a:ext cx="0" cy="355600"/>
          </a:xfrm>
          <a:custGeom>
            <a:avLst/>
            <a:gdLst>
              <a:gd name="T0" fmla="*/ 356460 h 356869"/>
              <a:gd name="T1" fmla="*/ 0 h 35686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56869">
                <a:moveTo>
                  <a:pt x="0" y="35646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6" name="object 12"/>
          <p:cNvSpPr>
            <a:spLocks/>
          </p:cNvSpPr>
          <p:nvPr/>
        </p:nvSpPr>
        <p:spPr bwMode="auto">
          <a:xfrm>
            <a:off x="3860800" y="2228850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7" name="object 13"/>
          <p:cNvSpPr>
            <a:spLocks/>
          </p:cNvSpPr>
          <p:nvPr/>
        </p:nvSpPr>
        <p:spPr bwMode="auto">
          <a:xfrm>
            <a:off x="3860800" y="2216150"/>
            <a:ext cx="0" cy="12700"/>
          </a:xfrm>
          <a:custGeom>
            <a:avLst/>
            <a:gdLst>
              <a:gd name="T0" fmla="*/ 12691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198" name="object 14"/>
          <p:cNvSpPr>
            <a:spLocks/>
          </p:cNvSpPr>
          <p:nvPr/>
        </p:nvSpPr>
        <p:spPr bwMode="auto">
          <a:xfrm>
            <a:off x="3860800" y="2203450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123950" y="2178050"/>
            <a:ext cx="2360613" cy="419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x-none" altLang="x-none" sz="800">
                <a:solidFill>
                  <a:srgbClr val="CC0000"/>
                </a:solidFill>
                <a:latin typeface="Lucida Sans" charset="0"/>
                <a:ea typeface="Lucida Sans" charset="0"/>
                <a:cs typeface="Lucida Sans" charset="0"/>
              </a:rPr>
              <a:t>Acknowledgements</a:t>
            </a:r>
            <a:endParaRPr lang="x-none" altLang="x-none" sz="800"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ts val="950"/>
              </a:lnSpc>
              <a:spcBef>
                <a:spcPts val="438"/>
              </a:spcBef>
            </a:pPr>
            <a:r>
              <a:rPr lang="x-none" altLang="x-none" sz="800">
                <a:latin typeface="Lucida Sans" charset="0"/>
                <a:ea typeface="Lucida Sans" charset="0"/>
                <a:cs typeface="Lucida Sans" charset="0"/>
              </a:rPr>
              <a:t>Some pictures were derived from the Spark web site (</a:t>
            </a:r>
            <a:r>
              <a:rPr lang="x-none" altLang="x-none" sz="800">
                <a:latin typeface="MS Gothic" charset="-128"/>
                <a:ea typeface="MS Gothic" charset="-128"/>
                <a:hlinkClick r:id="rId6"/>
              </a:rPr>
              <a:t>http://spark.apache.org/</a:t>
            </a:r>
            <a:r>
              <a:rPr lang="x-none" altLang="x-none" sz="800">
                <a:latin typeface="Lucida Sans" charset="0"/>
                <a:ea typeface="Lucida Sans" charset="0"/>
                <a:cs typeface="Lucida Sans" charset="0"/>
                <a:hlinkClick r:id="rId6"/>
              </a:rPr>
              <a:t>).</a:t>
            </a:r>
            <a:endParaRPr lang="x-none" altLang="x-none" sz="80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93200" name="object 1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201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202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20" name="object 2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22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dirty="0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dirty="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dirty="0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dirty="0" smtClean="0">
                <a:latin typeface="Lucida Sans"/>
                <a:ea typeface="+mn-ea"/>
                <a:cs typeface="Lucida Sans"/>
              </a:rPr>
              <a:t>8</a:t>
            </a:r>
            <a:endParaRPr sz="600" dirty="0">
              <a:latin typeface="Lucida Sans"/>
              <a:ea typeface="+mn-ea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479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Graph Algorithms Characteristics (1/2)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76098"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Unstructured </a:t>
            </a:r>
            <a:r>
              <a:rPr lang="x-none" altLang="x-none" dirty="0">
                <a:latin typeface="Tahoma" charset="0"/>
                <a:ea typeface="Tahoma" charset="0"/>
                <a:cs typeface="Tahoma" charset="0"/>
              </a:rPr>
              <a:t>problems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6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Difficult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to extract </a:t>
            </a: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parallelism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based on partitioning of </a:t>
            </a:r>
            <a:r>
              <a:rPr lang="x-none" altLang="x-none" sz="1000" dirty="0">
                <a:solidFill>
                  <a:srgbClr val="CC0000"/>
                </a:solidFill>
                <a:latin typeface="Tahoma" charset="0"/>
                <a:ea typeface="Tahoma" charset="0"/>
                <a:cs typeface="Tahoma" charset="0"/>
              </a:rPr>
              <a:t>the data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: the </a:t>
            </a: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irregular structure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of graphs.</a:t>
            </a:r>
          </a:p>
          <a:p>
            <a:pPr marL="139700" eaLnBrk="1" hangingPunct="1">
              <a:spcBef>
                <a:spcPts val="488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Limited scalability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:  </a:t>
            </a: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unbalanced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computational </a:t>
            </a: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loads 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resulting from </a:t>
            </a:r>
            <a:r>
              <a:rPr lang="x-none" altLang="x-none" sz="1000" dirty="0">
                <a:solidFill>
                  <a:srgbClr val="729A0E"/>
                </a:solidFill>
                <a:latin typeface="Tahoma" charset="0"/>
                <a:ea typeface="Tahoma" charset="0"/>
                <a:cs typeface="Tahoma" charset="0"/>
              </a:rPr>
              <a:t>poorly partitioned data</a:t>
            </a:r>
            <a:r>
              <a:rPr lang="x-none" altLang="x-none" sz="1000" dirty="0">
                <a:latin typeface="Tahoma" charset="0"/>
                <a:ea typeface="Tahoma" charset="0"/>
                <a:cs typeface="Tahoma" charset="0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900" y="2085975"/>
            <a:ext cx="4051300" cy="5668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en-US" altLang="x-none" sz="1100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Iterative processing</a:t>
            </a:r>
            <a:endParaRPr lang="x-none" altLang="x-none" sz="1100" dirty="0">
              <a:latin typeface="Tahoma" charset="0"/>
              <a:ea typeface="Tahoma" charset="0"/>
              <a:cs typeface="Tahoma" charset="0"/>
            </a:endParaRPr>
          </a:p>
          <a:p>
            <a:pPr>
              <a:spcBef>
                <a:spcPts val="6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Many graphs algorithms need </a:t>
            </a:r>
            <a:r>
              <a:rPr lang="en-US" altLang="x-none" sz="1000" dirty="0" smtClean="0">
                <a:solidFill>
                  <a:srgbClr val="178DBC"/>
                </a:solidFill>
                <a:latin typeface="Tahoma" charset="0"/>
                <a:ea typeface="Tahoma" charset="0"/>
                <a:cs typeface="Tahoma" charset="0"/>
              </a:rPr>
              <a:t>multiple rounds of processing </a:t>
            </a:r>
            <a:r>
              <a:rPr lang="en-US" altLang="x-non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to converge to a result</a:t>
            </a:r>
            <a:endParaRPr lang="x-none" altLang="x-none" sz="1000" dirty="0">
              <a:solidFill>
                <a:schemeClr val="tx1">
                  <a:lumMod val="65000"/>
                  <a:lumOff val="3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246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Engin Arslan</a:t>
            </a:r>
            <a:endParaRPr spc="50"/>
          </a:p>
        </p:txBody>
      </p:sp>
      <p:sp>
        <p:nvSpPr>
          <p:cNvPr id="10" name="object 10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 smtClean="0"/>
              <a:t>Graph Processing</a:t>
            </a:r>
            <a:endParaRPr spc="-60"/>
          </a:p>
        </p:txBody>
      </p:sp>
      <p:sp>
        <p:nvSpPr>
          <p:cNvPr id="14" name="object 27"/>
          <p:cNvSpPr txBox="1"/>
          <p:nvPr/>
        </p:nvSpPr>
        <p:spPr>
          <a:xfrm>
            <a:off x="3514725" y="3352800"/>
            <a:ext cx="595313" cy="9233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5" smtClean="0">
                <a:latin typeface="Lucida Sans"/>
                <a:ea typeface="+mn-ea"/>
                <a:cs typeface="Lucida Sans"/>
              </a:rPr>
              <a:t>April 17</a:t>
            </a:r>
            <a:r>
              <a:rPr sz="600" spc="20" smtClean="0">
                <a:latin typeface="Lucida Sans"/>
                <a:ea typeface="+mn-ea"/>
                <a:cs typeface="Lucida Sans"/>
              </a:rPr>
              <a:t> </a:t>
            </a:r>
            <a:r>
              <a:rPr sz="600" spc="-65" smtClean="0">
                <a:latin typeface="Lucida Sans"/>
                <a:ea typeface="+mn-ea"/>
                <a:cs typeface="Lucida Sans"/>
              </a:rPr>
              <a:t>201</a:t>
            </a:r>
            <a:r>
              <a:rPr lang="en-US" sz="600" spc="-65" smtClean="0">
                <a:latin typeface="Lucida Sans"/>
                <a:ea typeface="+mn-ea"/>
                <a:cs typeface="Lucida Sans"/>
              </a:rPr>
              <a:t>8</a:t>
            </a:r>
            <a:endParaRPr sz="600">
              <a:latin typeface="Lucida Sans"/>
              <a:ea typeface="+mn-ea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A5A5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4019</Words>
  <Application>Microsoft Macintosh PowerPoint</Application>
  <PresentationFormat>Custom</PresentationFormat>
  <Paragraphs>767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Arial Unicode MS</vt:lpstr>
      <vt:lpstr>Calibri</vt:lpstr>
      <vt:lpstr>Cambria Math</vt:lpstr>
      <vt:lpstr>Lucida Sans</vt:lpstr>
      <vt:lpstr>Lucida Sans Unicode</vt:lpstr>
      <vt:lpstr>MS Gothic</vt:lpstr>
      <vt:lpstr>Tahoma</vt:lpstr>
      <vt:lpstr>Times New Roman</vt:lpstr>
      <vt:lpstr>Trebuchet MS</vt:lpstr>
      <vt:lpstr>Arial</vt:lpstr>
      <vt:lpstr>Office Theme</vt:lpstr>
      <vt:lpstr>PowerPoint Presentation</vt:lpstr>
      <vt:lpstr>PowerPoint Presentation</vt:lpstr>
      <vt:lpstr>Introduction</vt:lpstr>
      <vt:lpstr>Large Graph</vt:lpstr>
      <vt:lpstr>Large-Scale Graph Processing</vt:lpstr>
      <vt:lpstr>Question</vt:lpstr>
      <vt:lpstr>Data-Parallel Model for Large-Scale Graph Processing</vt:lpstr>
      <vt:lpstr>Graph Algorithms Characteristics (1/2)</vt:lpstr>
      <vt:lpstr>Graph Algorithms Characteristics (1/2)</vt:lpstr>
      <vt:lpstr>Graph Algorithms Characteristics (2/2)</vt:lpstr>
      <vt:lpstr>Proposed Solution</vt:lpstr>
      <vt:lpstr>Proposed Solution</vt:lpstr>
      <vt:lpstr>Graph-Parallel Processing</vt:lpstr>
      <vt:lpstr>Data-Parallel vs. Graph-Parallel Computation</vt:lpstr>
      <vt:lpstr>Data-Parallel vs. Graph-Parallel Computation</vt:lpstr>
      <vt:lpstr>Outline</vt:lpstr>
      <vt:lpstr>PowerPoint Presentation</vt:lpstr>
      <vt:lpstr>Pregel</vt:lpstr>
      <vt:lpstr>Bulk Synchronous Parallel (1/2)</vt:lpstr>
      <vt:lpstr>Bulk Synchronous Parallel (2/2)</vt:lpstr>
      <vt:lpstr>Vertex-Centric Programs</vt:lpstr>
      <vt:lpstr>Data Model</vt:lpstr>
      <vt:lpstr>Execution Model (1/3)</vt:lpstr>
      <vt:lpstr>Execution Model (1/3)</vt:lpstr>
      <vt:lpstr>Execution Model (1/3)</vt:lpstr>
      <vt:lpstr>Execution Model (1/3)</vt:lpstr>
      <vt:lpstr>Execution Model (2/3)</vt:lpstr>
      <vt:lpstr>Execution Model (2/3)</vt:lpstr>
      <vt:lpstr>Execution Model (2/3)</vt:lpstr>
      <vt:lpstr>Execution Model (2/3)</vt:lpstr>
      <vt:lpstr>Execution Model (3/3)</vt:lpstr>
      <vt:lpstr>Execution Model (3/3)</vt:lpstr>
      <vt:lpstr>Execution Model (3/3)</vt:lpstr>
      <vt:lpstr>Example: Max Value (1/4)</vt:lpstr>
      <vt:lpstr>Example: Max Value (2/4)</vt:lpstr>
      <vt:lpstr>Example: Max Value (3/4)</vt:lpstr>
      <vt:lpstr>Example: Max Value (4/4)</vt:lpstr>
      <vt:lpstr>Example: PageRank</vt:lpstr>
      <vt:lpstr>Example: PageRank</vt:lpstr>
      <vt:lpstr>Partitioning the Graph</vt:lpstr>
      <vt:lpstr>Implementation (1/4)</vt:lpstr>
      <vt:lpstr>Implementation (2/4)</vt:lpstr>
      <vt:lpstr>Implementation (3/4)</vt:lpstr>
      <vt:lpstr>Implementation (3/4)</vt:lpstr>
      <vt:lpstr>Implementation (4/4)</vt:lpstr>
      <vt:lpstr>Combiner</vt:lpstr>
      <vt:lpstr>Fault Tolerance (1/2)</vt:lpstr>
      <vt:lpstr>Fault Tolerance (2/2)</vt:lpstr>
      <vt:lpstr>Pregel Summary</vt:lpstr>
      <vt:lpstr>Pregel Limitations</vt:lpstr>
      <vt:lpstr>PowerPoint Presentation</vt:lpstr>
      <vt:lpstr>Data Model</vt:lpstr>
      <vt:lpstr>Vertex Scope</vt:lpstr>
      <vt:lpstr>Execution Model (1/4)</vt:lpstr>
      <vt:lpstr>Execution Model (2/4)</vt:lpstr>
      <vt:lpstr>Execution Model (3/4)</vt:lpstr>
      <vt:lpstr>Execution Model (4/4)</vt:lpstr>
      <vt:lpstr>Example: PageRank</vt:lpstr>
      <vt:lpstr>Data Consistency (1/3)</vt:lpstr>
      <vt:lpstr>Data Consistency (1/3)</vt:lpstr>
      <vt:lpstr>Data Consistency (1/3)</vt:lpstr>
      <vt:lpstr>Data Consistency (1/3)</vt:lpstr>
      <vt:lpstr>Data Consistency (2/3)</vt:lpstr>
      <vt:lpstr>Data Consistency (3/3)</vt:lpstr>
      <vt:lpstr>Data Consistency (3/3)</vt:lpstr>
      <vt:lpstr>Data Consistency (3/3)</vt:lpstr>
      <vt:lpstr>GraphLab Implementation</vt:lpstr>
      <vt:lpstr>GraphLab Implementation</vt:lpstr>
      <vt:lpstr>Tasks Schedulers (1/2)</vt:lpstr>
      <vt:lpstr>Tasks Schedulers (1/2)</vt:lpstr>
      <vt:lpstr>Tasks Schedulers (2/2)</vt:lpstr>
      <vt:lpstr>Tasks Schedulers (2/2)</vt:lpstr>
      <vt:lpstr>Consistency</vt:lpstr>
      <vt:lpstr>Consistency</vt:lpstr>
      <vt:lpstr>GraphLab Implementation</vt:lpstr>
      <vt:lpstr>Distributed Implementation</vt:lpstr>
      <vt:lpstr>Graph Partitioning - Phase 1 (1/2)</vt:lpstr>
      <vt:lpstr>Graph Partitioning - Phase 1 (2/2)</vt:lpstr>
      <vt:lpstr>Graph Partitioning - Phase 2</vt:lpstr>
      <vt:lpstr>Consistency</vt:lpstr>
      <vt:lpstr>Consistency - Chromatic Engine</vt:lpstr>
      <vt:lpstr>Consistency - Chromatic Engine</vt:lpstr>
      <vt:lpstr>Consistency - Chromatic Engine</vt:lpstr>
      <vt:lpstr>Consistency - Chromatic Engine</vt:lpstr>
      <vt:lpstr>Consistency - Distributed Locking Engine</vt:lpstr>
      <vt:lpstr>Fault Tolerance - Synchronous</vt:lpstr>
      <vt:lpstr>GraphLab Summary</vt:lpstr>
      <vt:lpstr>Summary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Engin Arslan</cp:lastModifiedBy>
  <cp:revision>30</cp:revision>
  <dcterms:created xsi:type="dcterms:W3CDTF">2018-04-17T07:08:07Z</dcterms:created>
  <dcterms:modified xsi:type="dcterms:W3CDTF">2018-04-24T20:59:08Z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LastSaved">
    <vt:filetime>2018-04-17T00:00:00Z</vt:filetime>
  </property>
</Properties>
</file>