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3722"/>
  </p:normalViewPr>
  <p:slideViewPr>
    <p:cSldViewPr>
      <p:cViewPr varScale="1">
        <p:scale>
          <a:sx n="157" d="100"/>
          <a:sy n="157" d="100"/>
        </p:scale>
        <p:origin x="8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1412" y="1153538"/>
            <a:ext cx="5581174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151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8898" y="1111873"/>
            <a:ext cx="4048125" cy="357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62692" y="1204468"/>
            <a:ext cx="3309620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947" y="1763073"/>
            <a:ext cx="5818105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911" y="1224023"/>
            <a:ext cx="7952176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151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92300" y="4670602"/>
            <a:ext cx="262890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5900" marR="5080" indent="-203835">
              <a:lnSpc>
                <a:spcPct val="100299"/>
              </a:lnSpc>
              <a:spcBef>
                <a:spcPts val="80"/>
              </a:spcBef>
            </a:pPr>
            <a:r>
              <a:rPr spc="-5" dirty="0"/>
              <a:t>Apache HBase:</a:t>
            </a:r>
            <a:r>
              <a:rPr spc="-105" dirty="0"/>
              <a:t> </a:t>
            </a:r>
            <a:r>
              <a:rPr spc="-5" dirty="0"/>
              <a:t>the  Hadoop</a:t>
            </a:r>
            <a:r>
              <a:rPr spc="-5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64416"/>
            <a:ext cx="2590800" cy="612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40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Model, </a:t>
            </a:r>
            <a:r>
              <a:rPr sz="3600" spc="-10" dirty="0"/>
              <a:t>Single</a:t>
            </a:r>
            <a:r>
              <a:rPr sz="3600" spc="-95" dirty="0"/>
              <a:t> </a:t>
            </a:r>
            <a:r>
              <a:rPr sz="3600" spc="-5" dirty="0"/>
              <a:t>Table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06965" y="1179433"/>
            <a:ext cx="2562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Apache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HBase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8024" y="1769355"/>
          <a:ext cx="5824853" cy="2807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085"/>
                <a:gridCol w="1177925"/>
                <a:gridCol w="1207135"/>
                <a:gridCol w="1177289"/>
                <a:gridCol w="1201419"/>
              </a:tblGrid>
              <a:tr h="458470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4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fam1:col1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fam1:col2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fam2:col1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fam2:col2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row1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row2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row3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6399" y="1636633"/>
            <a:ext cx="21424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columns </a:t>
            </a:r>
            <a:r>
              <a:rPr sz="3000" spc="-5" dirty="0">
                <a:latin typeface="Arial"/>
                <a:cs typeface="Arial"/>
              </a:rPr>
              <a:t>are  grouped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into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Column  Families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3501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Sparse</a:t>
            </a:r>
            <a:r>
              <a:rPr sz="3600" spc="-95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30247" y="2902398"/>
            <a:ext cx="1094105" cy="160655"/>
          </a:xfrm>
          <a:custGeom>
            <a:avLst/>
            <a:gdLst/>
            <a:ahLst/>
            <a:cxnLst/>
            <a:rect l="l" t="t" r="r" b="b"/>
            <a:pathLst>
              <a:path w="1094104" h="160655">
                <a:moveTo>
                  <a:pt x="0" y="0"/>
                </a:moveTo>
                <a:lnTo>
                  <a:pt x="1094039" y="0"/>
                </a:lnTo>
                <a:lnTo>
                  <a:pt x="1094039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4286" y="2890789"/>
            <a:ext cx="131445" cy="175895"/>
          </a:xfrm>
          <a:custGeom>
            <a:avLst/>
            <a:gdLst/>
            <a:ahLst/>
            <a:cxnLst/>
            <a:rect l="l" t="t" r="r" b="b"/>
            <a:pathLst>
              <a:path w="131445" h="175894">
                <a:moveTo>
                  <a:pt x="0" y="0"/>
                </a:moveTo>
                <a:lnTo>
                  <a:pt x="131339" y="0"/>
                </a:lnTo>
                <a:lnTo>
                  <a:pt x="131339" y="175316"/>
                </a:lnTo>
                <a:lnTo>
                  <a:pt x="0" y="175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0247" y="3071764"/>
            <a:ext cx="421640" cy="175895"/>
          </a:xfrm>
          <a:custGeom>
            <a:avLst/>
            <a:gdLst/>
            <a:ahLst/>
            <a:cxnLst/>
            <a:rect l="l" t="t" r="r" b="b"/>
            <a:pathLst>
              <a:path w="421639" h="175894">
                <a:moveTo>
                  <a:pt x="0" y="0"/>
                </a:moveTo>
                <a:lnTo>
                  <a:pt x="421556" y="0"/>
                </a:lnTo>
                <a:lnTo>
                  <a:pt x="421556" y="175316"/>
                </a:lnTo>
                <a:lnTo>
                  <a:pt x="0" y="175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0247" y="3744813"/>
            <a:ext cx="1094105" cy="160655"/>
          </a:xfrm>
          <a:custGeom>
            <a:avLst/>
            <a:gdLst/>
            <a:ahLst/>
            <a:cxnLst/>
            <a:rect l="l" t="t" r="r" b="b"/>
            <a:pathLst>
              <a:path w="1094104" h="160654">
                <a:moveTo>
                  <a:pt x="0" y="0"/>
                </a:moveTo>
                <a:lnTo>
                  <a:pt x="1094039" y="0"/>
                </a:lnTo>
                <a:lnTo>
                  <a:pt x="1094039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4286" y="3733204"/>
            <a:ext cx="131445" cy="175895"/>
          </a:xfrm>
          <a:custGeom>
            <a:avLst/>
            <a:gdLst/>
            <a:ahLst/>
            <a:cxnLst/>
            <a:rect l="l" t="t" r="r" b="b"/>
            <a:pathLst>
              <a:path w="131445" h="175895">
                <a:moveTo>
                  <a:pt x="0" y="0"/>
                </a:moveTo>
                <a:lnTo>
                  <a:pt x="131339" y="0"/>
                </a:lnTo>
                <a:lnTo>
                  <a:pt x="131339" y="175316"/>
                </a:lnTo>
                <a:lnTo>
                  <a:pt x="0" y="175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0247" y="3914179"/>
            <a:ext cx="421640" cy="175895"/>
          </a:xfrm>
          <a:custGeom>
            <a:avLst/>
            <a:gdLst/>
            <a:ahLst/>
            <a:cxnLst/>
            <a:rect l="l" t="t" r="r" b="b"/>
            <a:pathLst>
              <a:path w="421639" h="175895">
                <a:moveTo>
                  <a:pt x="0" y="0"/>
                </a:moveTo>
                <a:lnTo>
                  <a:pt x="421556" y="0"/>
                </a:lnTo>
                <a:lnTo>
                  <a:pt x="421556" y="175316"/>
                </a:lnTo>
                <a:lnTo>
                  <a:pt x="0" y="175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4945" y="1273769"/>
          <a:ext cx="4457700" cy="2874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/>
                <a:gridCol w="1485900"/>
                <a:gridCol w="1485900"/>
              </a:tblGrid>
              <a:tr h="29781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Row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fam1:contents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fam1:anchor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265">
                <a:tc row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“com.cnn.www”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463550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contents:html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 “&lt;html&gt;...”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463550">
                        <a:lnSpc>
                          <a:spcPct val="102299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contents:html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 “&lt;html&gt;...”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3915">
                <a:tc row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“com.bbc.www”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189230">
                        <a:lnSpc>
                          <a:spcPts val="1420"/>
                        </a:lnSpc>
                        <a:spcBef>
                          <a:spcPts val="4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anchor:cnnsi.com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"BBC"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3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189230">
                        <a:lnSpc>
                          <a:spcPts val="1430"/>
                        </a:lnSpc>
                        <a:spcBef>
                          <a:spcPts val="4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anchor:cnnsi.com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"BBC"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24" y="136461"/>
            <a:ext cx="29679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Data is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i="1" spc="-5" dirty="0">
                <a:latin typeface="Arial"/>
                <a:cs typeface="Arial"/>
              </a:rPr>
              <a:t>physically  </a:t>
            </a:r>
            <a:r>
              <a:rPr sz="3000" b="0" dirty="0">
                <a:latin typeface="Arial"/>
                <a:cs typeface="Arial"/>
              </a:rPr>
              <a:t>stored </a:t>
            </a:r>
            <a:r>
              <a:rPr sz="3000" b="0" spc="-5" dirty="0">
                <a:latin typeface="Arial"/>
                <a:cs typeface="Arial"/>
              </a:rPr>
              <a:t>by  </a:t>
            </a:r>
            <a:r>
              <a:rPr sz="3000" spc="-5" dirty="0"/>
              <a:t>Column</a:t>
            </a:r>
            <a:r>
              <a:rPr sz="3000" spc="-40" dirty="0"/>
              <a:t> </a:t>
            </a:r>
            <a:r>
              <a:rPr sz="3000" spc="-5" dirty="0"/>
              <a:t>Family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036" y="2336078"/>
          <a:ext cx="5201285" cy="265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/>
                <a:gridCol w="1074420"/>
                <a:gridCol w="1010285"/>
                <a:gridCol w="1045210"/>
                <a:gridCol w="1049655"/>
              </a:tblGrid>
              <a:tr h="44386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54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83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07586" y="1065150"/>
            <a:ext cx="1532890" cy="1135380"/>
          </a:xfrm>
          <a:custGeom>
            <a:avLst/>
            <a:gdLst/>
            <a:ahLst/>
            <a:cxnLst/>
            <a:rect l="l" t="t" r="r" b="b"/>
            <a:pathLst>
              <a:path w="1532889" h="1135380">
                <a:moveTo>
                  <a:pt x="0" y="1135190"/>
                </a:moveTo>
                <a:lnTo>
                  <a:pt x="1532783" y="0"/>
                </a:lnTo>
              </a:path>
            </a:pathLst>
          </a:custGeom>
          <a:ln w="761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5465" y="859346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149814" y="306948"/>
                </a:moveTo>
                <a:lnTo>
                  <a:pt x="0" y="104662"/>
                </a:lnTo>
                <a:lnTo>
                  <a:pt x="352796" y="0"/>
                </a:lnTo>
                <a:lnTo>
                  <a:pt x="149814" y="30694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5465" y="859346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149814" y="306948"/>
                </a:moveTo>
                <a:lnTo>
                  <a:pt x="352796" y="0"/>
                </a:lnTo>
                <a:lnTo>
                  <a:pt x="0" y="104662"/>
                </a:lnTo>
                <a:lnTo>
                  <a:pt x="149814" y="306948"/>
                </a:lnTo>
                <a:close/>
              </a:path>
            </a:pathLst>
          </a:custGeom>
          <a:ln w="761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19380000">
            <a:off x="3542555" y="1288515"/>
            <a:ext cx="95671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latin typeface="Arial"/>
                <a:cs typeface="Arial"/>
              </a:rPr>
              <a:t>actuality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0942" y="1956951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concept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79251" y="-4762"/>
          <a:ext cx="3434715" cy="484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/>
                <a:gridCol w="1109980"/>
                <a:gridCol w="1160145"/>
              </a:tblGrid>
              <a:tr h="39179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29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3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83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83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3525">
                        <a:lnSpc>
                          <a:spcPts val="124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9361" y="1804333"/>
          <a:ext cx="3232783" cy="290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914399"/>
                <a:gridCol w="1198244"/>
              </a:tblGrid>
              <a:tr h="363220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fam1:col1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fam1:col2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632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2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fam2:col1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fam2:col2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24" y="124637"/>
            <a:ext cx="2856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Column</a:t>
            </a:r>
            <a:r>
              <a:rPr sz="3000" b="0" spc="-10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Families  and</a:t>
            </a:r>
            <a:r>
              <a:rPr sz="3000" b="0" spc="-15" dirty="0">
                <a:latin typeface="Arial"/>
                <a:cs typeface="Arial"/>
              </a:rPr>
              <a:t> </a:t>
            </a:r>
            <a:r>
              <a:rPr sz="3000" b="0" i="1" spc="-5" dirty="0">
                <a:latin typeface="Arial"/>
                <a:cs typeface="Arial"/>
              </a:rPr>
              <a:t>Sharding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73868" y="1804320"/>
          <a:ext cx="3718559" cy="2980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/>
                <a:gridCol w="929640"/>
                <a:gridCol w="929639"/>
              </a:tblGrid>
              <a:tr h="36639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5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fam1:col1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fam1:col2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</a:tr>
              <a:tr h="3663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fam2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fam2:col1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fam2:col2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row4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96894" y="1335529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Shard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587" y="1335529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Shard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40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Model, </a:t>
            </a:r>
            <a:r>
              <a:rPr sz="3600" spc="-10" dirty="0"/>
              <a:t>Single</a:t>
            </a:r>
            <a:r>
              <a:rPr sz="3600" spc="-95" dirty="0"/>
              <a:t> </a:t>
            </a:r>
            <a:r>
              <a:rPr sz="3600" spc="-5" dirty="0"/>
              <a:t>Table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06965" y="1179433"/>
            <a:ext cx="2562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Apache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HBase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28974" y="1769355"/>
          <a:ext cx="5633083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556895"/>
                <a:gridCol w="1109345"/>
                <a:gridCol w="1159510"/>
                <a:gridCol w="1058544"/>
                <a:gridCol w="1141729"/>
              </a:tblGrid>
              <a:tr h="443865">
                <a:tc rowSpan="2"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54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30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8799" y="1636633"/>
            <a:ext cx="23329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(row,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column)  </a:t>
            </a:r>
            <a:r>
              <a:rPr sz="3000" spc="-5" dirty="0">
                <a:latin typeface="Arial"/>
                <a:cs typeface="Arial"/>
              </a:rPr>
              <a:t>pairs are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Versioned</a:t>
            </a:r>
            <a:r>
              <a:rPr sz="3000" spc="-5" dirty="0">
                <a:latin typeface="Arial"/>
                <a:cs typeface="Arial"/>
              </a:rPr>
              <a:t>,  </a:t>
            </a:r>
            <a:r>
              <a:rPr sz="3000" dirty="0">
                <a:latin typeface="Arial"/>
                <a:cs typeface="Arial"/>
              </a:rPr>
              <a:t>sometimes  referred </a:t>
            </a:r>
            <a:r>
              <a:rPr sz="3000" spc="-5" dirty="0">
                <a:latin typeface="Arial"/>
                <a:cs typeface="Arial"/>
              </a:rPr>
              <a:t>to as 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3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Stamps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40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Model, </a:t>
            </a:r>
            <a:r>
              <a:rPr sz="3600" spc="-10" dirty="0"/>
              <a:t>Single</a:t>
            </a:r>
            <a:r>
              <a:rPr sz="3600" spc="-95" dirty="0"/>
              <a:t> </a:t>
            </a:r>
            <a:r>
              <a:rPr sz="3600" spc="-5" dirty="0"/>
              <a:t>Table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06965" y="1179433"/>
            <a:ext cx="2562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Apache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HBase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28974" y="1769355"/>
          <a:ext cx="5633083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  <a:gridCol w="556895"/>
                <a:gridCol w="1109345"/>
                <a:gridCol w="1159510"/>
                <a:gridCol w="1058544"/>
                <a:gridCol w="1141729"/>
              </a:tblGrid>
              <a:tr h="443865">
                <a:tc rowSpan="2"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54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fam1:col2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fam2:col2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30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43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43865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43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8799" y="1636633"/>
            <a:ext cx="24403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A (row,  column,  version) </a:t>
            </a:r>
            <a:r>
              <a:rPr sz="3000" spc="-5" dirty="0">
                <a:latin typeface="Arial"/>
                <a:cs typeface="Arial"/>
              </a:rPr>
              <a:t>tuple  defines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Cell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46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95" dirty="0"/>
              <a:t> </a:t>
            </a:r>
            <a:r>
              <a:rPr sz="3600" dirty="0"/>
              <a:t>Model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13" y="1207640"/>
            <a:ext cx="7900670" cy="337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basic unit is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E2725"/>
                </a:solidFill>
                <a:latin typeface="Arial"/>
                <a:cs typeface="Arial"/>
              </a:rPr>
              <a:t>column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lr>
                <a:srgbClr val="000000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8E2725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composed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columns,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and those, in turn, are  grouped into </a:t>
            </a:r>
            <a:r>
              <a:rPr sz="2400" dirty="0">
                <a:solidFill>
                  <a:srgbClr val="8E2725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8E2725"/>
                </a:solidFill>
                <a:latin typeface="Arial"/>
                <a:cs typeface="Arial"/>
              </a:rPr>
              <a:t>families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Columns are often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referenced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as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E2725"/>
                </a:solidFill>
                <a:latin typeface="Arial"/>
                <a:cs typeface="Arial"/>
              </a:rPr>
              <a:t>family:qualifier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marR="254000" indent="-412115">
              <a:lnSpc>
                <a:spcPct val="114599"/>
              </a:lnSpc>
              <a:buClr>
                <a:srgbClr val="000000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number of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rows,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in turn, form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8E2725"/>
                </a:solidFill>
                <a:latin typeface="Arial"/>
                <a:cs typeface="Arial"/>
              </a:rPr>
              <a:t>table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, and there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can 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424815" marR="492759" indent="-412115">
              <a:lnSpc>
                <a:spcPct val="114599"/>
              </a:lnSpc>
              <a:buClr>
                <a:srgbClr val="000000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column may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multiple versions,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each  distinct </a:t>
            </a:r>
            <a:r>
              <a:rPr sz="2400" dirty="0">
                <a:solidFill>
                  <a:srgbClr val="8E2725"/>
                </a:solidFill>
                <a:latin typeface="Arial"/>
                <a:cs typeface="Arial"/>
              </a:rPr>
              <a:t>version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contained </a:t>
            </a:r>
            <a:r>
              <a:rPr sz="2400" spc="-5" dirty="0">
                <a:solidFill>
                  <a:srgbClr val="515151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a separate</a:t>
            </a:r>
            <a:r>
              <a:rPr sz="2400" spc="-2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E2725"/>
                </a:solidFill>
                <a:latin typeface="Arial"/>
                <a:cs typeface="Arial"/>
              </a:rPr>
              <a:t>cell</a:t>
            </a:r>
            <a:r>
              <a:rPr sz="2400" dirty="0">
                <a:solidFill>
                  <a:srgbClr val="515151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24355" marR="5080" indent="-1812289">
              <a:lnSpc>
                <a:spcPct val="100299"/>
              </a:lnSpc>
              <a:spcBef>
                <a:spcPts val="80"/>
              </a:spcBef>
            </a:pPr>
            <a:r>
              <a:rPr spc="-5" dirty="0"/>
              <a:t>HBase’s</a:t>
            </a:r>
            <a:r>
              <a:rPr spc="-100" dirty="0"/>
              <a:t> </a:t>
            </a:r>
            <a:r>
              <a:rPr spc="-5" dirty="0"/>
              <a:t>Distributed  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33463"/>
            <a:ext cx="329247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0" dirty="0"/>
              <a:t>Scalability</a:t>
            </a:r>
            <a:r>
              <a:rPr sz="3600" spc="-100" dirty="0"/>
              <a:t> </a:t>
            </a:r>
            <a:r>
              <a:rPr sz="3600" spc="-5" dirty="0"/>
              <a:t>thru  Sharding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5" y="1931254"/>
          <a:ext cx="2835274" cy="316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/>
                <a:gridCol w="567055"/>
                <a:gridCol w="567054"/>
                <a:gridCol w="567055"/>
                <a:gridCol w="567055"/>
              </a:tblGrid>
              <a:tr h="391795">
                <a:tc gridSpan="5">
                  <a:txBody>
                    <a:bodyPr/>
                    <a:lstStyle/>
                    <a:p>
                      <a:pPr marL="769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complete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640">
                <a:tc gridSpan="5"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billions of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rows...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82643" y="854884"/>
          <a:ext cx="2409824" cy="1506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481965"/>
                <a:gridCol w="481965"/>
                <a:gridCol w="481965"/>
                <a:gridCol w="481964"/>
              </a:tblGrid>
              <a:tr h="502284">
                <a:tc gridSpan="5"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rows 1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63641" y="2457452"/>
          <a:ext cx="2409824" cy="1506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481965"/>
                <a:gridCol w="481965"/>
                <a:gridCol w="481965"/>
                <a:gridCol w="481964"/>
              </a:tblGrid>
              <a:tr h="502284">
                <a:tc gridSpan="5"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rows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1001 through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64856" y="207249"/>
            <a:ext cx="4436745" cy="4778375"/>
          </a:xfrm>
          <a:custGeom>
            <a:avLst/>
            <a:gdLst/>
            <a:ahLst/>
            <a:cxnLst/>
            <a:rect l="l" t="t" r="r" b="b"/>
            <a:pathLst>
              <a:path w="4436745" h="4778375">
                <a:moveTo>
                  <a:pt x="0" y="0"/>
                </a:moveTo>
                <a:lnTo>
                  <a:pt x="4436382" y="0"/>
                </a:lnTo>
                <a:lnTo>
                  <a:pt x="4436382" y="4778080"/>
                </a:lnTo>
                <a:lnTo>
                  <a:pt x="0" y="477808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7890" y="271433"/>
            <a:ext cx="764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Region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788" y="4144076"/>
            <a:ext cx="639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etc.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0100000">
            <a:off x="3375819" y="2896494"/>
            <a:ext cx="115964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i="1" dirty="0">
                <a:latin typeface="Arial"/>
                <a:cs typeface="Arial"/>
              </a:rPr>
              <a:t>split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6160" y="3268429"/>
            <a:ext cx="610870" cy="311150"/>
          </a:xfrm>
          <a:custGeom>
            <a:avLst/>
            <a:gdLst/>
            <a:ahLst/>
            <a:cxnLst/>
            <a:rect l="l" t="t" r="r" b="b"/>
            <a:pathLst>
              <a:path w="610870" h="311150">
                <a:moveTo>
                  <a:pt x="0" y="310656"/>
                </a:moveTo>
                <a:lnTo>
                  <a:pt x="610742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9320" y="3170981"/>
            <a:ext cx="220741" cy="17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39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Scalability </a:t>
            </a:r>
            <a:r>
              <a:rPr sz="3600" spc="-5" dirty="0"/>
              <a:t>thru</a:t>
            </a:r>
            <a:r>
              <a:rPr sz="3600" spc="-90" dirty="0"/>
              <a:t> </a:t>
            </a:r>
            <a:r>
              <a:rPr sz="3600" spc="-5" dirty="0"/>
              <a:t>Sharding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0783" y="1609731"/>
          <a:ext cx="1914524" cy="106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382905"/>
                <a:gridCol w="382904"/>
                <a:gridCol w="382905"/>
                <a:gridCol w="382905"/>
              </a:tblGrid>
              <a:tr h="2774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14045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rows 1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1000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0783" y="2750326"/>
          <a:ext cx="1914524" cy="106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382905"/>
                <a:gridCol w="382904"/>
                <a:gridCol w="382905"/>
                <a:gridCol w="382905"/>
              </a:tblGrid>
              <a:tr h="2774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rows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1001 through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2000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10783" y="3888571"/>
          <a:ext cx="1914524" cy="106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/>
                <a:gridCol w="382905"/>
                <a:gridCol w="382904"/>
                <a:gridCol w="382905"/>
                <a:gridCol w="382905"/>
              </a:tblGrid>
              <a:tr h="2774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rows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2001 through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3000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90138" y="1151833"/>
            <a:ext cx="764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Region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6322" y="1187558"/>
            <a:ext cx="1403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RegionServer</a:t>
            </a:r>
            <a:r>
              <a:rPr sz="1400" b="1" spc="-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9654" y="173204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9659" y="2194831"/>
            <a:ext cx="755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3303" y="330603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03306" y="3768827"/>
            <a:ext cx="755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Server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3363" y="2071766"/>
            <a:ext cx="1624965" cy="263525"/>
          </a:xfrm>
          <a:custGeom>
            <a:avLst/>
            <a:gdLst/>
            <a:ahLst/>
            <a:cxnLst/>
            <a:rect l="l" t="t" r="r" b="b"/>
            <a:pathLst>
              <a:path w="1624964" h="263525">
                <a:moveTo>
                  <a:pt x="0" y="0"/>
                </a:moveTo>
                <a:lnTo>
                  <a:pt x="1624435" y="263143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8681" y="2253740"/>
            <a:ext cx="218838" cy="162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6112" y="2474710"/>
            <a:ext cx="1604010" cy="811530"/>
          </a:xfrm>
          <a:custGeom>
            <a:avLst/>
            <a:gdLst/>
            <a:ahLst/>
            <a:cxnLst/>
            <a:rect l="l" t="t" r="r" b="b"/>
            <a:pathLst>
              <a:path w="1604010" h="811529">
                <a:moveTo>
                  <a:pt x="0" y="811476"/>
                </a:moveTo>
                <a:lnTo>
                  <a:pt x="1603523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2175" y="2377594"/>
            <a:ext cx="220786" cy="172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3312" y="3992143"/>
            <a:ext cx="1650364" cy="344805"/>
          </a:xfrm>
          <a:custGeom>
            <a:avLst/>
            <a:gdLst/>
            <a:ahLst/>
            <a:cxnLst/>
            <a:rect l="l" t="t" r="r" b="b"/>
            <a:pathLst>
              <a:path w="1650364" h="344804">
                <a:moveTo>
                  <a:pt x="0" y="344213"/>
                </a:moveTo>
                <a:lnTo>
                  <a:pt x="165001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1428" y="3911500"/>
            <a:ext cx="220208" cy="161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Agenda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191257"/>
            <a:ext cx="5686425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Motivation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Data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The HBase Distributed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System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Data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Operations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"/>
                <a:cs typeface="Arial"/>
              </a:rPr>
              <a:t>Access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APIs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7147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Scalability </a:t>
            </a:r>
            <a:r>
              <a:rPr sz="3600" spc="-5" dirty="0"/>
              <a:t>thru Division of</a:t>
            </a:r>
            <a:r>
              <a:rPr sz="3600" spc="-95" dirty="0"/>
              <a:t> </a:t>
            </a:r>
            <a:r>
              <a:rPr sz="3600" spc="-5" dirty="0"/>
              <a:t>Labor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9774" y="1121153"/>
            <a:ext cx="5037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An HBase Distributed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System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0354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0354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503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503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0627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0627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5777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5777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0901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0901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6050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6050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1175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1175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6058" y="3078487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29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2908" y="3230887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79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7133" y="3383286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5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1182" y="3535685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79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3907" y="3553385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2557" y="3539285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2482" y="3553385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 rot="2700000">
            <a:off x="3550662" y="2381805"/>
            <a:ext cx="1429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baseline="2777" dirty="0">
                <a:latin typeface="Arial"/>
                <a:cs typeface="Arial"/>
              </a:rPr>
              <a:t>. .  </a:t>
            </a:r>
            <a:r>
              <a:rPr sz="4500" baseline="1851" dirty="0">
                <a:latin typeface="Arial"/>
                <a:cs typeface="Arial"/>
              </a:rPr>
              <a:t>. .  </a:t>
            </a:r>
            <a:r>
              <a:rPr sz="3000" dirty="0">
                <a:latin typeface="Arial"/>
                <a:cs typeface="Arial"/>
              </a:rPr>
              <a:t>. .  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046" y="25493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5989" y="3043177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2739" y="20920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5138" y="22444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7537" y="2396865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9937" y="25492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2336" y="27016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4736" y="285406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8343" y="2702914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3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5283" y="2855313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9520" y="3007712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33560" y="3160112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6300" y="3177812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4940" y="3163712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4877" y="3177812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2918" y="3770959"/>
            <a:ext cx="790121" cy="122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75264" y="3629485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9839" y="3464810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5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8214" y="3176512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89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6489" y="3014037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89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6539" y="3007612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80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82339" y="2730939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4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5107" y="3770859"/>
            <a:ext cx="543560" cy="502920"/>
          </a:xfrm>
          <a:custGeom>
            <a:avLst/>
            <a:gdLst/>
            <a:ahLst/>
            <a:cxnLst/>
            <a:rect l="l" t="t" r="r" b="b"/>
            <a:pathLst>
              <a:path w="543560" h="502920">
                <a:moveTo>
                  <a:pt x="0" y="0"/>
                </a:moveTo>
                <a:lnTo>
                  <a:pt x="542997" y="50249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569214" y="3885145"/>
            <a:ext cx="6280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21202" y="4281619"/>
            <a:ext cx="953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ZooKeeper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4930" y="4283343"/>
            <a:ext cx="12801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7147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Scalability </a:t>
            </a:r>
            <a:r>
              <a:rPr sz="3600" spc="-5" dirty="0"/>
              <a:t>thru Division of</a:t>
            </a:r>
            <a:r>
              <a:rPr sz="3600" spc="-95" dirty="0"/>
              <a:t> </a:t>
            </a:r>
            <a:r>
              <a:rPr sz="3600" spc="-5" dirty="0"/>
              <a:t>Labor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230354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0354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5503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5503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0627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0627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5777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5777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0901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0901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6050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6050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1175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1175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6058" y="3078487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29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42908" y="3230887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79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133" y="3383286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5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1182" y="3535685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79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3907" y="3553385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2557" y="3539285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2482" y="3553385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2700000">
            <a:off x="3550662" y="2381805"/>
            <a:ext cx="1429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baseline="2777" dirty="0">
                <a:latin typeface="Arial"/>
                <a:cs typeface="Arial"/>
              </a:rPr>
              <a:t>. .  </a:t>
            </a:r>
            <a:r>
              <a:rPr sz="4500" baseline="1851" dirty="0">
                <a:latin typeface="Arial"/>
                <a:cs typeface="Arial"/>
              </a:rPr>
              <a:t>. .  </a:t>
            </a:r>
            <a:r>
              <a:rPr sz="3000" dirty="0">
                <a:latin typeface="Arial"/>
                <a:cs typeface="Arial"/>
              </a:rPr>
              <a:t>. .  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0046" y="25493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5989" y="3043177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02739" y="20920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5138" y="22444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7537" y="2396865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9937" y="25492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2336" y="27016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4736" y="285406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8343" y="2702914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5283" y="2855313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99520" y="3007712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33560" y="3160112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6300" y="3177812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4940" y="3163712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4877" y="3177812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29380" y="1910817"/>
            <a:ext cx="13335" cy="2919095"/>
          </a:xfrm>
          <a:custGeom>
            <a:avLst/>
            <a:gdLst/>
            <a:ahLst/>
            <a:cxnLst/>
            <a:rect l="l" t="t" r="r" b="b"/>
            <a:pathLst>
              <a:path w="13335" h="2919095">
                <a:moveTo>
                  <a:pt x="0" y="0"/>
                </a:moveTo>
                <a:lnTo>
                  <a:pt x="13199" y="291868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09835" y="1246108"/>
            <a:ext cx="5221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1315" algn="l"/>
              </a:tabLst>
            </a:pPr>
            <a:r>
              <a:rPr sz="3000" spc="-5" dirty="0">
                <a:latin typeface="Arial"/>
                <a:cs typeface="Arial"/>
              </a:rPr>
              <a:t>HBas</a:t>
            </a:r>
            <a:r>
              <a:rPr sz="3000" dirty="0">
                <a:latin typeface="Arial"/>
                <a:cs typeface="Arial"/>
              </a:rPr>
              <a:t>e	</a:t>
            </a:r>
            <a:r>
              <a:rPr sz="3000" spc="-5" dirty="0">
                <a:latin typeface="Arial"/>
                <a:cs typeface="Arial"/>
              </a:rPr>
              <a:t>HDFS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02918" y="3770959"/>
            <a:ext cx="790121" cy="1221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5264" y="3629485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39914" y="3464786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5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8214" y="3176512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89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6489" y="3014037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89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96489" y="3007762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80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2339" y="2730939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4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107" y="3770859"/>
            <a:ext cx="543560" cy="502920"/>
          </a:xfrm>
          <a:custGeom>
            <a:avLst/>
            <a:gdLst/>
            <a:ahLst/>
            <a:cxnLst/>
            <a:rect l="l" t="t" r="r" b="b"/>
            <a:pathLst>
              <a:path w="543560" h="502920">
                <a:moveTo>
                  <a:pt x="0" y="0"/>
                </a:moveTo>
                <a:lnTo>
                  <a:pt x="542997" y="50249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569214" y="3885145"/>
            <a:ext cx="62801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1202" y="4281619"/>
            <a:ext cx="953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ZooKeeper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74930" y="4283343"/>
            <a:ext cx="12801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2921" y="3770967"/>
            <a:ext cx="790123" cy="122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75264" y="3629485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9914" y="3464786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5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8214" y="3176512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89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6489" y="3014037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89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6489" y="3007762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80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2339" y="2730939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4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5107" y="3770859"/>
            <a:ext cx="543560" cy="502920"/>
          </a:xfrm>
          <a:custGeom>
            <a:avLst/>
            <a:gdLst/>
            <a:ahLst/>
            <a:cxnLst/>
            <a:rect l="l" t="t" r="r" b="b"/>
            <a:pathLst>
              <a:path w="543560" h="502920">
                <a:moveTo>
                  <a:pt x="0" y="0"/>
                </a:moveTo>
                <a:lnTo>
                  <a:pt x="542997" y="50249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47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Division of </a:t>
            </a:r>
            <a:r>
              <a:rPr sz="3600" spc="-10" dirty="0"/>
              <a:t>Labor,</a:t>
            </a:r>
            <a:r>
              <a:rPr sz="3600" spc="-100" dirty="0"/>
              <a:t> </a:t>
            </a:r>
            <a:r>
              <a:rPr sz="3600" dirty="0"/>
              <a:t>Master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5230354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5503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0627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5777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0901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6050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1175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6058" y="3078487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29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2908" y="3230887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79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7133" y="3383286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5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1182" y="3535685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79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3907" y="3553385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2557" y="3539285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2482" y="3553385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046" y="25493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5989" y="3043177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02739" y="20920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5138" y="22444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7537" y="2396865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9937" y="25492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2336" y="27016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4736" y="285406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88343" y="2702914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15283" y="2855313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99520" y="3007712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33560" y="3160112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46300" y="3177812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4940" y="3163712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4877" y="3177812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86015" y="1269294"/>
            <a:ext cx="6322695" cy="3707765"/>
          </a:xfrm>
          <a:prstGeom prst="rect">
            <a:avLst/>
          </a:prstGeom>
          <a:solidFill>
            <a:srgbClr val="FFFFFF">
              <a:alpha val="81318"/>
            </a:srgbClr>
          </a:solidFill>
        </p:spPr>
        <p:txBody>
          <a:bodyPr vert="horz" wrap="square" lIns="0" tIns="70485" rIns="0" bIns="0" rtlCol="0">
            <a:spAutoFit/>
          </a:bodyPr>
          <a:lstStyle/>
          <a:p>
            <a:pPr marL="542925" indent="-459105">
              <a:lnSpc>
                <a:spcPct val="100000"/>
              </a:lnSpc>
              <a:spcBef>
                <a:spcPts val="555"/>
              </a:spcBef>
              <a:buChar char="●"/>
              <a:tabLst>
                <a:tab pos="542290" algn="l"/>
                <a:tab pos="542925" algn="l"/>
              </a:tabLst>
            </a:pPr>
            <a:r>
              <a:rPr sz="3000" spc="-10" dirty="0">
                <a:latin typeface="Arial"/>
                <a:cs typeface="Arial"/>
              </a:rPr>
              <a:t>Schema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changes</a:t>
            </a:r>
            <a:endParaRPr sz="3000">
              <a:latin typeface="Arial"/>
              <a:cs typeface="Arial"/>
            </a:endParaRPr>
          </a:p>
          <a:p>
            <a:pPr marL="542925" marR="437515" indent="-459105">
              <a:lnSpc>
                <a:spcPct val="100000"/>
              </a:lnSpc>
              <a:buChar char="●"/>
              <a:tabLst>
                <a:tab pos="542290" algn="l"/>
                <a:tab pos="542925" algn="l"/>
              </a:tabLst>
            </a:pPr>
            <a:r>
              <a:rPr sz="3000" dirty="0">
                <a:latin typeface="Arial"/>
                <a:cs typeface="Arial"/>
              </a:rPr>
              <a:t>Moving </a:t>
            </a:r>
            <a:r>
              <a:rPr sz="3000" spc="-5" dirty="0">
                <a:latin typeface="Arial"/>
                <a:cs typeface="Arial"/>
              </a:rPr>
              <a:t>Regions across  RegionServers </a:t>
            </a:r>
            <a:r>
              <a:rPr sz="3000" dirty="0">
                <a:latin typeface="Arial"/>
                <a:cs typeface="Arial"/>
              </a:rPr>
              <a:t>(load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balancing)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86271" y="1932069"/>
            <a:ext cx="4998085" cy="256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9070">
              <a:lnSpc>
                <a:spcPts val="1880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R="979169" algn="ctr">
              <a:lnSpc>
                <a:spcPts val="2385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R="392430" algn="ctr">
              <a:lnSpc>
                <a:spcPts val="2385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L="39370" algn="ctr">
              <a:lnSpc>
                <a:spcPts val="2990"/>
              </a:lnSpc>
            </a:pP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70"/>
              </a:spcBef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01065" algn="l"/>
              </a:tabLst>
            </a:pPr>
            <a:r>
              <a:rPr sz="1400" b="1" spc="-5" dirty="0">
                <a:latin typeface="Arial"/>
                <a:cs typeface="Arial"/>
              </a:rPr>
              <a:t>eper	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21202" y="4281619"/>
            <a:ext cx="5778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ZooKe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23" y="3770967"/>
            <a:ext cx="790123" cy="122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269" y="3629485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6919" y="3464786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4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219" y="3176512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89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3494" y="3014037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89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3494" y="3007762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80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9344" y="2730939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5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12" y="3770859"/>
            <a:ext cx="543560" cy="502920"/>
          </a:xfrm>
          <a:custGeom>
            <a:avLst/>
            <a:gdLst/>
            <a:ahLst/>
            <a:cxnLst/>
            <a:rect l="l" t="t" r="r" b="b"/>
            <a:pathLst>
              <a:path w="543560" h="502920">
                <a:moveTo>
                  <a:pt x="0" y="0"/>
                </a:moveTo>
                <a:lnTo>
                  <a:pt x="542997" y="50249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639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Division of </a:t>
            </a:r>
            <a:r>
              <a:rPr sz="3600" spc="-10" dirty="0"/>
              <a:t>Labor,</a:t>
            </a:r>
            <a:r>
              <a:rPr sz="3600" spc="-100" dirty="0"/>
              <a:t> </a:t>
            </a:r>
            <a:r>
              <a:rPr sz="3600" spc="-5" dirty="0"/>
              <a:t>ZooKeeper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4087358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2507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7632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2781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7905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3055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8179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3062" y="3078487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29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9912" y="3230887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79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4137" y="3383286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5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8187" y="3535685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79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0912" y="3553385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9562" y="3539285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9487" y="3553385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2549364"/>
            <a:ext cx="407173" cy="1221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-40014" y="3043177"/>
            <a:ext cx="351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59743" y="20920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2143" y="22444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4542" y="2396865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6942" y="25492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9341" y="27016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21740" y="285406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5347" y="2702914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287" y="2855313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525" y="3007712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565" y="3160112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305" y="3177812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945" y="3163712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882" y="3177812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30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04117" y="1284769"/>
            <a:ext cx="6757034" cy="3707765"/>
          </a:xfrm>
          <a:prstGeom prst="rect">
            <a:avLst/>
          </a:prstGeom>
          <a:solidFill>
            <a:srgbClr val="FFFFFF">
              <a:alpha val="81318"/>
            </a:srgbClr>
          </a:solidFill>
        </p:spPr>
        <p:txBody>
          <a:bodyPr vert="horz" wrap="square" lIns="0" tIns="70485" rIns="0" bIns="0" rtlCol="0">
            <a:spAutoFit/>
          </a:bodyPr>
          <a:lstStyle/>
          <a:p>
            <a:pPr marL="542925" indent="-459105">
              <a:lnSpc>
                <a:spcPct val="100000"/>
              </a:lnSpc>
              <a:spcBef>
                <a:spcPts val="555"/>
              </a:spcBef>
              <a:buChar char="●"/>
              <a:tabLst>
                <a:tab pos="542290" algn="l"/>
                <a:tab pos="542925" algn="l"/>
              </a:tabLst>
            </a:pPr>
            <a:r>
              <a:rPr sz="3000" spc="-5" dirty="0">
                <a:latin typeface="Arial"/>
                <a:cs typeface="Arial"/>
              </a:rPr>
              <a:t>Locating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Regions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4632" y="1932069"/>
            <a:ext cx="4097020" cy="256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>
              <a:lnSpc>
                <a:spcPts val="1880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L="840740">
              <a:lnSpc>
                <a:spcPts val="2385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L="1134110">
              <a:lnSpc>
                <a:spcPts val="2385"/>
              </a:lnSpc>
            </a:pPr>
            <a:r>
              <a:rPr sz="3000" spc="-420" dirty="0">
                <a:latin typeface="Arial"/>
                <a:cs typeface="Arial"/>
              </a:rPr>
              <a:t>.</a:t>
            </a:r>
            <a:r>
              <a:rPr sz="4500" spc="-630" baseline="-22222" dirty="0">
                <a:latin typeface="Arial"/>
                <a:cs typeface="Arial"/>
              </a:rPr>
              <a:t>.</a:t>
            </a:r>
            <a:endParaRPr sz="4500" baseline="-22222">
              <a:latin typeface="Arial"/>
              <a:cs typeface="Arial"/>
            </a:endParaRPr>
          </a:p>
          <a:p>
            <a:pPr marR="853440" algn="ctr">
              <a:lnSpc>
                <a:spcPts val="2990"/>
              </a:lnSpc>
            </a:pP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2370"/>
              </a:spcBef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208" y="4281619"/>
            <a:ext cx="953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ZooKeeper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697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Division of </a:t>
            </a:r>
            <a:r>
              <a:rPr sz="3600" spc="-10" dirty="0"/>
              <a:t>Labor,</a:t>
            </a:r>
            <a:r>
              <a:rPr sz="3600" spc="-95" dirty="0"/>
              <a:t> </a:t>
            </a:r>
            <a:r>
              <a:rPr sz="3600" spc="-5" dirty="0"/>
              <a:t>RegionServer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08638" y="268908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3787" y="2841488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8911" y="29938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4060" y="3146287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9185" y="32986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4334" y="3451086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9458" y="3603485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4" y="0"/>
                </a:lnTo>
                <a:lnTo>
                  <a:pt x="1323594" y="778796"/>
                </a:lnTo>
                <a:lnTo>
                  <a:pt x="0" y="77879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0193" y="3897845"/>
            <a:ext cx="60261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4342" y="3078487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1181" y="3230887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79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5419" y="3383286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5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9459" y="3535685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79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2199" y="3553385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4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0836" y="3539285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0776" y="3553385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4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2700000">
            <a:off x="1328953" y="2381805"/>
            <a:ext cx="1429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baseline="2777" dirty="0">
                <a:latin typeface="Arial"/>
                <a:cs typeface="Arial"/>
              </a:rPr>
              <a:t>. .  </a:t>
            </a:r>
            <a:r>
              <a:rPr sz="4500" baseline="1851" dirty="0">
                <a:latin typeface="Arial"/>
                <a:cs typeface="Arial"/>
              </a:rPr>
              <a:t>. .  </a:t>
            </a:r>
            <a:r>
              <a:rPr sz="3000" dirty="0">
                <a:latin typeface="Arial"/>
                <a:cs typeface="Arial"/>
              </a:rPr>
              <a:t>. .  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1023" y="20920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422" y="2244466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821" y="2396865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221" y="25492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0620" y="2701664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3020" y="285406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2702914"/>
            <a:ext cx="481330" cy="217170"/>
          </a:xfrm>
          <a:custGeom>
            <a:avLst/>
            <a:gdLst/>
            <a:ahLst/>
            <a:cxnLst/>
            <a:rect l="l" t="t" r="r" b="b"/>
            <a:pathLst>
              <a:path w="481330" h="217169">
                <a:moveTo>
                  <a:pt x="0" y="216778"/>
                </a:moveTo>
                <a:lnTo>
                  <a:pt x="48092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855313"/>
            <a:ext cx="646430" cy="180975"/>
          </a:xfrm>
          <a:custGeom>
            <a:avLst/>
            <a:gdLst/>
            <a:ahLst/>
            <a:cxnLst/>
            <a:rect l="l" t="t" r="r" b="b"/>
            <a:pathLst>
              <a:path w="646430" h="180975">
                <a:moveTo>
                  <a:pt x="0" y="180797"/>
                </a:moveTo>
                <a:lnTo>
                  <a:pt x="64616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3007712"/>
            <a:ext cx="811530" cy="99695"/>
          </a:xfrm>
          <a:custGeom>
            <a:avLst/>
            <a:gdLst/>
            <a:ahLst/>
            <a:cxnLst/>
            <a:rect l="l" t="t" r="r" b="b"/>
            <a:pathLst>
              <a:path w="811530" h="99694">
                <a:moveTo>
                  <a:pt x="0" y="99290"/>
                </a:moveTo>
                <a:lnTo>
                  <a:pt x="8112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160112"/>
            <a:ext cx="976630" cy="12065"/>
          </a:xfrm>
          <a:custGeom>
            <a:avLst/>
            <a:gdLst/>
            <a:ahLst/>
            <a:cxnLst/>
            <a:rect l="l" t="t" r="r" b="b"/>
            <a:pathLst>
              <a:path w="976630" h="12064">
                <a:moveTo>
                  <a:pt x="0" y="11800"/>
                </a:moveTo>
                <a:lnTo>
                  <a:pt x="97643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217415"/>
            <a:ext cx="1141730" cy="95250"/>
          </a:xfrm>
          <a:custGeom>
            <a:avLst/>
            <a:gdLst/>
            <a:ahLst/>
            <a:cxnLst/>
            <a:rect l="l" t="t" r="r" b="b"/>
            <a:pathLst>
              <a:path w="1141730" h="95250">
                <a:moveTo>
                  <a:pt x="0" y="0"/>
                </a:moveTo>
                <a:lnTo>
                  <a:pt x="1141577" y="95096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244231"/>
            <a:ext cx="1306830" cy="220979"/>
          </a:xfrm>
          <a:custGeom>
            <a:avLst/>
            <a:gdLst/>
            <a:ahLst/>
            <a:cxnLst/>
            <a:rect l="l" t="t" r="r" b="b"/>
            <a:pathLst>
              <a:path w="1306830" h="220979">
                <a:moveTo>
                  <a:pt x="0" y="0"/>
                </a:moveTo>
                <a:lnTo>
                  <a:pt x="1306714" y="22067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281913"/>
            <a:ext cx="1471930" cy="335915"/>
          </a:xfrm>
          <a:custGeom>
            <a:avLst/>
            <a:gdLst/>
            <a:ahLst/>
            <a:cxnLst/>
            <a:rect l="l" t="t" r="r" b="b"/>
            <a:pathLst>
              <a:path w="1471930" h="335914">
                <a:moveTo>
                  <a:pt x="0" y="0"/>
                </a:moveTo>
                <a:lnTo>
                  <a:pt x="1471854" y="335396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3214" y="4266501"/>
            <a:ext cx="1280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8514" y="1224645"/>
            <a:ext cx="5865495" cy="3707765"/>
          </a:xfrm>
          <a:prstGeom prst="rect">
            <a:avLst/>
          </a:prstGeom>
          <a:solidFill>
            <a:srgbClr val="FFFFFF">
              <a:alpha val="81318"/>
            </a:srgbClr>
          </a:solidFill>
        </p:spPr>
        <p:txBody>
          <a:bodyPr vert="horz" wrap="square" lIns="0" tIns="70485" rIns="0" bIns="0" rtlCol="0">
            <a:spAutoFit/>
          </a:bodyPr>
          <a:lstStyle/>
          <a:p>
            <a:pPr marL="542925" marR="1017905" indent="-459105">
              <a:lnSpc>
                <a:spcPct val="100000"/>
              </a:lnSpc>
              <a:spcBef>
                <a:spcPts val="555"/>
              </a:spcBef>
              <a:buChar char="●"/>
              <a:tabLst>
                <a:tab pos="542290" algn="l"/>
                <a:tab pos="542925" algn="l"/>
              </a:tabLst>
            </a:pPr>
            <a:r>
              <a:rPr sz="3000" spc="-5" dirty="0">
                <a:latin typeface="Arial"/>
                <a:cs typeface="Arial"/>
              </a:rPr>
              <a:t>Data operations </a:t>
            </a:r>
            <a:r>
              <a:rPr sz="3000" dirty="0">
                <a:latin typeface="Arial"/>
                <a:cs typeface="Arial"/>
              </a:rPr>
              <a:t>(put,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get,  delete, next,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etc.)</a:t>
            </a:r>
            <a:endParaRPr sz="3000">
              <a:latin typeface="Arial"/>
              <a:cs typeface="Arial"/>
            </a:endParaRPr>
          </a:p>
          <a:p>
            <a:pPr marL="542925" indent="-459105">
              <a:lnSpc>
                <a:spcPct val="100000"/>
              </a:lnSpc>
              <a:buChar char="●"/>
              <a:tabLst>
                <a:tab pos="542290" algn="l"/>
                <a:tab pos="542925" algn="l"/>
              </a:tabLst>
            </a:pPr>
            <a:r>
              <a:rPr sz="3000" spc="-10" dirty="0">
                <a:latin typeface="Arial"/>
                <a:cs typeface="Arial"/>
              </a:rPr>
              <a:t>Some </a:t>
            </a:r>
            <a:r>
              <a:rPr sz="3000" dirty="0">
                <a:latin typeface="Arial"/>
                <a:cs typeface="Arial"/>
              </a:rPr>
              <a:t>region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splits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682410"/>
            <a:ext cx="213511" cy="122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-7221" y="4176214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5736" y="3540910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386" y="3376211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4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686" y="3087962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90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6961" y="2925463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90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6961" y="2919213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80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811" y="2642364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5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05000" y="4670602"/>
            <a:ext cx="23749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spc="-5" dirty="0">
                <a:latin typeface="Arial"/>
                <a:cs typeface="Arial"/>
              </a:rPr>
              <a:t>24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6673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 </a:t>
            </a:r>
            <a:r>
              <a:rPr sz="3600" spc="-5" dirty="0"/>
              <a:t>HBase Distributed</a:t>
            </a:r>
            <a:r>
              <a:rPr sz="3600" spc="-85" dirty="0"/>
              <a:t> </a:t>
            </a:r>
            <a:r>
              <a:rPr sz="3600" spc="-5" dirty="0"/>
              <a:t>System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749" y="1692652"/>
            <a:ext cx="3437254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a subset </a:t>
            </a:r>
            <a:r>
              <a:rPr sz="1800" spc="-5" dirty="0">
                <a:latin typeface="Arial"/>
                <a:cs typeface="Arial"/>
              </a:rPr>
              <a:t>of table’s </a:t>
            </a:r>
            <a:r>
              <a:rPr sz="1800" dirty="0">
                <a:latin typeface="Arial"/>
                <a:cs typeface="Arial"/>
              </a:rPr>
              <a:t>rows, </a:t>
            </a:r>
            <a:r>
              <a:rPr sz="1800" spc="-5" dirty="0">
                <a:latin typeface="Arial"/>
                <a:cs typeface="Arial"/>
              </a:rPr>
              <a:t>like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 range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Automatically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2871845"/>
            <a:ext cx="3376929" cy="10064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latin typeface="Arial"/>
                <a:cs typeface="Arial"/>
              </a:rPr>
              <a:t>RegionServer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699"/>
              </a:lnSpc>
              <a:spcBef>
                <a:spcPts val="6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Servers data for </a:t>
            </a:r>
            <a:r>
              <a:rPr sz="1800" dirty="0">
                <a:latin typeface="Arial"/>
                <a:cs typeface="Arial"/>
              </a:rPr>
              <a:t>reads </a:t>
            </a:r>
            <a:r>
              <a:rPr sz="1800" spc="-5" dirty="0">
                <a:latin typeface="Arial"/>
                <a:cs typeface="Arial"/>
              </a:rPr>
              <a:t>and  writes for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group 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3" y="1340228"/>
            <a:ext cx="495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7515" algn="l"/>
              </a:tabLst>
            </a:pPr>
            <a:r>
              <a:rPr sz="1800" spc="-5" dirty="0">
                <a:latin typeface="Arial"/>
                <a:cs typeface="Arial"/>
              </a:rPr>
              <a:t>Regio</a:t>
            </a:r>
            <a:r>
              <a:rPr sz="1800" dirty="0">
                <a:latin typeface="Arial"/>
                <a:cs typeface="Arial"/>
              </a:rPr>
              <a:t>n	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5809" y="1692652"/>
            <a:ext cx="366712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6395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Responsible for </a:t>
            </a:r>
            <a:r>
              <a:rPr sz="1800" dirty="0">
                <a:latin typeface="Arial"/>
                <a:cs typeface="Arial"/>
              </a:rPr>
              <a:t>coordinating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 RegionServers</a:t>
            </a:r>
            <a:endParaRPr sz="1800">
              <a:latin typeface="Arial"/>
              <a:cs typeface="Arial"/>
            </a:endParaRPr>
          </a:p>
          <a:p>
            <a:pPr marL="379095" marR="122555" indent="-366395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Assign </a:t>
            </a:r>
            <a:r>
              <a:rPr sz="1800" dirty="0">
                <a:latin typeface="Arial"/>
                <a:cs typeface="Arial"/>
              </a:rPr>
              <a:t>regions, </a:t>
            </a:r>
            <a:r>
              <a:rPr sz="1800" spc="-5" dirty="0">
                <a:latin typeface="Arial"/>
                <a:cs typeface="Arial"/>
              </a:rPr>
              <a:t>detects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failures 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RegionServers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Control </a:t>
            </a:r>
            <a:r>
              <a:rPr sz="1800" dirty="0">
                <a:latin typeface="Arial"/>
                <a:cs typeface="Arial"/>
              </a:rPr>
              <a:t>some </a:t>
            </a:r>
            <a:r>
              <a:rPr sz="1800" spc="-5" dirty="0">
                <a:latin typeface="Arial"/>
                <a:cs typeface="Arial"/>
              </a:rPr>
              <a:t>admin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284" y="3424294"/>
            <a:ext cx="2439035" cy="10064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latin typeface="Arial"/>
                <a:cs typeface="Arial"/>
              </a:rPr>
              <a:t>ZooKeeper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699"/>
              </a:lnSpc>
              <a:spcBef>
                <a:spcPts val="6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Locate data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among  RegionServers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7690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Availability thru Automatic</a:t>
            </a:r>
            <a:r>
              <a:rPr sz="3600" spc="-85" dirty="0"/>
              <a:t> </a:t>
            </a:r>
            <a:r>
              <a:rPr sz="3600" spc="-5" dirty="0"/>
              <a:t>Failover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23" y="1074291"/>
            <a:ext cx="7699375" cy="278765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DataNode failures handled by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HDFS(replication)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51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RegionServer failures handled by </a:t>
            </a:r>
            <a:r>
              <a:rPr sz="2400" dirty="0">
                <a:latin typeface="Arial"/>
                <a:cs typeface="Arial"/>
              </a:rPr>
              <a:t>Master re-assigning  </a:t>
            </a:r>
            <a:r>
              <a:rPr sz="2400" spc="-5" dirty="0">
                <a:latin typeface="Arial"/>
                <a:cs typeface="Arial"/>
              </a:rPr>
              <a:t>Regions to available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RegionServers.</a:t>
            </a:r>
            <a:endParaRPr sz="2400">
              <a:latin typeface="Arial"/>
              <a:cs typeface="Arial"/>
            </a:endParaRPr>
          </a:p>
          <a:p>
            <a:pPr marL="424815" marR="785495" indent="-412115">
              <a:lnSpc>
                <a:spcPct val="151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HMaster failover is handled automatic by having 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HMasters.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3238" y="16617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3238" y="16617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8388" y="18141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8388" y="18141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537" y="19665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537" y="1966571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8662" y="21189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8662" y="21189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3812" y="22713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3812" y="22713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8936" y="24237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8936" y="2423770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4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4086" y="257616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4086" y="2576169"/>
            <a:ext cx="1323975" cy="779145"/>
          </a:xfrm>
          <a:custGeom>
            <a:avLst/>
            <a:gdLst/>
            <a:ahLst/>
            <a:cxnLst/>
            <a:rect l="l" t="t" r="r" b="b"/>
            <a:pathLst>
              <a:path w="1323975" h="779145">
                <a:moveTo>
                  <a:pt x="0" y="0"/>
                </a:moveTo>
                <a:lnTo>
                  <a:pt x="1323597" y="0"/>
                </a:lnTo>
                <a:lnTo>
                  <a:pt x="1323597" y="778798"/>
                </a:lnTo>
                <a:lnTo>
                  <a:pt x="0" y="778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12099" y="2840981"/>
            <a:ext cx="628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8956" y="2051166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29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5780" y="2203566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0030" y="2355965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4055" y="2508364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6805" y="2526064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5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5430" y="2511964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5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5380" y="2526064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5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2700000">
            <a:off x="4093548" y="1354491"/>
            <a:ext cx="1429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baseline="2777" dirty="0">
                <a:latin typeface="Arial"/>
                <a:cs typeface="Arial"/>
              </a:rPr>
              <a:t>. .  </a:t>
            </a:r>
            <a:r>
              <a:rPr sz="4500" baseline="1851" dirty="0">
                <a:latin typeface="Arial"/>
                <a:cs typeface="Arial"/>
              </a:rPr>
              <a:t>. .  </a:t>
            </a:r>
            <a:r>
              <a:rPr sz="3000" dirty="0">
                <a:latin typeface="Arial"/>
                <a:cs typeface="Arial"/>
              </a:rPr>
              <a:t>. .  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2932" y="1522043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98876" y="2015850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45636" y="1064745"/>
            <a:ext cx="790096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8036" y="1217145"/>
            <a:ext cx="790096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0435" y="1369544"/>
            <a:ext cx="790096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2835" y="1521943"/>
            <a:ext cx="790096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234" y="1674343"/>
            <a:ext cx="790096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07608" y="1826742"/>
            <a:ext cx="790121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31228" y="1675593"/>
            <a:ext cx="1014730" cy="457200"/>
          </a:xfrm>
          <a:custGeom>
            <a:avLst/>
            <a:gdLst/>
            <a:ahLst/>
            <a:cxnLst/>
            <a:rect l="l" t="t" r="r" b="b"/>
            <a:pathLst>
              <a:path w="1014730" h="457200">
                <a:moveTo>
                  <a:pt x="0" y="457198"/>
                </a:moveTo>
                <a:lnTo>
                  <a:pt x="10142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58168" y="1827992"/>
            <a:ext cx="1153160" cy="322580"/>
          </a:xfrm>
          <a:custGeom>
            <a:avLst/>
            <a:gdLst/>
            <a:ahLst/>
            <a:cxnLst/>
            <a:rect l="l" t="t" r="r" b="b"/>
            <a:pathLst>
              <a:path w="1153160" h="322580">
                <a:moveTo>
                  <a:pt x="0" y="322498"/>
                </a:moveTo>
                <a:lnTo>
                  <a:pt x="11525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42405" y="1980392"/>
            <a:ext cx="1333500" cy="163195"/>
          </a:xfrm>
          <a:custGeom>
            <a:avLst/>
            <a:gdLst/>
            <a:ahLst/>
            <a:cxnLst/>
            <a:rect l="l" t="t" r="r" b="b"/>
            <a:pathLst>
              <a:path w="1333500" h="163194">
                <a:moveTo>
                  <a:pt x="0" y="163199"/>
                </a:moveTo>
                <a:lnTo>
                  <a:pt x="13334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6445" y="2132791"/>
            <a:ext cx="1464945" cy="17780"/>
          </a:xfrm>
          <a:custGeom>
            <a:avLst/>
            <a:gdLst/>
            <a:ahLst/>
            <a:cxnLst/>
            <a:rect l="l" t="t" r="r" b="b"/>
            <a:pathLst>
              <a:path w="1464945" h="17780">
                <a:moveTo>
                  <a:pt x="0" y="17699"/>
                </a:moveTo>
                <a:lnTo>
                  <a:pt x="146459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9185" y="2150491"/>
            <a:ext cx="1617345" cy="135255"/>
          </a:xfrm>
          <a:custGeom>
            <a:avLst/>
            <a:gdLst/>
            <a:ahLst/>
            <a:cxnLst/>
            <a:rect l="l" t="t" r="r" b="b"/>
            <a:pathLst>
              <a:path w="1617345" h="135255">
                <a:moveTo>
                  <a:pt x="0" y="0"/>
                </a:moveTo>
                <a:lnTo>
                  <a:pt x="1616993" y="1346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7825" y="2136391"/>
            <a:ext cx="1783714" cy="301625"/>
          </a:xfrm>
          <a:custGeom>
            <a:avLst/>
            <a:gdLst/>
            <a:ahLst/>
            <a:cxnLst/>
            <a:rect l="l" t="t" r="r" b="b"/>
            <a:pathLst>
              <a:path w="1783714" h="301625">
                <a:moveTo>
                  <a:pt x="0" y="0"/>
                </a:moveTo>
                <a:lnTo>
                  <a:pt x="1783492" y="3011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7763" y="2150491"/>
            <a:ext cx="1929130" cy="440055"/>
          </a:xfrm>
          <a:custGeom>
            <a:avLst/>
            <a:gdLst/>
            <a:ahLst/>
            <a:cxnLst/>
            <a:rect l="l" t="t" r="r" b="b"/>
            <a:pathLst>
              <a:path w="1929129" h="440055">
                <a:moveTo>
                  <a:pt x="0" y="0"/>
                </a:moveTo>
                <a:lnTo>
                  <a:pt x="1928692" y="43949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17816" y="3239176"/>
            <a:ext cx="1280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RegionServers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45803" y="2743639"/>
            <a:ext cx="790109" cy="122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64088" y="323744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ZooKeeper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8162" y="2602164"/>
            <a:ext cx="1118235" cy="693420"/>
          </a:xfrm>
          <a:custGeom>
            <a:avLst/>
            <a:gdLst/>
            <a:ahLst/>
            <a:cxnLst/>
            <a:rect l="l" t="t" r="r" b="b"/>
            <a:pathLst>
              <a:path w="1118235" h="693420">
                <a:moveTo>
                  <a:pt x="0" y="693297"/>
                </a:moveTo>
                <a:lnTo>
                  <a:pt x="111779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2737" y="2437490"/>
            <a:ext cx="925194" cy="858519"/>
          </a:xfrm>
          <a:custGeom>
            <a:avLst/>
            <a:gdLst/>
            <a:ahLst/>
            <a:cxnLst/>
            <a:rect l="l" t="t" r="r" b="b"/>
            <a:pathLst>
              <a:path w="925195" h="858520">
                <a:moveTo>
                  <a:pt x="0" y="857996"/>
                </a:moveTo>
                <a:lnTo>
                  <a:pt x="92489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1112" y="2149191"/>
            <a:ext cx="643890" cy="1111250"/>
          </a:xfrm>
          <a:custGeom>
            <a:avLst/>
            <a:gdLst/>
            <a:ahLst/>
            <a:cxnLst/>
            <a:rect l="l" t="t" r="r" b="b"/>
            <a:pathLst>
              <a:path w="643889" h="1111250">
                <a:moveTo>
                  <a:pt x="0" y="1110895"/>
                </a:moveTo>
                <a:lnTo>
                  <a:pt x="6437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39362" y="1986717"/>
            <a:ext cx="516890" cy="1266825"/>
          </a:xfrm>
          <a:custGeom>
            <a:avLst/>
            <a:gdLst/>
            <a:ahLst/>
            <a:cxnLst/>
            <a:rect l="l" t="t" r="r" b="b"/>
            <a:pathLst>
              <a:path w="516889" h="1266825">
                <a:moveTo>
                  <a:pt x="0" y="1266294"/>
                </a:moveTo>
                <a:lnTo>
                  <a:pt x="51659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39437" y="1980292"/>
            <a:ext cx="411480" cy="1237615"/>
          </a:xfrm>
          <a:custGeom>
            <a:avLst/>
            <a:gdLst/>
            <a:ahLst/>
            <a:cxnLst/>
            <a:rect l="l" t="t" r="r" b="b"/>
            <a:pathLst>
              <a:path w="411479" h="1237614">
                <a:moveTo>
                  <a:pt x="0" y="1237195"/>
                </a:moveTo>
                <a:lnTo>
                  <a:pt x="410998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5212" y="1703618"/>
            <a:ext cx="177165" cy="1577975"/>
          </a:xfrm>
          <a:custGeom>
            <a:avLst/>
            <a:gdLst/>
            <a:ahLst/>
            <a:cxnLst/>
            <a:rect l="l" t="t" r="r" b="b"/>
            <a:pathLst>
              <a:path w="177164" h="1577975">
                <a:moveTo>
                  <a:pt x="0" y="1577693"/>
                </a:moveTo>
                <a:lnTo>
                  <a:pt x="176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7993" y="2743538"/>
            <a:ext cx="543560" cy="502920"/>
          </a:xfrm>
          <a:custGeom>
            <a:avLst/>
            <a:gdLst/>
            <a:ahLst/>
            <a:cxnLst/>
            <a:rect l="l" t="t" r="r" b="b"/>
            <a:pathLst>
              <a:path w="543560" h="502919">
                <a:moveTo>
                  <a:pt x="0" y="0"/>
                </a:moveTo>
                <a:lnTo>
                  <a:pt x="542997" y="50249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90750"/>
            <a:ext cx="566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Access to</a:t>
            </a:r>
            <a:r>
              <a:rPr sz="3600" spc="-85" dirty="0"/>
              <a:t> </a:t>
            </a:r>
            <a:r>
              <a:rPr sz="3600" spc="-5" dirty="0"/>
              <a:t>HBase?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472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Java Client</a:t>
            </a:r>
            <a:r>
              <a:rPr sz="3600" spc="-90" dirty="0"/>
              <a:t> </a:t>
            </a:r>
            <a:r>
              <a:rPr sz="3600" spc="-5" dirty="0"/>
              <a:t>Interfaces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748" y="1264028"/>
            <a:ext cx="787908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Configuration </a:t>
            </a:r>
            <a:r>
              <a:rPr sz="1800" spc="-5" dirty="0">
                <a:latin typeface="Arial"/>
                <a:cs typeface="Arial"/>
              </a:rPr>
              <a:t>holds details where to find the </a:t>
            </a:r>
            <a:r>
              <a:rPr sz="1800" dirty="0">
                <a:latin typeface="Arial"/>
                <a:cs typeface="Arial"/>
              </a:rPr>
              <a:t>cluster </a:t>
            </a:r>
            <a:r>
              <a:rPr sz="1800" spc="-5" dirty="0">
                <a:latin typeface="Arial"/>
                <a:cs typeface="Arial"/>
              </a:rPr>
              <a:t>and tunable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settings.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Roughly equivalent to </a:t>
            </a:r>
            <a:r>
              <a:rPr sz="1800" dirty="0">
                <a:latin typeface="Arial"/>
                <a:cs typeface="Arial"/>
              </a:rPr>
              <a:t>JDBC connection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HConnection </a:t>
            </a:r>
            <a:r>
              <a:rPr sz="1800" dirty="0">
                <a:latin typeface="Arial"/>
                <a:cs typeface="Arial"/>
              </a:rPr>
              <a:t>represents connections </a:t>
            </a:r>
            <a:r>
              <a:rPr sz="1800" spc="-5" dirty="0">
                <a:latin typeface="Arial"/>
                <a:cs typeface="Arial"/>
              </a:rPr>
              <a:t>to 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HBaseAdmin </a:t>
            </a:r>
            <a:r>
              <a:rPr sz="1800" spc="-5" dirty="0">
                <a:latin typeface="Arial"/>
                <a:cs typeface="Arial"/>
              </a:rPr>
              <a:t>handles DDL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operations(create,list,drop,alter,etc)</a:t>
            </a:r>
            <a:endParaRPr sz="1800">
              <a:latin typeface="Arial"/>
              <a:cs typeface="Arial"/>
            </a:endParaRPr>
          </a:p>
          <a:p>
            <a:pPr marL="379095" marR="461645" indent="-366395">
              <a:lnSpc>
                <a:spcPct val="2013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HTable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handle on </a:t>
            </a:r>
            <a:r>
              <a:rPr sz="1800" dirty="0">
                <a:latin typeface="Arial"/>
                <a:cs typeface="Arial"/>
              </a:rPr>
              <a:t>a single </a:t>
            </a:r>
            <a:r>
              <a:rPr sz="1800" spc="-5" dirty="0">
                <a:latin typeface="Arial"/>
                <a:cs typeface="Arial"/>
              </a:rPr>
              <a:t>HBase table. Send </a:t>
            </a:r>
            <a:r>
              <a:rPr sz="1800" dirty="0">
                <a:latin typeface="Arial"/>
                <a:cs typeface="Arial"/>
              </a:rPr>
              <a:t>“commands” </a:t>
            </a:r>
            <a:r>
              <a:rPr sz="1800" spc="-5" dirty="0">
                <a:latin typeface="Arial"/>
                <a:cs typeface="Arial"/>
              </a:rPr>
              <a:t>to the  table.(Put,Get,Scan,Delete).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Motivation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23" y="1337180"/>
            <a:ext cx="7971790" cy="2562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24815" marR="382270" indent="-412115">
              <a:lnSpc>
                <a:spcPts val="2850"/>
              </a:lnSpc>
              <a:spcBef>
                <a:spcPts val="219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Hadoop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framework that </a:t>
            </a:r>
            <a:r>
              <a:rPr sz="2400" dirty="0">
                <a:latin typeface="Arial"/>
                <a:cs typeface="Arial"/>
              </a:rPr>
              <a:t>supports </a:t>
            </a:r>
            <a:r>
              <a:rPr sz="2400" spc="-5" dirty="0">
                <a:latin typeface="Arial"/>
                <a:cs typeface="Arial"/>
              </a:rPr>
              <a:t>operations on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large amount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24815" marR="400685" indent="-412115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Hadoop includes the Hadoop Distributed File System  </a:t>
            </a:r>
            <a:r>
              <a:rPr sz="2400" dirty="0">
                <a:latin typeface="Arial"/>
                <a:cs typeface="Arial"/>
              </a:rPr>
              <a:t>(HDFS)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ts val="285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HDFS does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good job of </a:t>
            </a:r>
            <a:r>
              <a:rPr sz="2400" dirty="0">
                <a:latin typeface="Arial"/>
                <a:cs typeface="Arial"/>
              </a:rPr>
              <a:t>storing </a:t>
            </a:r>
            <a:r>
              <a:rPr sz="2400" spc="-5" dirty="0">
                <a:latin typeface="Arial"/>
                <a:cs typeface="Arial"/>
              </a:rPr>
              <a:t>large amounts of data,  but lacks quick </a:t>
            </a:r>
            <a:r>
              <a:rPr sz="2400" dirty="0">
                <a:latin typeface="Arial"/>
                <a:cs typeface="Arial"/>
              </a:rPr>
              <a:t>random read/write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capability.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ts val="276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That’s where Apache HBase </a:t>
            </a:r>
            <a:r>
              <a:rPr sz="2400" dirty="0">
                <a:latin typeface="Arial"/>
                <a:cs typeface="Arial"/>
              </a:rPr>
              <a:t>comes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11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Scan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146846"/>
            <a:ext cx="6085205" cy="3492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latin typeface="Arial"/>
                <a:cs typeface="Arial"/>
              </a:rPr>
              <a:t>//Return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result of columns called cf:qualifier </a:t>
            </a:r>
            <a:r>
              <a:rPr sz="1400" b="1" dirty="0">
                <a:latin typeface="Arial"/>
                <a:cs typeface="Arial"/>
              </a:rPr>
              <a:t>from </a:t>
            </a:r>
            <a:r>
              <a:rPr sz="1400" b="1" spc="-5" dirty="0">
                <a:latin typeface="Arial"/>
                <a:cs typeface="Arial"/>
              </a:rPr>
              <a:t>row </a:t>
            </a:r>
            <a:r>
              <a:rPr sz="1400" b="1" dirty="0">
                <a:latin typeface="Arial"/>
                <a:cs typeface="Arial"/>
              </a:rPr>
              <a:t>1 to </a:t>
            </a: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1000.</a:t>
            </a:r>
            <a:endParaRPr sz="1400">
              <a:latin typeface="Arial"/>
              <a:cs typeface="Arial"/>
            </a:endParaRPr>
          </a:p>
          <a:p>
            <a:pPr marL="12700" marR="2931795">
              <a:lnSpc>
                <a:spcPct val="116100"/>
              </a:lnSpc>
              <a:tabLst>
                <a:tab pos="1564640" algn="l"/>
              </a:tabLst>
            </a:pPr>
            <a:r>
              <a:rPr sz="1400" spc="-5" dirty="0">
                <a:latin typeface="Arial"/>
                <a:cs typeface="Arial"/>
              </a:rPr>
              <a:t>HTable 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Scan </a:t>
            </a:r>
            <a:r>
              <a:rPr sz="1400" dirty="0">
                <a:latin typeface="Arial"/>
                <a:cs typeface="Arial"/>
              </a:rPr>
              <a:t>scan = </a:t>
            </a:r>
            <a:r>
              <a:rPr sz="1400" spc="-5" dirty="0">
                <a:latin typeface="Arial"/>
                <a:cs typeface="Arial"/>
              </a:rPr>
              <a:t>new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Scan();</a:t>
            </a:r>
            <a:endParaRPr sz="1400">
              <a:latin typeface="Arial"/>
              <a:cs typeface="Arial"/>
            </a:endParaRPr>
          </a:p>
          <a:p>
            <a:pPr marL="12700" marR="641985">
              <a:lnSpc>
                <a:spcPct val="1161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scan.addColumn(Bytes.toBytes("cf"),Bytes.toBytes("qualifier"));  scan.setStartRow(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Bytes.toBytes("row1")); //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start key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inclusive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scan.setStopRow(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Bytes.toBytes("row1000")); //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stop key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exclusive  </a:t>
            </a:r>
            <a:r>
              <a:rPr sz="1400" spc="-5" dirty="0">
                <a:latin typeface="Arial"/>
                <a:cs typeface="Arial"/>
              </a:rPr>
              <a:t>ResultScanner </a:t>
            </a:r>
            <a:r>
              <a:rPr sz="1400" dirty="0">
                <a:latin typeface="Arial"/>
                <a:cs typeface="Arial"/>
              </a:rPr>
              <a:t>scanner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table.getScanner(scan)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try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for(Result </a:t>
            </a:r>
            <a:r>
              <a:rPr sz="1400" dirty="0">
                <a:latin typeface="Arial"/>
                <a:cs typeface="Arial"/>
              </a:rPr>
              <a:t>result : scanner)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 process Result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550" marR="4601845" indent="-197485">
              <a:lnSpc>
                <a:spcPct val="116100"/>
              </a:lnSpc>
            </a:pPr>
            <a:r>
              <a:rPr sz="1400" dirty="0">
                <a:latin typeface="Arial"/>
                <a:cs typeface="Arial"/>
              </a:rPr>
              <a:t>} </a:t>
            </a:r>
            <a:r>
              <a:rPr sz="1400" spc="-5" dirty="0">
                <a:latin typeface="Arial"/>
                <a:cs typeface="Arial"/>
              </a:rPr>
              <a:t>finally </a:t>
            </a:r>
            <a:r>
              <a:rPr sz="1400" dirty="0">
                <a:latin typeface="Arial"/>
                <a:cs typeface="Arial"/>
              </a:rPr>
              <a:t>{  scanner.close();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11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Scan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094992"/>
            <a:ext cx="5749290" cy="34925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b="1" spc="-5" dirty="0">
                <a:latin typeface="Arial"/>
                <a:cs typeface="Arial"/>
              </a:rPr>
              <a:t>//Return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result of column </a:t>
            </a:r>
            <a:r>
              <a:rPr sz="1400" b="1" dirty="0">
                <a:latin typeface="Arial"/>
                <a:cs typeface="Arial"/>
              </a:rPr>
              <a:t>family </a:t>
            </a:r>
            <a:r>
              <a:rPr sz="1400" b="1" spc="-5" dirty="0">
                <a:latin typeface="Arial"/>
                <a:cs typeface="Arial"/>
              </a:rPr>
              <a:t>called cf </a:t>
            </a:r>
            <a:r>
              <a:rPr sz="1400" b="1" dirty="0">
                <a:latin typeface="Arial"/>
                <a:cs typeface="Arial"/>
              </a:rPr>
              <a:t>from </a:t>
            </a:r>
            <a:r>
              <a:rPr sz="1400" b="1" spc="-5" dirty="0">
                <a:latin typeface="Arial"/>
                <a:cs typeface="Arial"/>
              </a:rPr>
              <a:t>row </a:t>
            </a:r>
            <a:r>
              <a:rPr sz="1400" b="1" dirty="0">
                <a:latin typeface="Arial"/>
                <a:cs typeface="Arial"/>
              </a:rPr>
              <a:t>1 to </a:t>
            </a: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1000</a:t>
            </a:r>
            <a:endParaRPr sz="1400">
              <a:latin typeface="Arial"/>
              <a:cs typeface="Arial"/>
            </a:endParaRPr>
          </a:p>
          <a:p>
            <a:pPr marL="12700" marR="2596515">
              <a:lnSpc>
                <a:spcPct val="116100"/>
              </a:lnSpc>
              <a:tabLst>
                <a:tab pos="1564640" algn="l"/>
              </a:tabLst>
            </a:pPr>
            <a:r>
              <a:rPr sz="1400" spc="-5" dirty="0">
                <a:latin typeface="Arial"/>
                <a:cs typeface="Arial"/>
              </a:rPr>
              <a:t>HTable 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  Scan </a:t>
            </a:r>
            <a:r>
              <a:rPr sz="1400" dirty="0">
                <a:latin typeface="Arial"/>
                <a:cs typeface="Arial"/>
              </a:rPr>
              <a:t>scan = </a:t>
            </a:r>
            <a:r>
              <a:rPr sz="1400" spc="-5" dirty="0">
                <a:latin typeface="Arial"/>
                <a:cs typeface="Arial"/>
              </a:rPr>
              <a:t>new Scan();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scan.addFamily(Bytes.toBytes("cf"));</a:t>
            </a:r>
            <a:endParaRPr sz="1400">
              <a:latin typeface="Arial"/>
              <a:cs typeface="Arial"/>
            </a:endParaRPr>
          </a:p>
          <a:p>
            <a:pPr marL="12700" marR="306705">
              <a:lnSpc>
                <a:spcPct val="1161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scan.setStartRow(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Bytes.toBytes("row1")); //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start key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inclusive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scan.setStopRow(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Bytes.toBytes("row1000")); //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stop key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is exclusive  </a:t>
            </a:r>
            <a:r>
              <a:rPr sz="1400" spc="-5" dirty="0">
                <a:latin typeface="Arial"/>
                <a:cs typeface="Arial"/>
              </a:rPr>
              <a:t>ResultScanner </a:t>
            </a:r>
            <a:r>
              <a:rPr sz="1400" dirty="0">
                <a:latin typeface="Arial"/>
                <a:cs typeface="Arial"/>
              </a:rPr>
              <a:t>scanner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table.getScanner(scan)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try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for(Result </a:t>
            </a:r>
            <a:r>
              <a:rPr sz="1400" dirty="0">
                <a:latin typeface="Arial"/>
                <a:cs typeface="Arial"/>
              </a:rPr>
              <a:t>result : scanner)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 process Result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instance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550" marR="4266565" indent="-197485">
              <a:lnSpc>
                <a:spcPct val="116100"/>
              </a:lnSpc>
            </a:pPr>
            <a:r>
              <a:rPr sz="1400" dirty="0">
                <a:latin typeface="Arial"/>
                <a:cs typeface="Arial"/>
              </a:rPr>
              <a:t>} </a:t>
            </a:r>
            <a:r>
              <a:rPr sz="1400" spc="-5" dirty="0">
                <a:latin typeface="Arial"/>
                <a:cs typeface="Arial"/>
              </a:rPr>
              <a:t>finally </a:t>
            </a:r>
            <a:r>
              <a:rPr sz="1400" dirty="0">
                <a:latin typeface="Arial"/>
                <a:cs typeface="Arial"/>
              </a:rPr>
              <a:t>{  scanner.close();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78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6774" y="1181825"/>
            <a:ext cx="3352165" cy="29997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Arial"/>
                <a:cs typeface="Arial"/>
              </a:rPr>
              <a:t>Return an entire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row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1664970" algn="l"/>
              </a:tabLst>
            </a:pP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18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 get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 Get(Bytes.toBytes("row1"));  </a:t>
            </a:r>
            <a:r>
              <a:rPr sz="1400" spc="-5" dirty="0">
                <a:latin typeface="Arial"/>
                <a:cs typeface="Arial"/>
              </a:rPr>
              <a:t>Result </a:t>
            </a:r>
            <a:r>
              <a:rPr sz="1400" dirty="0">
                <a:latin typeface="Arial"/>
                <a:cs typeface="Arial"/>
              </a:rPr>
              <a:t>r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htable.get(get);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42500"/>
              </a:lnSpc>
              <a:spcBef>
                <a:spcPts val="645"/>
              </a:spcBef>
              <a:tabLst>
                <a:tab pos="1664970" algn="l"/>
              </a:tabLst>
            </a:pPr>
            <a:r>
              <a:rPr sz="1600" b="1" spc="-5" dirty="0">
                <a:latin typeface="Arial"/>
                <a:cs typeface="Arial"/>
              </a:rPr>
              <a:t>Return column </a:t>
            </a:r>
            <a:r>
              <a:rPr sz="1600" b="1" dirty="0">
                <a:latin typeface="Arial"/>
                <a:cs typeface="Arial"/>
              </a:rPr>
              <a:t>family </a:t>
            </a:r>
            <a:r>
              <a:rPr sz="1600" b="1" spc="-5" dirty="0">
                <a:latin typeface="Arial"/>
                <a:cs typeface="Arial"/>
              </a:rPr>
              <a:t>called cf  </a:t>
            </a: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 get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Get(Bytes.toBytes("row1"));</a:t>
            </a:r>
            <a:endParaRPr sz="1400">
              <a:latin typeface="Arial"/>
              <a:cs typeface="Arial"/>
            </a:endParaRPr>
          </a:p>
          <a:p>
            <a:pPr marL="12700" marR="577850">
              <a:lnSpc>
                <a:spcPct val="1518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get.addFamily(Bytes.toBytes("cf"));  </a:t>
            </a:r>
            <a:r>
              <a:rPr sz="1400" spc="-5" dirty="0">
                <a:latin typeface="Arial"/>
                <a:cs typeface="Arial"/>
              </a:rPr>
              <a:t>Result </a:t>
            </a:r>
            <a:r>
              <a:rPr sz="1400" dirty="0">
                <a:latin typeface="Arial"/>
                <a:cs typeface="Arial"/>
              </a:rPr>
              <a:t>r 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htable.get(get);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3018" y="1111873"/>
            <a:ext cx="3545840" cy="32854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Arial"/>
                <a:cs typeface="Arial"/>
              </a:rPr>
              <a:t>Return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column called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cf:qualifier</a:t>
            </a:r>
            <a:endParaRPr sz="1600">
              <a:latin typeface="Arial"/>
              <a:cs typeface="Arial"/>
            </a:endParaRPr>
          </a:p>
          <a:p>
            <a:pPr marL="12700" marR="198755">
              <a:lnSpc>
                <a:spcPct val="116100"/>
              </a:lnSpc>
              <a:spcBef>
                <a:spcPts val="365"/>
              </a:spcBef>
              <a:tabLst>
                <a:tab pos="1664970" algn="l"/>
              </a:tabLst>
            </a:pP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 get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 Get(Bytes.toBytes("row1"));  get.addColumn(Bytes.toBytes("cf"),Bytes.  toBytes("qualifier"));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Result </a:t>
            </a:r>
            <a:r>
              <a:rPr sz="1400" dirty="0">
                <a:latin typeface="Arial"/>
                <a:cs typeface="Arial"/>
              </a:rPr>
              <a:t>r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htable.get(get);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spc="-5" dirty="0">
                <a:latin typeface="Arial"/>
                <a:cs typeface="Arial"/>
              </a:rPr>
              <a:t>Return column </a:t>
            </a:r>
            <a:r>
              <a:rPr sz="1600" b="1" dirty="0">
                <a:latin typeface="Arial"/>
                <a:cs typeface="Arial"/>
              </a:rPr>
              <a:t>family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version2.</a:t>
            </a:r>
            <a:endParaRPr sz="1600">
              <a:latin typeface="Arial"/>
              <a:cs typeface="Arial"/>
            </a:endParaRPr>
          </a:p>
          <a:p>
            <a:pPr marL="12700" marR="198755">
              <a:lnSpc>
                <a:spcPct val="116100"/>
              </a:lnSpc>
              <a:spcBef>
                <a:spcPts val="370"/>
              </a:spcBef>
              <a:tabLst>
                <a:tab pos="1664970" algn="l"/>
              </a:tabLst>
            </a:pP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Get get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 Get(Bytes.toBytes("row1"));  get.addFamily(Bytes.toBytes("cf"));  get.setTimestamp(v2);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Result </a:t>
            </a:r>
            <a:r>
              <a:rPr sz="1400" dirty="0">
                <a:latin typeface="Arial"/>
                <a:cs typeface="Arial"/>
              </a:rPr>
              <a:t>r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htable.get(get);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Delete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pc="-5" dirty="0"/>
              <a:t>Delete an entire</a:t>
            </a:r>
            <a:r>
              <a:rPr spc="-15" dirty="0"/>
              <a:t> </a:t>
            </a:r>
            <a:r>
              <a:rPr spc="-5" dirty="0"/>
              <a:t>row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1664970" algn="l"/>
              </a:tabLst>
            </a:pPr>
            <a:r>
              <a:rPr sz="1400" b="0" spc="-5" dirty="0">
                <a:latin typeface="Arial"/>
                <a:cs typeface="Arial"/>
              </a:rPr>
              <a:t>HTable htable</a:t>
            </a:r>
            <a:r>
              <a:rPr sz="1400" b="0" dirty="0">
                <a:latin typeface="Arial"/>
                <a:cs typeface="Arial"/>
              </a:rPr>
              <a:t> =</a:t>
            </a:r>
            <a:r>
              <a:rPr sz="1400" b="0" spc="-5" dirty="0">
                <a:latin typeface="Arial"/>
                <a:cs typeface="Arial"/>
              </a:rPr>
              <a:t> ...	// instantiate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HTable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1800"/>
              </a:lnSpc>
            </a:pP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Delete delete </a:t>
            </a:r>
            <a:r>
              <a:rPr sz="1400" b="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new Delete(Bytes.toBytes("row1"));  </a:t>
            </a:r>
            <a:r>
              <a:rPr sz="1400" b="0" spc="-5" dirty="0">
                <a:latin typeface="Arial"/>
                <a:cs typeface="Arial"/>
              </a:rPr>
              <a:t>htable.delete(delete);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725">
              <a:lnSpc>
                <a:spcPct val="101600"/>
              </a:lnSpc>
            </a:pPr>
            <a:r>
              <a:rPr spc="-5" dirty="0"/>
              <a:t>Delete </a:t>
            </a:r>
            <a:r>
              <a:rPr dirty="0"/>
              <a:t>the </a:t>
            </a:r>
            <a:r>
              <a:rPr spc="-5" dirty="0"/>
              <a:t>latest version of </a:t>
            </a:r>
            <a:r>
              <a:rPr dirty="0"/>
              <a:t>a </a:t>
            </a:r>
            <a:r>
              <a:rPr spc="-5" dirty="0"/>
              <a:t>specified  column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664970" algn="l"/>
              </a:tabLst>
            </a:pPr>
            <a:r>
              <a:rPr sz="1400" b="0" spc="-5" dirty="0">
                <a:latin typeface="Arial"/>
                <a:cs typeface="Arial"/>
              </a:rPr>
              <a:t>HTable htable</a:t>
            </a:r>
            <a:r>
              <a:rPr sz="1400" b="0" dirty="0">
                <a:latin typeface="Arial"/>
                <a:cs typeface="Arial"/>
              </a:rPr>
              <a:t> =</a:t>
            </a:r>
            <a:r>
              <a:rPr sz="1400" b="0" spc="-5" dirty="0">
                <a:latin typeface="Arial"/>
                <a:cs typeface="Arial"/>
              </a:rPr>
              <a:t> ...	// instantiate</a:t>
            </a:r>
            <a:r>
              <a:rPr sz="1400" b="0" spc="-15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HTable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51800"/>
              </a:lnSpc>
            </a:pP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Delete delete </a:t>
            </a:r>
            <a:r>
              <a:rPr sz="1400" b="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new Delete(Bytes.toBytes("row1"));  delete.deleteColumn(Bytes.toBytes("cf"),Bytes.  toBytes("qualifier"));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0" spc="-5" dirty="0">
                <a:latin typeface="Arial"/>
                <a:cs typeface="Arial"/>
              </a:rPr>
              <a:t>htable.delete(delete);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77825">
              <a:lnSpc>
                <a:spcPct val="101600"/>
              </a:lnSpc>
              <a:spcBef>
                <a:spcPts val="70"/>
              </a:spcBef>
            </a:pPr>
            <a:r>
              <a:rPr spc="-5" dirty="0"/>
              <a:t>Delete </a:t>
            </a:r>
            <a:r>
              <a:rPr dirty="0"/>
              <a:t>a </a:t>
            </a:r>
            <a:r>
              <a:rPr spc="-5" dirty="0"/>
              <a:t>specified version of </a:t>
            </a:r>
            <a:r>
              <a:rPr dirty="0"/>
              <a:t>a  </a:t>
            </a:r>
            <a:r>
              <a:rPr spc="-5" dirty="0"/>
              <a:t>specified</a:t>
            </a:r>
            <a:r>
              <a:rPr spc="-10" dirty="0"/>
              <a:t> </a:t>
            </a:r>
            <a:r>
              <a:rPr spc="-5" dirty="0"/>
              <a:t>column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51800"/>
              </a:lnSpc>
              <a:tabLst>
                <a:tab pos="1664970" algn="l"/>
              </a:tabLst>
            </a:pPr>
            <a:r>
              <a:rPr sz="1400" b="0" spc="-5" dirty="0">
                <a:latin typeface="Arial"/>
                <a:cs typeface="Arial"/>
              </a:rPr>
              <a:t>HTable htable</a:t>
            </a:r>
            <a:r>
              <a:rPr sz="1400" b="0" dirty="0">
                <a:latin typeface="Arial"/>
                <a:cs typeface="Arial"/>
              </a:rPr>
              <a:t> =</a:t>
            </a:r>
            <a:r>
              <a:rPr sz="1400" b="0" spc="-5" dirty="0">
                <a:latin typeface="Arial"/>
                <a:cs typeface="Arial"/>
              </a:rPr>
              <a:t> ...	// instantiate HTable  </a:t>
            </a: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Delete delete </a:t>
            </a:r>
            <a:r>
              <a:rPr sz="1400" b="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new Delete(Bytes.toBytes  </a:t>
            </a:r>
            <a:r>
              <a:rPr sz="1400" b="0" dirty="0">
                <a:solidFill>
                  <a:srgbClr val="FF0000"/>
                </a:solidFill>
                <a:latin typeface="Arial"/>
                <a:cs typeface="Arial"/>
              </a:rPr>
              <a:t>("row1"));  </a:t>
            </a:r>
            <a:r>
              <a:rPr sz="1400" b="0" spc="-5" dirty="0">
                <a:solidFill>
                  <a:srgbClr val="FF0000"/>
                </a:solidFill>
                <a:latin typeface="Arial"/>
                <a:cs typeface="Arial"/>
              </a:rPr>
              <a:t>delete.deleteColumn(Bytes.toBytes("cf"),  Bytes.toBytes("qualifier"),version);  </a:t>
            </a:r>
            <a:r>
              <a:rPr sz="1400" b="0" spc="-5" dirty="0">
                <a:latin typeface="Arial"/>
                <a:cs typeface="Arial"/>
              </a:rPr>
              <a:t>htable.delete(delete);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Put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2573" y="1262304"/>
            <a:ext cx="3312160" cy="2392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58750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Arial"/>
                <a:cs typeface="Arial"/>
              </a:rPr>
              <a:t>Put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new version of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cell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using  current </a:t>
            </a:r>
            <a:r>
              <a:rPr sz="1600" b="1" dirty="0">
                <a:latin typeface="Arial"/>
                <a:cs typeface="Arial"/>
              </a:rPr>
              <a:t>timestamp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default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51800"/>
              </a:lnSpc>
              <a:spcBef>
                <a:spcPts val="5"/>
              </a:spcBef>
              <a:tabLst>
                <a:tab pos="1664970" algn="l"/>
              </a:tabLst>
            </a:pP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Put put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new Put(Bytes.toBytes("row1"));  put.add(Bytes.toBytes("cf"),Bytes.toBytes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("qualifier"),Bytes.toBytes("data"));  </a:t>
            </a:r>
            <a:r>
              <a:rPr sz="1400" spc="-5" dirty="0">
                <a:latin typeface="Arial"/>
                <a:cs typeface="Arial"/>
              </a:rPr>
              <a:t>htable.put(put);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3018" y="1204468"/>
            <a:ext cx="28435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Overwriting an existing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3018" y="1990340"/>
            <a:ext cx="331216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  <a:tabLst>
                <a:tab pos="1664970" algn="l"/>
              </a:tabLst>
            </a:pPr>
            <a:r>
              <a:rPr sz="1400" spc="-5" dirty="0">
                <a:latin typeface="Arial"/>
                <a:cs typeface="Arial"/>
              </a:rPr>
              <a:t>HTable htable</a:t>
            </a:r>
            <a:r>
              <a:rPr sz="1400" dirty="0">
                <a:latin typeface="Arial"/>
                <a:cs typeface="Arial"/>
              </a:rPr>
              <a:t> =</a:t>
            </a:r>
            <a:r>
              <a:rPr sz="1400" spc="-5" dirty="0">
                <a:latin typeface="Arial"/>
                <a:cs typeface="Arial"/>
              </a:rPr>
              <a:t> ...	// instantiate HTable  Put put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new Put(Bytes.toBytes("row1"));  put.add(Bytes.toBytes("cf"),Bytes.toBytes  ("qualifier"),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timestamp</a:t>
            </a:r>
            <a:r>
              <a:rPr sz="1400" spc="-5" dirty="0">
                <a:latin typeface="Arial"/>
                <a:cs typeface="Arial"/>
              </a:rPr>
              <a:t>,Bytes.toBytes  </a:t>
            </a:r>
            <a:r>
              <a:rPr sz="1400" dirty="0">
                <a:latin typeface="Arial"/>
                <a:cs typeface="Arial"/>
              </a:rPr>
              <a:t>("data"));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latin typeface="Arial"/>
                <a:cs typeface="Arial"/>
              </a:rPr>
              <a:t>htable.put(put);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62" y="497749"/>
            <a:ext cx="8925444" cy="398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850" y="897633"/>
            <a:ext cx="7942580" cy="3835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73709" indent="-461009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client </a:t>
            </a:r>
            <a:r>
              <a:rPr sz="2200" spc="-5" dirty="0">
                <a:latin typeface="Arial"/>
                <a:cs typeface="Arial"/>
              </a:rPr>
              <a:t>initiates an action that </a:t>
            </a:r>
            <a:r>
              <a:rPr sz="2200" dirty="0">
                <a:latin typeface="Arial"/>
                <a:cs typeface="Arial"/>
              </a:rPr>
              <a:t>modifies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473709" marR="29209" indent="-461009">
              <a:lnSpc>
                <a:spcPct val="113599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sz="2200" dirty="0">
                <a:latin typeface="Arial"/>
                <a:cs typeface="Arial"/>
              </a:rPr>
              <a:t>Modification </a:t>
            </a:r>
            <a:r>
              <a:rPr sz="2200" spc="-5" dirty="0">
                <a:latin typeface="Arial"/>
                <a:cs typeface="Arial"/>
              </a:rPr>
              <a:t>is wrapped into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KeyValue object instance and  </a:t>
            </a:r>
            <a:r>
              <a:rPr sz="2200" dirty="0">
                <a:latin typeface="Arial"/>
                <a:cs typeface="Arial"/>
              </a:rPr>
              <a:t>sent </a:t>
            </a:r>
            <a:r>
              <a:rPr sz="2200" spc="-5" dirty="0">
                <a:latin typeface="Arial"/>
                <a:cs typeface="Arial"/>
              </a:rPr>
              <a:t>over to the HRegionServer that </a:t>
            </a:r>
            <a:r>
              <a:rPr sz="2200" dirty="0">
                <a:latin typeface="Arial"/>
                <a:cs typeface="Arial"/>
              </a:rPr>
              <a:t>serves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matching  regions.</a:t>
            </a:r>
            <a:endParaRPr sz="2200">
              <a:latin typeface="Arial"/>
              <a:cs typeface="Arial"/>
            </a:endParaRPr>
          </a:p>
          <a:p>
            <a:pPr marL="473709" marR="222250" indent="-461009">
              <a:lnSpc>
                <a:spcPct val="113599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Once the KeyValue instance arrives, they are </a:t>
            </a:r>
            <a:r>
              <a:rPr sz="2200" dirty="0">
                <a:latin typeface="Arial"/>
                <a:cs typeface="Arial"/>
              </a:rPr>
              <a:t>routed </a:t>
            </a:r>
            <a:r>
              <a:rPr sz="2200" spc="-5" dirty="0">
                <a:latin typeface="Arial"/>
                <a:cs typeface="Arial"/>
              </a:rPr>
              <a:t>to the  HRegion instances that are </a:t>
            </a:r>
            <a:r>
              <a:rPr sz="2200" dirty="0">
                <a:latin typeface="Arial"/>
                <a:cs typeface="Arial"/>
              </a:rPr>
              <a:t>responsible </a:t>
            </a:r>
            <a:r>
              <a:rPr sz="2200" spc="-5" dirty="0">
                <a:latin typeface="Arial"/>
                <a:cs typeface="Arial"/>
              </a:rPr>
              <a:t>for the given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  <a:p>
            <a:pPr marL="473709" marR="5080" indent="-461009">
              <a:lnSpc>
                <a:spcPct val="113599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The data is written to the Write-Ahead Log, and then put into  </a:t>
            </a:r>
            <a:r>
              <a:rPr sz="2200" dirty="0">
                <a:latin typeface="Arial"/>
                <a:cs typeface="Arial"/>
              </a:rPr>
              <a:t>MemStore </a:t>
            </a:r>
            <a:r>
              <a:rPr sz="2200" spc="-5" dirty="0">
                <a:latin typeface="Arial"/>
                <a:cs typeface="Arial"/>
              </a:rPr>
              <a:t>of the actual Store that holds 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record.</a:t>
            </a:r>
            <a:endParaRPr sz="2200">
              <a:latin typeface="Arial"/>
              <a:cs typeface="Arial"/>
            </a:endParaRPr>
          </a:p>
          <a:p>
            <a:pPr marL="473709" marR="869315" indent="-461009">
              <a:lnSpc>
                <a:spcPct val="113599"/>
              </a:lnSpc>
              <a:buAutoNum type="arabicPeriod"/>
              <a:tabLst>
                <a:tab pos="474345" algn="l"/>
                <a:tab pos="474980" algn="l"/>
              </a:tabLst>
            </a:pPr>
            <a:r>
              <a:rPr sz="2200" spc="-5" dirty="0">
                <a:latin typeface="Arial"/>
                <a:cs typeface="Arial"/>
              </a:rPr>
              <a:t>When the </a:t>
            </a:r>
            <a:r>
              <a:rPr sz="2200" dirty="0">
                <a:latin typeface="Arial"/>
                <a:cs typeface="Arial"/>
              </a:rPr>
              <a:t>memstores </a:t>
            </a:r>
            <a:r>
              <a:rPr sz="2200" spc="-5" dirty="0">
                <a:latin typeface="Arial"/>
                <a:cs typeface="Arial"/>
              </a:rPr>
              <a:t>get to </a:t>
            </a:r>
            <a:r>
              <a:rPr sz="2200" dirty="0">
                <a:latin typeface="Arial"/>
                <a:cs typeface="Arial"/>
              </a:rPr>
              <a:t>a certain size, </a:t>
            </a:r>
            <a:r>
              <a:rPr sz="2200" spc="-5" dirty="0">
                <a:latin typeface="Arial"/>
                <a:cs typeface="Arial"/>
              </a:rPr>
              <a:t>the data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 persisted in the background to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filesystem.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188239"/>
            <a:ext cx="643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Implementation </a:t>
            </a:r>
            <a:r>
              <a:rPr sz="3600" spc="-5" dirty="0"/>
              <a:t>Details of</a:t>
            </a:r>
            <a:r>
              <a:rPr sz="3600" spc="-90" dirty="0"/>
              <a:t> </a:t>
            </a:r>
            <a:r>
              <a:rPr sz="3600" spc="-5" dirty="0"/>
              <a:t>Put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Join?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120" y="1308858"/>
            <a:ext cx="7621270" cy="25114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5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"/>
                <a:cs typeface="Arial"/>
              </a:rPr>
              <a:t>HBase does not </a:t>
            </a:r>
            <a:r>
              <a:rPr sz="1600" dirty="0">
                <a:latin typeface="Arial"/>
                <a:cs typeface="Arial"/>
              </a:rPr>
              <a:t>support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join.</a:t>
            </a:r>
            <a:endParaRPr sz="1600">
              <a:latin typeface="Arial"/>
              <a:cs typeface="Arial"/>
            </a:endParaRPr>
          </a:p>
          <a:p>
            <a:pPr marL="82105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NoSql is </a:t>
            </a:r>
            <a:r>
              <a:rPr sz="1600" dirty="0">
                <a:latin typeface="Arial"/>
                <a:cs typeface="Arial"/>
              </a:rPr>
              <a:t>mostly </a:t>
            </a:r>
            <a:r>
              <a:rPr sz="1600" spc="-5" dirty="0">
                <a:latin typeface="Arial"/>
                <a:cs typeface="Arial"/>
              </a:rPr>
              <a:t>designed for fast appends and </a:t>
            </a:r>
            <a:r>
              <a:rPr sz="1600" dirty="0">
                <a:latin typeface="Arial"/>
                <a:cs typeface="Arial"/>
              </a:rPr>
              <a:t>key-based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retrievals.</a:t>
            </a:r>
            <a:endParaRPr sz="1600">
              <a:latin typeface="Arial"/>
              <a:cs typeface="Arial"/>
            </a:endParaRPr>
          </a:p>
          <a:p>
            <a:pPr marL="82105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dirty="0">
                <a:latin typeface="Arial"/>
                <a:cs typeface="Arial"/>
              </a:rPr>
              <a:t>Joins </a:t>
            </a:r>
            <a:r>
              <a:rPr sz="1600" spc="-5" dirty="0">
                <a:latin typeface="Arial"/>
                <a:cs typeface="Arial"/>
              </a:rPr>
              <a:t>are expensive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infrequent.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"/>
                <a:cs typeface="Arial"/>
              </a:rPr>
              <a:t>What if </a:t>
            </a:r>
            <a:r>
              <a:rPr sz="1600" dirty="0">
                <a:latin typeface="Arial"/>
                <a:cs typeface="Arial"/>
              </a:rPr>
              <a:t>you still </a:t>
            </a:r>
            <a:r>
              <a:rPr sz="1600" spc="-5" dirty="0">
                <a:latin typeface="Arial"/>
                <a:cs typeface="Arial"/>
              </a:rPr>
              <a:t>need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it?</a:t>
            </a:r>
            <a:endParaRPr sz="1600">
              <a:latin typeface="Arial"/>
              <a:cs typeface="Arial"/>
            </a:endParaRPr>
          </a:p>
          <a:p>
            <a:pPr marL="82105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Write </a:t>
            </a:r>
            <a:r>
              <a:rPr sz="1600" dirty="0">
                <a:latin typeface="Arial"/>
                <a:cs typeface="Arial"/>
              </a:rPr>
              <a:t>a MapReduce </a:t>
            </a:r>
            <a:r>
              <a:rPr sz="1600" spc="-5" dirty="0">
                <a:latin typeface="Arial"/>
                <a:cs typeface="Arial"/>
              </a:rPr>
              <a:t>join to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 marL="821055" marR="5080" lvl="1" indent="-351155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Map </a:t>
            </a:r>
            <a:r>
              <a:rPr sz="1600" spc="-5" dirty="0">
                <a:latin typeface="Arial"/>
                <a:cs typeface="Arial"/>
              </a:rPr>
              <a:t>function, </a:t>
            </a:r>
            <a:r>
              <a:rPr sz="1600" dirty="0">
                <a:latin typeface="Arial"/>
                <a:cs typeface="Arial"/>
              </a:rPr>
              <a:t>read </a:t>
            </a:r>
            <a:r>
              <a:rPr sz="1600" spc="-5" dirty="0">
                <a:latin typeface="Arial"/>
                <a:cs typeface="Arial"/>
              </a:rPr>
              <a:t>two tables. The output </a:t>
            </a:r>
            <a:r>
              <a:rPr sz="1600" dirty="0">
                <a:latin typeface="Arial"/>
                <a:cs typeface="Arial"/>
              </a:rPr>
              <a:t>key should </a:t>
            </a:r>
            <a:r>
              <a:rPr sz="1600" spc="-5" dirty="0">
                <a:latin typeface="Arial"/>
                <a:cs typeface="Arial"/>
              </a:rPr>
              <a:t>be the </a:t>
            </a:r>
            <a:r>
              <a:rPr sz="1600" dirty="0">
                <a:latin typeface="Arial"/>
                <a:cs typeface="Arial"/>
              </a:rPr>
              <a:t>value </a:t>
            </a:r>
            <a:r>
              <a:rPr sz="1600" spc="-5" dirty="0">
                <a:latin typeface="Arial"/>
                <a:cs typeface="Arial"/>
              </a:rPr>
              <a:t>on the  joined attribute for table1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table2.</a:t>
            </a:r>
            <a:endParaRPr sz="1600">
              <a:latin typeface="Arial"/>
              <a:cs typeface="Arial"/>
            </a:endParaRPr>
          </a:p>
          <a:p>
            <a:pPr marL="82105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At Reduce function, </a:t>
            </a:r>
            <a:r>
              <a:rPr sz="1600" dirty="0">
                <a:latin typeface="Arial"/>
                <a:cs typeface="Arial"/>
              </a:rPr>
              <a:t>“join” </a:t>
            </a:r>
            <a:r>
              <a:rPr sz="1600" spc="-5" dirty="0">
                <a:latin typeface="Arial"/>
                <a:cs typeface="Arial"/>
              </a:rPr>
              <a:t>the tuple that </a:t>
            </a:r>
            <a:r>
              <a:rPr sz="1600" dirty="0">
                <a:latin typeface="Arial"/>
                <a:cs typeface="Arial"/>
              </a:rPr>
              <a:t>contains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key.</a:t>
            </a:r>
            <a:endParaRPr sz="1600">
              <a:latin typeface="Arial"/>
              <a:cs typeface="Arial"/>
            </a:endParaRPr>
          </a:p>
          <a:p>
            <a:pPr marL="82105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"/>
                <a:cs typeface="Arial"/>
              </a:rPr>
              <a:t>Other implementations using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Hive/Pig/...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89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Other</a:t>
            </a:r>
            <a:r>
              <a:rPr sz="3600" spc="-90" dirty="0"/>
              <a:t> </a:t>
            </a:r>
            <a:r>
              <a:rPr sz="3600" spc="-5" dirty="0"/>
              <a:t>Clients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07640"/>
            <a:ext cx="777430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some sort </a:t>
            </a:r>
            <a:r>
              <a:rPr sz="2400" spc="-5" dirty="0">
                <a:latin typeface="Arial"/>
                <a:cs typeface="Arial"/>
              </a:rPr>
              <a:t>of proxy that translate </a:t>
            </a:r>
            <a:r>
              <a:rPr sz="2400" dirty="0">
                <a:latin typeface="Arial"/>
                <a:cs typeface="Arial"/>
              </a:rPr>
              <a:t>your request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  API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call.</a:t>
            </a:r>
            <a:endParaRPr sz="2400">
              <a:latin typeface="Arial"/>
              <a:cs typeface="Arial"/>
            </a:endParaRPr>
          </a:p>
          <a:p>
            <a:pPr marL="469900" marR="580390" indent="-41275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These proxies wrap the native </a:t>
            </a:r>
            <a:r>
              <a:rPr sz="240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API into other  protocol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APIs.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Representational State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Transfer(REST)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  <a:tab pos="3741420" algn="l"/>
              </a:tabLst>
            </a:pPr>
            <a:r>
              <a:rPr sz="2400" spc="-5" dirty="0">
                <a:latin typeface="Arial"/>
                <a:cs typeface="Arial"/>
              </a:rPr>
              <a:t>Protocol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Buffers, Thrift,	Avro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23" y="1207640"/>
            <a:ext cx="7988934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protocol between the gateways and 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clients.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uses HTTP </a:t>
            </a:r>
            <a:r>
              <a:rPr sz="2400" dirty="0">
                <a:latin typeface="Arial"/>
                <a:cs typeface="Arial"/>
              </a:rPr>
              <a:t>verbs </a:t>
            </a:r>
            <a:r>
              <a:rPr sz="2400" spc="-5" dirty="0">
                <a:latin typeface="Arial"/>
                <a:cs typeface="Arial"/>
              </a:rPr>
              <a:t>to perform an action, giving  developers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wide </a:t>
            </a:r>
            <a:r>
              <a:rPr sz="2400" dirty="0">
                <a:latin typeface="Arial"/>
                <a:cs typeface="Arial"/>
              </a:rPr>
              <a:t>choice </a:t>
            </a:r>
            <a:r>
              <a:rPr sz="2400" spc="-5" dirty="0">
                <a:latin typeface="Arial"/>
                <a:cs typeface="Arial"/>
              </a:rPr>
              <a:t>of languages and programs to  use.</a:t>
            </a:r>
            <a:endParaRPr sz="2400">
              <a:latin typeface="Arial"/>
              <a:cs typeface="Arial"/>
            </a:endParaRPr>
          </a:p>
          <a:p>
            <a:pPr marL="424815" marR="16129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suffers </a:t>
            </a:r>
            <a:r>
              <a:rPr sz="2400" spc="-5" dirty="0">
                <a:latin typeface="Arial"/>
                <a:cs typeface="Arial"/>
              </a:rPr>
              <a:t>from the </a:t>
            </a:r>
            <a:r>
              <a:rPr sz="2400" dirty="0">
                <a:latin typeface="Arial"/>
                <a:cs typeface="Arial"/>
              </a:rPr>
              <a:t>verbosity </a:t>
            </a:r>
            <a:r>
              <a:rPr sz="2400" spc="-5" dirty="0">
                <a:latin typeface="Arial"/>
                <a:cs typeface="Arial"/>
              </a:rPr>
              <a:t>level of the protocol. Human-  </a:t>
            </a:r>
            <a:r>
              <a:rPr sz="2400" dirty="0">
                <a:latin typeface="Arial"/>
                <a:cs typeface="Arial"/>
              </a:rPr>
              <a:t>readable </a:t>
            </a:r>
            <a:r>
              <a:rPr sz="2400" spc="-5" dirty="0">
                <a:latin typeface="Arial"/>
                <a:cs typeface="Arial"/>
              </a:rPr>
              <a:t>text, be in plain or XML-based, is used to  </a:t>
            </a:r>
            <a:r>
              <a:rPr sz="2400" dirty="0">
                <a:latin typeface="Arial"/>
                <a:cs typeface="Arial"/>
              </a:rPr>
              <a:t>communicate </a:t>
            </a:r>
            <a:r>
              <a:rPr sz="2400" spc="-5" dirty="0">
                <a:latin typeface="Arial"/>
                <a:cs typeface="Arial"/>
              </a:rPr>
              <a:t>between the </a:t>
            </a:r>
            <a:r>
              <a:rPr sz="2400" dirty="0">
                <a:latin typeface="Arial"/>
                <a:cs typeface="Arial"/>
              </a:rPr>
              <a:t>client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68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6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23" y="1283840"/>
            <a:ext cx="800227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238885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HBase is an open </a:t>
            </a:r>
            <a:r>
              <a:rPr sz="2400" dirty="0">
                <a:latin typeface="Arial"/>
                <a:cs typeface="Arial"/>
              </a:rPr>
              <a:t>source, sparse, consistent  </a:t>
            </a:r>
            <a:r>
              <a:rPr sz="2400" spc="-5" dirty="0">
                <a:latin typeface="Arial"/>
                <a:cs typeface="Arial"/>
              </a:rPr>
              <a:t>distributed, </a:t>
            </a:r>
            <a:r>
              <a:rPr sz="2400" dirty="0">
                <a:latin typeface="Arial"/>
                <a:cs typeface="Arial"/>
              </a:rPr>
              <a:t>sorted map modeled </a:t>
            </a:r>
            <a:r>
              <a:rPr sz="2400" spc="-5" dirty="0">
                <a:latin typeface="Arial"/>
                <a:cs typeface="Arial"/>
              </a:rPr>
              <a:t>after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Google’s  BigTable.</a:t>
            </a:r>
            <a:endParaRPr sz="2400">
              <a:latin typeface="Arial"/>
              <a:cs typeface="Arial"/>
            </a:endParaRPr>
          </a:p>
          <a:p>
            <a:pPr marL="424815" marR="58483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Began 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project by Powerset to process </a:t>
            </a:r>
            <a:r>
              <a:rPr sz="2400" dirty="0">
                <a:latin typeface="Arial"/>
                <a:cs typeface="Arial"/>
              </a:rPr>
              <a:t>massive  </a:t>
            </a:r>
            <a:r>
              <a:rPr sz="2400" spc="-5" dirty="0">
                <a:latin typeface="Arial"/>
                <a:cs typeface="Arial"/>
              </a:rPr>
              <a:t>amounts of data for natural language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processing.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Developed as part of Apache’s Hadoop project and </a:t>
            </a:r>
            <a:r>
              <a:rPr sz="2400" dirty="0">
                <a:latin typeface="Arial"/>
                <a:cs typeface="Arial"/>
              </a:rPr>
              <a:t>runs  </a:t>
            </a:r>
            <a:r>
              <a:rPr sz="2400" spc="-5" dirty="0">
                <a:latin typeface="Arial"/>
                <a:cs typeface="Arial"/>
              </a:rPr>
              <a:t>on top of Hadoop Distributed File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492" y="2147170"/>
            <a:ext cx="1176020" cy="71310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325755" marR="229870" indent="-89535">
              <a:lnSpc>
                <a:spcPts val="1650"/>
              </a:lnSpc>
              <a:spcBef>
                <a:spcPts val="1180"/>
              </a:spcBef>
            </a:pPr>
            <a:r>
              <a:rPr sz="1400" spc="-5" dirty="0">
                <a:latin typeface="Arial"/>
                <a:cs typeface="Arial"/>
              </a:rPr>
              <a:t>Gateway 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271" y="2147166"/>
            <a:ext cx="1365885" cy="71310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420370" marR="393065" indent="-20320">
              <a:lnSpc>
                <a:spcPts val="1650"/>
              </a:lnSpc>
              <a:spcBef>
                <a:spcPts val="1180"/>
              </a:spcBef>
            </a:pPr>
            <a:r>
              <a:rPr sz="1400" spc="-5" dirty="0">
                <a:latin typeface="Arial"/>
                <a:cs typeface="Arial"/>
              </a:rPr>
              <a:t>Region 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1822" y="2147166"/>
            <a:ext cx="1365885" cy="71310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420370" marR="240029" indent="-173355">
              <a:lnSpc>
                <a:spcPts val="1650"/>
              </a:lnSpc>
              <a:spcBef>
                <a:spcPts val="1180"/>
              </a:spcBef>
            </a:pPr>
            <a:r>
              <a:rPr sz="1400" spc="-5" dirty="0">
                <a:latin typeface="Arial"/>
                <a:cs typeface="Arial"/>
              </a:rPr>
              <a:t>Rest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Client 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180" y="250341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1828642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7204" y="2462425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3865" y="2503415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>
                <a:moveTo>
                  <a:pt x="132961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890" y="2462425"/>
            <a:ext cx="105500" cy="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4785" y="1732822"/>
            <a:ext cx="1478915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Request following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the  </a:t>
            </a:r>
            <a:r>
              <a:rPr sz="1200" dirty="0">
                <a:latin typeface="Arial"/>
                <a:cs typeface="Arial"/>
              </a:rPr>
              <a:t>semantics </a:t>
            </a:r>
            <a:r>
              <a:rPr sz="1200" spc="-5" dirty="0">
                <a:latin typeface="Arial"/>
                <a:cs typeface="Arial"/>
              </a:rPr>
              <a:t>defined by  REST.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864" y="2782970"/>
            <a:ext cx="1377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Sent through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HTTP.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146" y="1732822"/>
            <a:ext cx="1186180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Translate the  </a:t>
            </a:r>
            <a:r>
              <a:rPr sz="1200" dirty="0">
                <a:latin typeface="Arial"/>
                <a:cs typeface="Arial"/>
              </a:rPr>
              <a:t>request </a:t>
            </a:r>
            <a:r>
              <a:rPr sz="1200" spc="-5" dirty="0">
                <a:latin typeface="Arial"/>
                <a:cs typeface="Arial"/>
              </a:rPr>
              <a:t>into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Java  </a:t>
            </a:r>
            <a:r>
              <a:rPr sz="1200" spc="-5" dirty="0">
                <a:latin typeface="Arial"/>
                <a:cs typeface="Arial"/>
              </a:rPr>
              <a:t>API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REST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801822" y="3706335"/>
            <a:ext cx="1365885" cy="71310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4470" y="2973963"/>
            <a:ext cx="0" cy="732790"/>
          </a:xfrm>
          <a:custGeom>
            <a:avLst/>
            <a:gdLst/>
            <a:ahLst/>
            <a:cxnLst/>
            <a:rect l="l" t="t" r="r" b="b"/>
            <a:pathLst>
              <a:path h="732789">
                <a:moveTo>
                  <a:pt x="0" y="732372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3489" y="2877987"/>
            <a:ext cx="81980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314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Improvements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087245"/>
            <a:ext cx="397192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Companies with large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farms,  extensive bandwidth usage, and </a:t>
            </a:r>
            <a:r>
              <a:rPr sz="1800" dirty="0">
                <a:latin typeface="Arial"/>
                <a:cs typeface="Arial"/>
              </a:rPr>
              <a:t>many  </a:t>
            </a:r>
            <a:r>
              <a:rPr sz="1800" spc="-5" dirty="0">
                <a:latin typeface="Arial"/>
                <a:cs typeface="Arial"/>
              </a:rPr>
              <a:t>disjoint </a:t>
            </a:r>
            <a:r>
              <a:rPr sz="1800" dirty="0">
                <a:latin typeface="Arial"/>
                <a:cs typeface="Arial"/>
              </a:rPr>
              <a:t>services </a:t>
            </a:r>
            <a:r>
              <a:rPr sz="1800" spc="-5" dirty="0">
                <a:latin typeface="Arial"/>
                <a:cs typeface="Arial"/>
              </a:rPr>
              <a:t>felt the need 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  </a:t>
            </a:r>
            <a:r>
              <a:rPr sz="1800" spc="-5" dirty="0">
                <a:latin typeface="Arial"/>
                <a:cs typeface="Arial"/>
              </a:rPr>
              <a:t>the overhead and implemented their  own Remote Procedure Call(RPC)  layers.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Google Protocol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Buffers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Facebook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Thrift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Apache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6505" y="979721"/>
            <a:ext cx="3750259" cy="3750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79257"/>
            <a:ext cx="38119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latin typeface="Arial"/>
                <a:cs typeface="Arial"/>
              </a:rPr>
              <a:t>Architecture</a:t>
            </a:r>
            <a:endParaRPr sz="5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254884"/>
            <a:ext cx="6686550" cy="216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storage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structures: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B+ Trees </a:t>
            </a:r>
            <a:r>
              <a:rPr sz="3000" dirty="0">
                <a:latin typeface="Arial"/>
                <a:cs typeface="Arial"/>
              </a:rPr>
              <a:t>(typical </a:t>
            </a:r>
            <a:r>
              <a:rPr sz="3000" spc="-5" dirty="0">
                <a:latin typeface="Arial"/>
                <a:cs typeface="Arial"/>
              </a:rPr>
              <a:t>RDBMS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storage)</a:t>
            </a: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Log-Structured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Merge-Trees(HBase)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92517"/>
            <a:ext cx="1578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B+</a:t>
            </a:r>
            <a:r>
              <a:rPr sz="3000" b="0" spc="-10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Trees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8" y="1321744"/>
            <a:ext cx="8132642" cy="2470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92517"/>
            <a:ext cx="4639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Log-Structured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Merge-Tree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 marR="89535" indent="-366395">
              <a:lnSpc>
                <a:spcPct val="1145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403860" algn="l"/>
                <a:tab pos="404495" algn="l"/>
              </a:tabLst>
            </a:pPr>
            <a:r>
              <a:rPr spc="-5" dirty="0"/>
              <a:t>Log-structured </a:t>
            </a:r>
            <a:r>
              <a:rPr dirty="0"/>
              <a:t>merge-trees, </a:t>
            </a:r>
            <a:r>
              <a:rPr spc="-5" dirty="0"/>
              <a:t>also </a:t>
            </a:r>
            <a:r>
              <a:rPr dirty="0"/>
              <a:t>known </a:t>
            </a:r>
            <a:r>
              <a:rPr spc="-5" dirty="0"/>
              <a:t>as LSM-trees, follow </a:t>
            </a:r>
            <a:r>
              <a:rPr dirty="0"/>
              <a:t>a </a:t>
            </a:r>
            <a:r>
              <a:rPr spc="-5" dirty="0"/>
              <a:t>different  approach. Incoming data is </a:t>
            </a:r>
            <a:r>
              <a:rPr dirty="0"/>
              <a:t>stored </a:t>
            </a:r>
            <a:r>
              <a:rPr spc="-5" dirty="0"/>
              <a:t>in </a:t>
            </a:r>
            <a:r>
              <a:rPr dirty="0"/>
              <a:t>a </a:t>
            </a:r>
            <a:r>
              <a:rPr b="1" spc="-5" dirty="0">
                <a:latin typeface="Arial"/>
                <a:cs typeface="Arial"/>
              </a:rPr>
              <a:t>logfile </a:t>
            </a:r>
            <a:r>
              <a:rPr spc="-5" dirty="0"/>
              <a:t>first, </a:t>
            </a:r>
            <a:r>
              <a:rPr dirty="0"/>
              <a:t>completely  </a:t>
            </a:r>
            <a:r>
              <a:rPr b="1" spc="-5" dirty="0">
                <a:latin typeface="Arial"/>
                <a:cs typeface="Arial"/>
              </a:rPr>
              <a:t>sequentially</a:t>
            </a:r>
            <a:r>
              <a:rPr spc="-5" dirty="0"/>
              <a:t>. Once the log has the </a:t>
            </a:r>
            <a:r>
              <a:rPr dirty="0"/>
              <a:t>modification saved, </a:t>
            </a:r>
            <a:r>
              <a:rPr spc="-5" dirty="0"/>
              <a:t>it then updates an  in-memory </a:t>
            </a:r>
            <a:r>
              <a:rPr dirty="0"/>
              <a:t>store </a:t>
            </a:r>
            <a:r>
              <a:rPr spc="-5" dirty="0"/>
              <a:t>that holds the </a:t>
            </a:r>
            <a:r>
              <a:rPr dirty="0"/>
              <a:t>most recent </a:t>
            </a:r>
            <a:r>
              <a:rPr spc="-5" dirty="0"/>
              <a:t>updates for fast</a:t>
            </a:r>
            <a:r>
              <a:rPr spc="-55" dirty="0"/>
              <a:t> </a:t>
            </a:r>
            <a:r>
              <a:rPr spc="-5" dirty="0"/>
              <a:t>lookup.</a:t>
            </a:r>
          </a:p>
          <a:p>
            <a:pPr marL="403860" marR="5080" indent="-366395">
              <a:lnSpc>
                <a:spcPct val="114599"/>
              </a:lnSpc>
              <a:buClr>
                <a:srgbClr val="000000"/>
              </a:buClr>
              <a:buChar char="●"/>
              <a:tabLst>
                <a:tab pos="403860" algn="l"/>
                <a:tab pos="404495" algn="l"/>
              </a:tabLst>
            </a:pPr>
            <a:r>
              <a:rPr spc="-5" dirty="0"/>
              <a:t>When the </a:t>
            </a:r>
            <a:r>
              <a:rPr dirty="0"/>
              <a:t>system </a:t>
            </a:r>
            <a:r>
              <a:rPr spc="-5" dirty="0"/>
              <a:t>has accrued enough updates and </a:t>
            </a:r>
            <a:r>
              <a:rPr dirty="0"/>
              <a:t>starts </a:t>
            </a:r>
            <a:r>
              <a:rPr spc="-5" dirty="0"/>
              <a:t>to fill up the in-  </a:t>
            </a:r>
            <a:r>
              <a:rPr dirty="0"/>
              <a:t>memory store, </a:t>
            </a:r>
            <a:r>
              <a:rPr spc="-5" dirty="0"/>
              <a:t>it flushes the </a:t>
            </a:r>
            <a:r>
              <a:rPr dirty="0"/>
              <a:t>sorted </a:t>
            </a:r>
            <a:r>
              <a:rPr spc="-5" dirty="0"/>
              <a:t>list of </a:t>
            </a:r>
            <a:r>
              <a:rPr dirty="0"/>
              <a:t>key → record </a:t>
            </a:r>
            <a:r>
              <a:rPr spc="-5" dirty="0"/>
              <a:t>pairs to disk,  </a:t>
            </a:r>
            <a:r>
              <a:rPr dirty="0"/>
              <a:t>creating a </a:t>
            </a:r>
            <a:r>
              <a:rPr spc="-5" dirty="0"/>
              <a:t>new </a:t>
            </a:r>
            <a:r>
              <a:rPr dirty="0"/>
              <a:t>store </a:t>
            </a:r>
            <a:r>
              <a:rPr spc="-5" dirty="0"/>
              <a:t>file. Then the updates to the log </a:t>
            </a:r>
            <a:r>
              <a:rPr dirty="0"/>
              <a:t>can </a:t>
            </a:r>
            <a:r>
              <a:rPr spc="-5" dirty="0"/>
              <a:t>be thrown away,  as all </a:t>
            </a:r>
            <a:r>
              <a:rPr dirty="0"/>
              <a:t>modifications </a:t>
            </a:r>
            <a:r>
              <a:rPr spc="-5" dirty="0"/>
              <a:t>have been</a:t>
            </a:r>
            <a:r>
              <a:rPr spc="-20" dirty="0"/>
              <a:t> </a:t>
            </a:r>
            <a:r>
              <a:rPr spc="-5" dirty="0"/>
              <a:t>persisted.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492517"/>
            <a:ext cx="4639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Log-Structured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Merge-Tree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266057"/>
            <a:ext cx="662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a multipage </a:t>
            </a:r>
            <a:r>
              <a:rPr sz="1400" spc="-5" dirty="0">
                <a:latin typeface="Arial"/>
                <a:cs typeface="Arial"/>
              </a:rPr>
              <a:t>block is </a:t>
            </a:r>
            <a:r>
              <a:rPr sz="1400" dirty="0">
                <a:latin typeface="Arial"/>
                <a:cs typeface="Arial"/>
              </a:rPr>
              <a:t>merged </a:t>
            </a:r>
            <a:r>
              <a:rPr sz="1400" spc="-5" dirty="0">
                <a:latin typeface="Arial"/>
                <a:cs typeface="Arial"/>
              </a:rPr>
              <a:t>from the in-memory tree into the next on-disk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tree: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8" y="1932467"/>
            <a:ext cx="8487915" cy="2776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92517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Compare: </a:t>
            </a:r>
            <a:r>
              <a:rPr sz="3000" b="0" spc="-10" dirty="0">
                <a:latin typeface="Arial"/>
                <a:cs typeface="Arial"/>
              </a:rPr>
              <a:t>Seek </a:t>
            </a:r>
            <a:r>
              <a:rPr sz="3000" b="0" spc="-5" dirty="0">
                <a:latin typeface="Arial"/>
                <a:cs typeface="Arial"/>
              </a:rPr>
              <a:t>VS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Transfer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1492" y="1231770"/>
            <a:ext cx="780288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5915">
              <a:lnSpc>
                <a:spcPct val="116100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B+ trees work well until there are too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many modifications,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because they force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to perform 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costly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optimizations to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retain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that advantage for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limited amount of time. The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and faster 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add data at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random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locations, the faster the pages become fragmented again. Eventually, 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you may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take in data at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higher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rate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than the optimization process takes to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rewrite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the existing  files. The updates and deletes are done at disk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seek rates, rather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than disk transfer</a:t>
            </a:r>
            <a:r>
              <a:rPr sz="1400" spc="-4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rates.</a:t>
            </a:r>
            <a:endParaRPr sz="1400">
              <a:latin typeface="Arial"/>
              <a:cs typeface="Arial"/>
            </a:endParaRPr>
          </a:p>
          <a:p>
            <a:pPr marL="348615" marR="150495" indent="-335915">
              <a:lnSpc>
                <a:spcPct val="116100"/>
              </a:lnSpc>
              <a:buClr>
                <a:srgbClr val="000000"/>
              </a:buClr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LSM-trees work at disk transfer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rates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scale much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better to handle large amounts of data.  They also guarantee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a very consistent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insert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rate,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as they transform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random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writes into 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sequential </a:t>
            </a:r>
            <a:r>
              <a:rPr sz="1400" spc="-5" dirty="0">
                <a:solidFill>
                  <a:srgbClr val="515151"/>
                </a:solidFill>
                <a:latin typeface="Arial"/>
                <a:cs typeface="Arial"/>
              </a:rPr>
              <a:t>writes using the logfile plus in-memory</a:t>
            </a:r>
            <a:r>
              <a:rPr sz="1400" spc="-2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15151"/>
                </a:solidFill>
                <a:latin typeface="Arial"/>
                <a:cs typeface="Arial"/>
              </a:rPr>
              <a:t>store.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92517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Compare: </a:t>
            </a:r>
            <a:r>
              <a:rPr sz="3000" b="0" spc="-10" dirty="0">
                <a:latin typeface="Arial"/>
                <a:cs typeface="Arial"/>
              </a:rPr>
              <a:t>Seek </a:t>
            </a:r>
            <a:r>
              <a:rPr sz="3000" b="0" spc="-5" dirty="0">
                <a:latin typeface="Arial"/>
                <a:cs typeface="Arial"/>
              </a:rPr>
              <a:t>VS</a:t>
            </a:r>
            <a:r>
              <a:rPr sz="3000" b="0" spc="-90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Transfer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24023"/>
            <a:ext cx="7957184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As discussed, there are two different database paradigms: one is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seek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and the  other is</a:t>
            </a:r>
            <a:r>
              <a:rPr sz="1800" spc="-1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transfer.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16839">
              <a:lnSpc>
                <a:spcPct val="114599"/>
              </a:lnSpc>
              <a:spcBef>
                <a:spcPts val="5"/>
              </a:spcBef>
            </a:pP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Seek is typically found in RDBMS and is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caused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by the B-tree or B+ tree 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used to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store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data. It operates at the disk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seek rate, resulting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in  log(N)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seeks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per</a:t>
            </a:r>
            <a:r>
              <a:rPr sz="1800" spc="-1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access.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463550">
              <a:lnSpc>
                <a:spcPct val="114599"/>
              </a:lnSpc>
              <a:spcBef>
                <a:spcPts val="5"/>
              </a:spcBef>
            </a:pP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Transfer, on the other hand, as used by LSM-trees,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sorts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merges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files  while operating at transfer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rates,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and takes log(updates)</a:t>
            </a:r>
            <a:r>
              <a:rPr sz="1800" spc="-4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operations.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492517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Compare: </a:t>
            </a:r>
            <a:r>
              <a:rPr sz="3000" spc="-10" dirty="0">
                <a:latin typeface="Arial"/>
                <a:cs typeface="Arial"/>
              </a:rPr>
              <a:t>Seek </a:t>
            </a:r>
            <a:r>
              <a:rPr sz="3000" spc="-5" dirty="0">
                <a:latin typeface="Arial"/>
                <a:cs typeface="Arial"/>
              </a:rPr>
              <a:t>VS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Transfer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263523"/>
            <a:ext cx="57867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At </a:t>
            </a:r>
            <a:r>
              <a:rPr sz="1900" dirty="0">
                <a:latin typeface="Arial"/>
                <a:cs typeface="Arial"/>
              </a:rPr>
              <a:t>scale seek, seek </a:t>
            </a:r>
            <a:r>
              <a:rPr sz="1900" spc="-5" dirty="0">
                <a:latin typeface="Arial"/>
                <a:cs typeface="Arial"/>
              </a:rPr>
              <a:t>is inefficient </a:t>
            </a:r>
            <a:r>
              <a:rPr sz="1900" dirty="0">
                <a:latin typeface="Arial"/>
                <a:cs typeface="Arial"/>
              </a:rPr>
              <a:t>compared </a:t>
            </a:r>
            <a:r>
              <a:rPr sz="1900" spc="-5" dirty="0">
                <a:latin typeface="Arial"/>
                <a:cs typeface="Arial"/>
              </a:rPr>
              <a:t>to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transfer: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572" y="1596043"/>
            <a:ext cx="5816126" cy="3329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1421247"/>
            <a:ext cx="8229600" cy="3722370"/>
          </a:xfrm>
          <a:custGeom>
            <a:avLst/>
            <a:gdLst/>
            <a:ahLst/>
            <a:cxnLst/>
            <a:rect l="l" t="t" r="r" b="b"/>
            <a:pathLst>
              <a:path w="8229600" h="3722370">
                <a:moveTo>
                  <a:pt x="0" y="0"/>
                </a:moveTo>
                <a:lnTo>
                  <a:pt x="8229583" y="0"/>
                </a:lnTo>
                <a:lnTo>
                  <a:pt x="8229583" y="3722242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" y="1421247"/>
            <a:ext cx="0" cy="3722370"/>
          </a:xfrm>
          <a:custGeom>
            <a:avLst/>
            <a:gdLst/>
            <a:ahLst/>
            <a:cxnLst/>
            <a:rect l="l" t="t" r="r" b="b"/>
            <a:pathLst>
              <a:path h="3722370">
                <a:moveTo>
                  <a:pt x="0" y="3722242"/>
                </a:moveTo>
                <a:lnTo>
                  <a:pt x="0" y="0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198" y="205977"/>
            <a:ext cx="8229600" cy="8578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80"/>
              </a:spcBef>
            </a:pPr>
            <a:r>
              <a:rPr sz="3600" b="0" spc="-5" dirty="0">
                <a:latin typeface="Arial"/>
                <a:cs typeface="Arial"/>
              </a:rPr>
              <a:t>Cluster</a:t>
            </a:r>
            <a:r>
              <a:rPr sz="3600" b="0" spc="-10" dirty="0">
                <a:latin typeface="Arial"/>
                <a:cs typeface="Arial"/>
              </a:rPr>
              <a:t> </a:t>
            </a:r>
            <a:r>
              <a:rPr sz="3600" b="0" spc="-5" dirty="0"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3909" y="4402357"/>
            <a:ext cx="1064260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latin typeface="Arial"/>
                <a:cs typeface="Arial"/>
              </a:rPr>
              <a:t>HDFS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843" y="3587410"/>
            <a:ext cx="1583690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RegionServer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978" y="3587410"/>
            <a:ext cx="1583690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RegionServer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4410" y="3587410"/>
            <a:ext cx="1583690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RegionServer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122" y="1852767"/>
            <a:ext cx="1196975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5123" y="2049891"/>
            <a:ext cx="1196975" cy="40894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HMaster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5123" y="1400469"/>
            <a:ext cx="1196975" cy="408940"/>
          </a:xfrm>
          <a:custGeom>
            <a:avLst/>
            <a:gdLst/>
            <a:ahLst/>
            <a:cxnLst/>
            <a:rect l="l" t="t" r="r" b="b"/>
            <a:pathLst>
              <a:path w="1196975" h="408939">
                <a:moveTo>
                  <a:pt x="0" y="0"/>
                </a:moveTo>
                <a:lnTo>
                  <a:pt x="1196695" y="0"/>
                </a:lnTo>
                <a:lnTo>
                  <a:pt x="1196695" y="408598"/>
                </a:lnTo>
                <a:lnTo>
                  <a:pt x="0" y="4085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5123" y="1400469"/>
            <a:ext cx="1196975" cy="408940"/>
          </a:xfrm>
          <a:custGeom>
            <a:avLst/>
            <a:gdLst/>
            <a:ahLst/>
            <a:cxnLst/>
            <a:rect l="l" t="t" r="r" b="b"/>
            <a:pathLst>
              <a:path w="1196975" h="408939">
                <a:moveTo>
                  <a:pt x="0" y="0"/>
                </a:moveTo>
                <a:lnTo>
                  <a:pt x="1196695" y="0"/>
                </a:lnTo>
                <a:lnTo>
                  <a:pt x="1196695" y="408598"/>
                </a:lnTo>
                <a:lnTo>
                  <a:pt x="0" y="4085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78928" y="1444812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9411" y="1885417"/>
            <a:ext cx="1647825" cy="33845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570"/>
              </a:spcBef>
            </a:pPr>
            <a:r>
              <a:rPr sz="1200" spc="-5" dirty="0">
                <a:latin typeface="Arial"/>
                <a:cs typeface="Arial"/>
              </a:rPr>
              <a:t>Zoo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Keeper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3470" y="2261366"/>
            <a:ext cx="1024255" cy="1238250"/>
          </a:xfrm>
          <a:custGeom>
            <a:avLst/>
            <a:gdLst/>
            <a:ahLst/>
            <a:cxnLst/>
            <a:rect l="l" t="t" r="r" b="b"/>
            <a:pathLst>
              <a:path w="1024255" h="1238250">
                <a:moveTo>
                  <a:pt x="0" y="0"/>
                </a:moveTo>
                <a:lnTo>
                  <a:pt x="1024065" y="123797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3766" y="3469749"/>
            <a:ext cx="98398" cy="10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0390" y="3996009"/>
            <a:ext cx="1873885" cy="383540"/>
          </a:xfrm>
          <a:custGeom>
            <a:avLst/>
            <a:gdLst/>
            <a:ahLst/>
            <a:cxnLst/>
            <a:rect l="l" t="t" r="r" b="b"/>
            <a:pathLst>
              <a:path w="1873885" h="383539">
                <a:moveTo>
                  <a:pt x="0" y="0"/>
                </a:moveTo>
                <a:lnTo>
                  <a:pt x="1873587" y="38343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8133" y="4339079"/>
            <a:ext cx="110053" cy="80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5957" y="399600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04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4958" y="4278533"/>
            <a:ext cx="81980" cy="10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7937" y="3996009"/>
            <a:ext cx="1873885" cy="383540"/>
          </a:xfrm>
          <a:custGeom>
            <a:avLst/>
            <a:gdLst/>
            <a:ahLst/>
            <a:cxnLst/>
            <a:rect l="l" t="t" r="r" b="b"/>
            <a:pathLst>
              <a:path w="1873885" h="383539">
                <a:moveTo>
                  <a:pt x="1873587" y="0"/>
                </a:moveTo>
                <a:lnTo>
                  <a:pt x="0" y="38343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3720" y="4339082"/>
            <a:ext cx="110053" cy="807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0390" y="2288805"/>
            <a:ext cx="1878964" cy="1299210"/>
          </a:xfrm>
          <a:custGeom>
            <a:avLst/>
            <a:gdLst/>
            <a:ahLst/>
            <a:cxnLst/>
            <a:rect l="l" t="t" r="r" b="b"/>
            <a:pathLst>
              <a:path w="1878964" h="1299210">
                <a:moveTo>
                  <a:pt x="0" y="1298604"/>
                </a:moveTo>
                <a:lnTo>
                  <a:pt x="1878792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61776" y="2230126"/>
            <a:ext cx="108056" cy="9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4276" y="2338110"/>
            <a:ext cx="12065" cy="1249680"/>
          </a:xfrm>
          <a:custGeom>
            <a:avLst/>
            <a:gdLst/>
            <a:ahLst/>
            <a:cxnLst/>
            <a:rect l="l" t="t" r="r" b="b"/>
            <a:pathLst>
              <a:path w="12064" h="1249679">
                <a:moveTo>
                  <a:pt x="11681" y="124929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3280" y="2242138"/>
            <a:ext cx="81977" cy="105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1891" y="1604768"/>
            <a:ext cx="1383665" cy="419734"/>
          </a:xfrm>
          <a:custGeom>
            <a:avLst/>
            <a:gdLst/>
            <a:ahLst/>
            <a:cxnLst/>
            <a:rect l="l" t="t" r="r" b="b"/>
            <a:pathLst>
              <a:path w="1383665" h="419735">
                <a:moveTo>
                  <a:pt x="1383231" y="0"/>
                </a:moveTo>
                <a:lnTo>
                  <a:pt x="0" y="41915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9643" y="1984281"/>
            <a:ext cx="110910" cy="79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5818" y="2072032"/>
            <a:ext cx="1379855" cy="182245"/>
          </a:xfrm>
          <a:custGeom>
            <a:avLst/>
            <a:gdLst/>
            <a:ahLst/>
            <a:cxnLst/>
            <a:rect l="l" t="t" r="r" b="b"/>
            <a:pathLst>
              <a:path w="1379854" h="182244">
                <a:moveTo>
                  <a:pt x="1379304" y="182159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0577" y="2031311"/>
            <a:ext cx="108876" cy="81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7647" y="2288338"/>
            <a:ext cx="1904364" cy="1299210"/>
          </a:xfrm>
          <a:custGeom>
            <a:avLst/>
            <a:gdLst/>
            <a:ahLst/>
            <a:cxnLst/>
            <a:rect l="l" t="t" r="r" b="b"/>
            <a:pathLst>
              <a:path w="1904364" h="1299210">
                <a:moveTo>
                  <a:pt x="1903877" y="1299072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6712" y="2230086"/>
            <a:ext cx="108195" cy="937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4752" y="2458490"/>
            <a:ext cx="869315" cy="1041400"/>
          </a:xfrm>
          <a:custGeom>
            <a:avLst/>
            <a:gdLst/>
            <a:ahLst/>
            <a:cxnLst/>
            <a:rect l="l" t="t" r="r" b="b"/>
            <a:pathLst>
              <a:path w="869315" h="1041400">
                <a:moveTo>
                  <a:pt x="868719" y="0"/>
                </a:moveTo>
                <a:lnTo>
                  <a:pt x="0" y="104115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89849" y="3469961"/>
            <a:ext cx="98595" cy="105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1817" y="2057066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0" y="0"/>
                </a:moveTo>
                <a:lnTo>
                  <a:pt x="1533293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35586" y="2016076"/>
            <a:ext cx="105500" cy="81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23028" y="1330719"/>
            <a:ext cx="624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client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finds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2125375" y="1483118"/>
            <a:ext cx="10204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Region Server’s  location</a:t>
            </a:r>
            <a:r>
              <a:rPr sz="1000" spc="1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provided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24187" y="1836686"/>
            <a:ext cx="822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by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ZooKeeper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64500" y="2706240"/>
            <a:ext cx="81597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Master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assign  </a:t>
            </a:r>
            <a:r>
              <a:rPr sz="1000" dirty="0">
                <a:latin typeface="Arial"/>
                <a:cs typeface="Arial"/>
              </a:rPr>
              <a:t>regions </a:t>
            </a:r>
            <a:r>
              <a:rPr sz="1000" spc="-5" dirty="0">
                <a:latin typeface="Arial"/>
                <a:cs typeface="Arial"/>
              </a:rPr>
              <a:t>and  achieves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load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000" spc="-5" dirty="0">
                <a:latin typeface="Arial"/>
                <a:cs typeface="Arial"/>
              </a:rPr>
              <a:t>balacing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65792" y="2299915"/>
            <a:ext cx="1097280" cy="90868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07314" marR="99695" algn="ctr">
              <a:lnSpc>
                <a:spcPct val="100000"/>
              </a:lnSpc>
              <a:spcBef>
                <a:spcPts val="635"/>
              </a:spcBef>
            </a:pPr>
            <a:r>
              <a:rPr sz="1000" spc="-5" dirty="0">
                <a:latin typeface="Arial"/>
                <a:cs typeface="Arial"/>
              </a:rPr>
              <a:t>Clients </a:t>
            </a:r>
            <a:r>
              <a:rPr sz="1000" dirty="0">
                <a:latin typeface="Arial"/>
                <a:cs typeface="Arial"/>
              </a:rPr>
              <a:t>reads  </a:t>
            </a:r>
            <a:r>
              <a:rPr sz="1000" spc="-5" dirty="0">
                <a:latin typeface="Arial"/>
                <a:cs typeface="Arial"/>
              </a:rPr>
              <a:t>and writes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rows  </a:t>
            </a:r>
            <a:r>
              <a:rPr sz="1000" spc="-5" dirty="0">
                <a:latin typeface="Arial"/>
                <a:cs typeface="Arial"/>
              </a:rPr>
              <a:t>by directly  accessing  Region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Servers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43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Big</a:t>
            </a:r>
            <a:r>
              <a:rPr sz="3600" spc="-90" dirty="0"/>
              <a:t> </a:t>
            </a:r>
            <a:r>
              <a:rPr sz="3600" spc="-5" dirty="0"/>
              <a:t>Picture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71185" y="4322682"/>
            <a:ext cx="1360805" cy="679450"/>
          </a:xfrm>
          <a:custGeom>
            <a:avLst/>
            <a:gdLst/>
            <a:ahLst/>
            <a:cxnLst/>
            <a:rect l="l" t="t" r="r" b="b"/>
            <a:pathLst>
              <a:path w="1360804" h="679450">
                <a:moveTo>
                  <a:pt x="680397" y="678822"/>
                </a:moveTo>
                <a:lnTo>
                  <a:pt x="606260" y="678253"/>
                </a:lnTo>
                <a:lnTo>
                  <a:pt x="534435" y="676585"/>
                </a:lnTo>
                <a:lnTo>
                  <a:pt x="465338" y="673878"/>
                </a:lnTo>
                <a:lnTo>
                  <a:pt x="399384" y="670190"/>
                </a:lnTo>
                <a:lnTo>
                  <a:pt x="336987" y="665582"/>
                </a:lnTo>
                <a:lnTo>
                  <a:pt x="278563" y="660111"/>
                </a:lnTo>
                <a:lnTo>
                  <a:pt x="224526" y="653838"/>
                </a:lnTo>
                <a:lnTo>
                  <a:pt x="175292" y="646821"/>
                </a:lnTo>
                <a:lnTo>
                  <a:pt x="131277" y="639119"/>
                </a:lnTo>
                <a:lnTo>
                  <a:pt x="92894" y="630792"/>
                </a:lnTo>
                <a:lnTo>
                  <a:pt x="34687" y="612499"/>
                </a:lnTo>
                <a:lnTo>
                  <a:pt x="0" y="581847"/>
                </a:lnTo>
                <a:lnTo>
                  <a:pt x="0" y="0"/>
                </a:lnTo>
                <a:lnTo>
                  <a:pt x="3992" y="10566"/>
                </a:lnTo>
                <a:lnTo>
                  <a:pt x="15693" y="20803"/>
                </a:lnTo>
                <a:lnTo>
                  <a:pt x="60559" y="40051"/>
                </a:lnTo>
                <a:lnTo>
                  <a:pt x="131277" y="57271"/>
                </a:lnTo>
                <a:lnTo>
                  <a:pt x="175292" y="64973"/>
                </a:lnTo>
                <a:lnTo>
                  <a:pt x="224526" y="71990"/>
                </a:lnTo>
                <a:lnTo>
                  <a:pt x="278563" y="78264"/>
                </a:lnTo>
                <a:lnTo>
                  <a:pt x="336987" y="83734"/>
                </a:lnTo>
                <a:lnTo>
                  <a:pt x="399384" y="88343"/>
                </a:lnTo>
                <a:lnTo>
                  <a:pt x="465338" y="92030"/>
                </a:lnTo>
                <a:lnTo>
                  <a:pt x="534435" y="94737"/>
                </a:lnTo>
                <a:lnTo>
                  <a:pt x="606260" y="96405"/>
                </a:lnTo>
                <a:lnTo>
                  <a:pt x="1360794" y="96974"/>
                </a:lnTo>
                <a:lnTo>
                  <a:pt x="1360794" y="581847"/>
                </a:lnTo>
                <a:lnTo>
                  <a:pt x="1326107" y="612499"/>
                </a:lnTo>
                <a:lnTo>
                  <a:pt x="1267900" y="630792"/>
                </a:lnTo>
                <a:lnTo>
                  <a:pt x="1229517" y="639119"/>
                </a:lnTo>
                <a:lnTo>
                  <a:pt x="1185501" y="646821"/>
                </a:lnTo>
                <a:lnTo>
                  <a:pt x="1136267" y="653838"/>
                </a:lnTo>
                <a:lnTo>
                  <a:pt x="1082231" y="660111"/>
                </a:lnTo>
                <a:lnTo>
                  <a:pt x="1023806" y="665582"/>
                </a:lnTo>
                <a:lnTo>
                  <a:pt x="961410" y="670190"/>
                </a:lnTo>
                <a:lnTo>
                  <a:pt x="895455" y="673878"/>
                </a:lnTo>
                <a:lnTo>
                  <a:pt x="826358" y="676585"/>
                </a:lnTo>
                <a:lnTo>
                  <a:pt x="754534" y="678253"/>
                </a:lnTo>
                <a:lnTo>
                  <a:pt x="680397" y="678822"/>
                </a:lnTo>
                <a:close/>
              </a:path>
              <a:path w="1360804" h="679450">
                <a:moveTo>
                  <a:pt x="1360794" y="96974"/>
                </a:moveTo>
                <a:lnTo>
                  <a:pt x="680397" y="96974"/>
                </a:lnTo>
                <a:lnTo>
                  <a:pt x="754534" y="96405"/>
                </a:lnTo>
                <a:lnTo>
                  <a:pt x="826358" y="94737"/>
                </a:lnTo>
                <a:lnTo>
                  <a:pt x="895455" y="92030"/>
                </a:lnTo>
                <a:lnTo>
                  <a:pt x="961410" y="88343"/>
                </a:lnTo>
                <a:lnTo>
                  <a:pt x="1023806" y="83734"/>
                </a:lnTo>
                <a:lnTo>
                  <a:pt x="1082231" y="78264"/>
                </a:lnTo>
                <a:lnTo>
                  <a:pt x="1136267" y="71990"/>
                </a:lnTo>
                <a:lnTo>
                  <a:pt x="1185501" y="64973"/>
                </a:lnTo>
                <a:lnTo>
                  <a:pt x="1229517" y="57271"/>
                </a:lnTo>
                <a:lnTo>
                  <a:pt x="1267900" y="48944"/>
                </a:lnTo>
                <a:lnTo>
                  <a:pt x="1326107" y="30651"/>
                </a:lnTo>
                <a:lnTo>
                  <a:pt x="1360794" y="0"/>
                </a:lnTo>
                <a:lnTo>
                  <a:pt x="1360794" y="969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71185" y="4225707"/>
            <a:ext cx="1360805" cy="194310"/>
          </a:xfrm>
          <a:custGeom>
            <a:avLst/>
            <a:gdLst/>
            <a:ahLst/>
            <a:cxnLst/>
            <a:rect l="l" t="t" r="r" b="b"/>
            <a:pathLst>
              <a:path w="1360804" h="194310">
                <a:moveTo>
                  <a:pt x="680397" y="193949"/>
                </a:moveTo>
                <a:lnTo>
                  <a:pt x="606260" y="193380"/>
                </a:lnTo>
                <a:lnTo>
                  <a:pt x="534435" y="191712"/>
                </a:lnTo>
                <a:lnTo>
                  <a:pt x="465338" y="189005"/>
                </a:lnTo>
                <a:lnTo>
                  <a:pt x="399384" y="185317"/>
                </a:lnTo>
                <a:lnTo>
                  <a:pt x="336987" y="180709"/>
                </a:lnTo>
                <a:lnTo>
                  <a:pt x="278563" y="175238"/>
                </a:lnTo>
                <a:lnTo>
                  <a:pt x="224526" y="168965"/>
                </a:lnTo>
                <a:lnTo>
                  <a:pt x="175292" y="161948"/>
                </a:lnTo>
                <a:lnTo>
                  <a:pt x="131277" y="154246"/>
                </a:lnTo>
                <a:lnTo>
                  <a:pt x="92894" y="145919"/>
                </a:lnTo>
                <a:lnTo>
                  <a:pt x="34687" y="127626"/>
                </a:lnTo>
                <a:lnTo>
                  <a:pt x="0" y="96974"/>
                </a:lnTo>
                <a:lnTo>
                  <a:pt x="3992" y="86408"/>
                </a:lnTo>
                <a:lnTo>
                  <a:pt x="60559" y="56922"/>
                </a:lnTo>
                <a:lnTo>
                  <a:pt x="131277" y="39702"/>
                </a:lnTo>
                <a:lnTo>
                  <a:pt x="175292" y="32001"/>
                </a:lnTo>
                <a:lnTo>
                  <a:pt x="224526" y="24983"/>
                </a:lnTo>
                <a:lnTo>
                  <a:pt x="278563" y="18710"/>
                </a:lnTo>
                <a:lnTo>
                  <a:pt x="336987" y="13239"/>
                </a:lnTo>
                <a:lnTo>
                  <a:pt x="399384" y="8631"/>
                </a:lnTo>
                <a:lnTo>
                  <a:pt x="465338" y="4943"/>
                </a:lnTo>
                <a:lnTo>
                  <a:pt x="534435" y="2236"/>
                </a:lnTo>
                <a:lnTo>
                  <a:pt x="606260" y="569"/>
                </a:lnTo>
                <a:lnTo>
                  <a:pt x="680397" y="0"/>
                </a:lnTo>
                <a:lnTo>
                  <a:pt x="754534" y="569"/>
                </a:lnTo>
                <a:lnTo>
                  <a:pt x="826358" y="2236"/>
                </a:lnTo>
                <a:lnTo>
                  <a:pt x="895455" y="4943"/>
                </a:lnTo>
                <a:lnTo>
                  <a:pt x="961410" y="8631"/>
                </a:lnTo>
                <a:lnTo>
                  <a:pt x="1023806" y="13239"/>
                </a:lnTo>
                <a:lnTo>
                  <a:pt x="1082231" y="18710"/>
                </a:lnTo>
                <a:lnTo>
                  <a:pt x="1136267" y="24983"/>
                </a:lnTo>
                <a:lnTo>
                  <a:pt x="1185501" y="32001"/>
                </a:lnTo>
                <a:lnTo>
                  <a:pt x="1229517" y="39702"/>
                </a:lnTo>
                <a:lnTo>
                  <a:pt x="1267900" y="48029"/>
                </a:lnTo>
                <a:lnTo>
                  <a:pt x="1326107" y="66323"/>
                </a:lnTo>
                <a:lnTo>
                  <a:pt x="1360794" y="96974"/>
                </a:lnTo>
                <a:lnTo>
                  <a:pt x="1356802" y="107541"/>
                </a:lnTo>
                <a:lnTo>
                  <a:pt x="1300235" y="137026"/>
                </a:lnTo>
                <a:lnTo>
                  <a:pt x="1229517" y="154246"/>
                </a:lnTo>
                <a:lnTo>
                  <a:pt x="1185501" y="161948"/>
                </a:lnTo>
                <a:lnTo>
                  <a:pt x="1136267" y="168965"/>
                </a:lnTo>
                <a:lnTo>
                  <a:pt x="1082231" y="175238"/>
                </a:lnTo>
                <a:lnTo>
                  <a:pt x="1023806" y="180709"/>
                </a:lnTo>
                <a:lnTo>
                  <a:pt x="961410" y="185317"/>
                </a:lnTo>
                <a:lnTo>
                  <a:pt x="895455" y="189005"/>
                </a:lnTo>
                <a:lnTo>
                  <a:pt x="826358" y="191712"/>
                </a:lnTo>
                <a:lnTo>
                  <a:pt x="754534" y="193380"/>
                </a:lnTo>
                <a:lnTo>
                  <a:pt x="680397" y="19394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1185" y="4225707"/>
            <a:ext cx="1360805" cy="775970"/>
          </a:xfrm>
          <a:custGeom>
            <a:avLst/>
            <a:gdLst/>
            <a:ahLst/>
            <a:cxnLst/>
            <a:rect l="l" t="t" r="r" b="b"/>
            <a:pathLst>
              <a:path w="1360804" h="775970">
                <a:moveTo>
                  <a:pt x="1360794" y="96974"/>
                </a:moveTo>
                <a:lnTo>
                  <a:pt x="1356802" y="107541"/>
                </a:lnTo>
                <a:lnTo>
                  <a:pt x="1345101" y="117777"/>
                </a:lnTo>
                <a:lnTo>
                  <a:pt x="1300235" y="137026"/>
                </a:lnTo>
                <a:lnTo>
                  <a:pt x="1229517" y="154246"/>
                </a:lnTo>
                <a:lnTo>
                  <a:pt x="1185501" y="161948"/>
                </a:lnTo>
                <a:lnTo>
                  <a:pt x="1136267" y="168965"/>
                </a:lnTo>
                <a:lnTo>
                  <a:pt x="1082231" y="175238"/>
                </a:lnTo>
                <a:lnTo>
                  <a:pt x="1023806" y="180709"/>
                </a:lnTo>
                <a:lnTo>
                  <a:pt x="961410" y="185317"/>
                </a:lnTo>
                <a:lnTo>
                  <a:pt x="895455" y="189005"/>
                </a:lnTo>
                <a:lnTo>
                  <a:pt x="826358" y="191712"/>
                </a:lnTo>
                <a:lnTo>
                  <a:pt x="754534" y="193380"/>
                </a:lnTo>
                <a:lnTo>
                  <a:pt x="680397" y="193949"/>
                </a:lnTo>
                <a:lnTo>
                  <a:pt x="606260" y="193380"/>
                </a:lnTo>
                <a:lnTo>
                  <a:pt x="534435" y="191712"/>
                </a:lnTo>
                <a:lnTo>
                  <a:pt x="465338" y="189005"/>
                </a:lnTo>
                <a:lnTo>
                  <a:pt x="399384" y="185317"/>
                </a:lnTo>
                <a:lnTo>
                  <a:pt x="336987" y="180709"/>
                </a:lnTo>
                <a:lnTo>
                  <a:pt x="278563" y="175238"/>
                </a:lnTo>
                <a:lnTo>
                  <a:pt x="224526" y="168965"/>
                </a:lnTo>
                <a:lnTo>
                  <a:pt x="175292" y="161948"/>
                </a:lnTo>
                <a:lnTo>
                  <a:pt x="131277" y="154246"/>
                </a:lnTo>
                <a:lnTo>
                  <a:pt x="92894" y="145919"/>
                </a:lnTo>
                <a:lnTo>
                  <a:pt x="34687" y="127626"/>
                </a:lnTo>
                <a:lnTo>
                  <a:pt x="0" y="96974"/>
                </a:lnTo>
                <a:lnTo>
                  <a:pt x="34687" y="66323"/>
                </a:lnTo>
                <a:lnTo>
                  <a:pt x="92894" y="48029"/>
                </a:lnTo>
                <a:lnTo>
                  <a:pt x="131277" y="39702"/>
                </a:lnTo>
                <a:lnTo>
                  <a:pt x="175292" y="32001"/>
                </a:lnTo>
                <a:lnTo>
                  <a:pt x="224526" y="24983"/>
                </a:lnTo>
                <a:lnTo>
                  <a:pt x="278563" y="18710"/>
                </a:lnTo>
                <a:lnTo>
                  <a:pt x="336987" y="13239"/>
                </a:lnTo>
                <a:lnTo>
                  <a:pt x="399384" y="8631"/>
                </a:lnTo>
                <a:lnTo>
                  <a:pt x="465338" y="4943"/>
                </a:lnTo>
                <a:lnTo>
                  <a:pt x="534435" y="2236"/>
                </a:lnTo>
                <a:lnTo>
                  <a:pt x="606260" y="569"/>
                </a:lnTo>
                <a:lnTo>
                  <a:pt x="680397" y="0"/>
                </a:lnTo>
                <a:lnTo>
                  <a:pt x="754534" y="569"/>
                </a:lnTo>
                <a:lnTo>
                  <a:pt x="826358" y="2236"/>
                </a:lnTo>
                <a:lnTo>
                  <a:pt x="895455" y="4943"/>
                </a:lnTo>
                <a:lnTo>
                  <a:pt x="961410" y="8631"/>
                </a:lnTo>
                <a:lnTo>
                  <a:pt x="1023806" y="13239"/>
                </a:lnTo>
                <a:lnTo>
                  <a:pt x="1082231" y="18710"/>
                </a:lnTo>
                <a:lnTo>
                  <a:pt x="1136267" y="24983"/>
                </a:lnTo>
                <a:lnTo>
                  <a:pt x="1185501" y="32001"/>
                </a:lnTo>
                <a:lnTo>
                  <a:pt x="1229517" y="39702"/>
                </a:lnTo>
                <a:lnTo>
                  <a:pt x="1267900" y="48029"/>
                </a:lnTo>
                <a:lnTo>
                  <a:pt x="1326107" y="66323"/>
                </a:lnTo>
                <a:lnTo>
                  <a:pt x="1360794" y="96974"/>
                </a:lnTo>
                <a:lnTo>
                  <a:pt x="1360794" y="678822"/>
                </a:lnTo>
                <a:lnTo>
                  <a:pt x="1326107" y="709473"/>
                </a:lnTo>
                <a:lnTo>
                  <a:pt x="1267900" y="727767"/>
                </a:lnTo>
                <a:lnTo>
                  <a:pt x="1229517" y="736094"/>
                </a:lnTo>
                <a:lnTo>
                  <a:pt x="1185501" y="743795"/>
                </a:lnTo>
                <a:lnTo>
                  <a:pt x="1136267" y="750812"/>
                </a:lnTo>
                <a:lnTo>
                  <a:pt x="1082231" y="757086"/>
                </a:lnTo>
                <a:lnTo>
                  <a:pt x="1023806" y="762556"/>
                </a:lnTo>
                <a:lnTo>
                  <a:pt x="961410" y="767165"/>
                </a:lnTo>
                <a:lnTo>
                  <a:pt x="895455" y="770853"/>
                </a:lnTo>
                <a:lnTo>
                  <a:pt x="826358" y="773560"/>
                </a:lnTo>
                <a:lnTo>
                  <a:pt x="754534" y="775227"/>
                </a:lnTo>
                <a:lnTo>
                  <a:pt x="680397" y="775796"/>
                </a:lnTo>
                <a:lnTo>
                  <a:pt x="606260" y="775227"/>
                </a:lnTo>
                <a:lnTo>
                  <a:pt x="534435" y="773560"/>
                </a:lnTo>
                <a:lnTo>
                  <a:pt x="465338" y="770853"/>
                </a:lnTo>
                <a:lnTo>
                  <a:pt x="399384" y="767165"/>
                </a:lnTo>
                <a:lnTo>
                  <a:pt x="336987" y="762556"/>
                </a:lnTo>
                <a:lnTo>
                  <a:pt x="278563" y="757086"/>
                </a:lnTo>
                <a:lnTo>
                  <a:pt x="224526" y="750812"/>
                </a:lnTo>
                <a:lnTo>
                  <a:pt x="175292" y="743795"/>
                </a:lnTo>
                <a:lnTo>
                  <a:pt x="131277" y="736094"/>
                </a:lnTo>
                <a:lnTo>
                  <a:pt x="92894" y="727767"/>
                </a:lnTo>
                <a:lnTo>
                  <a:pt x="34687" y="709473"/>
                </a:lnTo>
                <a:lnTo>
                  <a:pt x="0" y="678822"/>
                </a:lnTo>
                <a:lnTo>
                  <a:pt x="0" y="9697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746" y="4502147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HDFS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185" y="3489886"/>
            <a:ext cx="1360805" cy="39687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latin typeface="Arial"/>
                <a:cs typeface="Arial"/>
              </a:rPr>
              <a:t>HBase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510" y="2697414"/>
            <a:ext cx="1360805" cy="39687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latin typeface="Arial"/>
                <a:cs typeface="Arial"/>
              </a:rPr>
              <a:t>Java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9444" y="1302869"/>
            <a:ext cx="1360805" cy="77597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329565" marR="173355" indent="-14859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MapReduce  </a:t>
            </a:r>
            <a:r>
              <a:rPr sz="1400" b="1" spc="-5" dirty="0">
                <a:latin typeface="Arial"/>
                <a:cs typeface="Arial"/>
              </a:rPr>
              <a:t>Hive/Pig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510" y="1302869"/>
            <a:ext cx="1360805" cy="77597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314325" marR="184785" indent="-123189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Thrift/REST  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126" y="1302869"/>
            <a:ext cx="1360805" cy="775970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96215" marR="188595" indent="58419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Your Java  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841" y="2078666"/>
            <a:ext cx="2083435" cy="588010"/>
          </a:xfrm>
          <a:custGeom>
            <a:avLst/>
            <a:gdLst/>
            <a:ahLst/>
            <a:cxnLst/>
            <a:rect l="l" t="t" r="r" b="b"/>
            <a:pathLst>
              <a:path w="2083435" h="588010">
                <a:moveTo>
                  <a:pt x="0" y="0"/>
                </a:moveTo>
                <a:lnTo>
                  <a:pt x="2083061" y="58771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4832" y="2626573"/>
            <a:ext cx="110796" cy="7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2907" y="2078666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7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1907" y="2573589"/>
            <a:ext cx="81980" cy="10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2734" y="2078666"/>
            <a:ext cx="2037080" cy="587375"/>
          </a:xfrm>
          <a:custGeom>
            <a:avLst/>
            <a:gdLst/>
            <a:ahLst/>
            <a:cxnLst/>
            <a:rect l="l" t="t" r="r" b="b"/>
            <a:pathLst>
              <a:path w="2037079" h="587375">
                <a:moveTo>
                  <a:pt x="2036789" y="0"/>
                </a:moveTo>
                <a:lnTo>
                  <a:pt x="0" y="58709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0153" y="2625989"/>
            <a:ext cx="110833" cy="79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4850" y="3094012"/>
            <a:ext cx="8255" cy="281940"/>
          </a:xfrm>
          <a:custGeom>
            <a:avLst/>
            <a:gdLst/>
            <a:ahLst/>
            <a:cxnLst/>
            <a:rect l="l" t="t" r="r" b="b"/>
            <a:pathLst>
              <a:path w="8254" h="281939">
                <a:moveTo>
                  <a:pt x="8056" y="0"/>
                </a:moveTo>
                <a:lnTo>
                  <a:pt x="0" y="281621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3882" y="3365211"/>
            <a:ext cx="81954" cy="106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0582" y="3886484"/>
            <a:ext cx="81980" cy="320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83126" y="3094012"/>
            <a:ext cx="1584325" cy="396875"/>
          </a:xfrm>
          <a:prstGeom prst="rect">
            <a:avLst/>
          </a:prstGeom>
          <a:solidFill>
            <a:srgbClr val="CCCCCC"/>
          </a:solidFill>
          <a:ln w="19049">
            <a:solidFill>
              <a:srgbClr val="666666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latin typeface="Arial"/>
                <a:cs typeface="Arial"/>
              </a:rPr>
              <a:t>ZooKeeper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43429" y="2895713"/>
            <a:ext cx="736600" cy="347980"/>
          </a:xfrm>
          <a:custGeom>
            <a:avLst/>
            <a:gdLst/>
            <a:ahLst/>
            <a:cxnLst/>
            <a:rect l="l" t="t" r="r" b="b"/>
            <a:pathLst>
              <a:path w="736600" h="347980">
                <a:moveTo>
                  <a:pt x="0" y="0"/>
                </a:moveTo>
                <a:lnTo>
                  <a:pt x="736344" y="34778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6802" y="3205508"/>
            <a:ext cx="110658" cy="844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2030" y="3340529"/>
            <a:ext cx="748030" cy="347980"/>
          </a:xfrm>
          <a:custGeom>
            <a:avLst/>
            <a:gdLst/>
            <a:ahLst/>
            <a:cxnLst/>
            <a:rect l="l" t="t" r="r" b="b"/>
            <a:pathLst>
              <a:path w="748029" h="347979">
                <a:moveTo>
                  <a:pt x="0" y="347781"/>
                </a:moveTo>
                <a:lnTo>
                  <a:pt x="74746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6704" y="3294538"/>
            <a:ext cx="110705" cy="84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10969" y="4652557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418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/>
                <a:cs typeface="Arial"/>
              </a:rPr>
              <a:t>-ROOT- and</a:t>
            </a:r>
            <a:r>
              <a:rPr sz="3600" b="0" spc="-90" dirty="0">
                <a:latin typeface="Arial"/>
                <a:cs typeface="Arial"/>
              </a:rPr>
              <a:t> </a:t>
            </a:r>
            <a:r>
              <a:rPr sz="3600" b="0" spc="-5" dirty="0">
                <a:latin typeface="Arial"/>
                <a:cs typeface="Arial"/>
              </a:rPr>
              <a:t>.META.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64028"/>
            <a:ext cx="7802245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Zookeeper </a:t>
            </a:r>
            <a:r>
              <a:rPr sz="1800" dirty="0">
                <a:latin typeface="Arial"/>
                <a:cs typeface="Arial"/>
              </a:rPr>
              <a:t>records </a:t>
            </a:r>
            <a:r>
              <a:rPr sz="1800" spc="-5" dirty="0">
                <a:latin typeface="Arial"/>
                <a:cs typeface="Arial"/>
              </a:rPr>
              <a:t>the location of </a:t>
            </a:r>
            <a:r>
              <a:rPr sz="1800" dirty="0">
                <a:latin typeface="Arial"/>
                <a:cs typeface="Arial"/>
              </a:rPr>
              <a:t>-ROOT-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-ROOT- records </a:t>
            </a:r>
            <a:r>
              <a:rPr sz="1800" spc="-5" dirty="0">
                <a:latin typeface="Arial"/>
                <a:cs typeface="Arial"/>
              </a:rPr>
              <a:t>Region information of .META.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.META. </a:t>
            </a:r>
            <a:r>
              <a:rPr sz="1800" dirty="0">
                <a:latin typeface="Arial"/>
                <a:cs typeface="Arial"/>
              </a:rPr>
              <a:t>records </a:t>
            </a:r>
            <a:r>
              <a:rPr sz="1800" spc="-5" dirty="0">
                <a:latin typeface="Arial"/>
                <a:cs typeface="Arial"/>
              </a:rPr>
              <a:t>Region information of 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175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mapping </a:t>
            </a:r>
            <a:r>
              <a:rPr sz="1800" spc="-5" dirty="0">
                <a:latin typeface="Arial"/>
                <a:cs typeface="Arial"/>
              </a:rPr>
              <a:t>of Regions to Region Server is </a:t>
            </a:r>
            <a:r>
              <a:rPr sz="1800" dirty="0">
                <a:latin typeface="Arial"/>
                <a:cs typeface="Arial"/>
              </a:rPr>
              <a:t>kept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a system </a:t>
            </a:r>
            <a:r>
              <a:rPr sz="1800" spc="-5" dirty="0">
                <a:latin typeface="Arial"/>
                <a:cs typeface="Arial"/>
              </a:rPr>
              <a:t>table </a:t>
            </a:r>
            <a:r>
              <a:rPr sz="1800" dirty="0">
                <a:latin typeface="Arial"/>
                <a:cs typeface="Arial"/>
              </a:rPr>
              <a:t>called .  META. </a:t>
            </a:r>
            <a:r>
              <a:rPr sz="1800" spc="-5" dirty="0">
                <a:latin typeface="Arial"/>
                <a:cs typeface="Arial"/>
              </a:rPr>
              <a:t>When trying to </a:t>
            </a:r>
            <a:r>
              <a:rPr sz="1800" dirty="0">
                <a:latin typeface="Arial"/>
                <a:cs typeface="Arial"/>
              </a:rPr>
              <a:t>read </a:t>
            </a:r>
            <a:r>
              <a:rPr sz="1800" spc="-5" dirty="0">
                <a:latin typeface="Arial"/>
                <a:cs typeface="Arial"/>
              </a:rPr>
              <a:t>or write data from HBase, the </a:t>
            </a:r>
            <a:r>
              <a:rPr sz="1800" dirty="0">
                <a:latin typeface="Arial"/>
                <a:cs typeface="Arial"/>
              </a:rPr>
              <a:t>clients read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dirty="0">
                <a:latin typeface="Arial"/>
                <a:cs typeface="Arial"/>
              </a:rPr>
              <a:t>required </a:t>
            </a:r>
            <a:r>
              <a:rPr sz="1800" spc="-5" dirty="0">
                <a:latin typeface="Arial"/>
                <a:cs typeface="Arial"/>
              </a:rPr>
              <a:t>Region information from the .META table and directly </a:t>
            </a:r>
            <a:r>
              <a:rPr sz="1800" dirty="0">
                <a:latin typeface="Arial"/>
                <a:cs typeface="Arial"/>
              </a:rPr>
              <a:t>communicate  </a:t>
            </a:r>
            <a:r>
              <a:rPr sz="1800" spc="-5" dirty="0">
                <a:latin typeface="Arial"/>
                <a:cs typeface="Arial"/>
              </a:rPr>
              <a:t>with the appropriate Region Server. Each Region is identified by the </a:t>
            </a:r>
            <a:r>
              <a:rPr sz="1800" dirty="0">
                <a:latin typeface="Arial"/>
                <a:cs typeface="Arial"/>
              </a:rPr>
              <a:t>start key  (inclusive) </a:t>
            </a:r>
            <a:r>
              <a:rPr sz="1800" spc="-5" dirty="0">
                <a:latin typeface="Arial"/>
                <a:cs typeface="Arial"/>
              </a:rPr>
              <a:t>and the end </a:t>
            </a:r>
            <a:r>
              <a:rPr sz="1800" dirty="0">
                <a:latin typeface="Arial"/>
                <a:cs typeface="Arial"/>
              </a:rPr>
              <a:t>key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(exclusive)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5842"/>
            <a:ext cx="3579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Communication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Flow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224023"/>
            <a:ext cx="7651750" cy="298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client contacts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ZooKeeper ensemble(a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separate cluster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of  ZooKeeper nodes).It does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so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retrieving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server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name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(i.e.,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hostname)  that hosts 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-ROOT- region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ZooKeeper.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9055">
              <a:lnSpc>
                <a:spcPct val="114599"/>
              </a:lnSpc>
              <a:spcBef>
                <a:spcPts val="5"/>
              </a:spcBef>
            </a:pP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query that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region server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to get 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server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name that hosts the .META. table 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region containing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row</a:t>
            </a:r>
            <a:r>
              <a:rPr sz="1800" spc="-2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query 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reported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.META.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server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retrieve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server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name that has the 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region containing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row key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15151"/>
                </a:solidFill>
                <a:latin typeface="Arial"/>
                <a:cs typeface="Arial"/>
              </a:rPr>
              <a:t>client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is looking</a:t>
            </a:r>
            <a:r>
              <a:rPr sz="1800" spc="-50" dirty="0">
                <a:solidFill>
                  <a:srgbClr val="5151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15151"/>
                </a:solidFill>
                <a:latin typeface="Arial"/>
                <a:cs typeface="Arial"/>
              </a:rPr>
              <a:t>for.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5842"/>
            <a:ext cx="3579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Communication</a:t>
            </a:r>
            <a:r>
              <a:rPr sz="3000" b="0" spc="-8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Flow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247" y="1050120"/>
            <a:ext cx="6686648" cy="4025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948" y="245424"/>
            <a:ext cx="7403610" cy="4761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Summary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3772" y="1115121"/>
            <a:ext cx="5664200" cy="24828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Motivation -&gt; </a:t>
            </a:r>
            <a:r>
              <a:rPr sz="1800" spc="-5" dirty="0">
                <a:latin typeface="Arial"/>
                <a:cs typeface="Arial"/>
              </a:rPr>
              <a:t>Random </a:t>
            </a:r>
            <a:r>
              <a:rPr sz="1800" dirty="0">
                <a:latin typeface="Arial"/>
                <a:cs typeface="Arial"/>
              </a:rPr>
              <a:t>read/write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Model -&gt; </a:t>
            </a:r>
            <a:r>
              <a:rPr sz="1800" spc="-5" dirty="0">
                <a:latin typeface="Arial"/>
                <a:cs typeface="Arial"/>
              </a:rPr>
              <a:t>Column family and qualifier,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Distributed Nature </a:t>
            </a:r>
            <a:r>
              <a:rPr sz="1800" dirty="0">
                <a:latin typeface="Arial"/>
                <a:cs typeface="Arial"/>
              </a:rPr>
              <a:t>-&gt; Master, </a:t>
            </a:r>
            <a:r>
              <a:rPr sz="1800" spc="-5" dirty="0">
                <a:latin typeface="Arial"/>
                <a:cs typeface="Arial"/>
              </a:rPr>
              <a:t>Region,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RegionServer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Data Operations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Get,Scan,Put,Delete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Access APIs </a:t>
            </a:r>
            <a:r>
              <a:rPr sz="1800" dirty="0">
                <a:latin typeface="Arial"/>
                <a:cs typeface="Arial"/>
              </a:rPr>
              <a:t>-&gt; Java, </a:t>
            </a:r>
            <a:r>
              <a:rPr sz="1800" spc="-5" dirty="0">
                <a:latin typeface="Arial"/>
                <a:cs typeface="Arial"/>
              </a:rPr>
              <a:t>REST,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Thrift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Architecture </a:t>
            </a:r>
            <a:r>
              <a:rPr sz="1800" dirty="0">
                <a:latin typeface="Arial"/>
                <a:cs typeface="Arial"/>
              </a:rPr>
              <a:t>-&gt; </a:t>
            </a:r>
            <a:r>
              <a:rPr sz="1800" spc="-5" dirty="0">
                <a:latin typeface="Arial"/>
                <a:cs typeface="Arial"/>
              </a:rPr>
              <a:t>LSM Tree, Communication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53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Questions?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69288" y="1156045"/>
            <a:ext cx="3464810" cy="3711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2284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"/>
                <a:cs typeface="Arial"/>
              </a:rPr>
              <a:t>ZooKeeper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1492" y="1342257"/>
            <a:ext cx="7913370" cy="3058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5915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8615" algn="l"/>
              </a:tabLst>
            </a:pPr>
            <a:r>
              <a:rPr sz="1400" spc="-5" dirty="0">
                <a:latin typeface="Arial"/>
                <a:cs typeface="Arial"/>
              </a:rPr>
              <a:t>ZooKeeper 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high-performance </a:t>
            </a:r>
            <a:r>
              <a:rPr sz="1400" dirty="0">
                <a:latin typeface="Arial"/>
                <a:cs typeface="Arial"/>
              </a:rPr>
              <a:t>coordination service </a:t>
            </a:r>
            <a:r>
              <a:rPr sz="1400" spc="-5" dirty="0">
                <a:latin typeface="Arial"/>
                <a:cs typeface="Arial"/>
              </a:rPr>
              <a:t>for distributed applications(like HBase). It  exposes </a:t>
            </a:r>
            <a:r>
              <a:rPr sz="1400" dirty="0">
                <a:latin typeface="Arial"/>
                <a:cs typeface="Arial"/>
              </a:rPr>
              <a:t>common services </a:t>
            </a:r>
            <a:r>
              <a:rPr sz="1400" spc="-5" dirty="0">
                <a:latin typeface="Arial"/>
                <a:cs typeface="Arial"/>
              </a:rPr>
              <a:t>like naming, </a:t>
            </a:r>
            <a:r>
              <a:rPr sz="1400" dirty="0">
                <a:latin typeface="Arial"/>
                <a:cs typeface="Arial"/>
              </a:rPr>
              <a:t>configuration management, synchronization, </a:t>
            </a:r>
            <a:r>
              <a:rPr sz="1400" spc="-5" dirty="0">
                <a:latin typeface="Arial"/>
                <a:cs typeface="Arial"/>
              </a:rPr>
              <a:t>and group  </a:t>
            </a:r>
            <a:r>
              <a:rPr sz="1400" dirty="0">
                <a:latin typeface="Arial"/>
                <a:cs typeface="Arial"/>
              </a:rPr>
              <a:t>services,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simple </a:t>
            </a:r>
            <a:r>
              <a:rPr sz="1400" spc="-5" dirty="0">
                <a:latin typeface="Arial"/>
                <a:cs typeface="Arial"/>
              </a:rPr>
              <a:t>interface </a:t>
            </a:r>
            <a:r>
              <a:rPr sz="1400" dirty="0">
                <a:latin typeface="Arial"/>
                <a:cs typeface="Arial"/>
              </a:rPr>
              <a:t>so you </a:t>
            </a:r>
            <a:r>
              <a:rPr sz="1400" spc="-5" dirty="0">
                <a:latin typeface="Arial"/>
                <a:cs typeface="Arial"/>
              </a:rPr>
              <a:t>don't have to write them from </a:t>
            </a:r>
            <a:r>
              <a:rPr sz="1400" dirty="0">
                <a:latin typeface="Arial"/>
                <a:cs typeface="Arial"/>
              </a:rPr>
              <a:t>scratch. </a:t>
            </a:r>
            <a:r>
              <a:rPr sz="1400" spc="-5" dirty="0">
                <a:latin typeface="Arial"/>
                <a:cs typeface="Arial"/>
              </a:rPr>
              <a:t>You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use it off-  the-shelf to implement </a:t>
            </a:r>
            <a:r>
              <a:rPr sz="1400" dirty="0">
                <a:latin typeface="Arial"/>
                <a:cs typeface="Arial"/>
              </a:rPr>
              <a:t>consensus, </a:t>
            </a:r>
            <a:r>
              <a:rPr sz="1400" spc="-5" dirty="0">
                <a:latin typeface="Arial"/>
                <a:cs typeface="Arial"/>
              </a:rPr>
              <a:t>group </a:t>
            </a:r>
            <a:r>
              <a:rPr sz="1400" dirty="0">
                <a:latin typeface="Arial"/>
                <a:cs typeface="Arial"/>
              </a:rPr>
              <a:t>management, </a:t>
            </a:r>
            <a:r>
              <a:rPr sz="1400" spc="-5" dirty="0">
                <a:latin typeface="Arial"/>
                <a:cs typeface="Arial"/>
              </a:rPr>
              <a:t>leader election, and presence protocols.  And </a:t>
            </a:r>
            <a:r>
              <a:rPr sz="1400" dirty="0">
                <a:latin typeface="Arial"/>
                <a:cs typeface="Arial"/>
              </a:rPr>
              <a:t>you can </a:t>
            </a:r>
            <a:r>
              <a:rPr sz="1400" spc="-5" dirty="0">
                <a:latin typeface="Arial"/>
                <a:cs typeface="Arial"/>
              </a:rPr>
              <a:t>build on it for </a:t>
            </a:r>
            <a:r>
              <a:rPr sz="1400" dirty="0">
                <a:latin typeface="Arial"/>
                <a:cs typeface="Arial"/>
              </a:rPr>
              <a:t>your </a:t>
            </a:r>
            <a:r>
              <a:rPr sz="1400" spc="-5" dirty="0">
                <a:latin typeface="Arial"/>
                <a:cs typeface="Arial"/>
              </a:rPr>
              <a:t>own, </a:t>
            </a:r>
            <a:r>
              <a:rPr sz="1400" dirty="0">
                <a:latin typeface="Arial"/>
                <a:cs typeface="Arial"/>
              </a:rPr>
              <a:t>specific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needs.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500">
              <a:latin typeface="Times New Roman"/>
              <a:cs typeface="Times New Roman"/>
            </a:endParaRPr>
          </a:p>
          <a:p>
            <a:pPr marL="348615" marR="656590" indent="-335915">
              <a:lnSpc>
                <a:spcPts val="1650"/>
              </a:lnSpc>
              <a:spcBef>
                <a:spcPts val="1125"/>
              </a:spcBef>
              <a:buChar char="●"/>
              <a:tabLst>
                <a:tab pos="347980" algn="l"/>
                <a:tab pos="348615" algn="l"/>
              </a:tabLst>
            </a:pPr>
            <a:r>
              <a:rPr sz="1400" spc="-5" dirty="0">
                <a:latin typeface="Arial"/>
                <a:cs typeface="Arial"/>
              </a:rPr>
              <a:t>HBase </a:t>
            </a:r>
            <a:r>
              <a:rPr sz="1400" dirty="0">
                <a:latin typeface="Arial"/>
                <a:cs typeface="Arial"/>
              </a:rPr>
              <a:t>relies completely </a:t>
            </a:r>
            <a:r>
              <a:rPr sz="1400" spc="-5" dirty="0">
                <a:latin typeface="Arial"/>
                <a:cs typeface="Arial"/>
              </a:rPr>
              <a:t>on Zookeeper. HBase provides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the option to use its built-in  Zookeeper which will get </a:t>
            </a:r>
            <a:r>
              <a:rPr sz="1400" dirty="0">
                <a:latin typeface="Arial"/>
                <a:cs typeface="Arial"/>
              </a:rPr>
              <a:t>started </a:t>
            </a:r>
            <a:r>
              <a:rPr sz="1400" spc="-5" dirty="0">
                <a:latin typeface="Arial"/>
                <a:cs typeface="Arial"/>
              </a:rPr>
              <a:t>whenever </a:t>
            </a:r>
            <a:r>
              <a:rPr sz="1400" dirty="0">
                <a:latin typeface="Arial"/>
                <a:cs typeface="Arial"/>
              </a:rPr>
              <a:t>you start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HBase.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500">
              <a:latin typeface="Times New Roman"/>
              <a:cs typeface="Times New Roman"/>
            </a:endParaRPr>
          </a:p>
          <a:p>
            <a:pPr marL="348615" marR="64135" indent="-335915">
              <a:lnSpc>
                <a:spcPts val="1650"/>
              </a:lnSpc>
              <a:spcBef>
                <a:spcPts val="1125"/>
              </a:spcBef>
              <a:buChar char="●"/>
              <a:tabLst>
                <a:tab pos="347980" algn="l"/>
                <a:tab pos="348615" algn="l"/>
              </a:tabLst>
            </a:pPr>
            <a:r>
              <a:rPr sz="1400" spc="-5" dirty="0">
                <a:latin typeface="Arial"/>
                <a:cs typeface="Arial"/>
              </a:rPr>
              <a:t>HBase depends on </a:t>
            </a:r>
            <a:r>
              <a:rPr sz="1400" dirty="0">
                <a:latin typeface="Arial"/>
                <a:cs typeface="Arial"/>
              </a:rPr>
              <a:t>a running </a:t>
            </a:r>
            <a:r>
              <a:rPr sz="1400" spc="-5" dirty="0">
                <a:latin typeface="Arial"/>
                <a:cs typeface="Arial"/>
              </a:rPr>
              <a:t>ZooKeeper </a:t>
            </a:r>
            <a:r>
              <a:rPr sz="1400" dirty="0">
                <a:latin typeface="Arial"/>
                <a:cs typeface="Arial"/>
              </a:rPr>
              <a:t>cluster. </a:t>
            </a:r>
            <a:r>
              <a:rPr sz="1400" spc="-5" dirty="0">
                <a:latin typeface="Arial"/>
                <a:cs typeface="Arial"/>
              </a:rPr>
              <a:t>All participating nodes and </a:t>
            </a:r>
            <a:r>
              <a:rPr sz="1400" dirty="0">
                <a:latin typeface="Arial"/>
                <a:cs typeface="Arial"/>
              </a:rPr>
              <a:t>clients </a:t>
            </a:r>
            <a:r>
              <a:rPr sz="1400" spc="-5" dirty="0">
                <a:latin typeface="Arial"/>
                <a:cs typeface="Arial"/>
              </a:rPr>
              <a:t>need to be  able to access the </a:t>
            </a:r>
            <a:r>
              <a:rPr sz="1400" dirty="0">
                <a:latin typeface="Arial"/>
                <a:cs typeface="Arial"/>
              </a:rPr>
              <a:t>running </a:t>
            </a:r>
            <a:r>
              <a:rPr sz="1400" spc="-5" dirty="0">
                <a:latin typeface="Arial"/>
                <a:cs typeface="Arial"/>
              </a:rPr>
              <a:t>ZooKeeper ensemble. Apache HBase by default </a:t>
            </a:r>
            <a:r>
              <a:rPr sz="1400" dirty="0">
                <a:latin typeface="Arial"/>
                <a:cs typeface="Arial"/>
              </a:rPr>
              <a:t>manages a  </a:t>
            </a:r>
            <a:r>
              <a:rPr sz="1400" spc="-5" dirty="0">
                <a:latin typeface="Arial"/>
                <a:cs typeface="Arial"/>
              </a:rPr>
              <a:t>ZooKeeper "cluster" for </a:t>
            </a:r>
            <a:r>
              <a:rPr sz="1400" dirty="0">
                <a:latin typeface="Arial"/>
                <a:cs typeface="Arial"/>
              </a:rPr>
              <a:t>you. </a:t>
            </a:r>
            <a:r>
              <a:rPr sz="1400" spc="-5" dirty="0">
                <a:latin typeface="Arial"/>
                <a:cs typeface="Arial"/>
              </a:rPr>
              <a:t>It will </a:t>
            </a:r>
            <a:r>
              <a:rPr sz="1400" dirty="0">
                <a:latin typeface="Arial"/>
                <a:cs typeface="Arial"/>
              </a:rPr>
              <a:t>start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stop </a:t>
            </a:r>
            <a:r>
              <a:rPr sz="1400" spc="-5" dirty="0">
                <a:latin typeface="Arial"/>
                <a:cs typeface="Arial"/>
              </a:rPr>
              <a:t>the ZooKeeper ensemble as part of the HBase  </a:t>
            </a:r>
            <a:r>
              <a:rPr sz="1400" dirty="0">
                <a:latin typeface="Arial"/>
                <a:cs typeface="Arial"/>
              </a:rPr>
              <a:t>start/stop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 </a:t>
            </a:r>
            <a:r>
              <a:rPr sz="3600" spc="-10" dirty="0"/>
              <a:t>Example</a:t>
            </a:r>
            <a:r>
              <a:rPr sz="3600" spc="-95" dirty="0"/>
              <a:t> </a:t>
            </a:r>
            <a:r>
              <a:rPr sz="3600" spc="-5" dirty="0"/>
              <a:t>Operation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029333"/>
            <a:ext cx="3728720" cy="2463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Job: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latin typeface="Arial"/>
                <a:cs typeface="Arial"/>
              </a:rPr>
              <a:t>A MapReduce </a:t>
            </a:r>
            <a:r>
              <a:rPr sz="3000" spc="-5" dirty="0">
                <a:latin typeface="Arial"/>
                <a:cs typeface="Arial"/>
              </a:rPr>
              <a:t>job  needs to operate on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 series </a:t>
            </a:r>
            <a:r>
              <a:rPr sz="3000" spc="-5" dirty="0">
                <a:latin typeface="Arial"/>
                <a:cs typeface="Arial"/>
              </a:rPr>
              <a:t>of webpages  </a:t>
            </a:r>
            <a:r>
              <a:rPr sz="3000" dirty="0">
                <a:latin typeface="Arial"/>
                <a:cs typeface="Arial"/>
              </a:rPr>
              <a:t>matching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*.cnn.com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539" y="1136825"/>
            <a:ext cx="154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06269" y="1713030"/>
          <a:ext cx="4460874" cy="338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289"/>
                <a:gridCol w="1203325"/>
                <a:gridCol w="1191260"/>
              </a:tblGrid>
              <a:tr h="731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row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51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“com.cnn.world”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51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“com.cnn.tech”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51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“com.cnn.money”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18161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464" y="2191698"/>
            <a:ext cx="6590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HBase Data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646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Model, </a:t>
            </a:r>
            <a:r>
              <a:rPr sz="3600" spc="-10" dirty="0"/>
              <a:t>Groups </a:t>
            </a:r>
            <a:r>
              <a:rPr sz="3600" spc="-5" dirty="0"/>
              <a:t>of</a:t>
            </a:r>
            <a:r>
              <a:rPr sz="3600" spc="-90" dirty="0"/>
              <a:t> </a:t>
            </a:r>
            <a:r>
              <a:rPr sz="3600" spc="-5" dirty="0"/>
              <a:t>Tables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2272" y="1179433"/>
            <a:ext cx="6308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7929" algn="l"/>
              </a:tabLst>
            </a:pPr>
            <a:r>
              <a:rPr sz="3000" spc="-5" dirty="0">
                <a:latin typeface="Arial"/>
                <a:cs typeface="Arial"/>
              </a:rPr>
              <a:t>RDBMS	</a:t>
            </a:r>
            <a:r>
              <a:rPr sz="3000" spc="-10" dirty="0">
                <a:latin typeface="Arial"/>
                <a:cs typeface="Arial"/>
              </a:rPr>
              <a:t>Apache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HBase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846" y="2421790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5846" y="2421790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245" y="2574189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8245" y="2574189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0644" y="27265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644" y="27265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3044" y="28789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3044" y="28789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443" y="30313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5443" y="30313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7842" y="31837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7842" y="31837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5773" y="1786017"/>
            <a:ext cx="3693795" cy="31076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70"/>
              </a:spcBef>
            </a:pPr>
            <a:r>
              <a:rPr sz="1400" spc="-5" dirty="0"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R="30480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4478" y="2421790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24478" y="2421790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89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6878" y="2574189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6878" y="2574189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9277" y="27265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9277" y="27265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1676" y="28789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1676" y="2878988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4076" y="30313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076" y="30313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86475" y="31837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6475" y="3183787"/>
            <a:ext cx="1164590" cy="1164590"/>
          </a:xfrm>
          <a:custGeom>
            <a:avLst/>
            <a:gdLst/>
            <a:ahLst/>
            <a:cxnLst/>
            <a:rect l="l" t="t" r="r" b="b"/>
            <a:pathLst>
              <a:path w="1164590" h="1164589">
                <a:moveTo>
                  <a:pt x="0" y="0"/>
                </a:moveTo>
                <a:lnTo>
                  <a:pt x="1164295" y="0"/>
                </a:lnTo>
                <a:lnTo>
                  <a:pt x="1164295" y="1164295"/>
                </a:lnTo>
                <a:lnTo>
                  <a:pt x="0" y="11642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74406" y="1786017"/>
            <a:ext cx="3693795" cy="31076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70"/>
              </a:spcBef>
            </a:pPr>
            <a:r>
              <a:rPr sz="1400" spc="-5" dirty="0">
                <a:latin typeface="Arial"/>
                <a:cs typeface="Arial"/>
              </a:rPr>
              <a:t>namespace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R="30480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4219"/>
            <a:ext cx="540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Model, </a:t>
            </a:r>
            <a:r>
              <a:rPr sz="3600" spc="-10" dirty="0"/>
              <a:t>Single</a:t>
            </a:r>
            <a:r>
              <a:rPr sz="3600" spc="-95" dirty="0"/>
              <a:t> </a:t>
            </a:r>
            <a:r>
              <a:rPr sz="3600" spc="-5" dirty="0"/>
              <a:t>Table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46023" y="1176335"/>
            <a:ext cx="140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RDBMS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285" y="1687280"/>
          <a:ext cx="8163558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/>
                <a:gridCol w="1603375"/>
                <a:gridCol w="1624330"/>
                <a:gridCol w="1645285"/>
                <a:gridCol w="1583054"/>
              </a:tblGrid>
              <a:tr h="7378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col1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col2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col3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col4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row1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row2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row3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2079</Words>
  <Application>Microsoft Macintosh PowerPoint</Application>
  <PresentationFormat>On-screen Show (16:9)</PresentationFormat>
  <Paragraphs>488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Courier New</vt:lpstr>
      <vt:lpstr>Arial</vt:lpstr>
      <vt:lpstr>Calibri</vt:lpstr>
      <vt:lpstr>Times New Roman</vt:lpstr>
      <vt:lpstr>Office Theme</vt:lpstr>
      <vt:lpstr>Apache HBase: the  Hadoop Database</vt:lpstr>
      <vt:lpstr>Agenda</vt:lpstr>
      <vt:lpstr>Motivation</vt:lpstr>
      <vt:lpstr>Introduction</vt:lpstr>
      <vt:lpstr>Big Picture</vt:lpstr>
      <vt:lpstr>An Example Operation</vt:lpstr>
      <vt:lpstr>The HBase Data Model</vt:lpstr>
      <vt:lpstr>Data Model, Groups of Tables</vt:lpstr>
      <vt:lpstr>Data Model, Single Table</vt:lpstr>
      <vt:lpstr>Data Model, Single Table</vt:lpstr>
      <vt:lpstr>Sparse example</vt:lpstr>
      <vt:lpstr>Data is physically  stored by  Column Family</vt:lpstr>
      <vt:lpstr>Column Families  and Sharding</vt:lpstr>
      <vt:lpstr>Data Model, Single Table</vt:lpstr>
      <vt:lpstr>Data Model, Single Table</vt:lpstr>
      <vt:lpstr>Data Model</vt:lpstr>
      <vt:lpstr>HBase’s Distributed  System</vt:lpstr>
      <vt:lpstr>Scalability thru  Sharding</vt:lpstr>
      <vt:lpstr>Scalability thru Sharding</vt:lpstr>
      <vt:lpstr>Scalability thru Division of Labor</vt:lpstr>
      <vt:lpstr>Scalability thru Division of Labor</vt:lpstr>
      <vt:lpstr>Division of Labor, Master</vt:lpstr>
      <vt:lpstr>Division of Labor, ZooKeeper</vt:lpstr>
      <vt:lpstr>Division of Labor, RegionServer</vt:lpstr>
      <vt:lpstr>The HBase Distributed System</vt:lpstr>
      <vt:lpstr>Availability thru Automatic Failover</vt:lpstr>
      <vt:lpstr>PowerPoint Presentation</vt:lpstr>
      <vt:lpstr>How to Access to HBase?</vt:lpstr>
      <vt:lpstr>Java Client Interfaces</vt:lpstr>
      <vt:lpstr>Scan</vt:lpstr>
      <vt:lpstr>Scan</vt:lpstr>
      <vt:lpstr>Get</vt:lpstr>
      <vt:lpstr>Delete</vt:lpstr>
      <vt:lpstr>Put</vt:lpstr>
      <vt:lpstr>PowerPoint Presentation</vt:lpstr>
      <vt:lpstr>Implementation Details of Put</vt:lpstr>
      <vt:lpstr>Join?</vt:lpstr>
      <vt:lpstr>Other Clients</vt:lpstr>
      <vt:lpstr>REST</vt:lpstr>
      <vt:lpstr>REST</vt:lpstr>
      <vt:lpstr>Improvements</vt:lpstr>
      <vt:lpstr>Architecture</vt:lpstr>
      <vt:lpstr>B+ Trees</vt:lpstr>
      <vt:lpstr>Log-Structured Merge-Tree</vt:lpstr>
      <vt:lpstr>PowerPoint Presentation</vt:lpstr>
      <vt:lpstr>Compare: Seek VS Transfer</vt:lpstr>
      <vt:lpstr>Compare: Seek VS Transfer</vt:lpstr>
      <vt:lpstr>PowerPoint Presentation</vt:lpstr>
      <vt:lpstr>Cluster Architecture</vt:lpstr>
      <vt:lpstr>-ROOT- and .META.</vt:lpstr>
      <vt:lpstr>Communication Flow</vt:lpstr>
      <vt:lpstr>Communication Flow</vt:lpstr>
      <vt:lpstr>PowerPoint Presentation</vt:lpstr>
      <vt:lpstr>Summary</vt:lpstr>
      <vt:lpstr>Questions?</vt:lpstr>
      <vt:lpstr>ZooKeeper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HBase: the  Hadoop Database</dc:title>
  <cp:lastModifiedBy>Engin Arslan</cp:lastModifiedBy>
  <cp:revision>4</cp:revision>
  <dcterms:created xsi:type="dcterms:W3CDTF">2018-03-27T17:43:13Z</dcterms:created>
  <dcterms:modified xsi:type="dcterms:W3CDTF">2019-03-08T00:09:34Z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2014-04-26T00:00:00Z</vt:filetime>
  </property>
  <property fmtid="{D5CDD505-2E9C-101B-9397-08002B2CF9AE}" pid="3" name="Creator">
    <vt:lpwstr>Google</vt:lpwstr>
  </property>
  <property fmtid="{D5CDD505-2E9C-101B-9397-08002B2CF9AE}" pid="4" name="LastSaved">
    <vt:filetime>2018-03-27T00:00:00Z</vt:filetime>
  </property>
</Properties>
</file>