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4610100" cy="3460750"/>
  <p:notesSz cx="4610100" cy="346075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5"/>
    <p:restoredTop sz="94626"/>
  </p:normalViewPr>
  <p:slideViewPr>
    <p:cSldViewPr>
      <p:cViewPr varScale="1">
        <p:scale>
          <a:sx n="239" d="100"/>
          <a:sy n="239" d="100"/>
        </p:scale>
        <p:origin x="204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6269E-14CF-F546-986B-7C7A9062E33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B2DD1-4CD2-5840-A652-E2BA188F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95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69" cy="8651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30, 2014</a:t>
            </a:r>
            <a:endParaRPr spc="-65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6851E-31A0-2A47-9745-EA23BB5B59CE}" type="slidenum">
              <a:rPr lang="x-none" altLang="x-none"/>
              <a:pPr/>
              <a:t>‹#›</a:t>
            </a:fld>
            <a:r>
              <a:rPr lang="x-none" altLang="x-none"/>
              <a:t> / 1</a:t>
            </a:r>
          </a:p>
        </p:txBody>
      </p:sp>
    </p:spTree>
    <p:extLst>
      <p:ext uri="{BB962C8B-B14F-4D97-AF65-F5344CB8AC3E}">
        <p14:creationId xmlns:p14="http://schemas.microsoft.com/office/powerpoint/2010/main" val="48503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400" b="0" i="0">
                <a:solidFill>
                  <a:srgbClr val="5279A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100" b="0" i="0">
                <a:solidFill>
                  <a:srgbClr val="5A5A5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30, 2014</a:t>
            </a:r>
            <a:endParaRPr spc="-65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F585DB-5A6A-2D49-9438-927D0D36ED4D}" type="slidenum">
              <a:rPr lang="x-none" altLang="x-none"/>
              <a:pPr/>
              <a:t>‹#›</a:t>
            </a:fld>
            <a:r>
              <a:rPr lang="x-none" altLang="x-none"/>
              <a:t> / 1</a:t>
            </a:r>
          </a:p>
        </p:txBody>
      </p:sp>
    </p:spTree>
    <p:extLst>
      <p:ext uri="{BB962C8B-B14F-4D97-AF65-F5344CB8AC3E}">
        <p14:creationId xmlns:p14="http://schemas.microsoft.com/office/powerpoint/2010/main" val="19730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400" b="0" i="0">
                <a:solidFill>
                  <a:srgbClr val="5279A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30, 2014</a:t>
            </a:r>
            <a:endParaRPr spc="-65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851F3-3EA0-7249-83AC-4EACC4F3B124}" type="slidenum">
              <a:rPr lang="x-none" altLang="x-none"/>
              <a:pPr/>
              <a:t>‹#›</a:t>
            </a:fld>
            <a:r>
              <a:rPr lang="x-none" altLang="x-none"/>
              <a:t> / 1</a:t>
            </a:r>
          </a:p>
        </p:txBody>
      </p:sp>
    </p:spTree>
    <p:extLst>
      <p:ext uri="{BB962C8B-B14F-4D97-AF65-F5344CB8AC3E}">
        <p14:creationId xmlns:p14="http://schemas.microsoft.com/office/powerpoint/2010/main" val="39381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400" b="0" i="0">
                <a:solidFill>
                  <a:srgbClr val="5279A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30, 2014</a:t>
            </a:r>
            <a:endParaRPr spc="-65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9284F-A0D2-8B4A-8157-BF69C85A9F54}" type="slidenum">
              <a:rPr lang="x-none" altLang="x-none"/>
              <a:pPr/>
              <a:t>‹#›</a:t>
            </a:fld>
            <a:r>
              <a:rPr lang="x-none" altLang="x-none"/>
              <a:t> / 1</a:t>
            </a:r>
          </a:p>
        </p:txBody>
      </p:sp>
    </p:spTree>
    <p:extLst>
      <p:ext uri="{BB962C8B-B14F-4D97-AF65-F5344CB8AC3E}">
        <p14:creationId xmlns:p14="http://schemas.microsoft.com/office/powerpoint/2010/main" val="26477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30, 2014</a:t>
            </a:r>
            <a:endParaRPr spc="-65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45B1C-6452-854B-B21E-F4D9405BF708}" type="slidenum">
              <a:rPr lang="x-none" altLang="x-none"/>
              <a:pPr/>
              <a:t>‹#›</a:t>
            </a:fld>
            <a:r>
              <a:rPr lang="x-none" altLang="x-none"/>
              <a:t> / 1</a:t>
            </a:r>
          </a:p>
        </p:txBody>
      </p:sp>
    </p:spTree>
    <p:extLst>
      <p:ext uri="{BB962C8B-B14F-4D97-AF65-F5344CB8AC3E}">
        <p14:creationId xmlns:p14="http://schemas.microsoft.com/office/powerpoint/2010/main" val="51362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/>
          </p:cNvSpPr>
          <p:nvPr/>
        </p:nvSpPr>
        <p:spPr bwMode="auto">
          <a:xfrm>
            <a:off x="0" y="0"/>
            <a:ext cx="2305050" cy="109538"/>
          </a:xfrm>
          <a:custGeom>
            <a:avLst/>
            <a:gdLst>
              <a:gd name="T0" fmla="*/ 0 w 2304415"/>
              <a:gd name="T1" fmla="*/ 109656 h 109855"/>
              <a:gd name="T2" fmla="*/ 2303989 w 2304415"/>
              <a:gd name="T3" fmla="*/ 109656 h 109855"/>
              <a:gd name="T4" fmla="*/ 2303989 w 2304415"/>
              <a:gd name="T5" fmla="*/ 0 h 109855"/>
              <a:gd name="T6" fmla="*/ 0 w 2304415"/>
              <a:gd name="T7" fmla="*/ 0 h 109855"/>
              <a:gd name="T8" fmla="*/ 0 w 2304415"/>
              <a:gd name="T9" fmla="*/ 109656 h 109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4415" h="109855">
                <a:moveTo>
                  <a:pt x="0" y="109656"/>
                </a:moveTo>
                <a:lnTo>
                  <a:pt x="2303989" y="109656"/>
                </a:lnTo>
                <a:lnTo>
                  <a:pt x="2303989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bk object 17"/>
          <p:cNvSpPr>
            <a:spLocks/>
          </p:cNvSpPr>
          <p:nvPr/>
        </p:nvSpPr>
        <p:spPr bwMode="auto">
          <a:xfrm>
            <a:off x="2303463" y="0"/>
            <a:ext cx="2305050" cy="109538"/>
          </a:xfrm>
          <a:custGeom>
            <a:avLst/>
            <a:gdLst>
              <a:gd name="T0" fmla="*/ 0 w 2304415"/>
              <a:gd name="T1" fmla="*/ 109656 h 109855"/>
              <a:gd name="T2" fmla="*/ 2303951 w 2304415"/>
              <a:gd name="T3" fmla="*/ 109656 h 109855"/>
              <a:gd name="T4" fmla="*/ 2303951 w 2304415"/>
              <a:gd name="T5" fmla="*/ 0 h 109855"/>
              <a:gd name="T6" fmla="*/ 0 w 2304415"/>
              <a:gd name="T7" fmla="*/ 0 h 109855"/>
              <a:gd name="T8" fmla="*/ 0 w 2304415"/>
              <a:gd name="T9" fmla="*/ 109656 h 109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4415" h="109855">
                <a:moveTo>
                  <a:pt x="0" y="109656"/>
                </a:moveTo>
                <a:lnTo>
                  <a:pt x="2303951" y="109656"/>
                </a:lnTo>
                <a:lnTo>
                  <a:pt x="2303951" y="0"/>
                </a:lnTo>
                <a:lnTo>
                  <a:pt x="0" y="0"/>
                </a:lnTo>
                <a:lnTo>
                  <a:pt x="0" y="109656"/>
                </a:lnTo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" name="Holder 2"/>
          <p:cNvSpPr>
            <a:spLocks noGrp="1"/>
          </p:cNvSpPr>
          <p:nvPr>
            <p:ph type="title"/>
          </p:nvPr>
        </p:nvSpPr>
        <p:spPr bwMode="auto">
          <a:xfrm>
            <a:off x="41275" y="134938"/>
            <a:ext cx="4527550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x-none" altLang="x-none"/>
          </a:p>
        </p:txBody>
      </p:sp>
      <p:sp>
        <p:nvSpPr>
          <p:cNvPr id="1029" name="Holder 3"/>
          <p:cNvSpPr>
            <a:spLocks noGrp="1"/>
          </p:cNvSpPr>
          <p:nvPr>
            <p:ph type="body" idx="1"/>
          </p:nvPr>
        </p:nvSpPr>
        <p:spPr bwMode="auto">
          <a:xfrm>
            <a:off x="214313" y="574675"/>
            <a:ext cx="4181475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x-none" altLang="x-none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1150" y="3352800"/>
            <a:ext cx="914400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fontAlgn="auto">
              <a:spcBef>
                <a:spcPts val="0"/>
              </a:spcBef>
              <a:spcAft>
                <a:spcPts val="0"/>
              </a:spcAft>
              <a:defRPr sz="600" b="0" i="0" spc="10" dirty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62363" y="3352800"/>
            <a:ext cx="487362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fontAlgn="auto">
              <a:spcBef>
                <a:spcPts val="0"/>
              </a:spcBef>
              <a:spcAft>
                <a:spcPts val="0"/>
              </a:spcAft>
              <a:defRPr sz="600" b="0" i="0" spc="45" dirty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r>
              <a:rPr lang="en-US"/>
              <a:t>May 30, 2014</a:t>
            </a:r>
            <a:endParaRPr spc="-65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538" y="3352800"/>
            <a:ext cx="252412" cy="1016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65088">
              <a:defRPr sz="600"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E3C9E6FA-8429-0E47-AA2F-4458AA0A7B25}" type="slidenum">
              <a:rPr lang="x-none" altLang="x-none"/>
              <a:pPr/>
              <a:t>‹#›</a:t>
            </a:fld>
            <a:r>
              <a:rPr lang="x-none" altLang="x-none"/>
              <a:t> / 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9388" y="952500"/>
            <a:ext cx="207486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solidFill>
                  <a:srgbClr val="5279A9"/>
                </a:solidFill>
                <a:latin typeface="Tahoma"/>
                <a:ea typeface="+mn-ea"/>
                <a:cs typeface="Tahoma"/>
              </a:rPr>
              <a:t>Resource Management</a:t>
            </a:r>
            <a:endParaRPr sz="1400" dirty="0">
              <a:latin typeface="Tahoma"/>
              <a:ea typeface="+mn-e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5575" y="1309688"/>
            <a:ext cx="1757363" cy="28212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12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pc="-10" dirty="0">
                <a:solidFill>
                  <a:srgbClr val="5A5A5A"/>
                </a:solidFill>
                <a:latin typeface="Arial"/>
                <a:ea typeface="+mn-ea"/>
                <a:cs typeface="Arial"/>
              </a:rPr>
              <a:t>Engin Arslan</a:t>
            </a:r>
            <a:endParaRPr sz="1100" dirty="0">
              <a:latin typeface="Arial"/>
              <a:ea typeface="+mn-ea"/>
              <a:cs typeface="Arial"/>
            </a:endParaRPr>
          </a:p>
          <a:p>
            <a:pPr algn="ctr" fontAlgn="auto">
              <a:lnSpc>
                <a:spcPts val="9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60" dirty="0">
                <a:solidFill>
                  <a:srgbClr val="5A5A5A"/>
                </a:solidFill>
                <a:latin typeface="Verdana"/>
                <a:ea typeface="+mn-ea"/>
                <a:cs typeface="Verdana"/>
              </a:rPr>
              <a:t>April</a:t>
            </a:r>
            <a:r>
              <a:rPr lang="en-US" sz="800" spc="-90" dirty="0">
                <a:solidFill>
                  <a:srgbClr val="5A5A5A"/>
                </a:solidFill>
                <a:latin typeface="Verdana"/>
                <a:ea typeface="+mn-ea"/>
                <a:cs typeface="Verdana"/>
              </a:rPr>
              <a:t> 28</a:t>
            </a:r>
            <a:r>
              <a:rPr sz="800" spc="-60" dirty="0">
                <a:solidFill>
                  <a:srgbClr val="5A5A5A"/>
                </a:solidFill>
                <a:latin typeface="Verdana"/>
                <a:ea typeface="+mn-ea"/>
                <a:cs typeface="Verdana"/>
              </a:rPr>
              <a:t>,</a:t>
            </a:r>
            <a:r>
              <a:rPr sz="800" dirty="0">
                <a:solidFill>
                  <a:srgbClr val="5A5A5A"/>
                </a:solidFill>
                <a:latin typeface="Verdana"/>
                <a:ea typeface="+mn-ea"/>
                <a:cs typeface="Verdana"/>
              </a:rPr>
              <a:t> </a:t>
            </a:r>
            <a:r>
              <a:rPr sz="800" spc="-90" dirty="0">
                <a:solidFill>
                  <a:srgbClr val="5A5A5A"/>
                </a:solidFill>
                <a:latin typeface="Verdana"/>
                <a:ea typeface="+mn-ea"/>
                <a:cs typeface="Verdana"/>
              </a:rPr>
              <a:t>20</a:t>
            </a:r>
            <a:r>
              <a:rPr lang="en-US" sz="800" spc="-90" dirty="0">
                <a:solidFill>
                  <a:srgbClr val="5A5A5A"/>
                </a:solidFill>
                <a:latin typeface="Verdana"/>
                <a:ea typeface="+mn-ea"/>
                <a:cs typeface="Verdana"/>
              </a:rPr>
              <a:t>20</a:t>
            </a:r>
            <a:endParaRPr sz="800" dirty="0">
              <a:latin typeface="Verdana"/>
              <a:ea typeface="+mn-ea"/>
              <a:cs typeface="Verdana"/>
            </a:endParaRPr>
          </a:p>
        </p:txBody>
      </p:sp>
      <p:sp>
        <p:nvSpPr>
          <p:cNvPr id="2070" name="object 22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71" name="object 23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72" name="object 24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object 25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26" name="object 26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8" y="2663996"/>
            <a:ext cx="1909763" cy="4513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75" y="134938"/>
            <a:ext cx="4527550" cy="215444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Mesos Goals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1004888"/>
            <a:ext cx="3562350" cy="1569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High utilization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of resources</a:t>
            </a:r>
            <a:endParaRPr lang="x-none" altLang="x-none" sz="1100">
              <a:latin typeface="Arial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95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Support</a:t>
            </a:r>
            <a:r>
              <a:rPr lang="en-US" altLang="x-none" sz="1100" dirty="0">
                <a:solidFill>
                  <a:srgbClr val="178DBC"/>
                </a:solidFill>
                <a:latin typeface="Arial" charset="0"/>
              </a:rPr>
              <a:t>s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diverse frameworks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(current and future)</a:t>
            </a:r>
            <a:endParaRPr lang="x-none" altLang="x-none" sz="1100" dirty="0">
              <a:latin typeface="Arial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9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Scalability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to 10,000’s of nodes</a:t>
            </a:r>
            <a:endParaRPr lang="x-none" altLang="x-none" sz="1100" dirty="0">
              <a:latin typeface="Arial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9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Reliability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in face of failures</a:t>
            </a:r>
            <a:endParaRPr lang="x-none" altLang="x-none" sz="1100" dirty="0">
              <a:latin typeface="Arial" charset="0"/>
            </a:endParaRPr>
          </a:p>
        </p:txBody>
      </p:sp>
      <p:sp>
        <p:nvSpPr>
          <p:cNvPr id="11269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0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1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C</a:t>
            </a:r>
            <a:r>
              <a:rPr spc="-65" dirty="0"/>
              <a:t>o</a:t>
            </a:r>
            <a:r>
              <a:rPr spc="-75" dirty="0"/>
              <a:t>m</a:t>
            </a:r>
            <a:r>
              <a:rPr spc="-55" dirty="0"/>
              <a:t>p</a:t>
            </a:r>
            <a:r>
              <a:rPr spc="-65" dirty="0"/>
              <a:t>u</a:t>
            </a:r>
            <a:r>
              <a:rPr spc="35" dirty="0"/>
              <a:t>t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  <a:r>
              <a:rPr spc="30" dirty="0"/>
              <a:t> </a:t>
            </a:r>
            <a:r>
              <a:rPr spc="125" dirty="0"/>
              <a:t>M</a:t>
            </a:r>
            <a:r>
              <a:rPr spc="-25" dirty="0"/>
              <a:t>o</a:t>
            </a:r>
            <a:r>
              <a:rPr spc="-55" dirty="0"/>
              <a:t>d</a:t>
            </a:r>
            <a:r>
              <a:rPr spc="-120" dirty="0"/>
              <a:t>e</a:t>
            </a:r>
            <a:r>
              <a:rPr spc="5"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631825"/>
            <a:ext cx="4052888" cy="3429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60338" indent="-147638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3000"/>
              </a:lnSpc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A </a:t>
            </a:r>
            <a:r>
              <a:rPr lang="x-none" altLang="x-none" sz="1100">
                <a:solidFill>
                  <a:srgbClr val="CC0000"/>
                </a:solidFill>
                <a:latin typeface="Arial" charset="0"/>
              </a:rPr>
              <a:t>framework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(e.g., Hadoop, Spark) manages and runs one or more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jobs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100">
              <a:latin typeface="Arial" charset="0"/>
            </a:endParaRPr>
          </a:p>
        </p:txBody>
      </p:sp>
      <p:sp>
        <p:nvSpPr>
          <p:cNvPr id="12293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Engin Arslan</a:t>
            </a:r>
            <a:endParaRPr lang="en-US" spc="-30"/>
          </a:p>
        </p:txBody>
      </p:sp>
      <p:sp>
        <p:nvSpPr>
          <p:cNvPr id="8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  <p:sp>
        <p:nvSpPr>
          <p:cNvPr id="9" name="object 17"/>
          <p:cNvSpPr>
            <a:spLocks/>
          </p:cNvSpPr>
          <p:nvPr/>
        </p:nvSpPr>
        <p:spPr bwMode="auto">
          <a:xfrm>
            <a:off x="1536700" y="3344862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18"/>
          <p:cNvSpPr>
            <a:spLocks/>
          </p:cNvSpPr>
          <p:nvPr/>
        </p:nvSpPr>
        <p:spPr bwMode="auto">
          <a:xfrm>
            <a:off x="3071813" y="3344862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20"/>
          <p:cNvSpPr txBox="1"/>
          <p:nvPr/>
        </p:nvSpPr>
        <p:spPr>
          <a:xfrm>
            <a:off x="1909763" y="3351212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C</a:t>
            </a:r>
            <a:r>
              <a:rPr spc="-65" dirty="0"/>
              <a:t>o</a:t>
            </a:r>
            <a:r>
              <a:rPr spc="-75" dirty="0"/>
              <a:t>m</a:t>
            </a:r>
            <a:r>
              <a:rPr spc="-55" dirty="0"/>
              <a:t>p</a:t>
            </a:r>
            <a:r>
              <a:rPr spc="-65" dirty="0"/>
              <a:t>u</a:t>
            </a:r>
            <a:r>
              <a:rPr spc="35" dirty="0"/>
              <a:t>t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  <a:r>
              <a:rPr spc="30" dirty="0"/>
              <a:t> </a:t>
            </a:r>
            <a:r>
              <a:rPr spc="125" dirty="0"/>
              <a:t>M</a:t>
            </a:r>
            <a:r>
              <a:rPr spc="-25" dirty="0"/>
              <a:t>o</a:t>
            </a:r>
            <a:r>
              <a:rPr spc="-55" dirty="0"/>
              <a:t>d</a:t>
            </a:r>
            <a:r>
              <a:rPr spc="-120" dirty="0"/>
              <a:t>e</a:t>
            </a:r>
            <a:r>
              <a:rPr spc="5"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631825"/>
            <a:ext cx="4052888" cy="65246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60338" indent="-147638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3000"/>
              </a:lnSpc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A </a:t>
            </a:r>
            <a:r>
              <a:rPr lang="x-none" altLang="x-none" sz="1100">
                <a:solidFill>
                  <a:srgbClr val="CC0000"/>
                </a:solidFill>
                <a:latin typeface="Arial" charset="0"/>
              </a:rPr>
              <a:t>framework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(e.g., Hadoop, Spark) manages and runs one or more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jobs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100">
              <a:latin typeface="Arial" charset="0"/>
            </a:endParaRPr>
          </a:p>
          <a:p>
            <a:pPr>
              <a:spcBef>
                <a:spcPts val="38"/>
              </a:spcBef>
            </a:pPr>
            <a:endParaRPr lang="x-none" altLang="x-none" sz="90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A </a:t>
            </a:r>
            <a:r>
              <a:rPr lang="x-none" altLang="x-none" sz="1100">
                <a:solidFill>
                  <a:srgbClr val="CC0000"/>
                </a:solidFill>
                <a:latin typeface="Arial" charset="0"/>
              </a:rPr>
              <a:t>job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consists of one or more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tasks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100">
              <a:latin typeface="Arial" charset="0"/>
            </a:endParaRPr>
          </a:p>
        </p:txBody>
      </p:sp>
      <p:sp>
        <p:nvSpPr>
          <p:cNvPr id="13317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Engin Arslan</a:t>
            </a:r>
            <a:endParaRPr lang="en-US" spc="-30"/>
          </a:p>
        </p:txBody>
      </p:sp>
      <p:sp>
        <p:nvSpPr>
          <p:cNvPr id="8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  <p:sp>
        <p:nvSpPr>
          <p:cNvPr id="9" name="object 17"/>
          <p:cNvSpPr>
            <a:spLocks/>
          </p:cNvSpPr>
          <p:nvPr/>
        </p:nvSpPr>
        <p:spPr bwMode="auto">
          <a:xfrm>
            <a:off x="1536700" y="3344862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18"/>
          <p:cNvSpPr>
            <a:spLocks/>
          </p:cNvSpPr>
          <p:nvPr/>
        </p:nvSpPr>
        <p:spPr bwMode="auto">
          <a:xfrm>
            <a:off x="3071813" y="3344862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20"/>
          <p:cNvSpPr txBox="1"/>
          <p:nvPr/>
        </p:nvSpPr>
        <p:spPr>
          <a:xfrm>
            <a:off x="1909763" y="3351212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C</a:t>
            </a:r>
            <a:r>
              <a:rPr spc="-65" dirty="0"/>
              <a:t>o</a:t>
            </a:r>
            <a:r>
              <a:rPr spc="-75" dirty="0"/>
              <a:t>m</a:t>
            </a:r>
            <a:r>
              <a:rPr spc="-55" dirty="0"/>
              <a:t>p</a:t>
            </a:r>
            <a:r>
              <a:rPr spc="-65" dirty="0"/>
              <a:t>u</a:t>
            </a:r>
            <a:r>
              <a:rPr spc="35" dirty="0"/>
              <a:t>t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  <a:r>
              <a:rPr spc="30" dirty="0"/>
              <a:t> </a:t>
            </a:r>
            <a:r>
              <a:rPr spc="125" dirty="0"/>
              <a:t>M</a:t>
            </a:r>
            <a:r>
              <a:rPr spc="-25" dirty="0"/>
              <a:t>o</a:t>
            </a:r>
            <a:r>
              <a:rPr spc="-55" dirty="0"/>
              <a:t>d</a:t>
            </a:r>
            <a:r>
              <a:rPr spc="-120" dirty="0"/>
              <a:t>e</a:t>
            </a:r>
            <a:r>
              <a:rPr spc="5" dirty="0"/>
              <a:t>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/>
        <p:txBody>
          <a:bodyPr tIns="56654"/>
          <a:lstStyle/>
          <a:p>
            <a:pPr marL="287338" indent="-147638" eaLnBrk="1" hangingPunct="1">
              <a:lnSpc>
                <a:spcPct val="103000"/>
              </a:lnSpc>
              <a:spcBef>
                <a:spcPct val="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x-none" altLang="x-none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framework </a:t>
            </a:r>
            <a:r>
              <a:rPr lang="x-none" altLang="x-none">
                <a:latin typeface="Arial" charset="0"/>
                <a:ea typeface="Arial" charset="0"/>
                <a:cs typeface="Arial" charset="0"/>
              </a:rPr>
              <a:t>(e.g., Hadoop, Spark) manages and runs one or more </a:t>
            </a:r>
            <a:r>
              <a:rPr lang="x-none" altLang="x-none">
                <a:solidFill>
                  <a:srgbClr val="178DBC"/>
                </a:solidFill>
                <a:latin typeface="Arial" charset="0"/>
                <a:ea typeface="Arial" charset="0"/>
                <a:cs typeface="Arial" charset="0"/>
              </a:rPr>
              <a:t>jobs</a:t>
            </a:r>
            <a:r>
              <a:rPr lang="x-none" altLang="x-none">
                <a:latin typeface="Arial" charset="0"/>
                <a:ea typeface="Arial" charset="0"/>
                <a:cs typeface="Arial" charset="0"/>
              </a:rPr>
              <a:t>.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287338" indent="-147638" eaLnBrk="1" hangingPunct="1">
              <a:spcBef>
                <a:spcPts val="38"/>
              </a:spcBef>
            </a:pPr>
            <a:endParaRPr lang="x-none" altLang="x-none" sz="900">
              <a:latin typeface="Times New Roman" charset="0"/>
              <a:ea typeface="Times New Roman" charset="0"/>
              <a:cs typeface="Times New Roman" charset="0"/>
            </a:endParaRPr>
          </a:p>
          <a:p>
            <a:pPr marL="287338" indent="-147638" eaLnBrk="1" hangingPunct="1">
              <a:spcBef>
                <a:spcPct val="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x-none" altLang="x-none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job </a:t>
            </a:r>
            <a:r>
              <a:rPr lang="x-none" altLang="x-none">
                <a:latin typeface="Arial" charset="0"/>
                <a:ea typeface="Arial" charset="0"/>
                <a:cs typeface="Arial" charset="0"/>
              </a:rPr>
              <a:t>consists of one or more </a:t>
            </a:r>
            <a:r>
              <a:rPr lang="x-none" altLang="x-none">
                <a:solidFill>
                  <a:srgbClr val="178DBC"/>
                </a:solidFill>
                <a:latin typeface="Arial" charset="0"/>
                <a:ea typeface="Arial" charset="0"/>
                <a:cs typeface="Arial" charset="0"/>
              </a:rPr>
              <a:t>tasks</a:t>
            </a:r>
            <a:r>
              <a:rPr lang="x-none" altLang="x-none">
                <a:latin typeface="Arial" charset="0"/>
                <a:ea typeface="Arial" charset="0"/>
                <a:cs typeface="Arial" charset="0"/>
              </a:rPr>
              <a:t>.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287338" indent="-147638" eaLnBrk="1" hangingPunct="1">
              <a:spcBef>
                <a:spcPts val="50"/>
              </a:spcBef>
            </a:pPr>
            <a:endParaRPr lang="x-none" altLang="x-none" sz="900">
              <a:latin typeface="Times New Roman" charset="0"/>
              <a:ea typeface="Times New Roman" charset="0"/>
              <a:cs typeface="Times New Roman" charset="0"/>
            </a:endParaRPr>
          </a:p>
          <a:p>
            <a:pPr marL="287338" indent="-147638" eaLnBrk="1" hangingPunct="1">
              <a:lnSpc>
                <a:spcPct val="103000"/>
              </a:lnSpc>
              <a:spcBef>
                <a:spcPct val="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x-none" altLang="x-none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task </a:t>
            </a:r>
            <a:r>
              <a:rPr lang="x-none" altLang="x-none">
                <a:latin typeface="Arial" charset="0"/>
                <a:ea typeface="Arial" charset="0"/>
                <a:cs typeface="Arial" charset="0"/>
              </a:rPr>
              <a:t>(e.g., map, reduce) consists of one or more </a:t>
            </a:r>
            <a:r>
              <a:rPr lang="x-none" altLang="x-none">
                <a:solidFill>
                  <a:srgbClr val="178DBC"/>
                </a:solidFill>
                <a:latin typeface="Arial" charset="0"/>
                <a:ea typeface="Arial" charset="0"/>
                <a:cs typeface="Arial" charset="0"/>
              </a:rPr>
              <a:t>processes </a:t>
            </a:r>
            <a:r>
              <a:rPr lang="x-none" altLang="x-none">
                <a:latin typeface="Arial" charset="0"/>
                <a:ea typeface="Arial" charset="0"/>
                <a:cs typeface="Arial" charset="0"/>
              </a:rPr>
              <a:t>running on same machine.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14341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Engin Arslan</a:t>
            </a:r>
            <a:endParaRPr lang="en-US" spc="-30"/>
          </a:p>
        </p:txBody>
      </p:sp>
      <p:sp>
        <p:nvSpPr>
          <p:cNvPr id="8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  <p:sp>
        <p:nvSpPr>
          <p:cNvPr id="9" name="object 17"/>
          <p:cNvSpPr>
            <a:spLocks/>
          </p:cNvSpPr>
          <p:nvPr/>
        </p:nvSpPr>
        <p:spPr bwMode="auto">
          <a:xfrm>
            <a:off x="1536700" y="3344862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18"/>
          <p:cNvSpPr>
            <a:spLocks/>
          </p:cNvSpPr>
          <p:nvPr/>
        </p:nvSpPr>
        <p:spPr bwMode="auto">
          <a:xfrm>
            <a:off x="3071813" y="3344862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20"/>
          <p:cNvSpPr txBox="1"/>
          <p:nvPr/>
        </p:nvSpPr>
        <p:spPr>
          <a:xfrm>
            <a:off x="1909763" y="3351212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C</a:t>
            </a:r>
            <a:r>
              <a:rPr spc="-65" dirty="0"/>
              <a:t>o</a:t>
            </a:r>
            <a:r>
              <a:rPr spc="-75" dirty="0"/>
              <a:t>m</a:t>
            </a:r>
            <a:r>
              <a:rPr spc="-55" dirty="0"/>
              <a:t>p</a:t>
            </a:r>
            <a:r>
              <a:rPr spc="-65" dirty="0"/>
              <a:t>u</a:t>
            </a:r>
            <a:r>
              <a:rPr spc="35" dirty="0"/>
              <a:t>t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  <a:r>
              <a:rPr spc="30" dirty="0"/>
              <a:t> </a:t>
            </a:r>
            <a:r>
              <a:rPr spc="125" dirty="0"/>
              <a:t>M</a:t>
            </a:r>
            <a:r>
              <a:rPr spc="-25" dirty="0"/>
              <a:t>o</a:t>
            </a:r>
            <a:r>
              <a:rPr spc="-55" dirty="0"/>
              <a:t>d</a:t>
            </a:r>
            <a:r>
              <a:rPr spc="-120" dirty="0"/>
              <a:t>e</a:t>
            </a:r>
            <a:r>
              <a:rPr spc="5" dirty="0"/>
              <a:t>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/>
        <p:txBody>
          <a:bodyPr tIns="56654"/>
          <a:lstStyle/>
          <a:p>
            <a:pPr marL="287338" indent="-147638" eaLnBrk="1" hangingPunct="1">
              <a:lnSpc>
                <a:spcPct val="103000"/>
              </a:lnSpc>
              <a:spcBef>
                <a:spcPct val="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x-none" altLang="x-none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framework </a:t>
            </a:r>
            <a:r>
              <a:rPr lang="x-none" altLang="x-none">
                <a:latin typeface="Arial" charset="0"/>
                <a:ea typeface="Arial" charset="0"/>
                <a:cs typeface="Arial" charset="0"/>
              </a:rPr>
              <a:t>(e.g., Hadoop, Spark) manages and runs one or more </a:t>
            </a:r>
            <a:r>
              <a:rPr lang="x-none" altLang="x-none">
                <a:solidFill>
                  <a:srgbClr val="178DBC"/>
                </a:solidFill>
                <a:latin typeface="Arial" charset="0"/>
                <a:ea typeface="Arial" charset="0"/>
                <a:cs typeface="Arial" charset="0"/>
              </a:rPr>
              <a:t>jobs</a:t>
            </a:r>
            <a:r>
              <a:rPr lang="x-none" altLang="x-none">
                <a:latin typeface="Arial" charset="0"/>
                <a:ea typeface="Arial" charset="0"/>
                <a:cs typeface="Arial" charset="0"/>
              </a:rPr>
              <a:t>.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287338" indent="-147638" eaLnBrk="1" hangingPunct="1">
              <a:spcBef>
                <a:spcPts val="38"/>
              </a:spcBef>
            </a:pPr>
            <a:endParaRPr lang="x-none" altLang="x-none" sz="900">
              <a:latin typeface="Times New Roman" charset="0"/>
              <a:ea typeface="Times New Roman" charset="0"/>
              <a:cs typeface="Times New Roman" charset="0"/>
            </a:endParaRPr>
          </a:p>
          <a:p>
            <a:pPr marL="287338" indent="-147638" eaLnBrk="1" hangingPunct="1">
              <a:spcBef>
                <a:spcPct val="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x-none" altLang="x-none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job </a:t>
            </a:r>
            <a:r>
              <a:rPr lang="x-none" altLang="x-none">
                <a:latin typeface="Arial" charset="0"/>
                <a:ea typeface="Arial" charset="0"/>
                <a:cs typeface="Arial" charset="0"/>
              </a:rPr>
              <a:t>consists of one or more </a:t>
            </a:r>
            <a:r>
              <a:rPr lang="x-none" altLang="x-none">
                <a:solidFill>
                  <a:srgbClr val="178DBC"/>
                </a:solidFill>
                <a:latin typeface="Arial" charset="0"/>
                <a:ea typeface="Arial" charset="0"/>
                <a:cs typeface="Arial" charset="0"/>
              </a:rPr>
              <a:t>tasks</a:t>
            </a:r>
            <a:r>
              <a:rPr lang="x-none" altLang="x-none">
                <a:latin typeface="Arial" charset="0"/>
                <a:ea typeface="Arial" charset="0"/>
                <a:cs typeface="Arial" charset="0"/>
              </a:rPr>
              <a:t>.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287338" indent="-147638" eaLnBrk="1" hangingPunct="1">
              <a:spcBef>
                <a:spcPts val="50"/>
              </a:spcBef>
            </a:pPr>
            <a:endParaRPr lang="x-none" altLang="x-none" sz="900">
              <a:latin typeface="Times New Roman" charset="0"/>
              <a:ea typeface="Times New Roman" charset="0"/>
              <a:cs typeface="Times New Roman" charset="0"/>
            </a:endParaRPr>
          </a:p>
          <a:p>
            <a:pPr marL="287338" indent="-147638" eaLnBrk="1" hangingPunct="1">
              <a:lnSpc>
                <a:spcPct val="103000"/>
              </a:lnSpc>
              <a:spcBef>
                <a:spcPct val="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x-none" altLang="x-none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task </a:t>
            </a:r>
            <a:r>
              <a:rPr lang="x-none" altLang="x-none">
                <a:latin typeface="Arial" charset="0"/>
                <a:ea typeface="Arial" charset="0"/>
                <a:cs typeface="Arial" charset="0"/>
              </a:rPr>
              <a:t>(e.g., map, reduce) consists of one or more </a:t>
            </a:r>
            <a:r>
              <a:rPr lang="x-none" altLang="x-none">
                <a:solidFill>
                  <a:srgbClr val="178DBC"/>
                </a:solidFill>
                <a:latin typeface="Arial" charset="0"/>
                <a:ea typeface="Arial" charset="0"/>
                <a:cs typeface="Arial" charset="0"/>
              </a:rPr>
              <a:t>processes </a:t>
            </a:r>
            <a:r>
              <a:rPr lang="x-none" altLang="x-none">
                <a:latin typeface="Arial" charset="0"/>
                <a:ea typeface="Arial" charset="0"/>
                <a:cs typeface="Arial" charset="0"/>
              </a:rPr>
              <a:t>running on same machine.</a:t>
            </a:r>
            <a:endParaRPr lang="x-none" altLang="x-none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15365" name="object 5"/>
          <p:cNvSpPr>
            <a:spLocks noChangeArrowheads="1"/>
          </p:cNvSpPr>
          <p:nvPr/>
        </p:nvSpPr>
        <p:spPr bwMode="auto">
          <a:xfrm>
            <a:off x="858838" y="2092325"/>
            <a:ext cx="2879725" cy="9699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15366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7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8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10" name="object 10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75" y="134938"/>
            <a:ext cx="4527550" cy="215444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Mesos Design Elements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1319213"/>
            <a:ext cx="1962150" cy="7797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CC0000"/>
                </a:solidFill>
                <a:latin typeface="Arial" charset="0"/>
              </a:rPr>
              <a:t>Fine-grained sharing</a:t>
            </a:r>
            <a:endParaRPr lang="x-none" altLang="x-none" sz="1100">
              <a:latin typeface="Arial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775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CC0000"/>
                </a:solidFill>
                <a:latin typeface="Arial" charset="0"/>
              </a:rPr>
              <a:t>Resource offers</a:t>
            </a:r>
            <a:endParaRPr lang="x-none" altLang="x-none" sz="1100" dirty="0">
              <a:latin typeface="Arial" charset="0"/>
            </a:endParaRPr>
          </a:p>
        </p:txBody>
      </p:sp>
      <p:sp>
        <p:nvSpPr>
          <p:cNvPr id="16389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0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1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65" dirty="0"/>
              <a:t>F</a:t>
            </a:r>
            <a:r>
              <a:rPr spc="5" dirty="0"/>
              <a:t>i</a:t>
            </a:r>
            <a:r>
              <a:rPr spc="-65" dirty="0"/>
              <a:t>n</a:t>
            </a:r>
            <a:r>
              <a:rPr spc="-120" dirty="0"/>
              <a:t>e</a:t>
            </a:r>
            <a:r>
              <a:rPr spc="-45" dirty="0"/>
              <a:t>-</a:t>
            </a:r>
            <a:r>
              <a:rPr spc="-5" dirty="0"/>
              <a:t>G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5" dirty="0"/>
              <a:t>i</a:t>
            </a:r>
            <a:r>
              <a:rPr spc="-65" dirty="0"/>
              <a:t>n</a:t>
            </a:r>
            <a:r>
              <a:rPr spc="-120" dirty="0"/>
              <a:t>e</a:t>
            </a:r>
            <a:r>
              <a:rPr spc="-55" dirty="0"/>
              <a:t>d</a:t>
            </a:r>
            <a:r>
              <a:rPr spc="30" dirty="0"/>
              <a:t> </a:t>
            </a:r>
            <a:r>
              <a:rPr spc="-10" dirty="0"/>
              <a:t>S</a:t>
            </a:r>
            <a:r>
              <a:rPr spc="-65" dirty="0"/>
              <a:t>h</a:t>
            </a:r>
            <a:r>
              <a:rPr spc="-110" dirty="0"/>
              <a:t>a</a:t>
            </a:r>
            <a:r>
              <a:rPr spc="-35" dirty="0"/>
              <a:t>r</a:t>
            </a:r>
            <a:r>
              <a:rPr spc="5" dirty="0"/>
              <a:t>i</a:t>
            </a:r>
            <a:r>
              <a:rPr spc="-65" dirty="0"/>
              <a:t>n</a:t>
            </a:r>
            <a:r>
              <a:rPr spc="-80" dirty="0"/>
              <a:t>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674688"/>
            <a:ext cx="3409950" cy="47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Allocation at the level of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tasks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within a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job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38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Improves utilization, latency, and data locality.</a:t>
            </a:r>
            <a:endParaRPr lang="x-none" altLang="x-none" sz="1100" dirty="0">
              <a:latin typeface="Arial" charset="0"/>
            </a:endParaRPr>
          </a:p>
        </p:txBody>
      </p:sp>
      <p:sp>
        <p:nvSpPr>
          <p:cNvPr id="17413" name="object 5"/>
          <p:cNvSpPr>
            <a:spLocks noChangeArrowheads="1"/>
          </p:cNvSpPr>
          <p:nvPr/>
        </p:nvSpPr>
        <p:spPr bwMode="auto">
          <a:xfrm>
            <a:off x="858838" y="1327150"/>
            <a:ext cx="2879725" cy="1473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6" name="object 6"/>
          <p:cNvSpPr txBox="1"/>
          <p:nvPr/>
        </p:nvSpPr>
        <p:spPr>
          <a:xfrm>
            <a:off x="639764" y="2855913"/>
            <a:ext cx="153670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dirty="0">
                <a:solidFill>
                  <a:srgbClr val="178DBC"/>
                </a:solidFill>
                <a:latin typeface="Arial"/>
                <a:ea typeface="+mn-ea"/>
                <a:cs typeface="Arial"/>
              </a:rPr>
              <a:t>Coarse-grained </a:t>
            </a:r>
            <a:r>
              <a:rPr sz="1100" dirty="0">
                <a:solidFill>
                  <a:srgbClr val="5A5A5A"/>
                </a:solidFill>
                <a:latin typeface="Arial"/>
                <a:ea typeface="+mn-ea"/>
                <a:cs typeface="Arial"/>
              </a:rPr>
              <a:t>sharing</a:t>
            </a:r>
            <a:endParaRPr sz="1100" dirty="0"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9838" y="2855913"/>
            <a:ext cx="1395412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dirty="0">
                <a:solidFill>
                  <a:srgbClr val="178DBC"/>
                </a:solidFill>
                <a:latin typeface="Arial"/>
                <a:ea typeface="+mn-ea"/>
                <a:cs typeface="Arial"/>
              </a:rPr>
              <a:t>Fine-grained </a:t>
            </a:r>
            <a:r>
              <a:rPr sz="1100" dirty="0">
                <a:solidFill>
                  <a:srgbClr val="5A5A5A"/>
                </a:solidFill>
                <a:latin typeface="Arial"/>
                <a:ea typeface="+mn-ea"/>
                <a:cs typeface="Arial"/>
              </a:rPr>
              <a:t>sharing</a:t>
            </a:r>
            <a:endParaRPr sz="1100" dirty="0">
              <a:latin typeface="Arial"/>
              <a:ea typeface="+mn-ea"/>
              <a:cs typeface="Arial"/>
            </a:endParaRPr>
          </a:p>
        </p:txBody>
      </p:sp>
      <p:sp>
        <p:nvSpPr>
          <p:cNvPr id="17416" name="object 8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7" name="object 9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8" name="object 10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11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12" name="object 12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25" dirty="0"/>
              <a:t>R</a:t>
            </a:r>
            <a:r>
              <a:rPr spc="-120" dirty="0"/>
              <a:t>e</a:t>
            </a:r>
            <a:r>
              <a:rPr spc="-90" dirty="0"/>
              <a:t>s</a:t>
            </a:r>
            <a:r>
              <a:rPr spc="-65" dirty="0"/>
              <a:t>ou</a:t>
            </a:r>
            <a:r>
              <a:rPr spc="-35" dirty="0"/>
              <a:t>r</a:t>
            </a:r>
            <a:r>
              <a:rPr spc="-30" dirty="0"/>
              <a:t>c</a:t>
            </a:r>
            <a:r>
              <a:rPr spc="-120" dirty="0"/>
              <a:t>e</a:t>
            </a:r>
            <a:r>
              <a:rPr spc="25" dirty="0"/>
              <a:t> </a:t>
            </a:r>
            <a:r>
              <a:rPr spc="35" dirty="0"/>
              <a:t>O</a:t>
            </a:r>
            <a:r>
              <a:rPr spc="-40" dirty="0"/>
              <a:t>ff</a:t>
            </a:r>
            <a:r>
              <a:rPr spc="-120" dirty="0"/>
              <a:t>e</a:t>
            </a:r>
            <a:r>
              <a:rPr spc="-35" dirty="0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14313" y="574675"/>
            <a:ext cx="4181475" cy="997914"/>
          </a:xfrm>
        </p:spPr>
        <p:txBody>
          <a:bodyPr tIns="180670"/>
          <a:lstStyle/>
          <a:p>
            <a:pPr marL="287338" indent="-147638" eaLnBrk="1" hangingPunct="1">
              <a:lnSpc>
                <a:spcPct val="103000"/>
              </a:lnSpc>
              <a:spcBef>
                <a:spcPct val="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Offer  </a:t>
            </a:r>
            <a:r>
              <a:rPr lang="x-none" altLang="x-none" dirty="0">
                <a:solidFill>
                  <a:srgbClr val="178DBC"/>
                </a:solidFill>
                <a:latin typeface="Arial" charset="0"/>
                <a:ea typeface="Arial" charset="0"/>
                <a:cs typeface="Arial" charset="0"/>
              </a:rPr>
              <a:t>available  resources  </a:t>
            </a:r>
            <a:r>
              <a:rPr lang="x-none" altLang="x-none" dirty="0">
                <a:latin typeface="Arial" charset="0"/>
                <a:ea typeface="Arial" charset="0"/>
                <a:cs typeface="Arial" charset="0"/>
              </a:rPr>
              <a:t>to  </a:t>
            </a:r>
            <a:r>
              <a:rPr lang="x-none" altLang="x-none" dirty="0">
                <a:solidFill>
                  <a:srgbClr val="729A0E"/>
                </a:solidFill>
                <a:latin typeface="Arial" charset="0"/>
                <a:ea typeface="Arial" charset="0"/>
                <a:cs typeface="Arial" charset="0"/>
              </a:rPr>
              <a:t>frameworks</a:t>
            </a:r>
            <a:r>
              <a:rPr lang="x-none" altLang="x-none" dirty="0">
                <a:latin typeface="Arial" charset="0"/>
                <a:ea typeface="Arial" charset="0"/>
                <a:cs typeface="Arial" charset="0"/>
              </a:rPr>
              <a:t>,  let  them  pick  which  resources to use and which tasks to launch.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287338" indent="-147638" eaLnBrk="1" hangingPunct="1">
              <a:spcBef>
                <a:spcPct val="0"/>
              </a:spcBef>
            </a:pP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287338" indent="-147638" eaLnBrk="1" hangingPunct="1">
              <a:spcBef>
                <a:spcPts val="9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latin typeface="Arial" charset="0"/>
                <a:ea typeface="Arial" charset="0"/>
                <a:cs typeface="Arial" charset="0"/>
              </a:rPr>
              <a:t>Keeps Mesos simple, lets it support future frameworks.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18438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9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0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10" name="object 10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bject 2"/>
          <p:cNvSpPr>
            <a:spLocks/>
          </p:cNvSpPr>
          <p:nvPr/>
        </p:nvSpPr>
        <p:spPr bwMode="auto">
          <a:xfrm>
            <a:off x="452438" y="1285875"/>
            <a:ext cx="3703637" cy="179388"/>
          </a:xfrm>
          <a:custGeom>
            <a:avLst/>
            <a:gdLst>
              <a:gd name="T0" fmla="*/ 3653034 w 3703954"/>
              <a:gd name="T1" fmla="*/ 0 h 179069"/>
              <a:gd name="T2" fmla="*/ 41306 w 3703954"/>
              <a:gd name="T3" fmla="*/ 896 h 179069"/>
              <a:gd name="T4" fmla="*/ 7787 w 3703954"/>
              <a:gd name="T5" fmla="*/ 23852 h 179069"/>
              <a:gd name="T6" fmla="*/ 0 w 3703954"/>
              <a:gd name="T7" fmla="*/ 50791 h 179069"/>
              <a:gd name="T8" fmla="*/ 0 w 3703954"/>
              <a:gd name="T9" fmla="*/ 178591 h 179069"/>
              <a:gd name="T10" fmla="*/ 3703844 w 3703954"/>
              <a:gd name="T11" fmla="*/ 178591 h 179069"/>
              <a:gd name="T12" fmla="*/ 3702947 w 3703954"/>
              <a:gd name="T13" fmla="*/ 41293 h 179069"/>
              <a:gd name="T14" fmla="*/ 3679985 w 3703954"/>
              <a:gd name="T15" fmla="*/ 7786 h 179069"/>
              <a:gd name="T16" fmla="*/ 3653034 w 3703954"/>
              <a:gd name="T17" fmla="*/ 0 h 179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3954" h="179069">
                <a:moveTo>
                  <a:pt x="3653034" y="0"/>
                </a:moveTo>
                <a:lnTo>
                  <a:pt x="41306" y="896"/>
                </a:lnTo>
                <a:lnTo>
                  <a:pt x="7787" y="23852"/>
                </a:lnTo>
                <a:lnTo>
                  <a:pt x="0" y="50791"/>
                </a:lnTo>
                <a:lnTo>
                  <a:pt x="0" y="178591"/>
                </a:lnTo>
                <a:lnTo>
                  <a:pt x="3703844" y="178591"/>
                </a:lnTo>
                <a:lnTo>
                  <a:pt x="3702947" y="41293"/>
                </a:lnTo>
                <a:lnTo>
                  <a:pt x="3679985" y="7786"/>
                </a:lnTo>
                <a:lnTo>
                  <a:pt x="3653034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59" name="object 3"/>
          <p:cNvSpPr>
            <a:spLocks/>
          </p:cNvSpPr>
          <p:nvPr/>
        </p:nvSpPr>
        <p:spPr bwMode="auto">
          <a:xfrm>
            <a:off x="450850" y="1450975"/>
            <a:ext cx="3706813" cy="53975"/>
          </a:xfrm>
          <a:custGeom>
            <a:avLst/>
            <a:gdLst>
              <a:gd name="T0" fmla="*/ 0 w 3706495"/>
              <a:gd name="T1" fmla="*/ 54863 h 55244"/>
              <a:gd name="T2" fmla="*/ 3706367 w 3706495"/>
              <a:gd name="T3" fmla="*/ 54863 h 55244"/>
              <a:gd name="T4" fmla="*/ 3706367 w 3706495"/>
              <a:gd name="T5" fmla="*/ 0 h 55244"/>
              <a:gd name="T6" fmla="*/ 0 w 3706495"/>
              <a:gd name="T7" fmla="*/ 0 h 55244"/>
              <a:gd name="T8" fmla="*/ 0 w 3706495"/>
              <a:gd name="T9" fmla="*/ 54863 h 55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6495" h="55244">
                <a:moveTo>
                  <a:pt x="0" y="54863"/>
                </a:moveTo>
                <a:lnTo>
                  <a:pt x="3706367" y="54863"/>
                </a:lnTo>
                <a:lnTo>
                  <a:pt x="370636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0" name="object 4"/>
          <p:cNvSpPr>
            <a:spLocks noChangeArrowheads="1"/>
          </p:cNvSpPr>
          <p:nvPr/>
        </p:nvSpPr>
        <p:spPr bwMode="auto">
          <a:xfrm>
            <a:off x="503238" y="1638300"/>
            <a:ext cx="101600" cy="101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19462" name="object 6"/>
          <p:cNvSpPr>
            <a:spLocks/>
          </p:cNvSpPr>
          <p:nvPr/>
        </p:nvSpPr>
        <p:spPr bwMode="auto">
          <a:xfrm>
            <a:off x="552450" y="1676400"/>
            <a:ext cx="3552825" cy="66675"/>
          </a:xfrm>
          <a:custGeom>
            <a:avLst/>
            <a:gdLst>
              <a:gd name="T0" fmla="*/ 0 w 3554095"/>
              <a:gd name="T1" fmla="*/ 67055 h 67310"/>
              <a:gd name="T2" fmla="*/ 3553967 w 3554095"/>
              <a:gd name="T3" fmla="*/ 67055 h 67310"/>
              <a:gd name="T4" fmla="*/ 3553967 w 3554095"/>
              <a:gd name="T5" fmla="*/ 0 h 67310"/>
              <a:gd name="T6" fmla="*/ 0 w 3554095"/>
              <a:gd name="T7" fmla="*/ 0 h 67310"/>
              <a:gd name="T8" fmla="*/ 0 w 3554095"/>
              <a:gd name="T9" fmla="*/ 67055 h 67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4095" h="67310">
                <a:moveTo>
                  <a:pt x="0" y="67055"/>
                </a:moveTo>
                <a:lnTo>
                  <a:pt x="3553967" y="67055"/>
                </a:lnTo>
                <a:lnTo>
                  <a:pt x="3553967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5" name="object 9"/>
          <p:cNvSpPr>
            <a:spLocks/>
          </p:cNvSpPr>
          <p:nvPr/>
        </p:nvSpPr>
        <p:spPr bwMode="auto">
          <a:xfrm>
            <a:off x="452438" y="1497013"/>
            <a:ext cx="3703637" cy="192087"/>
          </a:xfrm>
          <a:custGeom>
            <a:avLst/>
            <a:gdLst>
              <a:gd name="T0" fmla="*/ 3703844 w 3703954"/>
              <a:gd name="T1" fmla="*/ 0 h 193039"/>
              <a:gd name="T2" fmla="*/ 0 w 3703954"/>
              <a:gd name="T3" fmla="*/ 0 h 193039"/>
              <a:gd name="T4" fmla="*/ 0 w 3703954"/>
              <a:gd name="T5" fmla="*/ 142091 h 193039"/>
              <a:gd name="T6" fmla="*/ 16634 w 3703954"/>
              <a:gd name="T7" fmla="*/ 179607 h 193039"/>
              <a:gd name="T8" fmla="*/ 3653034 w 3703954"/>
              <a:gd name="T9" fmla="*/ 192895 h 193039"/>
              <a:gd name="T10" fmla="*/ 3667279 w 3703954"/>
              <a:gd name="T11" fmla="*/ 190851 h 193039"/>
              <a:gd name="T12" fmla="*/ 3698403 w 3703954"/>
              <a:gd name="T13" fmla="*/ 164897 h 193039"/>
              <a:gd name="T14" fmla="*/ 3703844 w 3703954"/>
              <a:gd name="T15" fmla="*/ 0 h 19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03954" h="193039">
                <a:moveTo>
                  <a:pt x="3703844" y="0"/>
                </a:moveTo>
                <a:lnTo>
                  <a:pt x="0" y="0"/>
                </a:lnTo>
                <a:lnTo>
                  <a:pt x="0" y="142091"/>
                </a:lnTo>
                <a:lnTo>
                  <a:pt x="16634" y="179607"/>
                </a:lnTo>
                <a:lnTo>
                  <a:pt x="3653034" y="192895"/>
                </a:lnTo>
                <a:lnTo>
                  <a:pt x="3667279" y="190851"/>
                </a:lnTo>
                <a:lnTo>
                  <a:pt x="3698403" y="164897"/>
                </a:lnTo>
                <a:lnTo>
                  <a:pt x="3703844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609600" y="1299037"/>
            <a:ext cx="3438524" cy="364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dirty="0">
                <a:solidFill>
                  <a:srgbClr val="CC0000"/>
                </a:solidFill>
                <a:latin typeface="Arial"/>
                <a:ea typeface="+mn-ea"/>
                <a:cs typeface="Arial"/>
              </a:rPr>
              <a:t>Question?</a:t>
            </a:r>
            <a:endParaRPr sz="1100">
              <a:latin typeface="Arial"/>
              <a:ea typeface="+mn-ea"/>
              <a:cs typeface="Arial"/>
            </a:endParaRPr>
          </a:p>
          <a:p>
            <a:pPr algn="ctr" fontAlgn="auto">
              <a:spcBef>
                <a:spcPts val="234"/>
              </a:spcBef>
              <a:spcAft>
                <a:spcPts val="0"/>
              </a:spcAft>
              <a:defRPr/>
            </a:pPr>
            <a:r>
              <a:rPr sz="1100" dirty="0">
                <a:latin typeface="Arial"/>
                <a:ea typeface="+mn-ea"/>
                <a:cs typeface="Arial"/>
              </a:rPr>
              <a:t>How to </a:t>
            </a:r>
            <a:r>
              <a:rPr sz="1100" dirty="0">
                <a:solidFill>
                  <a:srgbClr val="178DBC"/>
                </a:solidFill>
                <a:latin typeface="Arial"/>
                <a:ea typeface="+mn-ea"/>
                <a:cs typeface="Arial"/>
              </a:rPr>
              <a:t>schedule </a:t>
            </a:r>
            <a:r>
              <a:rPr sz="1100" dirty="0">
                <a:latin typeface="Arial"/>
                <a:ea typeface="+mn-ea"/>
                <a:cs typeface="Arial"/>
              </a:rPr>
              <a:t>resource offering among </a:t>
            </a:r>
            <a:r>
              <a:rPr sz="1100" dirty="0">
                <a:solidFill>
                  <a:srgbClr val="178DBC"/>
                </a:solidFill>
                <a:latin typeface="Arial"/>
                <a:ea typeface="+mn-ea"/>
                <a:cs typeface="Arial"/>
              </a:rPr>
              <a:t>frameworks</a:t>
            </a:r>
            <a:r>
              <a:rPr sz="1100" dirty="0">
                <a:latin typeface="Arial"/>
                <a:ea typeface="+mn-ea"/>
                <a:cs typeface="Arial"/>
              </a:rPr>
              <a:t>?</a:t>
            </a:r>
          </a:p>
        </p:txBody>
      </p:sp>
      <p:sp>
        <p:nvSpPr>
          <p:cNvPr id="19471" name="object 1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2" name="object 1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3" name="object 1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object 1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19" name="object 19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S</a:t>
            </a:r>
            <a:r>
              <a:rPr spc="-30" dirty="0"/>
              <a:t>c</a:t>
            </a:r>
            <a:r>
              <a:rPr spc="-65" dirty="0"/>
              <a:t>h</a:t>
            </a:r>
            <a:r>
              <a:rPr spc="-120" dirty="0"/>
              <a:t>e</a:t>
            </a:r>
            <a:r>
              <a:rPr spc="-55" dirty="0"/>
              <a:t>d</a:t>
            </a:r>
            <a:r>
              <a:rPr spc="-65" dirty="0"/>
              <a:t>u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25" dirty="0"/>
              <a:t> F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-75" dirty="0"/>
              <a:t>m</a:t>
            </a:r>
            <a:r>
              <a:rPr spc="-120" dirty="0"/>
              <a:t>e</a:t>
            </a:r>
            <a:r>
              <a:rPr spc="-135" dirty="0"/>
              <a:t>w</a:t>
            </a:r>
            <a:r>
              <a:rPr spc="-105" dirty="0"/>
              <a:t>o</a:t>
            </a:r>
            <a:r>
              <a:rPr spc="-35" dirty="0"/>
              <a:t>r</a:t>
            </a:r>
            <a:r>
              <a:rPr spc="-25" dirty="0"/>
              <a:t>k</a:t>
            </a:r>
            <a:r>
              <a:rPr spc="-90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1374775"/>
            <a:ext cx="2038350" cy="6360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Global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scheduler</a:t>
            </a:r>
            <a:endParaRPr lang="x-none" altLang="x-none" sz="1100">
              <a:latin typeface="Arial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9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Distributed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scheduler</a:t>
            </a:r>
            <a:endParaRPr lang="x-none" altLang="x-none" sz="1100" dirty="0">
              <a:latin typeface="Arial" charset="0"/>
            </a:endParaRPr>
          </a:p>
        </p:txBody>
      </p:sp>
      <p:sp>
        <p:nvSpPr>
          <p:cNvPr id="20485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6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7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25" dirty="0"/>
              <a:t>M</a:t>
            </a:r>
            <a:r>
              <a:rPr spc="-65" dirty="0"/>
              <a:t>o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va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666750"/>
            <a:ext cx="3333750" cy="4810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Rapid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innovation in cloud computing.</a:t>
            </a:r>
            <a:endParaRPr lang="x-none" altLang="x-none" sz="1100">
              <a:latin typeface="Arial" charset="0"/>
            </a:endParaRPr>
          </a:p>
          <a:p>
            <a:pPr>
              <a:spcBef>
                <a:spcPts val="38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No single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framework optimal for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all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applications.</a:t>
            </a:r>
            <a:endParaRPr lang="x-none" altLang="x-none" sz="1100" dirty="0">
              <a:latin typeface="Arial" charset="0"/>
            </a:endParaRPr>
          </a:p>
        </p:txBody>
      </p:sp>
      <p:sp>
        <p:nvSpPr>
          <p:cNvPr id="3077" name="object 5"/>
          <p:cNvSpPr>
            <a:spLocks noChangeArrowheads="1"/>
          </p:cNvSpPr>
          <p:nvPr/>
        </p:nvSpPr>
        <p:spPr bwMode="auto">
          <a:xfrm>
            <a:off x="858838" y="1914525"/>
            <a:ext cx="2879725" cy="10953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3078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9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80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10" name="object 10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G</a:t>
            </a:r>
            <a:r>
              <a:rPr spc="5" dirty="0"/>
              <a:t>l</a:t>
            </a:r>
            <a:r>
              <a:rPr spc="-65" dirty="0"/>
              <a:t>o</a:t>
            </a:r>
            <a:r>
              <a:rPr spc="-55" dirty="0"/>
              <a:t>b</a:t>
            </a:r>
            <a:r>
              <a:rPr spc="-70" dirty="0"/>
              <a:t>a</a:t>
            </a:r>
            <a:r>
              <a:rPr spc="5" dirty="0"/>
              <a:t>l</a:t>
            </a:r>
            <a:r>
              <a:rPr spc="30" dirty="0"/>
              <a:t> </a:t>
            </a:r>
            <a:r>
              <a:rPr spc="-10" dirty="0"/>
              <a:t>S</a:t>
            </a:r>
            <a:r>
              <a:rPr spc="-30" dirty="0"/>
              <a:t>c</a:t>
            </a:r>
            <a:r>
              <a:rPr spc="-65" dirty="0"/>
              <a:t>h</a:t>
            </a:r>
            <a:r>
              <a:rPr spc="-120" dirty="0"/>
              <a:t>e</a:t>
            </a:r>
            <a:r>
              <a:rPr spc="-55" dirty="0"/>
              <a:t>d</a:t>
            </a:r>
            <a:r>
              <a:rPr spc="-65" dirty="0"/>
              <a:t>u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35" dirty="0"/>
              <a:t>r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1</a:t>
            </a:r>
            <a:r>
              <a:rPr spc="165" dirty="0"/>
              <a:t>/</a:t>
            </a:r>
            <a:r>
              <a:rPr spc="-70" dirty="0"/>
              <a:t>2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719138"/>
            <a:ext cx="1352550" cy="2369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Job requirements</a:t>
            </a:r>
            <a:endParaRPr lang="x-none" altLang="x-none" sz="1100" dirty="0">
              <a:latin typeface="Arial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Response time</a:t>
            </a:r>
            <a:endParaRPr lang="x-none" altLang="x-none" sz="1000" dirty="0">
              <a:latin typeface="Arial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Throughput</a:t>
            </a:r>
            <a:endParaRPr lang="x-none" altLang="x-none" sz="1000" dirty="0">
              <a:latin typeface="Arial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Availability</a:t>
            </a:r>
            <a:endParaRPr lang="x-none" altLang="x-none" sz="1000" dirty="0">
              <a:latin typeface="Arial" charset="0"/>
            </a:endParaRPr>
          </a:p>
          <a:p>
            <a:pPr>
              <a:buClr>
                <a:srgbClr val="729A0E"/>
              </a:buClr>
              <a:buFont typeface="Arial" charset="0"/>
              <a:buChar char="•"/>
            </a:pPr>
            <a:endParaRPr lang="x-none" altLang="x-none" sz="1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13"/>
              </a:spcBef>
              <a:buClr>
                <a:srgbClr val="729A0E"/>
              </a:buClr>
              <a:buFont typeface="Arial" charset="0"/>
              <a:buChar char="•"/>
            </a:pPr>
            <a:endParaRPr lang="x-none" altLang="x-none" sz="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Job execution plan</a:t>
            </a:r>
            <a:endParaRPr lang="x-none" altLang="x-none" sz="1100" dirty="0">
              <a:latin typeface="Arial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Task DAG</a:t>
            </a:r>
            <a:endParaRPr lang="x-none" altLang="x-none" sz="1000" dirty="0">
              <a:latin typeface="Arial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Inputs/outputs</a:t>
            </a:r>
            <a:endParaRPr lang="x-none" altLang="x-none" sz="1000" dirty="0">
              <a:latin typeface="Arial" charset="0"/>
            </a:endParaRPr>
          </a:p>
          <a:p>
            <a:pPr>
              <a:buClr>
                <a:srgbClr val="729A0E"/>
              </a:buClr>
              <a:buFont typeface="Arial" charset="0"/>
              <a:buChar char="•"/>
            </a:pPr>
            <a:endParaRPr lang="x-none" altLang="x-none" sz="1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13"/>
              </a:spcBef>
              <a:buClr>
                <a:srgbClr val="729A0E"/>
              </a:buClr>
              <a:buFont typeface="Arial" charset="0"/>
              <a:buChar char="•"/>
            </a:pPr>
            <a:endParaRPr lang="x-none" altLang="x-none" sz="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Estimates</a:t>
            </a:r>
            <a:endParaRPr lang="x-none" altLang="x-none" sz="1100" dirty="0">
              <a:latin typeface="Arial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Task duration</a:t>
            </a:r>
            <a:endParaRPr lang="x-none" altLang="x-none" sz="1000" dirty="0">
              <a:latin typeface="Arial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Input sizes</a:t>
            </a:r>
            <a:endParaRPr lang="x-none" altLang="x-none" sz="1000" dirty="0">
              <a:latin typeface="Arial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Transfer sizes</a:t>
            </a:r>
            <a:endParaRPr lang="x-none" altLang="x-none" sz="1000" dirty="0">
              <a:latin typeface="Arial" charset="0"/>
            </a:endParaRPr>
          </a:p>
        </p:txBody>
      </p:sp>
      <p:sp>
        <p:nvSpPr>
          <p:cNvPr id="21509" name="object 5"/>
          <p:cNvSpPr>
            <a:spLocks noChangeArrowheads="1"/>
          </p:cNvSpPr>
          <p:nvPr/>
        </p:nvSpPr>
        <p:spPr bwMode="auto">
          <a:xfrm>
            <a:off x="1651000" y="1382713"/>
            <a:ext cx="2879725" cy="9779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21510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1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2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10" name="object 10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G</a:t>
            </a:r>
            <a:r>
              <a:rPr spc="5" dirty="0"/>
              <a:t>l</a:t>
            </a:r>
            <a:r>
              <a:rPr spc="-65" dirty="0"/>
              <a:t>o</a:t>
            </a:r>
            <a:r>
              <a:rPr spc="-55" dirty="0"/>
              <a:t>b</a:t>
            </a:r>
            <a:r>
              <a:rPr spc="-70" dirty="0"/>
              <a:t>a</a:t>
            </a:r>
            <a:r>
              <a:rPr spc="5" dirty="0"/>
              <a:t>l</a:t>
            </a:r>
            <a:r>
              <a:rPr spc="30" dirty="0"/>
              <a:t> </a:t>
            </a:r>
            <a:r>
              <a:rPr spc="-10" dirty="0"/>
              <a:t>S</a:t>
            </a:r>
            <a:r>
              <a:rPr spc="-30" dirty="0"/>
              <a:t>c</a:t>
            </a:r>
            <a:r>
              <a:rPr spc="-65" dirty="0"/>
              <a:t>h</a:t>
            </a:r>
            <a:r>
              <a:rPr spc="-120" dirty="0"/>
              <a:t>e</a:t>
            </a:r>
            <a:r>
              <a:rPr spc="-55" dirty="0"/>
              <a:t>d</a:t>
            </a:r>
            <a:r>
              <a:rPr spc="-65" dirty="0"/>
              <a:t>u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35" dirty="0"/>
              <a:t>r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2</a:t>
            </a:r>
            <a:r>
              <a:rPr spc="165" dirty="0"/>
              <a:t>/</a:t>
            </a:r>
            <a:r>
              <a:rPr spc="-70" dirty="0"/>
              <a:t>2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1098550"/>
            <a:ext cx="3163888" cy="12541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729A0E"/>
                </a:solidFill>
                <a:latin typeface="Arial" charset="0"/>
              </a:rPr>
              <a:t>Advantages</a:t>
            </a:r>
            <a:endParaRPr lang="x-none" altLang="x-none" sz="1100">
              <a:latin typeface="Arial" charset="0"/>
            </a:endParaRPr>
          </a:p>
          <a:p>
            <a:pPr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Can achieve </a:t>
            </a:r>
            <a:r>
              <a:rPr lang="x-none" altLang="x-none" sz="1000">
                <a:solidFill>
                  <a:srgbClr val="178DBC"/>
                </a:solidFill>
                <a:latin typeface="Arial" charset="0"/>
              </a:rPr>
              <a:t>optimal 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schedule.</a:t>
            </a:r>
            <a:endParaRPr lang="x-none" altLang="x-none" sz="1000">
              <a:latin typeface="Arial" charset="0"/>
            </a:endParaRPr>
          </a:p>
          <a:p>
            <a:pPr>
              <a:buClr>
                <a:srgbClr val="729A0E"/>
              </a:buClr>
              <a:buFont typeface="Arial" charset="0"/>
              <a:buChar char="•"/>
            </a:pPr>
            <a:endParaRPr lang="x-none" altLang="x-none" sz="100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13"/>
              </a:spcBef>
              <a:buClr>
                <a:srgbClr val="729A0E"/>
              </a:buClr>
              <a:buFont typeface="Arial" charset="0"/>
              <a:buChar char="•"/>
            </a:pPr>
            <a:endParaRPr lang="x-none" altLang="x-none" sz="80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CC0000"/>
                </a:solidFill>
                <a:latin typeface="Arial" charset="0"/>
              </a:rPr>
              <a:t>Disadvantages</a:t>
            </a:r>
            <a:endParaRPr lang="x-none" altLang="x-none" sz="1100">
              <a:latin typeface="Arial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178DBC"/>
                </a:solidFill>
                <a:latin typeface="Arial" charset="0"/>
              </a:rPr>
              <a:t>Complexity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:  hard to scale and ensure resilience.</a:t>
            </a:r>
            <a:endParaRPr lang="x-none" altLang="x-none" sz="1000">
              <a:latin typeface="Arial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Hard to anticipate </a:t>
            </a:r>
            <a:r>
              <a:rPr lang="x-none" altLang="x-none" sz="1000">
                <a:solidFill>
                  <a:srgbClr val="178DBC"/>
                </a:solidFill>
                <a:latin typeface="Arial" charset="0"/>
              </a:rPr>
              <a:t>future frameworks 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requirements.</a:t>
            </a:r>
            <a:endParaRPr lang="x-none" altLang="x-none" sz="1000">
              <a:latin typeface="Arial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Need to </a:t>
            </a:r>
            <a:r>
              <a:rPr lang="x-none" altLang="x-none" sz="1000">
                <a:solidFill>
                  <a:srgbClr val="178DBC"/>
                </a:solidFill>
                <a:latin typeface="Arial" charset="0"/>
              </a:rPr>
              <a:t>refactor 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existing frameworks.</a:t>
            </a:r>
            <a:endParaRPr lang="x-none" altLang="x-none" sz="1000">
              <a:latin typeface="Arial" charset="0"/>
            </a:endParaRPr>
          </a:p>
        </p:txBody>
      </p:sp>
      <p:sp>
        <p:nvSpPr>
          <p:cNvPr id="22533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4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5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55" dirty="0"/>
              <a:t>D</a:t>
            </a:r>
            <a:r>
              <a:rPr spc="5" dirty="0"/>
              <a:t>i</a:t>
            </a:r>
            <a:r>
              <a:rPr spc="-90" dirty="0"/>
              <a:t>s</a:t>
            </a:r>
            <a:r>
              <a:rPr spc="35" dirty="0"/>
              <a:t>t</a:t>
            </a:r>
            <a:r>
              <a:rPr spc="-35" dirty="0"/>
              <a:t>r</a:t>
            </a:r>
            <a:r>
              <a:rPr spc="5" dirty="0"/>
              <a:t>i</a:t>
            </a:r>
            <a:r>
              <a:rPr spc="-55" dirty="0"/>
              <a:t>b</a:t>
            </a:r>
            <a:r>
              <a:rPr spc="-65" dirty="0"/>
              <a:t>u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55" dirty="0"/>
              <a:t>d</a:t>
            </a:r>
            <a:r>
              <a:rPr spc="30" dirty="0"/>
              <a:t> </a:t>
            </a:r>
            <a:r>
              <a:rPr spc="-10" dirty="0"/>
              <a:t>S</a:t>
            </a:r>
            <a:r>
              <a:rPr spc="-30" dirty="0"/>
              <a:t>c</a:t>
            </a:r>
            <a:r>
              <a:rPr spc="-65" dirty="0"/>
              <a:t>h</a:t>
            </a:r>
            <a:r>
              <a:rPr spc="-120" dirty="0"/>
              <a:t>e</a:t>
            </a:r>
            <a:r>
              <a:rPr spc="-55" dirty="0"/>
              <a:t>d</a:t>
            </a:r>
            <a:r>
              <a:rPr spc="-65" dirty="0"/>
              <a:t>u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35" dirty="0"/>
              <a:t>r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1</a:t>
            </a:r>
            <a:r>
              <a:rPr spc="165" dirty="0"/>
              <a:t>/</a:t>
            </a:r>
            <a:r>
              <a:rPr spc="-70" dirty="0"/>
              <a:t>3</a:t>
            </a:r>
            <a:r>
              <a:rPr spc="5" dirty="0"/>
              <a:t>)</a:t>
            </a:r>
          </a:p>
        </p:txBody>
      </p:sp>
      <p:sp>
        <p:nvSpPr>
          <p:cNvPr id="23556" name="object 4"/>
          <p:cNvSpPr>
            <a:spLocks noChangeArrowheads="1"/>
          </p:cNvSpPr>
          <p:nvPr/>
        </p:nvSpPr>
        <p:spPr bwMode="auto">
          <a:xfrm>
            <a:off x="498475" y="1204913"/>
            <a:ext cx="3600450" cy="8667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23557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8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9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55" dirty="0"/>
              <a:t>D</a:t>
            </a:r>
            <a:r>
              <a:rPr spc="5" dirty="0"/>
              <a:t>i</a:t>
            </a:r>
            <a:r>
              <a:rPr spc="-90" dirty="0"/>
              <a:t>s</a:t>
            </a:r>
            <a:r>
              <a:rPr spc="35" dirty="0"/>
              <a:t>t</a:t>
            </a:r>
            <a:r>
              <a:rPr spc="-35" dirty="0"/>
              <a:t>r</a:t>
            </a:r>
            <a:r>
              <a:rPr spc="5" dirty="0"/>
              <a:t>i</a:t>
            </a:r>
            <a:r>
              <a:rPr spc="-55" dirty="0"/>
              <a:t>b</a:t>
            </a:r>
            <a:r>
              <a:rPr spc="-65" dirty="0"/>
              <a:t>u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55" dirty="0"/>
              <a:t>d</a:t>
            </a:r>
            <a:r>
              <a:rPr spc="30" dirty="0"/>
              <a:t> </a:t>
            </a:r>
            <a:r>
              <a:rPr spc="-10" dirty="0"/>
              <a:t>S</a:t>
            </a:r>
            <a:r>
              <a:rPr spc="-30" dirty="0"/>
              <a:t>c</a:t>
            </a:r>
            <a:r>
              <a:rPr spc="-65" dirty="0"/>
              <a:t>h</a:t>
            </a:r>
            <a:r>
              <a:rPr spc="-120" dirty="0"/>
              <a:t>e</a:t>
            </a:r>
            <a:r>
              <a:rPr spc="-55" dirty="0"/>
              <a:t>d</a:t>
            </a:r>
            <a:r>
              <a:rPr spc="-65" dirty="0"/>
              <a:t>u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35" dirty="0"/>
              <a:t>r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2</a:t>
            </a:r>
            <a:r>
              <a:rPr spc="165" dirty="0"/>
              <a:t>/</a:t>
            </a:r>
            <a:r>
              <a:rPr spc="-70" dirty="0"/>
              <a:t>3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1041400"/>
            <a:ext cx="4265613" cy="1438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Unit of allocation: 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resource offer</a:t>
            </a:r>
            <a:endParaRPr lang="x-none" altLang="x-none" sz="1100" dirty="0">
              <a:latin typeface="Arial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Vector of available resources on a node</a:t>
            </a:r>
            <a:endParaRPr lang="x-none" altLang="x-none" sz="1000" dirty="0">
              <a:latin typeface="Arial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For example, node1:  </a:t>
            </a:r>
            <a:r>
              <a:rPr lang="x-none" altLang="x-none" sz="1000" dirty="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&lt;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1</a:t>
            </a:r>
            <a:r>
              <a:rPr lang="x-none" altLang="x-none" sz="1000" i="1" dirty="0">
                <a:solidFill>
                  <a:srgbClr val="5A5A5A"/>
                </a:solidFill>
                <a:latin typeface="Lucida Sans" charset="0"/>
                <a:ea typeface="Lucida Sans" charset="0"/>
                <a:cs typeface="Lucida Sans" charset="0"/>
              </a:rPr>
              <a:t>CPU</a:t>
            </a:r>
            <a:r>
              <a:rPr lang="x-none" altLang="x-none" sz="1000" dirty="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,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1</a:t>
            </a:r>
            <a:r>
              <a:rPr lang="x-none" altLang="x-none" sz="1000" i="1" dirty="0">
                <a:solidFill>
                  <a:srgbClr val="5A5A5A"/>
                </a:solidFill>
                <a:latin typeface="Lucida Sans" charset="0"/>
                <a:ea typeface="Lucida Sans" charset="0"/>
                <a:cs typeface="Lucida Sans" charset="0"/>
              </a:rPr>
              <a:t>GB </a:t>
            </a:r>
            <a:r>
              <a:rPr lang="x-none" altLang="x-none" sz="1000" dirty="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&gt;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, node2:  </a:t>
            </a:r>
            <a:r>
              <a:rPr lang="x-none" altLang="x-none" sz="1000" dirty="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&lt;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4</a:t>
            </a:r>
            <a:r>
              <a:rPr lang="x-none" altLang="x-none" sz="1000" i="1" dirty="0">
                <a:solidFill>
                  <a:srgbClr val="5A5A5A"/>
                </a:solidFill>
                <a:latin typeface="Lucida Sans" charset="0"/>
                <a:ea typeface="Lucida Sans" charset="0"/>
                <a:cs typeface="Lucida Sans" charset="0"/>
              </a:rPr>
              <a:t>CPU</a:t>
            </a:r>
            <a:r>
              <a:rPr lang="x-none" altLang="x-none" sz="1000" dirty="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,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16</a:t>
            </a:r>
            <a:r>
              <a:rPr lang="x-none" altLang="x-none" sz="1000" i="1" dirty="0">
                <a:solidFill>
                  <a:srgbClr val="5A5A5A"/>
                </a:solidFill>
                <a:latin typeface="Lucida Sans" charset="0"/>
                <a:ea typeface="Lucida Sans" charset="0"/>
                <a:cs typeface="Lucida Sans" charset="0"/>
              </a:rPr>
              <a:t>GB </a:t>
            </a:r>
            <a:r>
              <a:rPr lang="x-none" altLang="x-none" sz="1000" dirty="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&gt;</a:t>
            </a:r>
            <a:endParaRPr lang="x-none" altLang="x-none" sz="1000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endParaRPr lang="x-none" altLang="x-none" sz="1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8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Master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sends resource </a:t>
            </a:r>
            <a:r>
              <a:rPr lang="x-none" altLang="x-none" sz="1100" dirty="0">
                <a:solidFill>
                  <a:srgbClr val="729A0E"/>
                </a:solidFill>
                <a:latin typeface="Arial" charset="0"/>
              </a:rPr>
              <a:t>offers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to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frameworks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100" dirty="0">
              <a:latin typeface="Arial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9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Frameworks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select </a:t>
            </a:r>
            <a:r>
              <a:rPr lang="x-none" altLang="x-none" sz="1100" dirty="0">
                <a:solidFill>
                  <a:srgbClr val="729A0E"/>
                </a:solidFill>
                <a:latin typeface="Arial" charset="0"/>
              </a:rPr>
              <a:t>which offers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to accept and </a:t>
            </a:r>
            <a:r>
              <a:rPr lang="x-none" altLang="x-none" sz="1100" dirty="0">
                <a:solidFill>
                  <a:srgbClr val="729A0E"/>
                </a:solidFill>
                <a:latin typeface="Arial" charset="0"/>
              </a:rPr>
              <a:t>which tasks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to run.</a:t>
            </a:r>
            <a:endParaRPr lang="x-none" altLang="x-none" sz="1100" dirty="0">
              <a:latin typeface="Arial" charset="0"/>
            </a:endParaRPr>
          </a:p>
        </p:txBody>
      </p:sp>
      <p:sp>
        <p:nvSpPr>
          <p:cNvPr id="24581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2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3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55" dirty="0"/>
              <a:t>D</a:t>
            </a:r>
            <a:r>
              <a:rPr spc="5" dirty="0"/>
              <a:t>i</a:t>
            </a:r>
            <a:r>
              <a:rPr spc="-90" dirty="0"/>
              <a:t>s</a:t>
            </a:r>
            <a:r>
              <a:rPr spc="35" dirty="0"/>
              <a:t>t</a:t>
            </a:r>
            <a:r>
              <a:rPr spc="-35" dirty="0"/>
              <a:t>r</a:t>
            </a:r>
            <a:r>
              <a:rPr spc="5" dirty="0"/>
              <a:t>i</a:t>
            </a:r>
            <a:r>
              <a:rPr spc="-55" dirty="0"/>
              <a:t>b</a:t>
            </a:r>
            <a:r>
              <a:rPr spc="-65" dirty="0"/>
              <a:t>u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55" dirty="0"/>
              <a:t>d</a:t>
            </a:r>
            <a:r>
              <a:rPr spc="30" dirty="0"/>
              <a:t> </a:t>
            </a:r>
            <a:r>
              <a:rPr spc="-10" dirty="0"/>
              <a:t>S</a:t>
            </a:r>
            <a:r>
              <a:rPr spc="-30" dirty="0"/>
              <a:t>c</a:t>
            </a:r>
            <a:r>
              <a:rPr spc="-65" dirty="0"/>
              <a:t>h</a:t>
            </a:r>
            <a:r>
              <a:rPr spc="-120" dirty="0"/>
              <a:t>e</a:t>
            </a:r>
            <a:r>
              <a:rPr spc="-55" dirty="0"/>
              <a:t>d</a:t>
            </a:r>
            <a:r>
              <a:rPr spc="-65" dirty="0"/>
              <a:t>u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35" dirty="0"/>
              <a:t>r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3</a:t>
            </a:r>
            <a:r>
              <a:rPr spc="165" dirty="0"/>
              <a:t>/</a:t>
            </a:r>
            <a:r>
              <a:rPr spc="-70" dirty="0"/>
              <a:t>3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1158875"/>
            <a:ext cx="3216275" cy="11017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729A0E"/>
                </a:solidFill>
                <a:latin typeface="Arial" charset="0"/>
              </a:rPr>
              <a:t>Advantages</a:t>
            </a:r>
            <a:endParaRPr lang="x-none" altLang="x-none" sz="1100">
              <a:latin typeface="Arial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178DBC"/>
                </a:solidFill>
                <a:latin typeface="Arial" charset="0"/>
              </a:rPr>
              <a:t>Simple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:  easier to scale and make resilient.</a:t>
            </a:r>
            <a:endParaRPr lang="x-none" altLang="x-none" sz="1000">
              <a:latin typeface="Arial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178DBC"/>
                </a:solidFill>
                <a:latin typeface="Arial" charset="0"/>
              </a:rPr>
              <a:t>Easy to port 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existing frameworks, support new ones.</a:t>
            </a:r>
            <a:endParaRPr lang="x-none" altLang="x-none" sz="1000">
              <a:latin typeface="Arial" charset="0"/>
            </a:endParaRPr>
          </a:p>
          <a:p>
            <a:pPr>
              <a:buClr>
                <a:srgbClr val="729A0E"/>
              </a:buClr>
              <a:buFont typeface="Arial" charset="0"/>
              <a:buChar char="•"/>
            </a:pPr>
            <a:endParaRPr lang="x-none" altLang="x-none" sz="100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13"/>
              </a:spcBef>
              <a:buClr>
                <a:srgbClr val="729A0E"/>
              </a:buClr>
              <a:buFont typeface="Arial" charset="0"/>
              <a:buChar char="•"/>
            </a:pPr>
            <a:endParaRPr lang="x-none" altLang="x-none" sz="80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CC0000"/>
                </a:solidFill>
                <a:latin typeface="Arial" charset="0"/>
              </a:rPr>
              <a:t>Disadvantages</a:t>
            </a:r>
            <a:endParaRPr lang="x-none" altLang="x-none" sz="1100">
              <a:latin typeface="Arial" charset="0"/>
            </a:endParaRPr>
          </a:p>
          <a:p>
            <a:pPr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Distributed scheduling decision:  </a:t>
            </a:r>
            <a:r>
              <a:rPr lang="x-none" altLang="x-none" sz="1000">
                <a:solidFill>
                  <a:srgbClr val="178DBC"/>
                </a:solidFill>
                <a:latin typeface="Arial" charset="0"/>
              </a:rPr>
              <a:t>not optimal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000">
              <a:latin typeface="Arial" charset="0"/>
            </a:endParaRPr>
          </a:p>
        </p:txBody>
      </p:sp>
      <p:sp>
        <p:nvSpPr>
          <p:cNvPr id="25605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6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7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25" dirty="0"/>
              <a:t>M</a:t>
            </a:r>
            <a:r>
              <a:rPr spc="-120" dirty="0"/>
              <a:t>e</a:t>
            </a:r>
            <a:r>
              <a:rPr spc="-90" dirty="0"/>
              <a:t>s</a:t>
            </a:r>
            <a:r>
              <a:rPr spc="-65" dirty="0"/>
              <a:t>o</a:t>
            </a:r>
            <a:r>
              <a:rPr spc="-90" dirty="0"/>
              <a:t>s</a:t>
            </a:r>
            <a:r>
              <a:rPr spc="25" dirty="0"/>
              <a:t> Ar</a:t>
            </a:r>
            <a:r>
              <a:rPr spc="-30" dirty="0"/>
              <a:t>c</a:t>
            </a:r>
            <a:r>
              <a:rPr spc="-65" dirty="0"/>
              <a:t>h</a:t>
            </a:r>
            <a:r>
              <a:rPr spc="5" dirty="0"/>
              <a:t>i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-65" dirty="0"/>
              <a:t>u</a:t>
            </a:r>
            <a:r>
              <a:rPr spc="-35" dirty="0"/>
              <a:t>r</a:t>
            </a:r>
            <a:r>
              <a:rPr spc="-120" dirty="0"/>
              <a:t>e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1</a:t>
            </a:r>
            <a:r>
              <a:rPr spc="165" dirty="0"/>
              <a:t>/</a:t>
            </a:r>
            <a:r>
              <a:rPr spc="-70" dirty="0"/>
              <a:t>4</a:t>
            </a:r>
            <a:r>
              <a:rPr spc="5" dirty="0"/>
              <a:t>)</a:t>
            </a:r>
          </a:p>
        </p:txBody>
      </p:sp>
      <p:sp>
        <p:nvSpPr>
          <p:cNvPr id="26628" name="object 4"/>
          <p:cNvSpPr>
            <a:spLocks noChangeArrowheads="1"/>
          </p:cNvSpPr>
          <p:nvPr/>
        </p:nvSpPr>
        <p:spPr bwMode="auto">
          <a:xfrm>
            <a:off x="858838" y="635000"/>
            <a:ext cx="2879725" cy="20351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5" name="object 5"/>
          <p:cNvSpPr txBox="1"/>
          <p:nvPr/>
        </p:nvSpPr>
        <p:spPr>
          <a:xfrm>
            <a:off x="273050" y="2776538"/>
            <a:ext cx="4191000" cy="169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Slaves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continuously send status updates about </a:t>
            </a:r>
            <a:r>
              <a:rPr lang="x-none" altLang="x-none" sz="1100">
                <a:solidFill>
                  <a:srgbClr val="729A0E"/>
                </a:solidFill>
                <a:latin typeface="Arial" charset="0"/>
              </a:rPr>
              <a:t>resources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to the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Master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100">
              <a:latin typeface="Arial" charset="0"/>
            </a:endParaRPr>
          </a:p>
        </p:txBody>
      </p:sp>
      <p:sp>
        <p:nvSpPr>
          <p:cNvPr id="26630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1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10" name="object 10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25" dirty="0"/>
              <a:t>M</a:t>
            </a:r>
            <a:r>
              <a:rPr spc="-120" dirty="0"/>
              <a:t>e</a:t>
            </a:r>
            <a:r>
              <a:rPr spc="-90" dirty="0"/>
              <a:t>s</a:t>
            </a:r>
            <a:r>
              <a:rPr spc="-65" dirty="0"/>
              <a:t>o</a:t>
            </a:r>
            <a:r>
              <a:rPr spc="-90" dirty="0"/>
              <a:t>s</a:t>
            </a:r>
            <a:r>
              <a:rPr spc="25" dirty="0"/>
              <a:t> Ar</a:t>
            </a:r>
            <a:r>
              <a:rPr spc="-30" dirty="0"/>
              <a:t>c</a:t>
            </a:r>
            <a:r>
              <a:rPr spc="-65" dirty="0"/>
              <a:t>h</a:t>
            </a:r>
            <a:r>
              <a:rPr spc="5" dirty="0"/>
              <a:t>i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-65" dirty="0"/>
              <a:t>u</a:t>
            </a:r>
            <a:r>
              <a:rPr spc="-35" dirty="0"/>
              <a:t>r</a:t>
            </a:r>
            <a:r>
              <a:rPr spc="-120" dirty="0"/>
              <a:t>e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2</a:t>
            </a:r>
            <a:r>
              <a:rPr spc="165" dirty="0"/>
              <a:t>/</a:t>
            </a:r>
            <a:r>
              <a:rPr spc="-70" dirty="0"/>
              <a:t>4</a:t>
            </a:r>
            <a:r>
              <a:rPr spc="5" dirty="0"/>
              <a:t>)</a:t>
            </a:r>
          </a:p>
        </p:txBody>
      </p:sp>
      <p:sp>
        <p:nvSpPr>
          <p:cNvPr id="27652" name="object 4"/>
          <p:cNvSpPr>
            <a:spLocks noChangeArrowheads="1"/>
          </p:cNvSpPr>
          <p:nvPr/>
        </p:nvSpPr>
        <p:spPr bwMode="auto">
          <a:xfrm>
            <a:off x="858838" y="635000"/>
            <a:ext cx="2879725" cy="20351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5" name="object 5"/>
          <p:cNvSpPr txBox="1"/>
          <p:nvPr/>
        </p:nvSpPr>
        <p:spPr>
          <a:xfrm>
            <a:off x="273050" y="2776538"/>
            <a:ext cx="4013200" cy="1698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Pluggable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scheduler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picks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framework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to send an </a:t>
            </a:r>
            <a:r>
              <a:rPr lang="x-none" altLang="x-none" sz="1100">
                <a:solidFill>
                  <a:srgbClr val="729A0E"/>
                </a:solidFill>
                <a:latin typeface="Arial" charset="0"/>
              </a:rPr>
              <a:t>offer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to.</a:t>
            </a:r>
            <a:endParaRPr lang="x-none" altLang="x-none" sz="1100">
              <a:latin typeface="Arial" charset="0"/>
            </a:endParaRPr>
          </a:p>
        </p:txBody>
      </p:sp>
      <p:sp>
        <p:nvSpPr>
          <p:cNvPr id="27654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5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6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10" name="object 10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25" dirty="0"/>
              <a:t>M</a:t>
            </a:r>
            <a:r>
              <a:rPr spc="-120" dirty="0"/>
              <a:t>e</a:t>
            </a:r>
            <a:r>
              <a:rPr spc="-90" dirty="0"/>
              <a:t>s</a:t>
            </a:r>
            <a:r>
              <a:rPr spc="-65" dirty="0"/>
              <a:t>o</a:t>
            </a:r>
            <a:r>
              <a:rPr spc="-90" dirty="0"/>
              <a:t>s</a:t>
            </a:r>
            <a:r>
              <a:rPr spc="25" dirty="0"/>
              <a:t> Ar</a:t>
            </a:r>
            <a:r>
              <a:rPr spc="-30" dirty="0"/>
              <a:t>c</a:t>
            </a:r>
            <a:r>
              <a:rPr spc="-65" dirty="0"/>
              <a:t>h</a:t>
            </a:r>
            <a:r>
              <a:rPr spc="5" dirty="0"/>
              <a:t>i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-65" dirty="0"/>
              <a:t>u</a:t>
            </a:r>
            <a:r>
              <a:rPr spc="-35" dirty="0"/>
              <a:t>r</a:t>
            </a:r>
            <a:r>
              <a:rPr spc="-120" dirty="0"/>
              <a:t>e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3</a:t>
            </a:r>
            <a:r>
              <a:rPr spc="165" dirty="0"/>
              <a:t>/</a:t>
            </a:r>
            <a:r>
              <a:rPr spc="-70" dirty="0"/>
              <a:t>4</a:t>
            </a:r>
            <a:r>
              <a:rPr spc="5" dirty="0"/>
              <a:t>)</a:t>
            </a:r>
          </a:p>
        </p:txBody>
      </p:sp>
      <p:sp>
        <p:nvSpPr>
          <p:cNvPr id="28676" name="object 4"/>
          <p:cNvSpPr>
            <a:spLocks noChangeArrowheads="1"/>
          </p:cNvSpPr>
          <p:nvPr/>
        </p:nvSpPr>
        <p:spPr bwMode="auto">
          <a:xfrm>
            <a:off x="858838" y="635000"/>
            <a:ext cx="2879725" cy="20351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5" name="object 5"/>
          <p:cNvSpPr txBox="1"/>
          <p:nvPr/>
        </p:nvSpPr>
        <p:spPr>
          <a:xfrm>
            <a:off x="273050" y="2776538"/>
            <a:ext cx="3937000" cy="1698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Framework scheduler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selects resources and provides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tasks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100">
              <a:latin typeface="Arial" charset="0"/>
            </a:endParaRPr>
          </a:p>
        </p:txBody>
      </p:sp>
      <p:sp>
        <p:nvSpPr>
          <p:cNvPr id="28678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9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0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10" name="object 10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25" dirty="0"/>
              <a:t>M</a:t>
            </a:r>
            <a:r>
              <a:rPr spc="-120" dirty="0"/>
              <a:t>e</a:t>
            </a:r>
            <a:r>
              <a:rPr spc="-90" dirty="0"/>
              <a:t>s</a:t>
            </a:r>
            <a:r>
              <a:rPr spc="-65" dirty="0"/>
              <a:t>o</a:t>
            </a:r>
            <a:r>
              <a:rPr spc="-90" dirty="0"/>
              <a:t>s</a:t>
            </a:r>
            <a:r>
              <a:rPr spc="25" dirty="0"/>
              <a:t> Ar</a:t>
            </a:r>
            <a:r>
              <a:rPr spc="-30" dirty="0"/>
              <a:t>c</a:t>
            </a:r>
            <a:r>
              <a:rPr spc="-65" dirty="0"/>
              <a:t>h</a:t>
            </a:r>
            <a:r>
              <a:rPr spc="5" dirty="0"/>
              <a:t>i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-65" dirty="0"/>
              <a:t>u</a:t>
            </a:r>
            <a:r>
              <a:rPr spc="-35" dirty="0"/>
              <a:t>r</a:t>
            </a:r>
            <a:r>
              <a:rPr spc="-120" dirty="0"/>
              <a:t>e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4</a:t>
            </a:r>
            <a:r>
              <a:rPr spc="165" dirty="0"/>
              <a:t>/</a:t>
            </a:r>
            <a:r>
              <a:rPr spc="-70" dirty="0"/>
              <a:t>4</a:t>
            </a:r>
            <a:r>
              <a:rPr spc="5" dirty="0"/>
              <a:t>)</a:t>
            </a:r>
          </a:p>
        </p:txBody>
      </p:sp>
      <p:sp>
        <p:nvSpPr>
          <p:cNvPr id="29700" name="object 4"/>
          <p:cNvSpPr>
            <a:spLocks noChangeArrowheads="1"/>
          </p:cNvSpPr>
          <p:nvPr/>
        </p:nvSpPr>
        <p:spPr bwMode="auto">
          <a:xfrm>
            <a:off x="858838" y="639763"/>
            <a:ext cx="2879725" cy="20367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5" name="object 5"/>
          <p:cNvSpPr txBox="1"/>
          <p:nvPr/>
        </p:nvSpPr>
        <p:spPr>
          <a:xfrm>
            <a:off x="273050" y="2795588"/>
            <a:ext cx="3022600" cy="1698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Framework executors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launch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tasks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100" dirty="0">
              <a:latin typeface="Arial" charset="0"/>
            </a:endParaRPr>
          </a:p>
        </p:txBody>
      </p:sp>
      <p:sp>
        <p:nvSpPr>
          <p:cNvPr id="29702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3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4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10" name="object 10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bject 2"/>
          <p:cNvSpPr>
            <a:spLocks/>
          </p:cNvSpPr>
          <p:nvPr/>
        </p:nvSpPr>
        <p:spPr bwMode="auto">
          <a:xfrm>
            <a:off x="452438" y="1285875"/>
            <a:ext cx="3703637" cy="179388"/>
          </a:xfrm>
          <a:custGeom>
            <a:avLst/>
            <a:gdLst>
              <a:gd name="T0" fmla="*/ 3653034 w 3703954"/>
              <a:gd name="T1" fmla="*/ 0 h 179069"/>
              <a:gd name="T2" fmla="*/ 41306 w 3703954"/>
              <a:gd name="T3" fmla="*/ 896 h 179069"/>
              <a:gd name="T4" fmla="*/ 7787 w 3703954"/>
              <a:gd name="T5" fmla="*/ 23852 h 179069"/>
              <a:gd name="T6" fmla="*/ 0 w 3703954"/>
              <a:gd name="T7" fmla="*/ 50791 h 179069"/>
              <a:gd name="T8" fmla="*/ 0 w 3703954"/>
              <a:gd name="T9" fmla="*/ 178591 h 179069"/>
              <a:gd name="T10" fmla="*/ 3703844 w 3703954"/>
              <a:gd name="T11" fmla="*/ 178591 h 179069"/>
              <a:gd name="T12" fmla="*/ 3702947 w 3703954"/>
              <a:gd name="T13" fmla="*/ 41293 h 179069"/>
              <a:gd name="T14" fmla="*/ 3679985 w 3703954"/>
              <a:gd name="T15" fmla="*/ 7786 h 179069"/>
              <a:gd name="T16" fmla="*/ 3653034 w 3703954"/>
              <a:gd name="T17" fmla="*/ 0 h 179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3954" h="179069">
                <a:moveTo>
                  <a:pt x="3653034" y="0"/>
                </a:moveTo>
                <a:lnTo>
                  <a:pt x="41306" y="896"/>
                </a:lnTo>
                <a:lnTo>
                  <a:pt x="7787" y="23852"/>
                </a:lnTo>
                <a:lnTo>
                  <a:pt x="0" y="50791"/>
                </a:lnTo>
                <a:lnTo>
                  <a:pt x="0" y="178591"/>
                </a:lnTo>
                <a:lnTo>
                  <a:pt x="3703844" y="178591"/>
                </a:lnTo>
                <a:lnTo>
                  <a:pt x="3702947" y="41293"/>
                </a:lnTo>
                <a:lnTo>
                  <a:pt x="3679985" y="7786"/>
                </a:lnTo>
                <a:lnTo>
                  <a:pt x="3653034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3" name="object 3"/>
          <p:cNvSpPr>
            <a:spLocks/>
          </p:cNvSpPr>
          <p:nvPr/>
        </p:nvSpPr>
        <p:spPr bwMode="auto">
          <a:xfrm>
            <a:off x="450850" y="1450975"/>
            <a:ext cx="3706813" cy="53975"/>
          </a:xfrm>
          <a:custGeom>
            <a:avLst/>
            <a:gdLst>
              <a:gd name="T0" fmla="*/ 0 w 3706495"/>
              <a:gd name="T1" fmla="*/ 54863 h 55244"/>
              <a:gd name="T2" fmla="*/ 3706367 w 3706495"/>
              <a:gd name="T3" fmla="*/ 54863 h 55244"/>
              <a:gd name="T4" fmla="*/ 3706367 w 3706495"/>
              <a:gd name="T5" fmla="*/ 0 h 55244"/>
              <a:gd name="T6" fmla="*/ 0 w 3706495"/>
              <a:gd name="T7" fmla="*/ 0 h 55244"/>
              <a:gd name="T8" fmla="*/ 0 w 3706495"/>
              <a:gd name="T9" fmla="*/ 54863 h 55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6495" h="55244">
                <a:moveTo>
                  <a:pt x="0" y="54863"/>
                </a:moveTo>
                <a:lnTo>
                  <a:pt x="3706367" y="54863"/>
                </a:lnTo>
                <a:lnTo>
                  <a:pt x="370636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4" name="object 4"/>
          <p:cNvSpPr>
            <a:spLocks noChangeArrowheads="1"/>
          </p:cNvSpPr>
          <p:nvPr/>
        </p:nvSpPr>
        <p:spPr bwMode="auto">
          <a:xfrm>
            <a:off x="503238" y="1638300"/>
            <a:ext cx="101600" cy="101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30726" name="object 6"/>
          <p:cNvSpPr>
            <a:spLocks/>
          </p:cNvSpPr>
          <p:nvPr/>
        </p:nvSpPr>
        <p:spPr bwMode="auto">
          <a:xfrm>
            <a:off x="552450" y="1676400"/>
            <a:ext cx="3552825" cy="66675"/>
          </a:xfrm>
          <a:custGeom>
            <a:avLst/>
            <a:gdLst>
              <a:gd name="T0" fmla="*/ 0 w 3554095"/>
              <a:gd name="T1" fmla="*/ 67055 h 67310"/>
              <a:gd name="T2" fmla="*/ 3553967 w 3554095"/>
              <a:gd name="T3" fmla="*/ 67055 h 67310"/>
              <a:gd name="T4" fmla="*/ 3553967 w 3554095"/>
              <a:gd name="T5" fmla="*/ 0 h 67310"/>
              <a:gd name="T6" fmla="*/ 0 w 3554095"/>
              <a:gd name="T7" fmla="*/ 0 h 67310"/>
              <a:gd name="T8" fmla="*/ 0 w 3554095"/>
              <a:gd name="T9" fmla="*/ 67055 h 67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4095" h="67310">
                <a:moveTo>
                  <a:pt x="0" y="67055"/>
                </a:moveTo>
                <a:lnTo>
                  <a:pt x="3553967" y="67055"/>
                </a:lnTo>
                <a:lnTo>
                  <a:pt x="3553967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9" name="object 9"/>
          <p:cNvSpPr>
            <a:spLocks/>
          </p:cNvSpPr>
          <p:nvPr/>
        </p:nvSpPr>
        <p:spPr bwMode="auto">
          <a:xfrm>
            <a:off x="452438" y="1497013"/>
            <a:ext cx="3703637" cy="192087"/>
          </a:xfrm>
          <a:custGeom>
            <a:avLst/>
            <a:gdLst>
              <a:gd name="T0" fmla="*/ 3703844 w 3703954"/>
              <a:gd name="T1" fmla="*/ 0 h 193039"/>
              <a:gd name="T2" fmla="*/ 0 w 3703954"/>
              <a:gd name="T3" fmla="*/ 0 h 193039"/>
              <a:gd name="T4" fmla="*/ 0 w 3703954"/>
              <a:gd name="T5" fmla="*/ 142091 h 193039"/>
              <a:gd name="T6" fmla="*/ 16634 w 3703954"/>
              <a:gd name="T7" fmla="*/ 179607 h 193039"/>
              <a:gd name="T8" fmla="*/ 3653034 w 3703954"/>
              <a:gd name="T9" fmla="*/ 192895 h 193039"/>
              <a:gd name="T10" fmla="*/ 3667279 w 3703954"/>
              <a:gd name="T11" fmla="*/ 190851 h 193039"/>
              <a:gd name="T12" fmla="*/ 3698403 w 3703954"/>
              <a:gd name="T13" fmla="*/ 164897 h 193039"/>
              <a:gd name="T14" fmla="*/ 3703844 w 3703954"/>
              <a:gd name="T15" fmla="*/ 0 h 19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03954" h="193039">
                <a:moveTo>
                  <a:pt x="3703844" y="0"/>
                </a:moveTo>
                <a:lnTo>
                  <a:pt x="0" y="0"/>
                </a:lnTo>
                <a:lnTo>
                  <a:pt x="0" y="142091"/>
                </a:lnTo>
                <a:lnTo>
                  <a:pt x="16634" y="179607"/>
                </a:lnTo>
                <a:lnTo>
                  <a:pt x="3653034" y="192895"/>
                </a:lnTo>
                <a:lnTo>
                  <a:pt x="3667279" y="190851"/>
                </a:lnTo>
                <a:lnTo>
                  <a:pt x="3698403" y="164897"/>
                </a:lnTo>
                <a:lnTo>
                  <a:pt x="3703844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1000125" y="1303338"/>
            <a:ext cx="2905125" cy="364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dirty="0">
                <a:solidFill>
                  <a:srgbClr val="CC0000"/>
                </a:solidFill>
                <a:latin typeface="Arial"/>
                <a:ea typeface="+mn-ea"/>
                <a:cs typeface="Arial"/>
              </a:rPr>
              <a:t>Question?</a:t>
            </a:r>
            <a:endParaRPr sz="1100">
              <a:latin typeface="Arial"/>
              <a:ea typeface="+mn-ea"/>
              <a:cs typeface="Arial"/>
            </a:endParaRPr>
          </a:p>
          <a:p>
            <a:pPr algn="ctr" fontAlgn="auto">
              <a:spcBef>
                <a:spcPts val="234"/>
              </a:spcBef>
              <a:spcAft>
                <a:spcPts val="0"/>
              </a:spcAft>
              <a:defRPr/>
            </a:pPr>
            <a:r>
              <a:rPr sz="1100" dirty="0">
                <a:latin typeface="Arial"/>
                <a:ea typeface="+mn-ea"/>
                <a:cs typeface="Arial"/>
              </a:rPr>
              <a:t>How to allocate resources of different types?</a:t>
            </a:r>
          </a:p>
        </p:txBody>
      </p:sp>
      <p:sp>
        <p:nvSpPr>
          <p:cNvPr id="30735" name="object 1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6" name="object 1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7" name="object 1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object 1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19" name="object 19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22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25" dirty="0"/>
              <a:t>M</a:t>
            </a:r>
            <a:r>
              <a:rPr spc="-65" dirty="0"/>
              <a:t>o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va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668338"/>
            <a:ext cx="3305175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Rapid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innovation in cloud computing.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38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No single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framework optimal for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all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applications.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963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Running each framework on its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dedicated cluster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:</a:t>
            </a:r>
            <a:endParaRPr lang="x-none" altLang="x-none" sz="1100" dirty="0">
              <a:latin typeface="Arial" charset="0"/>
            </a:endParaRPr>
          </a:p>
          <a:p>
            <a:pPr lvl="1"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Expensive</a:t>
            </a:r>
            <a:endParaRPr lang="x-none" altLang="x-none" sz="1000" dirty="0">
              <a:latin typeface="Arial" charset="0"/>
            </a:endParaRPr>
          </a:p>
          <a:p>
            <a:pPr lvl="1"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Hard to share data</a:t>
            </a:r>
            <a:endParaRPr lang="x-none" altLang="x-none" sz="1000" dirty="0">
              <a:latin typeface="Arial" charset="0"/>
            </a:endParaRPr>
          </a:p>
        </p:txBody>
      </p:sp>
      <p:sp>
        <p:nvSpPr>
          <p:cNvPr id="4101" name="object 5"/>
          <p:cNvSpPr>
            <a:spLocks noChangeArrowheads="1"/>
          </p:cNvSpPr>
          <p:nvPr/>
        </p:nvSpPr>
        <p:spPr bwMode="auto">
          <a:xfrm>
            <a:off x="704850" y="2025970"/>
            <a:ext cx="2879725" cy="10953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4102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3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4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10" name="object 10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S</a:t>
            </a:r>
            <a:r>
              <a:rPr spc="5" dirty="0"/>
              <a:t>i</a:t>
            </a:r>
            <a:r>
              <a:rPr spc="-65" dirty="0"/>
              <a:t>n</a:t>
            </a:r>
            <a:r>
              <a:rPr spc="-80" dirty="0"/>
              <a:t>g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25" dirty="0"/>
              <a:t> R</a:t>
            </a:r>
            <a:r>
              <a:rPr spc="-120" dirty="0"/>
              <a:t>e</a:t>
            </a:r>
            <a:r>
              <a:rPr spc="-90" dirty="0"/>
              <a:t>s</a:t>
            </a:r>
            <a:r>
              <a:rPr spc="-65" dirty="0"/>
              <a:t>ou</a:t>
            </a:r>
            <a:r>
              <a:rPr spc="-35" dirty="0"/>
              <a:t>r</a:t>
            </a:r>
            <a:r>
              <a:rPr spc="-30" dirty="0"/>
              <a:t>c</a:t>
            </a:r>
            <a:r>
              <a:rPr spc="-120" dirty="0"/>
              <a:t>e</a:t>
            </a:r>
            <a:r>
              <a:rPr spc="-110" dirty="0"/>
              <a:t>:</a:t>
            </a:r>
            <a:r>
              <a:rPr spc="185" dirty="0"/>
              <a:t> </a:t>
            </a:r>
            <a:r>
              <a:rPr spc="25" dirty="0">
                <a:solidFill>
                  <a:srgbClr val="729A0E"/>
                </a:solidFill>
              </a:rPr>
              <a:t>F</a:t>
            </a:r>
            <a:r>
              <a:rPr spc="-70" dirty="0">
                <a:solidFill>
                  <a:srgbClr val="729A0E"/>
                </a:solidFill>
              </a:rPr>
              <a:t>a</a:t>
            </a:r>
            <a:r>
              <a:rPr spc="5" dirty="0">
                <a:solidFill>
                  <a:srgbClr val="729A0E"/>
                </a:solidFill>
              </a:rPr>
              <a:t>i</a:t>
            </a:r>
            <a:r>
              <a:rPr spc="-35" dirty="0">
                <a:solidFill>
                  <a:srgbClr val="729A0E"/>
                </a:solidFill>
              </a:rPr>
              <a:t>r</a:t>
            </a:r>
            <a:r>
              <a:rPr spc="30" dirty="0">
                <a:solidFill>
                  <a:srgbClr val="729A0E"/>
                </a:solidFill>
              </a:rPr>
              <a:t> </a:t>
            </a:r>
            <a:r>
              <a:rPr spc="-10" dirty="0">
                <a:solidFill>
                  <a:srgbClr val="729A0E"/>
                </a:solidFill>
              </a:rPr>
              <a:t>S</a:t>
            </a:r>
            <a:r>
              <a:rPr spc="-65" dirty="0">
                <a:solidFill>
                  <a:srgbClr val="729A0E"/>
                </a:solidFill>
              </a:rPr>
              <a:t>h</a:t>
            </a:r>
            <a:r>
              <a:rPr spc="-110" dirty="0">
                <a:solidFill>
                  <a:srgbClr val="729A0E"/>
                </a:solidFill>
              </a:rPr>
              <a:t>a</a:t>
            </a:r>
            <a:r>
              <a:rPr spc="-35" dirty="0">
                <a:solidFill>
                  <a:srgbClr val="729A0E"/>
                </a:solidFill>
              </a:rPr>
              <a:t>r</a:t>
            </a:r>
            <a:r>
              <a:rPr spc="5" dirty="0">
                <a:solidFill>
                  <a:srgbClr val="729A0E"/>
                </a:solidFill>
              </a:rPr>
              <a:t>i</a:t>
            </a:r>
            <a:r>
              <a:rPr spc="-65" dirty="0">
                <a:solidFill>
                  <a:srgbClr val="729A0E"/>
                </a:solidFill>
              </a:rPr>
              <a:t>n</a:t>
            </a:r>
            <a:r>
              <a:rPr spc="-80" dirty="0">
                <a:solidFill>
                  <a:srgbClr val="729A0E"/>
                </a:solidFill>
              </a:rPr>
              <a:t>g</a:t>
            </a:r>
          </a:p>
        </p:txBody>
      </p:sp>
      <p:sp>
        <p:nvSpPr>
          <p:cNvPr id="31748" name="object 4"/>
          <p:cNvSpPr>
            <a:spLocks/>
          </p:cNvSpPr>
          <p:nvPr/>
        </p:nvSpPr>
        <p:spPr bwMode="auto">
          <a:xfrm>
            <a:off x="1897062" y="892175"/>
            <a:ext cx="50800" cy="0"/>
          </a:xfrm>
          <a:custGeom>
            <a:avLst/>
            <a:gdLst>
              <a:gd name="T0" fmla="*/ 0 w 50164"/>
              <a:gd name="T1" fmla="*/ 50066 w 5016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50164">
                <a:moveTo>
                  <a:pt x="0" y="0"/>
                </a:moveTo>
                <a:lnTo>
                  <a:pt x="50066" y="0"/>
                </a:lnTo>
              </a:path>
            </a:pathLst>
          </a:custGeom>
          <a:noFill/>
          <a:ln w="5054">
            <a:solidFill>
              <a:srgbClr val="729A0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342900" y="487363"/>
            <a:ext cx="3552825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/>
            <a:r>
              <a:rPr lang="x-none" altLang="x-none" sz="800" dirty="0">
                <a:solidFill>
                  <a:srgbClr val="CC0000"/>
                </a:solidFill>
                <a:latin typeface="Verdana" charset="0"/>
                <a:ea typeface="Verdana" charset="0"/>
                <a:cs typeface="Verdana" charset="0"/>
              </a:rPr>
              <a:t>CPU</a:t>
            </a:r>
            <a:endParaRPr lang="x-none" altLang="x-none" sz="800" dirty="0">
              <a:latin typeface="Verdana" charset="0"/>
              <a:ea typeface="Verdana" charset="0"/>
              <a:cs typeface="Verdana" charset="0"/>
            </a:endParaRPr>
          </a:p>
          <a:p>
            <a:pPr>
              <a:spcBef>
                <a:spcPts val="38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n users want to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share a resource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, e.g., CPU.</a:t>
            </a:r>
            <a:endParaRPr lang="x-none" altLang="x-none" sz="1100" dirty="0">
              <a:latin typeface="Arial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621" y="797769"/>
            <a:ext cx="2970213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30175" indent="-117475" fontAlgn="auto">
              <a:spcBef>
                <a:spcPts val="0"/>
              </a:spcBef>
              <a:spcAft>
                <a:spcPts val="0"/>
              </a:spcAft>
              <a:buClr>
                <a:srgbClr val="729A0E"/>
              </a:buClr>
              <a:buSzPct val="60000"/>
              <a:buFont typeface="Arial"/>
              <a:buChar char="•"/>
              <a:tabLst>
                <a:tab pos="130810" algn="l"/>
              </a:tabLst>
              <a:defRPr/>
            </a:pPr>
            <a:r>
              <a:rPr sz="1000" dirty="0">
                <a:solidFill>
                  <a:srgbClr val="178DBC"/>
                </a:solidFill>
                <a:latin typeface="Arial"/>
                <a:ea typeface="+mn-ea"/>
                <a:cs typeface="Arial"/>
              </a:rPr>
              <a:t>Solution</a:t>
            </a:r>
            <a:r>
              <a:rPr sz="1000" dirty="0">
                <a:solidFill>
                  <a:srgbClr val="5A5A5A"/>
                </a:solidFill>
                <a:latin typeface="Arial"/>
                <a:ea typeface="+mn-ea"/>
                <a:cs typeface="Arial"/>
              </a:rPr>
              <a:t>:  allocate each  </a:t>
            </a:r>
            <a:r>
              <a:rPr sz="1050" baseline="31746" dirty="0">
                <a:solidFill>
                  <a:srgbClr val="729A0E"/>
                </a:solidFill>
                <a:latin typeface="Verdana"/>
                <a:ea typeface="+mn-ea"/>
                <a:cs typeface="Verdana"/>
              </a:rPr>
              <a:t>1  </a:t>
            </a:r>
            <a:r>
              <a:rPr sz="1000" dirty="0">
                <a:solidFill>
                  <a:srgbClr val="5A5A5A"/>
                </a:solidFill>
                <a:latin typeface="Arial"/>
                <a:ea typeface="+mn-ea"/>
                <a:cs typeface="Arial"/>
              </a:rPr>
              <a:t>of the shared resource.</a:t>
            </a:r>
            <a:endParaRPr sz="1000" dirty="0"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5156" y="876301"/>
            <a:ext cx="74612" cy="114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700" i="1" spc="-5" dirty="0">
                <a:solidFill>
                  <a:srgbClr val="729A0E"/>
                </a:solidFill>
                <a:latin typeface="Franklin Gothic Book"/>
                <a:ea typeface="+mn-ea"/>
                <a:cs typeface="Franklin Gothic Book"/>
              </a:rPr>
              <a:t>n</a:t>
            </a:r>
            <a:endParaRPr sz="700">
              <a:latin typeface="Franklin Gothic Book"/>
              <a:ea typeface="+mn-ea"/>
              <a:cs typeface="Franklin Gothic Book"/>
            </a:endParaRPr>
          </a:p>
        </p:txBody>
      </p:sp>
      <p:sp>
        <p:nvSpPr>
          <p:cNvPr id="31752" name="object 8"/>
          <p:cNvSpPr>
            <a:spLocks noChangeArrowheads="1"/>
          </p:cNvSpPr>
          <p:nvPr/>
        </p:nvSpPr>
        <p:spPr bwMode="auto">
          <a:xfrm>
            <a:off x="3382963" y="587375"/>
            <a:ext cx="611187" cy="641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31753" name="object 9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Engin Arslan</a:t>
            </a:r>
            <a:endParaRPr lang="en-US" spc="-30"/>
          </a:p>
        </p:txBody>
      </p:sp>
      <p:sp>
        <p:nvSpPr>
          <p:cNvPr id="12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  <p:sp>
        <p:nvSpPr>
          <p:cNvPr id="13" name="object 17"/>
          <p:cNvSpPr>
            <a:spLocks/>
          </p:cNvSpPr>
          <p:nvPr/>
        </p:nvSpPr>
        <p:spPr bwMode="auto">
          <a:xfrm>
            <a:off x="1536700" y="3344862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8"/>
          <p:cNvSpPr>
            <a:spLocks/>
          </p:cNvSpPr>
          <p:nvPr/>
        </p:nvSpPr>
        <p:spPr bwMode="auto">
          <a:xfrm>
            <a:off x="3071813" y="3344862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object 20"/>
          <p:cNvSpPr txBox="1"/>
          <p:nvPr/>
        </p:nvSpPr>
        <p:spPr>
          <a:xfrm>
            <a:off x="1909763" y="3351212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6" name="object 11"/>
          <p:cNvSpPr txBox="1"/>
          <p:nvPr/>
        </p:nvSpPr>
        <p:spPr>
          <a:xfrm>
            <a:off x="3702049" y="3351212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S</a:t>
            </a:r>
            <a:r>
              <a:rPr spc="5" dirty="0"/>
              <a:t>i</a:t>
            </a:r>
            <a:r>
              <a:rPr spc="-65" dirty="0"/>
              <a:t>n</a:t>
            </a:r>
            <a:r>
              <a:rPr spc="-80" dirty="0"/>
              <a:t>g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25" dirty="0"/>
              <a:t> R</a:t>
            </a:r>
            <a:r>
              <a:rPr spc="-120" dirty="0"/>
              <a:t>e</a:t>
            </a:r>
            <a:r>
              <a:rPr spc="-90" dirty="0"/>
              <a:t>s</a:t>
            </a:r>
            <a:r>
              <a:rPr spc="-65" dirty="0"/>
              <a:t>ou</a:t>
            </a:r>
            <a:r>
              <a:rPr spc="-35" dirty="0"/>
              <a:t>r</a:t>
            </a:r>
            <a:r>
              <a:rPr spc="-30" dirty="0"/>
              <a:t>c</a:t>
            </a:r>
            <a:r>
              <a:rPr spc="-120" dirty="0"/>
              <a:t>e</a:t>
            </a:r>
            <a:r>
              <a:rPr spc="-110" dirty="0"/>
              <a:t>:</a:t>
            </a:r>
            <a:r>
              <a:rPr spc="185" dirty="0"/>
              <a:t> </a:t>
            </a:r>
            <a:r>
              <a:rPr spc="25" dirty="0">
                <a:solidFill>
                  <a:srgbClr val="729A0E"/>
                </a:solidFill>
              </a:rPr>
              <a:t>F</a:t>
            </a:r>
            <a:r>
              <a:rPr spc="-70" dirty="0">
                <a:solidFill>
                  <a:srgbClr val="729A0E"/>
                </a:solidFill>
              </a:rPr>
              <a:t>a</a:t>
            </a:r>
            <a:r>
              <a:rPr spc="5" dirty="0">
                <a:solidFill>
                  <a:srgbClr val="729A0E"/>
                </a:solidFill>
              </a:rPr>
              <a:t>i</a:t>
            </a:r>
            <a:r>
              <a:rPr spc="-35" dirty="0">
                <a:solidFill>
                  <a:srgbClr val="729A0E"/>
                </a:solidFill>
              </a:rPr>
              <a:t>r</a:t>
            </a:r>
            <a:r>
              <a:rPr spc="30" dirty="0">
                <a:solidFill>
                  <a:srgbClr val="729A0E"/>
                </a:solidFill>
              </a:rPr>
              <a:t> </a:t>
            </a:r>
            <a:r>
              <a:rPr spc="-10" dirty="0">
                <a:solidFill>
                  <a:srgbClr val="729A0E"/>
                </a:solidFill>
              </a:rPr>
              <a:t>S</a:t>
            </a:r>
            <a:r>
              <a:rPr spc="-65" dirty="0">
                <a:solidFill>
                  <a:srgbClr val="729A0E"/>
                </a:solidFill>
              </a:rPr>
              <a:t>h</a:t>
            </a:r>
            <a:r>
              <a:rPr spc="-110" dirty="0">
                <a:solidFill>
                  <a:srgbClr val="729A0E"/>
                </a:solidFill>
              </a:rPr>
              <a:t>a</a:t>
            </a:r>
            <a:r>
              <a:rPr spc="-35" dirty="0">
                <a:solidFill>
                  <a:srgbClr val="729A0E"/>
                </a:solidFill>
              </a:rPr>
              <a:t>r</a:t>
            </a:r>
            <a:r>
              <a:rPr spc="5" dirty="0">
                <a:solidFill>
                  <a:srgbClr val="729A0E"/>
                </a:solidFill>
              </a:rPr>
              <a:t>i</a:t>
            </a:r>
            <a:r>
              <a:rPr spc="-65" dirty="0">
                <a:solidFill>
                  <a:srgbClr val="729A0E"/>
                </a:solidFill>
              </a:rPr>
              <a:t>n</a:t>
            </a:r>
            <a:r>
              <a:rPr spc="-80" dirty="0">
                <a:solidFill>
                  <a:srgbClr val="729A0E"/>
                </a:solidFill>
              </a:rPr>
              <a:t>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2900" y="487363"/>
            <a:ext cx="3552825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/>
            <a:r>
              <a:rPr lang="x-none" altLang="x-none" sz="800">
                <a:solidFill>
                  <a:srgbClr val="CC0000"/>
                </a:solidFill>
                <a:latin typeface="Verdana" charset="0"/>
                <a:ea typeface="Verdana" charset="0"/>
                <a:cs typeface="Verdana" charset="0"/>
              </a:rPr>
              <a:t>CPU</a:t>
            </a:r>
            <a:endParaRPr lang="x-none" altLang="x-none" sz="800">
              <a:latin typeface="Verdana" charset="0"/>
              <a:ea typeface="Verdana" charset="0"/>
              <a:cs typeface="Verdana" charset="0"/>
            </a:endParaRPr>
          </a:p>
          <a:p>
            <a:pPr>
              <a:spcBef>
                <a:spcPts val="38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n users want to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share a resource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, e.g., CPU.</a:t>
            </a:r>
            <a:endParaRPr lang="x-none" altLang="x-none" sz="1100">
              <a:latin typeface="Arial" charset="0"/>
            </a:endParaRPr>
          </a:p>
        </p:txBody>
      </p:sp>
      <p:sp>
        <p:nvSpPr>
          <p:cNvPr id="32776" name="object 8"/>
          <p:cNvSpPr>
            <a:spLocks noChangeArrowheads="1"/>
          </p:cNvSpPr>
          <p:nvPr/>
        </p:nvSpPr>
        <p:spPr bwMode="auto">
          <a:xfrm>
            <a:off x="3382963" y="587375"/>
            <a:ext cx="611187" cy="641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9" name="object 9"/>
          <p:cNvSpPr txBox="1"/>
          <p:nvPr/>
        </p:nvSpPr>
        <p:spPr>
          <a:xfrm>
            <a:off x="342900" y="1535113"/>
            <a:ext cx="2916238" cy="496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Generalized by </a:t>
            </a:r>
            <a:r>
              <a:rPr lang="x-none" altLang="x-none" sz="1100">
                <a:solidFill>
                  <a:srgbClr val="CC0000"/>
                </a:solidFill>
                <a:latin typeface="Arial" charset="0"/>
              </a:rPr>
              <a:t>max-min fairness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100">
              <a:latin typeface="Arial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Handles if a user wants </a:t>
            </a:r>
            <a:r>
              <a:rPr lang="x-none" altLang="x-none" sz="1000">
                <a:solidFill>
                  <a:srgbClr val="178DBC"/>
                </a:solidFill>
                <a:latin typeface="Arial" charset="0"/>
              </a:rPr>
              <a:t>less than its fair share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000">
              <a:latin typeface="Arial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E.g., user 1 wants no more than 20%.</a:t>
            </a:r>
            <a:endParaRPr lang="x-none" altLang="x-none" sz="1000">
              <a:latin typeface="Arial" charset="0"/>
            </a:endParaRPr>
          </a:p>
        </p:txBody>
      </p:sp>
      <p:sp>
        <p:nvSpPr>
          <p:cNvPr id="32778" name="object 10"/>
          <p:cNvSpPr>
            <a:spLocks noChangeArrowheads="1"/>
          </p:cNvSpPr>
          <p:nvPr/>
        </p:nvSpPr>
        <p:spPr bwMode="auto">
          <a:xfrm>
            <a:off x="3382963" y="1509713"/>
            <a:ext cx="611187" cy="6302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32779" name="object 11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Engin Arslan</a:t>
            </a:r>
            <a:endParaRPr lang="en-US" spc="-30"/>
          </a:p>
        </p:txBody>
      </p:sp>
      <p:sp>
        <p:nvSpPr>
          <p:cNvPr id="14" name="object 11"/>
          <p:cNvSpPr txBox="1"/>
          <p:nvPr/>
        </p:nvSpPr>
        <p:spPr>
          <a:xfrm>
            <a:off x="3701246" y="334645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  <p:sp>
        <p:nvSpPr>
          <p:cNvPr id="15" name="object 17"/>
          <p:cNvSpPr>
            <a:spLocks/>
          </p:cNvSpPr>
          <p:nvPr/>
        </p:nvSpPr>
        <p:spPr bwMode="auto">
          <a:xfrm>
            <a:off x="1538086" y="3344862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8"/>
          <p:cNvSpPr>
            <a:spLocks/>
          </p:cNvSpPr>
          <p:nvPr/>
        </p:nvSpPr>
        <p:spPr bwMode="auto">
          <a:xfrm>
            <a:off x="3073199" y="3344862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object 20"/>
          <p:cNvSpPr txBox="1"/>
          <p:nvPr/>
        </p:nvSpPr>
        <p:spPr>
          <a:xfrm>
            <a:off x="1911149" y="3351212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8" name="object 11"/>
          <p:cNvSpPr txBox="1"/>
          <p:nvPr/>
        </p:nvSpPr>
        <p:spPr>
          <a:xfrm>
            <a:off x="3703435" y="3351212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  <p:sp>
        <p:nvSpPr>
          <p:cNvPr id="20" name="object 4"/>
          <p:cNvSpPr>
            <a:spLocks/>
          </p:cNvSpPr>
          <p:nvPr/>
        </p:nvSpPr>
        <p:spPr bwMode="auto">
          <a:xfrm>
            <a:off x="1897062" y="892175"/>
            <a:ext cx="50800" cy="0"/>
          </a:xfrm>
          <a:custGeom>
            <a:avLst/>
            <a:gdLst>
              <a:gd name="T0" fmla="*/ 0 w 50164"/>
              <a:gd name="T1" fmla="*/ 50066 w 5016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50164">
                <a:moveTo>
                  <a:pt x="0" y="0"/>
                </a:moveTo>
                <a:lnTo>
                  <a:pt x="50066" y="0"/>
                </a:lnTo>
              </a:path>
            </a:pathLst>
          </a:custGeom>
          <a:noFill/>
          <a:ln w="5054">
            <a:solidFill>
              <a:srgbClr val="729A0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object 6"/>
          <p:cNvSpPr txBox="1"/>
          <p:nvPr/>
        </p:nvSpPr>
        <p:spPr>
          <a:xfrm>
            <a:off x="395621" y="797769"/>
            <a:ext cx="2970213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30175" indent="-117475" fontAlgn="auto">
              <a:spcBef>
                <a:spcPts val="0"/>
              </a:spcBef>
              <a:spcAft>
                <a:spcPts val="0"/>
              </a:spcAft>
              <a:buClr>
                <a:srgbClr val="729A0E"/>
              </a:buClr>
              <a:buSzPct val="60000"/>
              <a:buFont typeface="Arial"/>
              <a:buChar char="•"/>
              <a:tabLst>
                <a:tab pos="130810" algn="l"/>
              </a:tabLst>
              <a:defRPr/>
            </a:pPr>
            <a:r>
              <a:rPr sz="1000" dirty="0">
                <a:solidFill>
                  <a:srgbClr val="178DBC"/>
                </a:solidFill>
                <a:latin typeface="Arial"/>
                <a:ea typeface="+mn-ea"/>
                <a:cs typeface="Arial"/>
              </a:rPr>
              <a:t>Solution</a:t>
            </a:r>
            <a:r>
              <a:rPr sz="1000" dirty="0">
                <a:solidFill>
                  <a:srgbClr val="5A5A5A"/>
                </a:solidFill>
                <a:latin typeface="Arial"/>
                <a:ea typeface="+mn-ea"/>
                <a:cs typeface="Arial"/>
              </a:rPr>
              <a:t>:  allocate each  </a:t>
            </a:r>
            <a:r>
              <a:rPr sz="1050" baseline="31746" dirty="0">
                <a:solidFill>
                  <a:srgbClr val="729A0E"/>
                </a:solidFill>
                <a:latin typeface="Verdana"/>
                <a:ea typeface="+mn-ea"/>
                <a:cs typeface="Verdana"/>
              </a:rPr>
              <a:t>1  </a:t>
            </a:r>
            <a:r>
              <a:rPr sz="1000" dirty="0">
                <a:solidFill>
                  <a:srgbClr val="5A5A5A"/>
                </a:solidFill>
                <a:latin typeface="Arial"/>
                <a:ea typeface="+mn-ea"/>
                <a:cs typeface="Arial"/>
              </a:rPr>
              <a:t>of the shared resource.</a:t>
            </a:r>
            <a:endParaRPr sz="1000" dirty="0">
              <a:latin typeface="Arial"/>
              <a:ea typeface="+mn-ea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1885156" y="876301"/>
            <a:ext cx="74612" cy="114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700" i="1" spc="-5" dirty="0">
                <a:solidFill>
                  <a:srgbClr val="729A0E"/>
                </a:solidFill>
                <a:latin typeface="Franklin Gothic Book"/>
                <a:ea typeface="+mn-ea"/>
                <a:cs typeface="Franklin Gothic Book"/>
              </a:rPr>
              <a:t>n</a:t>
            </a:r>
            <a:endParaRPr sz="700">
              <a:latin typeface="Franklin Gothic Book"/>
              <a:ea typeface="+mn-ea"/>
              <a:cs typeface="Franklin Gothic Boo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S</a:t>
            </a:r>
            <a:r>
              <a:rPr spc="5" dirty="0"/>
              <a:t>i</a:t>
            </a:r>
            <a:r>
              <a:rPr spc="-65" dirty="0"/>
              <a:t>n</a:t>
            </a:r>
            <a:r>
              <a:rPr spc="-80" dirty="0"/>
              <a:t>g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25" dirty="0"/>
              <a:t> R</a:t>
            </a:r>
            <a:r>
              <a:rPr spc="-120" dirty="0"/>
              <a:t>e</a:t>
            </a:r>
            <a:r>
              <a:rPr spc="-90" dirty="0"/>
              <a:t>s</a:t>
            </a:r>
            <a:r>
              <a:rPr spc="-65" dirty="0"/>
              <a:t>ou</a:t>
            </a:r>
            <a:r>
              <a:rPr spc="-35" dirty="0"/>
              <a:t>r</a:t>
            </a:r>
            <a:r>
              <a:rPr spc="-30" dirty="0"/>
              <a:t>c</a:t>
            </a:r>
            <a:r>
              <a:rPr spc="-120" dirty="0"/>
              <a:t>e</a:t>
            </a:r>
            <a:r>
              <a:rPr spc="-110" dirty="0"/>
              <a:t>:</a:t>
            </a:r>
            <a:r>
              <a:rPr spc="185" dirty="0"/>
              <a:t> </a:t>
            </a:r>
            <a:r>
              <a:rPr spc="25" dirty="0">
                <a:solidFill>
                  <a:srgbClr val="729A0E"/>
                </a:solidFill>
              </a:rPr>
              <a:t>F</a:t>
            </a:r>
            <a:r>
              <a:rPr spc="-70" dirty="0">
                <a:solidFill>
                  <a:srgbClr val="729A0E"/>
                </a:solidFill>
              </a:rPr>
              <a:t>a</a:t>
            </a:r>
            <a:r>
              <a:rPr spc="5" dirty="0">
                <a:solidFill>
                  <a:srgbClr val="729A0E"/>
                </a:solidFill>
              </a:rPr>
              <a:t>i</a:t>
            </a:r>
            <a:r>
              <a:rPr spc="-35" dirty="0">
                <a:solidFill>
                  <a:srgbClr val="729A0E"/>
                </a:solidFill>
              </a:rPr>
              <a:t>r</a:t>
            </a:r>
            <a:r>
              <a:rPr spc="30" dirty="0">
                <a:solidFill>
                  <a:srgbClr val="729A0E"/>
                </a:solidFill>
              </a:rPr>
              <a:t> </a:t>
            </a:r>
            <a:r>
              <a:rPr spc="-10" dirty="0">
                <a:solidFill>
                  <a:srgbClr val="729A0E"/>
                </a:solidFill>
              </a:rPr>
              <a:t>S</a:t>
            </a:r>
            <a:r>
              <a:rPr spc="-65" dirty="0">
                <a:solidFill>
                  <a:srgbClr val="729A0E"/>
                </a:solidFill>
              </a:rPr>
              <a:t>h</a:t>
            </a:r>
            <a:r>
              <a:rPr spc="-110" dirty="0">
                <a:solidFill>
                  <a:srgbClr val="729A0E"/>
                </a:solidFill>
              </a:rPr>
              <a:t>a</a:t>
            </a:r>
            <a:r>
              <a:rPr spc="-35" dirty="0">
                <a:solidFill>
                  <a:srgbClr val="729A0E"/>
                </a:solidFill>
              </a:rPr>
              <a:t>r</a:t>
            </a:r>
            <a:r>
              <a:rPr spc="5" dirty="0">
                <a:solidFill>
                  <a:srgbClr val="729A0E"/>
                </a:solidFill>
              </a:rPr>
              <a:t>i</a:t>
            </a:r>
            <a:r>
              <a:rPr spc="-65" dirty="0">
                <a:solidFill>
                  <a:srgbClr val="729A0E"/>
                </a:solidFill>
              </a:rPr>
              <a:t>n</a:t>
            </a:r>
            <a:r>
              <a:rPr spc="-80" dirty="0">
                <a:solidFill>
                  <a:srgbClr val="729A0E"/>
                </a:solidFill>
              </a:rPr>
              <a:t>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2900" y="487363"/>
            <a:ext cx="3552825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/>
            <a:r>
              <a:rPr lang="x-none" altLang="x-none" sz="800">
                <a:solidFill>
                  <a:srgbClr val="CC0000"/>
                </a:solidFill>
                <a:latin typeface="Verdana" charset="0"/>
                <a:ea typeface="Verdana" charset="0"/>
                <a:cs typeface="Verdana" charset="0"/>
              </a:rPr>
              <a:t>CPU</a:t>
            </a:r>
            <a:endParaRPr lang="x-none" altLang="x-none" sz="800">
              <a:latin typeface="Verdana" charset="0"/>
              <a:ea typeface="Verdana" charset="0"/>
              <a:cs typeface="Verdana" charset="0"/>
            </a:endParaRPr>
          </a:p>
          <a:p>
            <a:pPr>
              <a:spcBef>
                <a:spcPts val="38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n users want to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share a resource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, e.g., CPU.</a:t>
            </a:r>
            <a:endParaRPr lang="x-none" altLang="x-none" sz="1100">
              <a:latin typeface="Arial" charset="0"/>
            </a:endParaRPr>
          </a:p>
        </p:txBody>
      </p:sp>
      <p:sp>
        <p:nvSpPr>
          <p:cNvPr id="33800" name="object 8"/>
          <p:cNvSpPr>
            <a:spLocks noChangeArrowheads="1"/>
          </p:cNvSpPr>
          <p:nvPr/>
        </p:nvSpPr>
        <p:spPr bwMode="auto">
          <a:xfrm>
            <a:off x="3382963" y="587375"/>
            <a:ext cx="611187" cy="641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9" name="object 9"/>
          <p:cNvSpPr txBox="1"/>
          <p:nvPr/>
        </p:nvSpPr>
        <p:spPr>
          <a:xfrm>
            <a:off x="342900" y="1535113"/>
            <a:ext cx="2916238" cy="496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Generalized by </a:t>
            </a:r>
            <a:r>
              <a:rPr lang="x-none" altLang="x-none" sz="1100">
                <a:solidFill>
                  <a:srgbClr val="CC0000"/>
                </a:solidFill>
                <a:latin typeface="Arial" charset="0"/>
              </a:rPr>
              <a:t>max-min fairness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100">
              <a:latin typeface="Arial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Handles if a user wants </a:t>
            </a:r>
            <a:r>
              <a:rPr lang="x-none" altLang="x-none" sz="1000">
                <a:solidFill>
                  <a:srgbClr val="178DBC"/>
                </a:solidFill>
                <a:latin typeface="Arial" charset="0"/>
              </a:rPr>
              <a:t>less than its fair share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000">
              <a:latin typeface="Arial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E.g., user 1 wants no more than 20%.</a:t>
            </a:r>
            <a:endParaRPr lang="x-none" altLang="x-none" sz="1000">
              <a:latin typeface="Arial" charset="0"/>
            </a:endParaRPr>
          </a:p>
        </p:txBody>
      </p:sp>
      <p:sp>
        <p:nvSpPr>
          <p:cNvPr id="33802" name="object 10"/>
          <p:cNvSpPr>
            <a:spLocks noChangeArrowheads="1"/>
          </p:cNvSpPr>
          <p:nvPr/>
        </p:nvSpPr>
        <p:spPr bwMode="auto">
          <a:xfrm>
            <a:off x="3382963" y="1509713"/>
            <a:ext cx="611187" cy="6302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11" name="object 11"/>
          <p:cNvSpPr txBox="1"/>
          <p:nvPr/>
        </p:nvSpPr>
        <p:spPr>
          <a:xfrm>
            <a:off x="342900" y="2444750"/>
            <a:ext cx="2927350" cy="4968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Generalized by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weighted max-min fairness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100">
              <a:latin typeface="Arial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Give </a:t>
            </a:r>
            <a:r>
              <a:rPr lang="x-none" altLang="x-none" sz="1000">
                <a:solidFill>
                  <a:srgbClr val="178DBC"/>
                </a:solidFill>
                <a:latin typeface="Arial" charset="0"/>
              </a:rPr>
              <a:t>weights 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to users according to </a:t>
            </a:r>
            <a:r>
              <a:rPr lang="x-none" altLang="x-none" sz="1000">
                <a:solidFill>
                  <a:srgbClr val="178DBC"/>
                </a:solidFill>
                <a:latin typeface="Arial" charset="0"/>
              </a:rPr>
              <a:t>importance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000">
              <a:latin typeface="Arial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E.g., user 1 gets weight 1, user 2 weight 2.</a:t>
            </a:r>
            <a:endParaRPr lang="x-none" altLang="x-none" sz="1000">
              <a:latin typeface="Arial" charset="0"/>
            </a:endParaRPr>
          </a:p>
        </p:txBody>
      </p:sp>
      <p:sp>
        <p:nvSpPr>
          <p:cNvPr id="33804" name="object 12"/>
          <p:cNvSpPr>
            <a:spLocks noChangeArrowheads="1"/>
          </p:cNvSpPr>
          <p:nvPr/>
        </p:nvSpPr>
        <p:spPr bwMode="auto">
          <a:xfrm>
            <a:off x="3382963" y="2419350"/>
            <a:ext cx="611187" cy="6334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33805" name="object 13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6" name="object 14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7" name="object 15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6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17" name="object 17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20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  <p:sp>
        <p:nvSpPr>
          <p:cNvPr id="19" name="object 4"/>
          <p:cNvSpPr>
            <a:spLocks/>
          </p:cNvSpPr>
          <p:nvPr/>
        </p:nvSpPr>
        <p:spPr bwMode="auto">
          <a:xfrm>
            <a:off x="1897062" y="892175"/>
            <a:ext cx="50800" cy="0"/>
          </a:xfrm>
          <a:custGeom>
            <a:avLst/>
            <a:gdLst>
              <a:gd name="T0" fmla="*/ 0 w 50164"/>
              <a:gd name="T1" fmla="*/ 50066 w 5016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50164">
                <a:moveTo>
                  <a:pt x="0" y="0"/>
                </a:moveTo>
                <a:lnTo>
                  <a:pt x="50066" y="0"/>
                </a:lnTo>
              </a:path>
            </a:pathLst>
          </a:custGeom>
          <a:noFill/>
          <a:ln w="5054">
            <a:solidFill>
              <a:srgbClr val="729A0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object 6"/>
          <p:cNvSpPr txBox="1"/>
          <p:nvPr/>
        </p:nvSpPr>
        <p:spPr>
          <a:xfrm>
            <a:off x="395621" y="797769"/>
            <a:ext cx="2970213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30175" indent="-117475" fontAlgn="auto">
              <a:spcBef>
                <a:spcPts val="0"/>
              </a:spcBef>
              <a:spcAft>
                <a:spcPts val="0"/>
              </a:spcAft>
              <a:buClr>
                <a:srgbClr val="729A0E"/>
              </a:buClr>
              <a:buSzPct val="60000"/>
              <a:buFont typeface="Arial"/>
              <a:buChar char="•"/>
              <a:tabLst>
                <a:tab pos="130810" algn="l"/>
              </a:tabLst>
              <a:defRPr/>
            </a:pPr>
            <a:r>
              <a:rPr sz="1000" dirty="0">
                <a:solidFill>
                  <a:srgbClr val="178DBC"/>
                </a:solidFill>
                <a:latin typeface="Arial"/>
                <a:ea typeface="+mn-ea"/>
                <a:cs typeface="Arial"/>
              </a:rPr>
              <a:t>Solution</a:t>
            </a:r>
            <a:r>
              <a:rPr sz="1000" dirty="0">
                <a:solidFill>
                  <a:srgbClr val="5A5A5A"/>
                </a:solidFill>
                <a:latin typeface="Arial"/>
                <a:ea typeface="+mn-ea"/>
                <a:cs typeface="Arial"/>
              </a:rPr>
              <a:t>:  allocate each  </a:t>
            </a:r>
            <a:r>
              <a:rPr sz="1050" baseline="31746" dirty="0">
                <a:solidFill>
                  <a:srgbClr val="729A0E"/>
                </a:solidFill>
                <a:latin typeface="Verdana"/>
                <a:ea typeface="+mn-ea"/>
                <a:cs typeface="Verdana"/>
              </a:rPr>
              <a:t>1  </a:t>
            </a:r>
            <a:r>
              <a:rPr sz="1000" dirty="0">
                <a:solidFill>
                  <a:srgbClr val="5A5A5A"/>
                </a:solidFill>
                <a:latin typeface="Arial"/>
                <a:ea typeface="+mn-ea"/>
                <a:cs typeface="Arial"/>
              </a:rPr>
              <a:t>of the shared resource.</a:t>
            </a:r>
            <a:endParaRPr sz="1000" dirty="0">
              <a:latin typeface="Arial"/>
              <a:ea typeface="+mn-ea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1885156" y="876301"/>
            <a:ext cx="74612" cy="114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700" i="1" spc="-5" dirty="0">
                <a:solidFill>
                  <a:srgbClr val="729A0E"/>
                </a:solidFill>
                <a:latin typeface="Franklin Gothic Book"/>
                <a:ea typeface="+mn-ea"/>
                <a:cs typeface="Franklin Gothic Book"/>
              </a:rPr>
              <a:t>n</a:t>
            </a:r>
            <a:endParaRPr sz="700">
              <a:latin typeface="Franklin Gothic Book"/>
              <a:ea typeface="+mn-ea"/>
              <a:cs typeface="Franklin Gothic Boo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25" dirty="0"/>
              <a:t>M</a:t>
            </a:r>
            <a:r>
              <a:rPr spc="-70" dirty="0"/>
              <a:t>a</a:t>
            </a:r>
            <a:r>
              <a:rPr spc="-50" dirty="0"/>
              <a:t>x-</a:t>
            </a:r>
            <a:r>
              <a:rPr spc="125" dirty="0"/>
              <a:t>M</a:t>
            </a:r>
            <a:r>
              <a:rPr spc="5" dirty="0"/>
              <a:t>i</a:t>
            </a:r>
            <a:r>
              <a:rPr spc="-65" dirty="0"/>
              <a:t>n</a:t>
            </a:r>
            <a:r>
              <a:rPr spc="30" dirty="0"/>
              <a:t> </a:t>
            </a:r>
            <a:r>
              <a:rPr spc="25" dirty="0"/>
              <a:t>F</a:t>
            </a:r>
            <a:r>
              <a:rPr spc="-70" dirty="0"/>
              <a:t>a</a:t>
            </a:r>
            <a:r>
              <a:rPr spc="5" dirty="0"/>
              <a:t>i</a:t>
            </a:r>
            <a:r>
              <a:rPr spc="-35" dirty="0"/>
              <a:t>r</a:t>
            </a:r>
            <a:r>
              <a:rPr spc="-65" dirty="0"/>
              <a:t>n</a:t>
            </a:r>
            <a:r>
              <a:rPr spc="-120" dirty="0"/>
              <a:t>e</a:t>
            </a:r>
            <a:r>
              <a:rPr spc="-90" dirty="0"/>
              <a:t>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633413"/>
            <a:ext cx="3638550" cy="1104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1 resource:  CPU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38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Total resources:  20 CPU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38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User 1 has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x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tasks and wants </a:t>
            </a:r>
            <a:r>
              <a:rPr lang="x-none" altLang="x-none" sz="1100" dirty="0">
                <a:solidFill>
                  <a:srgbClr val="178DBC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&lt;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1</a:t>
            </a:r>
            <a:r>
              <a:rPr lang="x-none" altLang="x-none" sz="1100" i="1" dirty="0">
                <a:solidFill>
                  <a:srgbClr val="178DBC"/>
                </a:solidFill>
                <a:latin typeface="Lucida Sans" charset="0"/>
                <a:ea typeface="Lucida Sans" charset="0"/>
                <a:cs typeface="Lucida Sans" charset="0"/>
              </a:rPr>
              <a:t>CPU </a:t>
            </a:r>
            <a:r>
              <a:rPr lang="x-none" altLang="x-none" sz="1100" dirty="0">
                <a:solidFill>
                  <a:srgbClr val="178DBC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&gt;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per task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1125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User 2 has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y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tasks and wants </a:t>
            </a:r>
            <a:r>
              <a:rPr lang="x-none" altLang="x-none" sz="1100" dirty="0">
                <a:solidFill>
                  <a:srgbClr val="178DBC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&lt;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2</a:t>
            </a:r>
            <a:r>
              <a:rPr lang="x-none" altLang="x-none" sz="1100" i="1" dirty="0">
                <a:solidFill>
                  <a:srgbClr val="178DBC"/>
                </a:solidFill>
                <a:latin typeface="Lucida Sans" charset="0"/>
                <a:ea typeface="Lucida Sans" charset="0"/>
                <a:cs typeface="Lucida Sans" charset="0"/>
              </a:rPr>
              <a:t>CPU </a:t>
            </a:r>
            <a:r>
              <a:rPr lang="x-none" altLang="x-none" sz="1100" dirty="0">
                <a:solidFill>
                  <a:srgbClr val="178DBC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&gt;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per task</a:t>
            </a:r>
            <a:endParaRPr lang="x-none" altLang="x-none" sz="1100" dirty="0">
              <a:latin typeface="Arial" charset="0"/>
            </a:endParaRPr>
          </a:p>
        </p:txBody>
      </p:sp>
      <p:sp>
        <p:nvSpPr>
          <p:cNvPr id="34821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2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66 w 1536064"/>
              <a:gd name="T3" fmla="*/ 109644 h 109854"/>
              <a:gd name="T4" fmla="*/ 1535966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66" y="109644"/>
                </a:lnTo>
                <a:lnTo>
                  <a:pt x="1535966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3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25" dirty="0"/>
              <a:t>M</a:t>
            </a:r>
            <a:r>
              <a:rPr spc="-70" dirty="0"/>
              <a:t>a</a:t>
            </a:r>
            <a:r>
              <a:rPr spc="-50" dirty="0"/>
              <a:t>x-</a:t>
            </a:r>
            <a:r>
              <a:rPr spc="125" dirty="0"/>
              <a:t>M</a:t>
            </a:r>
            <a:r>
              <a:rPr spc="5" dirty="0"/>
              <a:t>i</a:t>
            </a:r>
            <a:r>
              <a:rPr spc="-65" dirty="0"/>
              <a:t>n</a:t>
            </a:r>
            <a:r>
              <a:rPr spc="30" dirty="0"/>
              <a:t> </a:t>
            </a:r>
            <a:r>
              <a:rPr spc="25" dirty="0"/>
              <a:t>F</a:t>
            </a:r>
            <a:r>
              <a:rPr spc="-70" dirty="0"/>
              <a:t>a</a:t>
            </a:r>
            <a:r>
              <a:rPr spc="5" dirty="0"/>
              <a:t>i</a:t>
            </a:r>
            <a:r>
              <a:rPr spc="-35" dirty="0"/>
              <a:t>r</a:t>
            </a:r>
            <a:r>
              <a:rPr spc="-65" dirty="0"/>
              <a:t>n</a:t>
            </a:r>
            <a:r>
              <a:rPr spc="-120" dirty="0"/>
              <a:t>e</a:t>
            </a:r>
            <a:r>
              <a:rPr spc="-90" dirty="0"/>
              <a:t>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633413"/>
            <a:ext cx="3562350" cy="1414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1 resource:  CPU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38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Total resources:  20 CPU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38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User 1 has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x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tasks and wants </a:t>
            </a:r>
            <a:r>
              <a:rPr lang="x-none" altLang="x-none" sz="1100" dirty="0">
                <a:solidFill>
                  <a:srgbClr val="178DBC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&lt;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1</a:t>
            </a:r>
            <a:r>
              <a:rPr lang="x-none" altLang="x-none" sz="1100" i="1" dirty="0">
                <a:solidFill>
                  <a:srgbClr val="178DBC"/>
                </a:solidFill>
                <a:latin typeface="Lucida Sans" charset="0"/>
                <a:ea typeface="Lucida Sans" charset="0"/>
                <a:cs typeface="Lucida Sans" charset="0"/>
              </a:rPr>
              <a:t>CPU </a:t>
            </a:r>
            <a:r>
              <a:rPr lang="x-none" altLang="x-none" sz="1100" dirty="0">
                <a:solidFill>
                  <a:srgbClr val="178DBC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&gt;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per task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1125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User 2 has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y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tasks and wants </a:t>
            </a:r>
            <a:r>
              <a:rPr lang="x-none" altLang="x-none" sz="1100" dirty="0">
                <a:solidFill>
                  <a:srgbClr val="178DBC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&lt;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2</a:t>
            </a:r>
            <a:r>
              <a:rPr lang="x-none" altLang="x-none" sz="1100" i="1" dirty="0">
                <a:solidFill>
                  <a:srgbClr val="178DBC"/>
                </a:solidFill>
                <a:latin typeface="Lucida Sans" charset="0"/>
                <a:ea typeface="Lucida Sans" charset="0"/>
                <a:cs typeface="Lucida Sans" charset="0"/>
              </a:rPr>
              <a:t>CPU </a:t>
            </a:r>
            <a:r>
              <a:rPr lang="x-none" altLang="x-none" sz="1100" dirty="0">
                <a:solidFill>
                  <a:srgbClr val="178DBC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&gt;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per task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1125"/>
              </a:spcBef>
            </a:pP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max(x</a:t>
            </a:r>
            <a:r>
              <a:rPr lang="x-none" altLang="x-none" sz="1100" dirty="0">
                <a:solidFill>
                  <a:srgbClr val="178DBC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,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y) </a:t>
            </a:r>
            <a:r>
              <a:rPr lang="x-none" altLang="x-none" sz="1100" dirty="0">
                <a:solidFill>
                  <a:srgbClr val="729A0E"/>
                </a:solidFill>
                <a:latin typeface="Arial" charset="0"/>
              </a:rPr>
              <a:t>(maximize allocation)</a:t>
            </a:r>
            <a:endParaRPr lang="x-none" altLang="x-none" sz="1100" dirty="0">
              <a:latin typeface="Arial" charset="0"/>
            </a:endParaRPr>
          </a:p>
        </p:txBody>
      </p:sp>
      <p:sp>
        <p:nvSpPr>
          <p:cNvPr id="35845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6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66 w 1536064"/>
              <a:gd name="T3" fmla="*/ 109644 h 109854"/>
              <a:gd name="T4" fmla="*/ 1535966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66" y="109644"/>
                </a:lnTo>
                <a:lnTo>
                  <a:pt x="1535966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7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25" dirty="0"/>
              <a:t>M</a:t>
            </a:r>
            <a:r>
              <a:rPr spc="-70" dirty="0"/>
              <a:t>a</a:t>
            </a:r>
            <a:r>
              <a:rPr spc="-50" dirty="0"/>
              <a:t>x-</a:t>
            </a:r>
            <a:r>
              <a:rPr spc="125" dirty="0"/>
              <a:t>M</a:t>
            </a:r>
            <a:r>
              <a:rPr spc="5" dirty="0"/>
              <a:t>i</a:t>
            </a:r>
            <a:r>
              <a:rPr spc="-65" dirty="0"/>
              <a:t>n</a:t>
            </a:r>
            <a:r>
              <a:rPr spc="30" dirty="0"/>
              <a:t> </a:t>
            </a:r>
            <a:r>
              <a:rPr spc="25" dirty="0"/>
              <a:t>F</a:t>
            </a:r>
            <a:r>
              <a:rPr spc="-70" dirty="0"/>
              <a:t>a</a:t>
            </a:r>
            <a:r>
              <a:rPr spc="5" dirty="0"/>
              <a:t>i</a:t>
            </a:r>
            <a:r>
              <a:rPr spc="-35" dirty="0"/>
              <a:t>r</a:t>
            </a:r>
            <a:r>
              <a:rPr spc="-65" dirty="0"/>
              <a:t>n</a:t>
            </a:r>
            <a:r>
              <a:rPr spc="-120" dirty="0"/>
              <a:t>e</a:t>
            </a:r>
            <a:r>
              <a:rPr spc="-90" dirty="0"/>
              <a:t>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633413"/>
            <a:ext cx="3562350" cy="17491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1 resource:  CPU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38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Total resources:  20 CPU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38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User 1 has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x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tasks and wants </a:t>
            </a:r>
            <a:r>
              <a:rPr lang="x-none" altLang="x-none" sz="1100" dirty="0">
                <a:solidFill>
                  <a:srgbClr val="178DBC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&lt;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1</a:t>
            </a:r>
            <a:r>
              <a:rPr lang="x-none" altLang="x-none" sz="1100" i="1" dirty="0">
                <a:solidFill>
                  <a:srgbClr val="178DBC"/>
                </a:solidFill>
                <a:latin typeface="Lucida Sans" charset="0"/>
                <a:ea typeface="Lucida Sans" charset="0"/>
                <a:cs typeface="Lucida Sans" charset="0"/>
              </a:rPr>
              <a:t>CPU </a:t>
            </a:r>
            <a:r>
              <a:rPr lang="x-none" altLang="x-none" sz="1100" dirty="0">
                <a:solidFill>
                  <a:srgbClr val="178DBC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&gt;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per task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1125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User 2 has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y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tasks and wants </a:t>
            </a:r>
            <a:r>
              <a:rPr lang="x-none" altLang="x-none" sz="1100" dirty="0">
                <a:solidFill>
                  <a:srgbClr val="178DBC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&lt;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2</a:t>
            </a:r>
            <a:r>
              <a:rPr lang="x-none" altLang="x-none" sz="1100" i="1" dirty="0">
                <a:solidFill>
                  <a:srgbClr val="178DBC"/>
                </a:solidFill>
                <a:latin typeface="Lucida Sans" charset="0"/>
                <a:ea typeface="Lucida Sans" charset="0"/>
                <a:cs typeface="Lucida Sans" charset="0"/>
              </a:rPr>
              <a:t>CPU </a:t>
            </a:r>
            <a:r>
              <a:rPr lang="x-none" altLang="x-none" sz="1100" dirty="0">
                <a:solidFill>
                  <a:srgbClr val="178DBC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&gt;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per task</a:t>
            </a:r>
            <a:endParaRPr lang="x-none" altLang="x-none" sz="1100" dirty="0">
              <a:latin typeface="Arial" charset="0"/>
            </a:endParaRPr>
          </a:p>
          <a:p>
            <a:pPr>
              <a:lnSpc>
                <a:spcPct val="103000"/>
              </a:lnSpc>
              <a:spcBef>
                <a:spcPts val="1088"/>
              </a:spcBef>
            </a:pP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max(x</a:t>
            </a:r>
            <a:r>
              <a:rPr lang="x-none" altLang="x-none" sz="1100" dirty="0">
                <a:solidFill>
                  <a:srgbClr val="178DBC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,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y) </a:t>
            </a:r>
            <a:r>
              <a:rPr lang="x-none" altLang="x-none" sz="1100" dirty="0">
                <a:solidFill>
                  <a:srgbClr val="729A0E"/>
                </a:solidFill>
                <a:latin typeface="Arial" charset="0"/>
              </a:rPr>
              <a:t>(maximize allocation)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subject to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38"/>
              </a:spcBef>
            </a:pP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x + 2y ≤ 20 </a:t>
            </a:r>
            <a:r>
              <a:rPr lang="x-none" altLang="x-none" sz="1100" dirty="0">
                <a:solidFill>
                  <a:srgbClr val="729A0E"/>
                </a:solidFill>
                <a:latin typeface="Arial" charset="0"/>
              </a:rPr>
              <a:t>(CPU constraint)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38"/>
              </a:spcBef>
            </a:pP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x = 2y</a:t>
            </a:r>
            <a:endParaRPr lang="x-none" altLang="x-none" sz="1100" dirty="0">
              <a:latin typeface="Arial" charset="0"/>
            </a:endParaRPr>
          </a:p>
        </p:txBody>
      </p:sp>
      <p:sp>
        <p:nvSpPr>
          <p:cNvPr id="36869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70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66 w 1536064"/>
              <a:gd name="T3" fmla="*/ 109644 h 109854"/>
              <a:gd name="T4" fmla="*/ 1535966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66" y="109644"/>
                </a:lnTo>
                <a:lnTo>
                  <a:pt x="1535966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71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75" y="134938"/>
            <a:ext cx="4527550" cy="215444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Max-Min Fairness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633413"/>
            <a:ext cx="3638550" cy="2256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1 resource:  CPU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38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Total resources:  20 CPU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38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User 1 has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x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tasks and wants </a:t>
            </a:r>
            <a:r>
              <a:rPr lang="x-none" altLang="x-none" sz="1100" dirty="0">
                <a:solidFill>
                  <a:srgbClr val="178DBC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&lt;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1</a:t>
            </a:r>
            <a:r>
              <a:rPr lang="x-none" altLang="x-none" sz="1100" i="1" dirty="0">
                <a:solidFill>
                  <a:srgbClr val="178DBC"/>
                </a:solidFill>
                <a:latin typeface="Lucida Sans" charset="0"/>
                <a:ea typeface="Lucida Sans" charset="0"/>
                <a:cs typeface="Lucida Sans" charset="0"/>
              </a:rPr>
              <a:t>CPU </a:t>
            </a:r>
            <a:r>
              <a:rPr lang="x-none" altLang="x-none" sz="1100" dirty="0">
                <a:solidFill>
                  <a:srgbClr val="178DBC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&gt;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per task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1125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User 2 has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y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tasks and wants </a:t>
            </a:r>
            <a:r>
              <a:rPr lang="x-none" altLang="x-none" sz="1100" dirty="0">
                <a:solidFill>
                  <a:srgbClr val="178DBC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&lt;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2</a:t>
            </a:r>
            <a:r>
              <a:rPr lang="x-none" altLang="x-none" sz="1100" i="1" dirty="0">
                <a:solidFill>
                  <a:srgbClr val="178DBC"/>
                </a:solidFill>
                <a:latin typeface="Lucida Sans" charset="0"/>
                <a:ea typeface="Lucida Sans" charset="0"/>
                <a:cs typeface="Lucida Sans" charset="0"/>
              </a:rPr>
              <a:t>CPU </a:t>
            </a:r>
            <a:r>
              <a:rPr lang="x-none" altLang="x-none" sz="1100" dirty="0">
                <a:solidFill>
                  <a:srgbClr val="178DBC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&gt;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per task</a:t>
            </a:r>
            <a:endParaRPr lang="x-none" altLang="x-none" sz="1100" dirty="0">
              <a:latin typeface="Arial" charset="0"/>
            </a:endParaRPr>
          </a:p>
          <a:p>
            <a:pPr>
              <a:lnSpc>
                <a:spcPct val="103000"/>
              </a:lnSpc>
              <a:spcBef>
                <a:spcPts val="1088"/>
              </a:spcBef>
            </a:pP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max(x</a:t>
            </a:r>
            <a:r>
              <a:rPr lang="x-none" altLang="x-none" sz="1100" dirty="0">
                <a:solidFill>
                  <a:srgbClr val="178DBC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,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y) </a:t>
            </a:r>
            <a:r>
              <a:rPr lang="x-none" altLang="x-none" sz="1100" dirty="0">
                <a:solidFill>
                  <a:srgbClr val="729A0E"/>
                </a:solidFill>
                <a:latin typeface="Arial" charset="0"/>
              </a:rPr>
              <a:t>(maximize allocation)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subject to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38"/>
              </a:spcBef>
            </a:pP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x + 2y ≤ 20 </a:t>
            </a:r>
            <a:r>
              <a:rPr lang="x-none" altLang="x-none" sz="1100" dirty="0">
                <a:solidFill>
                  <a:srgbClr val="729A0E"/>
                </a:solidFill>
                <a:latin typeface="Arial" charset="0"/>
              </a:rPr>
              <a:t>(CPU constraint)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38"/>
              </a:spcBef>
            </a:pP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x = 2y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38"/>
              </a:spcBef>
            </a:pP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so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38"/>
              </a:spcBef>
            </a:pPr>
            <a:r>
              <a:rPr lang="x-none" altLang="x-none" sz="1100" dirty="0">
                <a:solidFill>
                  <a:srgbClr val="CC0000"/>
                </a:solidFill>
                <a:latin typeface="Arial" charset="0"/>
              </a:rPr>
              <a:t>x = 10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38"/>
              </a:spcBef>
            </a:pPr>
            <a:r>
              <a:rPr lang="x-none" altLang="x-none" sz="1100" dirty="0">
                <a:solidFill>
                  <a:srgbClr val="CC0000"/>
                </a:solidFill>
                <a:latin typeface="Arial" charset="0"/>
              </a:rPr>
              <a:t>y = 5</a:t>
            </a:r>
            <a:endParaRPr lang="x-none" altLang="x-none" sz="1100" dirty="0">
              <a:latin typeface="Arial" charset="0"/>
            </a:endParaRPr>
          </a:p>
        </p:txBody>
      </p:sp>
      <p:sp>
        <p:nvSpPr>
          <p:cNvPr id="37893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4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5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75" y="134938"/>
            <a:ext cx="4527550" cy="215444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Why is Fair Sharing Useful?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936625"/>
            <a:ext cx="4052888" cy="16891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Proportional allocation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:  user 1 gets weight 2, user 2 weight 1.</a:t>
            </a:r>
            <a:endParaRPr lang="x-none" altLang="x-none" sz="1100">
              <a:latin typeface="Arial" charset="0"/>
            </a:endParaRPr>
          </a:p>
          <a:p>
            <a:endParaRPr lang="x-none" altLang="x-none" sz="110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95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Priorities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:  give user 1 weight 1000, user 2 weight 1.</a:t>
            </a:r>
            <a:endParaRPr lang="x-none" altLang="x-none" sz="1100">
              <a:latin typeface="Arial" charset="0"/>
            </a:endParaRPr>
          </a:p>
          <a:p>
            <a:endParaRPr lang="x-none" altLang="x-none" sz="110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3000"/>
              </a:lnSpc>
              <a:spcBef>
                <a:spcPts val="913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Reservations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:  ensure user 1 gets 10% of a resource, so give user 1 weight 10, sum weights ≤ 100.</a:t>
            </a:r>
            <a:endParaRPr lang="x-none" altLang="x-none" sz="1100">
              <a:latin typeface="Arial" charset="0"/>
            </a:endParaRPr>
          </a:p>
          <a:p>
            <a:endParaRPr lang="x-none" altLang="x-none" sz="110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950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Isolation policy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:  users cannot affect others beyond their fair share.</a:t>
            </a:r>
            <a:endParaRPr lang="x-none" altLang="x-none" sz="1100">
              <a:latin typeface="Arial" charset="0"/>
            </a:endParaRPr>
          </a:p>
        </p:txBody>
      </p:sp>
      <p:sp>
        <p:nvSpPr>
          <p:cNvPr id="38917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8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9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14" dirty="0"/>
              <a:t>P</a:t>
            </a:r>
            <a:r>
              <a:rPr spc="-35" dirty="0"/>
              <a:t>r</a:t>
            </a:r>
            <a:r>
              <a:rPr spc="-65" dirty="0"/>
              <a:t>o</a:t>
            </a:r>
            <a:r>
              <a:rPr spc="-20" dirty="0"/>
              <a:t>p</a:t>
            </a:r>
            <a:r>
              <a:rPr spc="-120" dirty="0"/>
              <a:t>e</a:t>
            </a:r>
            <a:r>
              <a:rPr spc="-35" dirty="0"/>
              <a:t>r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120" dirty="0"/>
              <a:t>e</a:t>
            </a:r>
            <a:r>
              <a:rPr spc="-90" dirty="0"/>
              <a:t>s</a:t>
            </a:r>
            <a:r>
              <a:rPr spc="30" dirty="0"/>
              <a:t> </a:t>
            </a:r>
            <a:r>
              <a:rPr spc="-65" dirty="0"/>
              <a:t>o</a:t>
            </a:r>
            <a:r>
              <a:rPr spc="-20" dirty="0"/>
              <a:t>f</a:t>
            </a:r>
            <a:r>
              <a:rPr spc="30" dirty="0"/>
              <a:t> </a:t>
            </a:r>
            <a:r>
              <a:rPr spc="125" dirty="0"/>
              <a:t>M</a:t>
            </a:r>
            <a:r>
              <a:rPr spc="-70" dirty="0"/>
              <a:t>a</a:t>
            </a:r>
            <a:r>
              <a:rPr spc="-50" dirty="0"/>
              <a:t>x-</a:t>
            </a:r>
            <a:r>
              <a:rPr spc="125" dirty="0"/>
              <a:t>M</a:t>
            </a:r>
            <a:r>
              <a:rPr spc="5" dirty="0"/>
              <a:t>i</a:t>
            </a:r>
            <a:r>
              <a:rPr spc="-65" dirty="0"/>
              <a:t>n</a:t>
            </a:r>
            <a:r>
              <a:rPr spc="30" dirty="0"/>
              <a:t> </a:t>
            </a:r>
            <a:r>
              <a:rPr spc="25" dirty="0"/>
              <a:t>F</a:t>
            </a:r>
            <a:r>
              <a:rPr spc="-70" dirty="0"/>
              <a:t>a</a:t>
            </a:r>
            <a:r>
              <a:rPr spc="5" dirty="0"/>
              <a:t>i</a:t>
            </a:r>
            <a:r>
              <a:rPr spc="-35" dirty="0"/>
              <a:t>r</a:t>
            </a:r>
            <a:r>
              <a:rPr spc="-65" dirty="0"/>
              <a:t>n</a:t>
            </a:r>
            <a:r>
              <a:rPr spc="-120" dirty="0"/>
              <a:t>e</a:t>
            </a:r>
            <a:r>
              <a:rPr spc="-90" dirty="0"/>
              <a:t>ss</a:t>
            </a:r>
          </a:p>
        </p:txBody>
      </p:sp>
      <p:sp>
        <p:nvSpPr>
          <p:cNvPr id="39940" name="object 4"/>
          <p:cNvSpPr>
            <a:spLocks/>
          </p:cNvSpPr>
          <p:nvPr/>
        </p:nvSpPr>
        <p:spPr bwMode="auto">
          <a:xfrm>
            <a:off x="2003424" y="968375"/>
            <a:ext cx="50800" cy="0"/>
          </a:xfrm>
          <a:custGeom>
            <a:avLst/>
            <a:gdLst>
              <a:gd name="T0" fmla="*/ 0 w 50164"/>
              <a:gd name="T1" fmla="*/ 50066 w 5016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50164">
                <a:moveTo>
                  <a:pt x="0" y="0"/>
                </a:moveTo>
                <a:lnTo>
                  <a:pt x="50066" y="0"/>
                </a:lnTo>
              </a:path>
            </a:pathLst>
          </a:custGeom>
          <a:noFill/>
          <a:ln w="5054">
            <a:solidFill>
              <a:srgbClr val="178D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325387" y="646549"/>
            <a:ext cx="2813050" cy="3488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CC0000"/>
                </a:solidFill>
                <a:latin typeface="Arial" charset="0"/>
              </a:rPr>
              <a:t>Share guarantee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en-US" altLang="x-none" sz="1000" dirty="0">
                <a:solidFill>
                  <a:srgbClr val="5A5A5A"/>
                </a:solidFill>
                <a:latin typeface="Arial" charset="0"/>
              </a:rPr>
              <a:t>  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Each user can get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</a:rPr>
              <a:t>at least  </a:t>
            </a:r>
            <a:r>
              <a:rPr lang="x-none" altLang="x-none" sz="1000" baseline="32000" dirty="0">
                <a:solidFill>
                  <a:srgbClr val="178DBC"/>
                </a:solidFill>
                <a:latin typeface="Verdana" charset="0"/>
                <a:ea typeface="Verdana" charset="0"/>
                <a:cs typeface="Verdana" charset="0"/>
              </a:rPr>
              <a:t>1 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of the resource.</a:t>
            </a:r>
            <a:endParaRPr lang="x-none" altLang="x-none" sz="1000" dirty="0">
              <a:latin typeface="Arial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9612" y="965200"/>
            <a:ext cx="74612" cy="114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700" i="1" spc="-5" dirty="0">
                <a:solidFill>
                  <a:srgbClr val="178DBC"/>
                </a:solidFill>
                <a:latin typeface="Franklin Gothic Book"/>
                <a:ea typeface="+mn-ea"/>
                <a:cs typeface="Franklin Gothic Book"/>
              </a:rPr>
              <a:t>n</a:t>
            </a:r>
            <a:endParaRPr sz="700">
              <a:latin typeface="Franklin Gothic Book"/>
              <a:ea typeface="+mn-ea"/>
              <a:cs typeface="Franklin Gothic 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75" y="1025525"/>
            <a:ext cx="3876675" cy="7797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36563" indent="-117475">
              <a:tabLst>
                <a:tab pos="43815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43815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43815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43815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43815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3815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3815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3815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3815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But will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</a:rPr>
              <a:t>get less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if her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</a:rPr>
              <a:t>demand is less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000" dirty="0">
              <a:latin typeface="Arial" charset="0"/>
            </a:endParaRPr>
          </a:p>
          <a:p>
            <a:pPr>
              <a:spcBef>
                <a:spcPts val="13"/>
              </a:spcBef>
              <a:buClr>
                <a:srgbClr val="729A0E"/>
              </a:buClr>
              <a:buFont typeface="Arial" charset="0"/>
              <a:buChar char="•"/>
            </a:pPr>
            <a:endParaRPr lang="x-none" altLang="x-none" sz="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CC0000"/>
                </a:solidFill>
                <a:latin typeface="Arial" charset="0"/>
              </a:rPr>
              <a:t>Strategy proof</a:t>
            </a:r>
            <a:endParaRPr lang="x-none" altLang="x-none" sz="1100" dirty="0">
              <a:latin typeface="Arial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Users are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</a:rPr>
              <a:t>not better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off by asking for more than they need.</a:t>
            </a:r>
            <a:endParaRPr lang="x-none" altLang="x-none" sz="1000" dirty="0">
              <a:latin typeface="Arial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Users have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</a:rPr>
              <a:t>no reason to lie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000" dirty="0">
              <a:latin typeface="Arial" charset="0"/>
            </a:endParaRPr>
          </a:p>
        </p:txBody>
      </p:sp>
      <p:sp>
        <p:nvSpPr>
          <p:cNvPr id="39944" name="object 8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5" name="object 9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66 w 1536064"/>
              <a:gd name="T3" fmla="*/ 109644 h 109854"/>
              <a:gd name="T4" fmla="*/ 1535966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66" y="109644"/>
                </a:lnTo>
                <a:lnTo>
                  <a:pt x="1535966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6" name="object 10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11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12" name="object 12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6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14" dirty="0"/>
              <a:t>P</a:t>
            </a:r>
            <a:r>
              <a:rPr spc="-35" dirty="0"/>
              <a:t>r</a:t>
            </a:r>
            <a:r>
              <a:rPr spc="-65" dirty="0"/>
              <a:t>o</a:t>
            </a:r>
            <a:r>
              <a:rPr spc="-20" dirty="0"/>
              <a:t>p</a:t>
            </a:r>
            <a:r>
              <a:rPr spc="-120" dirty="0"/>
              <a:t>e</a:t>
            </a:r>
            <a:r>
              <a:rPr spc="-35" dirty="0"/>
              <a:t>r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120" dirty="0"/>
              <a:t>e</a:t>
            </a:r>
            <a:r>
              <a:rPr spc="-90" dirty="0"/>
              <a:t>s</a:t>
            </a:r>
            <a:r>
              <a:rPr spc="30" dirty="0"/>
              <a:t> </a:t>
            </a:r>
            <a:r>
              <a:rPr spc="-65" dirty="0"/>
              <a:t>o</a:t>
            </a:r>
            <a:r>
              <a:rPr spc="-20" dirty="0"/>
              <a:t>f</a:t>
            </a:r>
            <a:r>
              <a:rPr spc="30" dirty="0"/>
              <a:t> </a:t>
            </a:r>
            <a:r>
              <a:rPr spc="125" dirty="0"/>
              <a:t>M</a:t>
            </a:r>
            <a:r>
              <a:rPr spc="-70" dirty="0"/>
              <a:t>a</a:t>
            </a:r>
            <a:r>
              <a:rPr spc="-50" dirty="0"/>
              <a:t>x-</a:t>
            </a:r>
            <a:r>
              <a:rPr spc="125" dirty="0"/>
              <a:t>M</a:t>
            </a:r>
            <a:r>
              <a:rPr spc="5" dirty="0"/>
              <a:t>i</a:t>
            </a:r>
            <a:r>
              <a:rPr spc="-65" dirty="0"/>
              <a:t>n</a:t>
            </a:r>
            <a:r>
              <a:rPr spc="30" dirty="0"/>
              <a:t> </a:t>
            </a:r>
            <a:r>
              <a:rPr spc="25" dirty="0"/>
              <a:t>F</a:t>
            </a:r>
            <a:r>
              <a:rPr spc="-70" dirty="0"/>
              <a:t>a</a:t>
            </a:r>
            <a:r>
              <a:rPr spc="5" dirty="0"/>
              <a:t>i</a:t>
            </a:r>
            <a:r>
              <a:rPr spc="-35" dirty="0"/>
              <a:t>r</a:t>
            </a:r>
            <a:r>
              <a:rPr spc="-65" dirty="0"/>
              <a:t>n</a:t>
            </a:r>
            <a:r>
              <a:rPr spc="-120" dirty="0"/>
              <a:t>e</a:t>
            </a:r>
            <a:r>
              <a:rPr spc="-90" dirty="0"/>
              <a:t>ss</a:t>
            </a:r>
          </a:p>
        </p:txBody>
      </p:sp>
      <p:sp>
        <p:nvSpPr>
          <p:cNvPr id="40964" name="object 4"/>
          <p:cNvSpPr>
            <a:spLocks/>
          </p:cNvSpPr>
          <p:nvPr/>
        </p:nvSpPr>
        <p:spPr bwMode="auto">
          <a:xfrm>
            <a:off x="1965960" y="994727"/>
            <a:ext cx="50800" cy="0"/>
          </a:xfrm>
          <a:custGeom>
            <a:avLst/>
            <a:gdLst>
              <a:gd name="T0" fmla="*/ 0 w 50164"/>
              <a:gd name="T1" fmla="*/ 50066 w 5016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50164">
                <a:moveTo>
                  <a:pt x="0" y="0"/>
                </a:moveTo>
                <a:lnTo>
                  <a:pt x="50066" y="0"/>
                </a:lnTo>
              </a:path>
            </a:pathLst>
          </a:custGeom>
          <a:noFill/>
          <a:ln w="5054">
            <a:solidFill>
              <a:srgbClr val="178D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338221" y="689194"/>
            <a:ext cx="2813050" cy="3488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CC0000"/>
                </a:solidFill>
                <a:latin typeface="Arial" charset="0"/>
              </a:rPr>
              <a:t>Share guarantee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en-US" altLang="x-none" sz="1000" dirty="0">
                <a:solidFill>
                  <a:srgbClr val="5A5A5A"/>
                </a:solidFill>
                <a:latin typeface="Arial" charset="0"/>
              </a:rPr>
              <a:t> 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Each user can get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</a:rPr>
              <a:t>at least  </a:t>
            </a:r>
            <a:r>
              <a:rPr lang="x-none" altLang="x-none" sz="1000" baseline="32000" dirty="0">
                <a:solidFill>
                  <a:srgbClr val="178DBC"/>
                </a:solidFill>
                <a:latin typeface="Verdana" charset="0"/>
                <a:ea typeface="Verdana" charset="0"/>
                <a:cs typeface="Verdana" charset="0"/>
              </a:rPr>
              <a:t>1 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of the resource.</a:t>
            </a:r>
            <a:endParaRPr lang="x-none" altLang="x-none" sz="1000" dirty="0">
              <a:latin typeface="Arial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5960" y="980857"/>
            <a:ext cx="74612" cy="114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700" i="1" spc="-5" dirty="0">
                <a:solidFill>
                  <a:srgbClr val="178DBC"/>
                </a:solidFill>
                <a:latin typeface="Franklin Gothic Book"/>
                <a:ea typeface="+mn-ea"/>
                <a:cs typeface="Franklin Gothic Book"/>
              </a:rPr>
              <a:t>n</a:t>
            </a:r>
            <a:endParaRPr sz="700">
              <a:latin typeface="Franklin Gothic Book"/>
              <a:ea typeface="+mn-ea"/>
              <a:cs typeface="Franklin Gothic 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08" y="1031875"/>
            <a:ext cx="3889342" cy="7797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36563" indent="-117475">
              <a:tabLst>
                <a:tab pos="438150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tabLst>
                <a:tab pos="438150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438150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438150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438150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38150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38150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38150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38150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But will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</a:rPr>
              <a:t>get less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if her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</a:rPr>
              <a:t>demand is less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000" dirty="0">
              <a:latin typeface="Arial" charset="0"/>
            </a:endParaRPr>
          </a:p>
          <a:p>
            <a:pPr>
              <a:spcBef>
                <a:spcPts val="13"/>
              </a:spcBef>
              <a:buClr>
                <a:srgbClr val="729A0E"/>
              </a:buClr>
              <a:buFont typeface="Arial" charset="0"/>
              <a:buChar char="•"/>
            </a:pPr>
            <a:endParaRPr lang="x-none" altLang="x-none" sz="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CC0000"/>
                </a:solidFill>
                <a:latin typeface="Arial" charset="0"/>
              </a:rPr>
              <a:t>Strategy proof</a:t>
            </a:r>
            <a:endParaRPr lang="x-none" altLang="x-none" sz="1100" dirty="0">
              <a:latin typeface="Arial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Users are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</a:rPr>
              <a:t>not better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off by asking for more than they need.</a:t>
            </a:r>
            <a:endParaRPr lang="x-none" altLang="x-none" sz="1000" dirty="0">
              <a:latin typeface="Arial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Users have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</a:rPr>
              <a:t>no reason to lie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000" dirty="0">
              <a:latin typeface="Arial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150" y="2035175"/>
            <a:ext cx="4052888" cy="6524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60338" indent="-147638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3000"/>
              </a:lnSpc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Max-Min fairness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is the only </a:t>
            </a:r>
            <a:r>
              <a:rPr lang="x-none" altLang="x-none" sz="1100" dirty="0">
                <a:solidFill>
                  <a:srgbClr val="729A0E"/>
                </a:solidFill>
                <a:latin typeface="Arial" charset="0"/>
              </a:rPr>
              <a:t>reasonable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mechanism with these two properties.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38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Widely used:  OS, networking, datacenters, ...</a:t>
            </a:r>
            <a:endParaRPr lang="x-none" altLang="x-none" sz="1100" dirty="0">
              <a:latin typeface="Arial" charset="0"/>
            </a:endParaRPr>
          </a:p>
        </p:txBody>
      </p:sp>
      <p:sp>
        <p:nvSpPr>
          <p:cNvPr id="40969" name="object 9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70" name="object 10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71" name="object 11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object 12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13" name="object 13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7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14" dirty="0"/>
              <a:t>P</a:t>
            </a:r>
            <a:r>
              <a:rPr spc="-35" dirty="0"/>
              <a:t>r</a:t>
            </a:r>
            <a:r>
              <a:rPr spc="-65" dirty="0"/>
              <a:t>o</a:t>
            </a:r>
            <a:r>
              <a:rPr spc="-20" dirty="0"/>
              <a:t>p</a:t>
            </a:r>
            <a:r>
              <a:rPr spc="-65" dirty="0"/>
              <a:t>o</a:t>
            </a:r>
            <a:r>
              <a:rPr spc="-90" dirty="0"/>
              <a:t>s</a:t>
            </a:r>
            <a:r>
              <a:rPr spc="-120" dirty="0"/>
              <a:t>e</a:t>
            </a:r>
            <a:r>
              <a:rPr spc="-55" dirty="0"/>
              <a:t>d</a:t>
            </a:r>
            <a:r>
              <a:rPr spc="30" dirty="0"/>
              <a:t> </a:t>
            </a:r>
            <a:r>
              <a:rPr spc="-10" dirty="0"/>
              <a:t>S</a:t>
            </a:r>
            <a:r>
              <a:rPr spc="-65" dirty="0"/>
              <a:t>o</a:t>
            </a:r>
            <a:r>
              <a:rPr spc="5" dirty="0"/>
              <a:t>l</a:t>
            </a:r>
            <a:r>
              <a:rPr spc="-65" dirty="0"/>
              <a:t>u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</a:p>
        </p:txBody>
      </p:sp>
      <p:sp>
        <p:nvSpPr>
          <p:cNvPr id="5124" name="object 4"/>
          <p:cNvSpPr>
            <a:spLocks/>
          </p:cNvSpPr>
          <p:nvPr/>
        </p:nvSpPr>
        <p:spPr bwMode="auto">
          <a:xfrm>
            <a:off x="452438" y="1165225"/>
            <a:ext cx="3703637" cy="82550"/>
          </a:xfrm>
          <a:custGeom>
            <a:avLst/>
            <a:gdLst>
              <a:gd name="T0" fmla="*/ 3653034 w 3703954"/>
              <a:gd name="T1" fmla="*/ 0 h 82550"/>
              <a:gd name="T2" fmla="*/ 41306 w 3703954"/>
              <a:gd name="T3" fmla="*/ 896 h 82550"/>
              <a:gd name="T4" fmla="*/ 7787 w 3703954"/>
              <a:gd name="T5" fmla="*/ 23852 h 82550"/>
              <a:gd name="T6" fmla="*/ 0 w 3703954"/>
              <a:gd name="T7" fmla="*/ 50791 h 82550"/>
              <a:gd name="T8" fmla="*/ 0 w 3703954"/>
              <a:gd name="T9" fmla="*/ 82381 h 82550"/>
              <a:gd name="T10" fmla="*/ 3703844 w 3703954"/>
              <a:gd name="T11" fmla="*/ 82381 h 82550"/>
              <a:gd name="T12" fmla="*/ 3702947 w 3703954"/>
              <a:gd name="T13" fmla="*/ 41293 h 82550"/>
              <a:gd name="T14" fmla="*/ 3679985 w 3703954"/>
              <a:gd name="T15" fmla="*/ 7786 h 82550"/>
              <a:gd name="T16" fmla="*/ 3653034 w 3703954"/>
              <a:gd name="T17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3954" h="82550">
                <a:moveTo>
                  <a:pt x="3653034" y="0"/>
                </a:moveTo>
                <a:lnTo>
                  <a:pt x="41306" y="896"/>
                </a:lnTo>
                <a:lnTo>
                  <a:pt x="7787" y="23852"/>
                </a:lnTo>
                <a:lnTo>
                  <a:pt x="0" y="50791"/>
                </a:lnTo>
                <a:lnTo>
                  <a:pt x="0" y="82381"/>
                </a:lnTo>
                <a:lnTo>
                  <a:pt x="3703844" y="82381"/>
                </a:lnTo>
                <a:lnTo>
                  <a:pt x="3702947" y="41293"/>
                </a:lnTo>
                <a:lnTo>
                  <a:pt x="3679985" y="7786"/>
                </a:lnTo>
                <a:lnTo>
                  <a:pt x="3653034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" name="object 5"/>
          <p:cNvSpPr>
            <a:spLocks noChangeArrowheads="1"/>
          </p:cNvSpPr>
          <p:nvPr/>
        </p:nvSpPr>
        <p:spPr bwMode="auto">
          <a:xfrm>
            <a:off x="503238" y="1350963"/>
            <a:ext cx="101600" cy="101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5127" name="object 7"/>
          <p:cNvSpPr>
            <a:spLocks/>
          </p:cNvSpPr>
          <p:nvPr/>
        </p:nvSpPr>
        <p:spPr bwMode="auto">
          <a:xfrm>
            <a:off x="552450" y="1385888"/>
            <a:ext cx="3552825" cy="68262"/>
          </a:xfrm>
          <a:custGeom>
            <a:avLst/>
            <a:gdLst>
              <a:gd name="T0" fmla="*/ 0 w 3554095"/>
              <a:gd name="T1" fmla="*/ 67055 h 67309"/>
              <a:gd name="T2" fmla="*/ 3553967 w 3554095"/>
              <a:gd name="T3" fmla="*/ 67055 h 67309"/>
              <a:gd name="T4" fmla="*/ 3553967 w 3554095"/>
              <a:gd name="T5" fmla="*/ 0 h 67309"/>
              <a:gd name="T6" fmla="*/ 0 w 3554095"/>
              <a:gd name="T7" fmla="*/ 0 h 67309"/>
              <a:gd name="T8" fmla="*/ 0 w 3554095"/>
              <a:gd name="T9" fmla="*/ 67055 h 67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4095" h="67309">
                <a:moveTo>
                  <a:pt x="0" y="67055"/>
                </a:moveTo>
                <a:lnTo>
                  <a:pt x="3553967" y="67055"/>
                </a:lnTo>
                <a:lnTo>
                  <a:pt x="3553967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0" name="object 10"/>
          <p:cNvSpPr>
            <a:spLocks/>
          </p:cNvSpPr>
          <p:nvPr/>
        </p:nvSpPr>
        <p:spPr bwMode="auto">
          <a:xfrm>
            <a:off x="452438" y="1209675"/>
            <a:ext cx="3703637" cy="192088"/>
          </a:xfrm>
          <a:custGeom>
            <a:avLst/>
            <a:gdLst>
              <a:gd name="T0" fmla="*/ 3703844 w 3703954"/>
              <a:gd name="T1" fmla="*/ 0 h 193040"/>
              <a:gd name="T2" fmla="*/ 0 w 3703954"/>
              <a:gd name="T3" fmla="*/ 0 h 193040"/>
              <a:gd name="T4" fmla="*/ 0 w 3703954"/>
              <a:gd name="T5" fmla="*/ 142088 h 193040"/>
              <a:gd name="T6" fmla="*/ 16637 w 3703954"/>
              <a:gd name="T7" fmla="*/ 179596 h 193040"/>
              <a:gd name="T8" fmla="*/ 3653034 w 3703954"/>
              <a:gd name="T9" fmla="*/ 192880 h 193040"/>
              <a:gd name="T10" fmla="*/ 3667281 w 3703954"/>
              <a:gd name="T11" fmla="*/ 190835 h 193040"/>
              <a:gd name="T12" fmla="*/ 3698406 w 3703954"/>
              <a:gd name="T13" fmla="*/ 164880 h 193040"/>
              <a:gd name="T14" fmla="*/ 3703844 w 3703954"/>
              <a:gd name="T15" fmla="*/ 0 h 193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03954" h="193040">
                <a:moveTo>
                  <a:pt x="3703844" y="0"/>
                </a:moveTo>
                <a:lnTo>
                  <a:pt x="0" y="0"/>
                </a:lnTo>
                <a:lnTo>
                  <a:pt x="0" y="142088"/>
                </a:lnTo>
                <a:lnTo>
                  <a:pt x="16637" y="179596"/>
                </a:lnTo>
                <a:lnTo>
                  <a:pt x="3653034" y="192880"/>
                </a:lnTo>
                <a:lnTo>
                  <a:pt x="3667281" y="190835"/>
                </a:lnTo>
                <a:lnTo>
                  <a:pt x="3698406" y="164880"/>
                </a:lnTo>
                <a:lnTo>
                  <a:pt x="3703844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901700" y="1214438"/>
            <a:ext cx="320357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dirty="0">
                <a:latin typeface="Arial"/>
                <a:ea typeface="+mn-ea"/>
                <a:cs typeface="Arial"/>
              </a:rPr>
              <a:t>Running </a:t>
            </a:r>
            <a:r>
              <a:rPr sz="1100" dirty="0">
                <a:solidFill>
                  <a:srgbClr val="178DBC"/>
                </a:solidFill>
                <a:latin typeface="Arial"/>
                <a:ea typeface="+mn-ea"/>
                <a:cs typeface="Arial"/>
              </a:rPr>
              <a:t>multiple frameworks </a:t>
            </a:r>
            <a:r>
              <a:rPr sz="1100" dirty="0">
                <a:latin typeface="Arial"/>
                <a:ea typeface="+mn-ea"/>
                <a:cs typeface="Arial"/>
              </a:rPr>
              <a:t>on a </a:t>
            </a:r>
            <a:r>
              <a:rPr sz="1100" dirty="0">
                <a:solidFill>
                  <a:srgbClr val="729A0E"/>
                </a:solidFill>
                <a:latin typeface="Arial"/>
                <a:ea typeface="+mn-ea"/>
                <a:cs typeface="Arial"/>
              </a:rPr>
              <a:t>single cluster</a:t>
            </a:r>
            <a:endParaRPr sz="1100">
              <a:latin typeface="Arial"/>
              <a:ea typeface="+mn-ea"/>
              <a:cs typeface="Arial"/>
            </a:endParaRPr>
          </a:p>
        </p:txBody>
      </p:sp>
      <p:sp>
        <p:nvSpPr>
          <p:cNvPr id="5136" name="object 1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32 h 109854"/>
              <a:gd name="T2" fmla="*/ 1535966 w 1536065"/>
              <a:gd name="T3" fmla="*/ 109632 h 109854"/>
              <a:gd name="T4" fmla="*/ 1535966 w 1536065"/>
              <a:gd name="T5" fmla="*/ 0 h 109854"/>
              <a:gd name="T6" fmla="*/ 0 w 1536065"/>
              <a:gd name="T7" fmla="*/ 0 h 109854"/>
              <a:gd name="T8" fmla="*/ 0 w 1536065"/>
              <a:gd name="T9" fmla="*/ 109632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32"/>
                </a:moveTo>
                <a:lnTo>
                  <a:pt x="1535966" y="109632"/>
                </a:lnTo>
                <a:lnTo>
                  <a:pt x="1535966" y="0"/>
                </a:lnTo>
                <a:lnTo>
                  <a:pt x="0" y="0"/>
                </a:lnTo>
                <a:lnTo>
                  <a:pt x="0" y="109632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7" name="object 1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32 h 109854"/>
              <a:gd name="T2" fmla="*/ 1535978 w 1536064"/>
              <a:gd name="T3" fmla="*/ 109632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32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32"/>
                </a:moveTo>
                <a:lnTo>
                  <a:pt x="1535978" y="109632"/>
                </a:lnTo>
                <a:lnTo>
                  <a:pt x="1535978" y="0"/>
                </a:lnTo>
                <a:lnTo>
                  <a:pt x="0" y="0"/>
                </a:lnTo>
                <a:lnTo>
                  <a:pt x="0" y="10963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8" name="object 1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32 h 109854"/>
              <a:gd name="T2" fmla="*/ 1535978 w 1536064"/>
              <a:gd name="T3" fmla="*/ 109632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32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32"/>
                </a:moveTo>
                <a:lnTo>
                  <a:pt x="1535978" y="109632"/>
                </a:lnTo>
                <a:lnTo>
                  <a:pt x="1535978" y="0"/>
                </a:lnTo>
                <a:lnTo>
                  <a:pt x="0" y="0"/>
                </a:lnTo>
                <a:lnTo>
                  <a:pt x="0" y="109632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object 1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20" name="object 20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object 2"/>
          <p:cNvSpPr>
            <a:spLocks/>
          </p:cNvSpPr>
          <p:nvPr/>
        </p:nvSpPr>
        <p:spPr bwMode="auto">
          <a:xfrm>
            <a:off x="452438" y="927100"/>
            <a:ext cx="3703637" cy="179388"/>
          </a:xfrm>
          <a:custGeom>
            <a:avLst/>
            <a:gdLst>
              <a:gd name="T0" fmla="*/ 3653034 w 3703954"/>
              <a:gd name="T1" fmla="*/ 0 h 179069"/>
              <a:gd name="T2" fmla="*/ 41297 w 3703954"/>
              <a:gd name="T3" fmla="*/ 897 h 179069"/>
              <a:gd name="T4" fmla="*/ 7785 w 3703954"/>
              <a:gd name="T5" fmla="*/ 23858 h 179069"/>
              <a:gd name="T6" fmla="*/ 0 w 3703954"/>
              <a:gd name="T7" fmla="*/ 50804 h 179069"/>
              <a:gd name="T8" fmla="*/ 0 w 3703954"/>
              <a:gd name="T9" fmla="*/ 178603 h 179069"/>
              <a:gd name="T10" fmla="*/ 3703844 w 3703954"/>
              <a:gd name="T11" fmla="*/ 178603 h 179069"/>
              <a:gd name="T12" fmla="*/ 3702945 w 3703954"/>
              <a:gd name="T13" fmla="*/ 41293 h 179069"/>
              <a:gd name="T14" fmla="*/ 3679982 w 3703954"/>
              <a:gd name="T15" fmla="*/ 7784 h 179069"/>
              <a:gd name="T16" fmla="*/ 3653034 w 3703954"/>
              <a:gd name="T17" fmla="*/ 0 h 179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3954" h="179069">
                <a:moveTo>
                  <a:pt x="3653034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78603"/>
                </a:lnTo>
                <a:lnTo>
                  <a:pt x="3703844" y="178603"/>
                </a:lnTo>
                <a:lnTo>
                  <a:pt x="3702945" y="41293"/>
                </a:lnTo>
                <a:lnTo>
                  <a:pt x="3679982" y="7784"/>
                </a:lnTo>
                <a:lnTo>
                  <a:pt x="3653034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87" name="object 3"/>
          <p:cNvSpPr>
            <a:spLocks/>
          </p:cNvSpPr>
          <p:nvPr/>
        </p:nvSpPr>
        <p:spPr bwMode="auto">
          <a:xfrm>
            <a:off x="450850" y="1090613"/>
            <a:ext cx="3706813" cy="55562"/>
          </a:xfrm>
          <a:custGeom>
            <a:avLst/>
            <a:gdLst>
              <a:gd name="T0" fmla="*/ 0 w 3706495"/>
              <a:gd name="T1" fmla="*/ 54863 h 55244"/>
              <a:gd name="T2" fmla="*/ 3706367 w 3706495"/>
              <a:gd name="T3" fmla="*/ 54863 h 55244"/>
              <a:gd name="T4" fmla="*/ 3706367 w 3706495"/>
              <a:gd name="T5" fmla="*/ 0 h 55244"/>
              <a:gd name="T6" fmla="*/ 0 w 3706495"/>
              <a:gd name="T7" fmla="*/ 0 h 55244"/>
              <a:gd name="T8" fmla="*/ 0 w 3706495"/>
              <a:gd name="T9" fmla="*/ 54863 h 55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6495" h="55244">
                <a:moveTo>
                  <a:pt x="0" y="54863"/>
                </a:moveTo>
                <a:lnTo>
                  <a:pt x="3706367" y="54863"/>
                </a:lnTo>
                <a:lnTo>
                  <a:pt x="370636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88" name="object 4"/>
          <p:cNvSpPr>
            <a:spLocks noChangeArrowheads="1"/>
          </p:cNvSpPr>
          <p:nvPr/>
        </p:nvSpPr>
        <p:spPr bwMode="auto">
          <a:xfrm>
            <a:off x="503238" y="1279525"/>
            <a:ext cx="101600" cy="101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41990" name="object 6"/>
          <p:cNvSpPr>
            <a:spLocks/>
          </p:cNvSpPr>
          <p:nvPr/>
        </p:nvSpPr>
        <p:spPr bwMode="auto">
          <a:xfrm>
            <a:off x="552450" y="1316038"/>
            <a:ext cx="3552825" cy="68262"/>
          </a:xfrm>
          <a:custGeom>
            <a:avLst/>
            <a:gdLst>
              <a:gd name="T0" fmla="*/ 0 w 3554095"/>
              <a:gd name="T1" fmla="*/ 67055 h 67309"/>
              <a:gd name="T2" fmla="*/ 3553967 w 3554095"/>
              <a:gd name="T3" fmla="*/ 67055 h 67309"/>
              <a:gd name="T4" fmla="*/ 3553967 w 3554095"/>
              <a:gd name="T5" fmla="*/ 0 h 67309"/>
              <a:gd name="T6" fmla="*/ 0 w 3554095"/>
              <a:gd name="T7" fmla="*/ 0 h 67309"/>
              <a:gd name="T8" fmla="*/ 0 w 3554095"/>
              <a:gd name="T9" fmla="*/ 67055 h 67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4095" h="67309">
                <a:moveTo>
                  <a:pt x="0" y="67055"/>
                </a:moveTo>
                <a:lnTo>
                  <a:pt x="3553967" y="67055"/>
                </a:lnTo>
                <a:lnTo>
                  <a:pt x="3553967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3" name="object 9"/>
          <p:cNvSpPr>
            <a:spLocks/>
          </p:cNvSpPr>
          <p:nvPr/>
        </p:nvSpPr>
        <p:spPr bwMode="auto">
          <a:xfrm>
            <a:off x="452438" y="1138238"/>
            <a:ext cx="3703637" cy="192087"/>
          </a:xfrm>
          <a:custGeom>
            <a:avLst/>
            <a:gdLst>
              <a:gd name="T0" fmla="*/ 3703844 w 3703954"/>
              <a:gd name="T1" fmla="*/ 0 h 193040"/>
              <a:gd name="T2" fmla="*/ 0 w 3703954"/>
              <a:gd name="T3" fmla="*/ 0 h 193040"/>
              <a:gd name="T4" fmla="*/ 0 w 3703954"/>
              <a:gd name="T5" fmla="*/ 142091 h 193040"/>
              <a:gd name="T6" fmla="*/ 16637 w 3703954"/>
              <a:gd name="T7" fmla="*/ 179599 h 193040"/>
              <a:gd name="T8" fmla="*/ 3653034 w 3703954"/>
              <a:gd name="T9" fmla="*/ 192883 h 193040"/>
              <a:gd name="T10" fmla="*/ 3667281 w 3703954"/>
              <a:gd name="T11" fmla="*/ 190838 h 193040"/>
              <a:gd name="T12" fmla="*/ 3698406 w 3703954"/>
              <a:gd name="T13" fmla="*/ 164883 h 193040"/>
              <a:gd name="T14" fmla="*/ 3703844 w 3703954"/>
              <a:gd name="T15" fmla="*/ 0 h 193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03954" h="193040">
                <a:moveTo>
                  <a:pt x="3703844" y="0"/>
                </a:moveTo>
                <a:lnTo>
                  <a:pt x="0" y="0"/>
                </a:lnTo>
                <a:lnTo>
                  <a:pt x="0" y="142091"/>
                </a:lnTo>
                <a:lnTo>
                  <a:pt x="16637" y="179599"/>
                </a:lnTo>
                <a:lnTo>
                  <a:pt x="3653034" y="192883"/>
                </a:lnTo>
                <a:lnTo>
                  <a:pt x="3667281" y="190838"/>
                </a:lnTo>
                <a:lnTo>
                  <a:pt x="3698406" y="164883"/>
                </a:lnTo>
                <a:lnTo>
                  <a:pt x="3703844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1074738" y="946150"/>
            <a:ext cx="2830512" cy="364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dirty="0">
                <a:solidFill>
                  <a:srgbClr val="CC0000"/>
                </a:solidFill>
                <a:latin typeface="Arial"/>
                <a:ea typeface="+mn-ea"/>
                <a:cs typeface="Arial"/>
              </a:rPr>
              <a:t>Question?</a:t>
            </a:r>
            <a:endParaRPr sz="1100" dirty="0">
              <a:latin typeface="Arial"/>
              <a:ea typeface="+mn-ea"/>
              <a:cs typeface="Arial"/>
            </a:endParaRPr>
          </a:p>
          <a:p>
            <a:pPr algn="ctr" fontAlgn="auto">
              <a:spcBef>
                <a:spcPts val="234"/>
              </a:spcBef>
              <a:spcAft>
                <a:spcPts val="0"/>
              </a:spcAft>
              <a:defRPr/>
            </a:pPr>
            <a:r>
              <a:rPr sz="1100" dirty="0">
                <a:latin typeface="Arial"/>
                <a:ea typeface="+mn-ea"/>
                <a:cs typeface="Arial"/>
              </a:rPr>
              <a:t>When is Max-Min Fairness </a:t>
            </a:r>
            <a:r>
              <a:rPr sz="1100" dirty="0">
                <a:solidFill>
                  <a:srgbClr val="178DBC"/>
                </a:solidFill>
                <a:latin typeface="Arial"/>
                <a:ea typeface="+mn-ea"/>
                <a:cs typeface="Arial"/>
              </a:rPr>
              <a:t>NOT </a:t>
            </a:r>
            <a:r>
              <a:rPr sz="1100" dirty="0">
                <a:latin typeface="Arial"/>
                <a:ea typeface="+mn-ea"/>
                <a:cs typeface="Arial"/>
              </a:rPr>
              <a:t>Enough?</a:t>
            </a:r>
          </a:p>
        </p:txBody>
      </p:sp>
      <p:sp>
        <p:nvSpPr>
          <p:cNvPr id="41999" name="object 1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66 w 1536065"/>
              <a:gd name="T3" fmla="*/ 109644 h 109854"/>
              <a:gd name="T4" fmla="*/ 1535966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66" y="109644"/>
                </a:lnTo>
                <a:lnTo>
                  <a:pt x="1535966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000" name="object 1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001" name="object 1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object 1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19" name="object 19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24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3" name="object 15"/>
          <p:cNvSpPr>
            <a:spLocks/>
          </p:cNvSpPr>
          <p:nvPr/>
        </p:nvSpPr>
        <p:spPr bwMode="auto">
          <a:xfrm>
            <a:off x="452438" y="1817688"/>
            <a:ext cx="3703637" cy="82550"/>
          </a:xfrm>
          <a:custGeom>
            <a:avLst/>
            <a:gdLst>
              <a:gd name="T0" fmla="*/ 3653034 w 3703954"/>
              <a:gd name="T1" fmla="*/ 0 h 82550"/>
              <a:gd name="T2" fmla="*/ 41306 w 3703954"/>
              <a:gd name="T3" fmla="*/ 896 h 82550"/>
              <a:gd name="T4" fmla="*/ 7787 w 3703954"/>
              <a:gd name="T5" fmla="*/ 23852 h 82550"/>
              <a:gd name="T6" fmla="*/ 0 w 3703954"/>
              <a:gd name="T7" fmla="*/ 50791 h 82550"/>
              <a:gd name="T8" fmla="*/ 0 w 3703954"/>
              <a:gd name="T9" fmla="*/ 82378 h 82550"/>
              <a:gd name="T10" fmla="*/ 3703844 w 3703954"/>
              <a:gd name="T11" fmla="*/ 82378 h 82550"/>
              <a:gd name="T12" fmla="*/ 3702947 w 3703954"/>
              <a:gd name="T13" fmla="*/ 41293 h 82550"/>
              <a:gd name="T14" fmla="*/ 3679985 w 3703954"/>
              <a:gd name="T15" fmla="*/ 7786 h 82550"/>
              <a:gd name="T16" fmla="*/ 3653034 w 3703954"/>
              <a:gd name="T17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3954" h="82550">
                <a:moveTo>
                  <a:pt x="3653034" y="0"/>
                </a:moveTo>
                <a:lnTo>
                  <a:pt x="41306" y="896"/>
                </a:lnTo>
                <a:lnTo>
                  <a:pt x="7787" y="23852"/>
                </a:lnTo>
                <a:lnTo>
                  <a:pt x="0" y="50791"/>
                </a:lnTo>
                <a:lnTo>
                  <a:pt x="0" y="82378"/>
                </a:lnTo>
                <a:lnTo>
                  <a:pt x="3703844" y="82378"/>
                </a:lnTo>
                <a:lnTo>
                  <a:pt x="3702947" y="41293"/>
                </a:lnTo>
                <a:lnTo>
                  <a:pt x="3679985" y="7786"/>
                </a:lnTo>
                <a:lnTo>
                  <a:pt x="3653034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4" name="object 16"/>
          <p:cNvSpPr>
            <a:spLocks noChangeArrowheads="1"/>
          </p:cNvSpPr>
          <p:nvPr/>
        </p:nvSpPr>
        <p:spPr bwMode="auto">
          <a:xfrm>
            <a:off x="503238" y="2176463"/>
            <a:ext cx="101600" cy="101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43026" name="object 18"/>
          <p:cNvSpPr>
            <a:spLocks/>
          </p:cNvSpPr>
          <p:nvPr/>
        </p:nvSpPr>
        <p:spPr bwMode="auto">
          <a:xfrm>
            <a:off x="552450" y="2212975"/>
            <a:ext cx="3552825" cy="66675"/>
          </a:xfrm>
          <a:custGeom>
            <a:avLst/>
            <a:gdLst>
              <a:gd name="T0" fmla="*/ 0 w 3554095"/>
              <a:gd name="T1" fmla="*/ 67055 h 67310"/>
              <a:gd name="T2" fmla="*/ 3553967 w 3554095"/>
              <a:gd name="T3" fmla="*/ 67055 h 67310"/>
              <a:gd name="T4" fmla="*/ 3553967 w 3554095"/>
              <a:gd name="T5" fmla="*/ 0 h 67310"/>
              <a:gd name="T6" fmla="*/ 0 w 3554095"/>
              <a:gd name="T7" fmla="*/ 0 h 67310"/>
              <a:gd name="T8" fmla="*/ 0 w 3554095"/>
              <a:gd name="T9" fmla="*/ 67055 h 67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4095" h="67310">
                <a:moveTo>
                  <a:pt x="0" y="67055"/>
                </a:moveTo>
                <a:lnTo>
                  <a:pt x="3553967" y="67055"/>
                </a:lnTo>
                <a:lnTo>
                  <a:pt x="3553967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object 21"/>
          <p:cNvSpPr>
            <a:spLocks/>
          </p:cNvSpPr>
          <p:nvPr/>
        </p:nvSpPr>
        <p:spPr bwMode="auto">
          <a:xfrm>
            <a:off x="452438" y="1862138"/>
            <a:ext cx="3703637" cy="365125"/>
          </a:xfrm>
          <a:custGeom>
            <a:avLst/>
            <a:gdLst>
              <a:gd name="T0" fmla="*/ 3703844 w 3703954"/>
              <a:gd name="T1" fmla="*/ 0 h 365125"/>
              <a:gd name="T2" fmla="*/ 0 w 3703954"/>
              <a:gd name="T3" fmla="*/ 0 h 365125"/>
              <a:gd name="T4" fmla="*/ 0 w 3703954"/>
              <a:gd name="T5" fmla="*/ 314157 h 365125"/>
              <a:gd name="T6" fmla="*/ 16634 w 3703954"/>
              <a:gd name="T7" fmla="*/ 351672 h 365125"/>
              <a:gd name="T8" fmla="*/ 3653034 w 3703954"/>
              <a:gd name="T9" fmla="*/ 364961 h 365125"/>
              <a:gd name="T10" fmla="*/ 3667279 w 3703954"/>
              <a:gd name="T11" fmla="*/ 362917 h 365125"/>
              <a:gd name="T12" fmla="*/ 3698403 w 3703954"/>
              <a:gd name="T13" fmla="*/ 336963 h 365125"/>
              <a:gd name="T14" fmla="*/ 3703844 w 3703954"/>
              <a:gd name="T15" fmla="*/ 0 h 365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03954" h="365125">
                <a:moveTo>
                  <a:pt x="3703844" y="0"/>
                </a:moveTo>
                <a:lnTo>
                  <a:pt x="0" y="0"/>
                </a:lnTo>
                <a:lnTo>
                  <a:pt x="0" y="314157"/>
                </a:lnTo>
                <a:lnTo>
                  <a:pt x="16634" y="351672"/>
                </a:lnTo>
                <a:lnTo>
                  <a:pt x="3653034" y="364961"/>
                </a:lnTo>
                <a:lnTo>
                  <a:pt x="3667279" y="362917"/>
                </a:lnTo>
                <a:lnTo>
                  <a:pt x="3698403" y="336963"/>
                </a:lnTo>
                <a:lnTo>
                  <a:pt x="3703844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6"/>
          <p:cNvSpPr txBox="1"/>
          <p:nvPr/>
        </p:nvSpPr>
        <p:spPr>
          <a:xfrm>
            <a:off x="636588" y="1866900"/>
            <a:ext cx="3333750" cy="3365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116013" indent="-1103313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3000"/>
              </a:lnSpc>
            </a:pPr>
            <a:r>
              <a:rPr lang="x-none" altLang="x-none" sz="1100">
                <a:latin typeface="Arial" charset="0"/>
              </a:rPr>
              <a:t>Need to schedule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multiple</a:t>
            </a:r>
            <a:r>
              <a:rPr lang="x-none" altLang="x-none" sz="1100">
                <a:latin typeface="Arial" charset="0"/>
              </a:rPr>
              <a:t>,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heterogeneous </a:t>
            </a:r>
            <a:r>
              <a:rPr lang="x-none" altLang="x-none" sz="1100">
                <a:latin typeface="Arial" charset="0"/>
              </a:rPr>
              <a:t>resources, e.g., CPU, memory, etc.</a:t>
            </a:r>
          </a:p>
        </p:txBody>
      </p:sp>
      <p:sp>
        <p:nvSpPr>
          <p:cNvPr id="43035" name="object 27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6" name="object 28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7" name="object 29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object 30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31" name="object 31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35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  <p:sp>
        <p:nvSpPr>
          <p:cNvPr id="36" name="object 2"/>
          <p:cNvSpPr>
            <a:spLocks/>
          </p:cNvSpPr>
          <p:nvPr/>
        </p:nvSpPr>
        <p:spPr bwMode="auto">
          <a:xfrm>
            <a:off x="452438" y="927100"/>
            <a:ext cx="3703637" cy="179388"/>
          </a:xfrm>
          <a:custGeom>
            <a:avLst/>
            <a:gdLst>
              <a:gd name="T0" fmla="*/ 3653034 w 3703954"/>
              <a:gd name="T1" fmla="*/ 0 h 179069"/>
              <a:gd name="T2" fmla="*/ 41297 w 3703954"/>
              <a:gd name="T3" fmla="*/ 897 h 179069"/>
              <a:gd name="T4" fmla="*/ 7785 w 3703954"/>
              <a:gd name="T5" fmla="*/ 23858 h 179069"/>
              <a:gd name="T6" fmla="*/ 0 w 3703954"/>
              <a:gd name="T7" fmla="*/ 50804 h 179069"/>
              <a:gd name="T8" fmla="*/ 0 w 3703954"/>
              <a:gd name="T9" fmla="*/ 178603 h 179069"/>
              <a:gd name="T10" fmla="*/ 3703844 w 3703954"/>
              <a:gd name="T11" fmla="*/ 178603 h 179069"/>
              <a:gd name="T12" fmla="*/ 3702945 w 3703954"/>
              <a:gd name="T13" fmla="*/ 41293 h 179069"/>
              <a:gd name="T14" fmla="*/ 3679982 w 3703954"/>
              <a:gd name="T15" fmla="*/ 7784 h 179069"/>
              <a:gd name="T16" fmla="*/ 3653034 w 3703954"/>
              <a:gd name="T17" fmla="*/ 0 h 179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3954" h="179069">
                <a:moveTo>
                  <a:pt x="3653034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78603"/>
                </a:lnTo>
                <a:lnTo>
                  <a:pt x="3703844" y="178603"/>
                </a:lnTo>
                <a:lnTo>
                  <a:pt x="3702945" y="41293"/>
                </a:lnTo>
                <a:lnTo>
                  <a:pt x="3679982" y="7784"/>
                </a:lnTo>
                <a:lnTo>
                  <a:pt x="3653034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" name="object 3"/>
          <p:cNvSpPr>
            <a:spLocks/>
          </p:cNvSpPr>
          <p:nvPr/>
        </p:nvSpPr>
        <p:spPr bwMode="auto">
          <a:xfrm>
            <a:off x="450850" y="1090613"/>
            <a:ext cx="3706813" cy="55562"/>
          </a:xfrm>
          <a:custGeom>
            <a:avLst/>
            <a:gdLst>
              <a:gd name="T0" fmla="*/ 0 w 3706495"/>
              <a:gd name="T1" fmla="*/ 54863 h 55244"/>
              <a:gd name="T2" fmla="*/ 3706367 w 3706495"/>
              <a:gd name="T3" fmla="*/ 54863 h 55244"/>
              <a:gd name="T4" fmla="*/ 3706367 w 3706495"/>
              <a:gd name="T5" fmla="*/ 0 h 55244"/>
              <a:gd name="T6" fmla="*/ 0 w 3706495"/>
              <a:gd name="T7" fmla="*/ 0 h 55244"/>
              <a:gd name="T8" fmla="*/ 0 w 3706495"/>
              <a:gd name="T9" fmla="*/ 54863 h 55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6495" h="55244">
                <a:moveTo>
                  <a:pt x="0" y="54863"/>
                </a:moveTo>
                <a:lnTo>
                  <a:pt x="3706367" y="54863"/>
                </a:lnTo>
                <a:lnTo>
                  <a:pt x="3706367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" name="object 4"/>
          <p:cNvSpPr>
            <a:spLocks noChangeArrowheads="1"/>
          </p:cNvSpPr>
          <p:nvPr/>
        </p:nvSpPr>
        <p:spPr bwMode="auto">
          <a:xfrm>
            <a:off x="503238" y="1279525"/>
            <a:ext cx="101600" cy="101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39" name="object 6"/>
          <p:cNvSpPr>
            <a:spLocks/>
          </p:cNvSpPr>
          <p:nvPr/>
        </p:nvSpPr>
        <p:spPr bwMode="auto">
          <a:xfrm>
            <a:off x="552450" y="1316038"/>
            <a:ext cx="3552825" cy="68262"/>
          </a:xfrm>
          <a:custGeom>
            <a:avLst/>
            <a:gdLst>
              <a:gd name="T0" fmla="*/ 0 w 3554095"/>
              <a:gd name="T1" fmla="*/ 67055 h 67309"/>
              <a:gd name="T2" fmla="*/ 3553967 w 3554095"/>
              <a:gd name="T3" fmla="*/ 67055 h 67309"/>
              <a:gd name="T4" fmla="*/ 3553967 w 3554095"/>
              <a:gd name="T5" fmla="*/ 0 h 67309"/>
              <a:gd name="T6" fmla="*/ 0 w 3554095"/>
              <a:gd name="T7" fmla="*/ 0 h 67309"/>
              <a:gd name="T8" fmla="*/ 0 w 3554095"/>
              <a:gd name="T9" fmla="*/ 67055 h 67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4095" h="67309">
                <a:moveTo>
                  <a:pt x="0" y="67055"/>
                </a:moveTo>
                <a:lnTo>
                  <a:pt x="3553967" y="67055"/>
                </a:lnTo>
                <a:lnTo>
                  <a:pt x="3553967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" name="object 9"/>
          <p:cNvSpPr>
            <a:spLocks/>
          </p:cNvSpPr>
          <p:nvPr/>
        </p:nvSpPr>
        <p:spPr bwMode="auto">
          <a:xfrm>
            <a:off x="452438" y="1138238"/>
            <a:ext cx="3703637" cy="192087"/>
          </a:xfrm>
          <a:custGeom>
            <a:avLst/>
            <a:gdLst>
              <a:gd name="T0" fmla="*/ 3703844 w 3703954"/>
              <a:gd name="T1" fmla="*/ 0 h 193040"/>
              <a:gd name="T2" fmla="*/ 0 w 3703954"/>
              <a:gd name="T3" fmla="*/ 0 h 193040"/>
              <a:gd name="T4" fmla="*/ 0 w 3703954"/>
              <a:gd name="T5" fmla="*/ 142091 h 193040"/>
              <a:gd name="T6" fmla="*/ 16637 w 3703954"/>
              <a:gd name="T7" fmla="*/ 179599 h 193040"/>
              <a:gd name="T8" fmla="*/ 3653034 w 3703954"/>
              <a:gd name="T9" fmla="*/ 192883 h 193040"/>
              <a:gd name="T10" fmla="*/ 3667281 w 3703954"/>
              <a:gd name="T11" fmla="*/ 190838 h 193040"/>
              <a:gd name="T12" fmla="*/ 3698406 w 3703954"/>
              <a:gd name="T13" fmla="*/ 164883 h 193040"/>
              <a:gd name="T14" fmla="*/ 3703844 w 3703954"/>
              <a:gd name="T15" fmla="*/ 0 h 193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03954" h="193040">
                <a:moveTo>
                  <a:pt x="3703844" y="0"/>
                </a:moveTo>
                <a:lnTo>
                  <a:pt x="0" y="0"/>
                </a:lnTo>
                <a:lnTo>
                  <a:pt x="0" y="142091"/>
                </a:lnTo>
                <a:lnTo>
                  <a:pt x="16637" y="179599"/>
                </a:lnTo>
                <a:lnTo>
                  <a:pt x="3653034" y="192883"/>
                </a:lnTo>
                <a:lnTo>
                  <a:pt x="3667281" y="190838"/>
                </a:lnTo>
                <a:lnTo>
                  <a:pt x="3698406" y="164883"/>
                </a:lnTo>
                <a:lnTo>
                  <a:pt x="3703844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" name="object 14"/>
          <p:cNvSpPr txBox="1"/>
          <p:nvPr/>
        </p:nvSpPr>
        <p:spPr>
          <a:xfrm>
            <a:off x="1074738" y="946150"/>
            <a:ext cx="2830512" cy="364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dirty="0">
                <a:solidFill>
                  <a:srgbClr val="CC0000"/>
                </a:solidFill>
                <a:latin typeface="Arial"/>
                <a:ea typeface="+mn-ea"/>
                <a:cs typeface="Arial"/>
              </a:rPr>
              <a:t>Question?</a:t>
            </a:r>
            <a:endParaRPr sz="1100" dirty="0">
              <a:latin typeface="Arial"/>
              <a:ea typeface="+mn-ea"/>
              <a:cs typeface="Arial"/>
            </a:endParaRPr>
          </a:p>
          <a:p>
            <a:pPr algn="ctr" fontAlgn="auto">
              <a:spcBef>
                <a:spcPts val="234"/>
              </a:spcBef>
              <a:spcAft>
                <a:spcPts val="0"/>
              </a:spcAft>
              <a:defRPr/>
            </a:pPr>
            <a:r>
              <a:rPr sz="1100" dirty="0">
                <a:latin typeface="Arial"/>
                <a:ea typeface="+mn-ea"/>
                <a:cs typeface="Arial"/>
              </a:rPr>
              <a:t>When is Max-Min Fairness </a:t>
            </a:r>
            <a:r>
              <a:rPr sz="1100" dirty="0">
                <a:solidFill>
                  <a:srgbClr val="178DBC"/>
                </a:solidFill>
                <a:latin typeface="Arial"/>
                <a:ea typeface="+mn-ea"/>
                <a:cs typeface="Arial"/>
              </a:rPr>
              <a:t>NOT </a:t>
            </a:r>
            <a:r>
              <a:rPr sz="1100" dirty="0">
                <a:latin typeface="Arial"/>
                <a:ea typeface="+mn-ea"/>
                <a:cs typeface="Arial"/>
              </a:rPr>
              <a:t>Enough?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14" dirty="0"/>
              <a:t>P</a:t>
            </a:r>
            <a:r>
              <a:rPr spc="-35" dirty="0"/>
              <a:t>r</a:t>
            </a:r>
            <a:r>
              <a:rPr spc="-65" dirty="0"/>
              <a:t>o</a:t>
            </a:r>
            <a:r>
              <a:rPr spc="-55" dirty="0"/>
              <a:t>b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75" dirty="0"/>
              <a:t>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517525"/>
            <a:ext cx="2236788" cy="6492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Single resource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example</a:t>
            </a:r>
            <a:endParaRPr lang="x-none" altLang="x-none" sz="1100">
              <a:latin typeface="Arial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1 resource:  CPU</a:t>
            </a:r>
            <a:endParaRPr lang="x-none" altLang="x-none" sz="1000">
              <a:latin typeface="Arial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User 1 wants </a:t>
            </a:r>
            <a:r>
              <a:rPr lang="x-none" altLang="x-none" sz="100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&lt; 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1</a:t>
            </a:r>
            <a:r>
              <a:rPr lang="x-none" altLang="x-none" sz="1000" i="1">
                <a:solidFill>
                  <a:srgbClr val="5A5A5A"/>
                </a:solidFill>
                <a:latin typeface="Lucida Sans" charset="0"/>
                <a:ea typeface="Lucida Sans" charset="0"/>
                <a:cs typeface="Lucida Sans" charset="0"/>
              </a:rPr>
              <a:t>CPU </a:t>
            </a:r>
            <a:r>
              <a:rPr lang="x-none" altLang="x-none" sz="100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&gt; 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per task</a:t>
            </a:r>
            <a:endParaRPr lang="x-none" altLang="x-none" sz="1000">
              <a:latin typeface="Arial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User 2 wants </a:t>
            </a:r>
            <a:r>
              <a:rPr lang="x-none" altLang="x-none" sz="100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&lt; 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2</a:t>
            </a:r>
            <a:r>
              <a:rPr lang="x-none" altLang="x-none" sz="1000" i="1">
                <a:solidFill>
                  <a:srgbClr val="5A5A5A"/>
                </a:solidFill>
                <a:latin typeface="Lucida Sans" charset="0"/>
                <a:ea typeface="Lucida Sans" charset="0"/>
                <a:cs typeface="Lucida Sans" charset="0"/>
              </a:rPr>
              <a:t>CPU </a:t>
            </a:r>
            <a:r>
              <a:rPr lang="x-none" altLang="x-none" sz="100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&gt; 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per task</a:t>
            </a:r>
            <a:endParaRPr lang="x-none" altLang="x-none" sz="1000">
              <a:latin typeface="Arial" charset="0"/>
            </a:endParaRPr>
          </a:p>
        </p:txBody>
      </p:sp>
      <p:sp>
        <p:nvSpPr>
          <p:cNvPr id="44037" name="object 5"/>
          <p:cNvSpPr>
            <a:spLocks noChangeArrowheads="1"/>
          </p:cNvSpPr>
          <p:nvPr/>
        </p:nvSpPr>
        <p:spPr bwMode="auto">
          <a:xfrm>
            <a:off x="3203575" y="463550"/>
            <a:ext cx="719138" cy="11049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44038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Engin Arslan</a:t>
            </a:r>
            <a:endParaRPr lang="en-US" spc="-30"/>
          </a:p>
        </p:txBody>
      </p:sp>
      <p:sp>
        <p:nvSpPr>
          <p:cNvPr id="9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  <p:sp>
        <p:nvSpPr>
          <p:cNvPr id="10" name="object 1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1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object 20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14" dirty="0"/>
              <a:t>P</a:t>
            </a:r>
            <a:r>
              <a:rPr spc="-35" dirty="0"/>
              <a:t>r</a:t>
            </a:r>
            <a:r>
              <a:rPr spc="-65" dirty="0"/>
              <a:t>o</a:t>
            </a:r>
            <a:r>
              <a:rPr spc="-55" dirty="0"/>
              <a:t>b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75" dirty="0"/>
              <a:t>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517525"/>
            <a:ext cx="2236788" cy="6492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Single resource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example</a:t>
            </a:r>
            <a:endParaRPr lang="x-none" altLang="x-none" sz="1100">
              <a:latin typeface="Arial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1 resource:  CPU</a:t>
            </a:r>
            <a:endParaRPr lang="x-none" altLang="x-none" sz="1000">
              <a:latin typeface="Arial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User 1 wants </a:t>
            </a:r>
            <a:r>
              <a:rPr lang="x-none" altLang="x-none" sz="100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&lt; 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1</a:t>
            </a:r>
            <a:r>
              <a:rPr lang="x-none" altLang="x-none" sz="1000" i="1">
                <a:solidFill>
                  <a:srgbClr val="5A5A5A"/>
                </a:solidFill>
                <a:latin typeface="Lucida Sans" charset="0"/>
                <a:ea typeface="Lucida Sans" charset="0"/>
                <a:cs typeface="Lucida Sans" charset="0"/>
              </a:rPr>
              <a:t>CPU </a:t>
            </a:r>
            <a:r>
              <a:rPr lang="x-none" altLang="x-none" sz="100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&gt; 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per task</a:t>
            </a:r>
            <a:endParaRPr lang="x-none" altLang="x-none" sz="1000">
              <a:latin typeface="Arial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User 2 wants </a:t>
            </a:r>
            <a:r>
              <a:rPr lang="x-none" altLang="x-none" sz="100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&lt; 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2</a:t>
            </a:r>
            <a:r>
              <a:rPr lang="x-none" altLang="x-none" sz="1000" i="1">
                <a:solidFill>
                  <a:srgbClr val="5A5A5A"/>
                </a:solidFill>
                <a:latin typeface="Lucida Sans" charset="0"/>
                <a:ea typeface="Lucida Sans" charset="0"/>
                <a:cs typeface="Lucida Sans" charset="0"/>
              </a:rPr>
              <a:t>CPU </a:t>
            </a:r>
            <a:r>
              <a:rPr lang="x-none" altLang="x-none" sz="100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&gt; 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per task</a:t>
            </a:r>
            <a:endParaRPr lang="x-none" altLang="x-none" sz="1000">
              <a:latin typeface="Arial" charset="0"/>
            </a:endParaRPr>
          </a:p>
        </p:txBody>
      </p:sp>
      <p:sp>
        <p:nvSpPr>
          <p:cNvPr id="45061" name="object 5"/>
          <p:cNvSpPr>
            <a:spLocks noChangeArrowheads="1"/>
          </p:cNvSpPr>
          <p:nvPr/>
        </p:nvSpPr>
        <p:spPr bwMode="auto">
          <a:xfrm>
            <a:off x="3203575" y="463550"/>
            <a:ext cx="719138" cy="11049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6" name="object 6"/>
          <p:cNvSpPr txBox="1"/>
          <p:nvPr/>
        </p:nvSpPr>
        <p:spPr>
          <a:xfrm>
            <a:off x="342900" y="1944688"/>
            <a:ext cx="2535238" cy="6492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Multi-resource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example</a:t>
            </a:r>
            <a:endParaRPr lang="x-none" altLang="x-none" sz="1100">
              <a:latin typeface="Arial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2 resources:  CPUs and mem</a:t>
            </a:r>
            <a:endParaRPr lang="x-none" altLang="x-none" sz="1000">
              <a:latin typeface="Arial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User 1 wants </a:t>
            </a:r>
            <a:r>
              <a:rPr lang="x-none" altLang="x-none" sz="100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&lt; 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1</a:t>
            </a:r>
            <a:r>
              <a:rPr lang="x-none" altLang="x-none" sz="1000" i="1">
                <a:solidFill>
                  <a:srgbClr val="5A5A5A"/>
                </a:solidFill>
                <a:latin typeface="Lucida Sans" charset="0"/>
                <a:ea typeface="Lucida Sans" charset="0"/>
                <a:cs typeface="Lucida Sans" charset="0"/>
              </a:rPr>
              <a:t>CPU</a:t>
            </a:r>
            <a:r>
              <a:rPr lang="x-none" altLang="x-none" sz="100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, 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4</a:t>
            </a:r>
            <a:r>
              <a:rPr lang="x-none" altLang="x-none" sz="1000" i="1">
                <a:solidFill>
                  <a:srgbClr val="5A5A5A"/>
                </a:solidFill>
                <a:latin typeface="Lucida Sans" charset="0"/>
                <a:ea typeface="Lucida Sans" charset="0"/>
                <a:cs typeface="Lucida Sans" charset="0"/>
              </a:rPr>
              <a:t>GB </a:t>
            </a:r>
            <a:r>
              <a:rPr lang="x-none" altLang="x-none" sz="100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&gt; 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per task</a:t>
            </a:r>
            <a:endParaRPr lang="x-none" altLang="x-none" sz="1000">
              <a:latin typeface="Arial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User 2 wants </a:t>
            </a:r>
            <a:r>
              <a:rPr lang="x-none" altLang="x-none" sz="100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&lt; 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2</a:t>
            </a:r>
            <a:r>
              <a:rPr lang="x-none" altLang="x-none" sz="1000" i="1">
                <a:solidFill>
                  <a:srgbClr val="5A5A5A"/>
                </a:solidFill>
                <a:latin typeface="Lucida Sans" charset="0"/>
                <a:ea typeface="Lucida Sans" charset="0"/>
                <a:cs typeface="Lucida Sans" charset="0"/>
              </a:rPr>
              <a:t>CPU</a:t>
            </a:r>
            <a:r>
              <a:rPr lang="x-none" altLang="x-none" sz="100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, 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1</a:t>
            </a:r>
            <a:r>
              <a:rPr lang="x-none" altLang="x-none" sz="1000" i="1">
                <a:solidFill>
                  <a:srgbClr val="5A5A5A"/>
                </a:solidFill>
                <a:latin typeface="Lucida Sans" charset="0"/>
                <a:ea typeface="Lucida Sans" charset="0"/>
                <a:cs typeface="Lucida Sans" charset="0"/>
              </a:rPr>
              <a:t>GB </a:t>
            </a:r>
            <a:r>
              <a:rPr lang="x-none" altLang="x-none" sz="100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&gt; 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per task</a:t>
            </a:r>
            <a:endParaRPr lang="x-none" altLang="x-none" sz="1000">
              <a:latin typeface="Arial" charset="0"/>
            </a:endParaRPr>
          </a:p>
        </p:txBody>
      </p:sp>
      <p:sp>
        <p:nvSpPr>
          <p:cNvPr id="45063" name="object 7"/>
          <p:cNvSpPr>
            <a:spLocks noChangeArrowheads="1"/>
          </p:cNvSpPr>
          <p:nvPr/>
        </p:nvSpPr>
        <p:spPr bwMode="auto">
          <a:xfrm>
            <a:off x="3119438" y="1865313"/>
            <a:ext cx="1077912" cy="11604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45064" name="object 8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5" name="object 9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66 w 1536064"/>
              <a:gd name="T3" fmla="*/ 109644 h 109854"/>
              <a:gd name="T4" fmla="*/ 1535966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66" y="109644"/>
                </a:lnTo>
                <a:lnTo>
                  <a:pt x="1535966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6" name="object 10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11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12" name="object 12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6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14" dirty="0"/>
              <a:t>P</a:t>
            </a:r>
            <a:r>
              <a:rPr spc="-35" dirty="0"/>
              <a:t>r</a:t>
            </a:r>
            <a:r>
              <a:rPr spc="-65" dirty="0"/>
              <a:t>o</a:t>
            </a:r>
            <a:r>
              <a:rPr spc="-55" dirty="0"/>
              <a:t>b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75" dirty="0"/>
              <a:t>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517525"/>
            <a:ext cx="2236788" cy="6492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Single resource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example</a:t>
            </a:r>
            <a:endParaRPr lang="x-none" altLang="x-none" sz="1100">
              <a:latin typeface="Arial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1 resource:  CPU</a:t>
            </a:r>
            <a:endParaRPr lang="x-none" altLang="x-none" sz="1000">
              <a:latin typeface="Arial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User 1 wants </a:t>
            </a:r>
            <a:r>
              <a:rPr lang="x-none" altLang="x-none" sz="100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&lt; 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1</a:t>
            </a:r>
            <a:r>
              <a:rPr lang="x-none" altLang="x-none" sz="1000" i="1">
                <a:solidFill>
                  <a:srgbClr val="5A5A5A"/>
                </a:solidFill>
                <a:latin typeface="Lucida Sans" charset="0"/>
                <a:ea typeface="Lucida Sans" charset="0"/>
                <a:cs typeface="Lucida Sans" charset="0"/>
              </a:rPr>
              <a:t>CPU </a:t>
            </a:r>
            <a:r>
              <a:rPr lang="x-none" altLang="x-none" sz="100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&gt; 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per task</a:t>
            </a:r>
            <a:endParaRPr lang="x-none" altLang="x-none" sz="1000">
              <a:latin typeface="Arial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User 2 wants </a:t>
            </a:r>
            <a:r>
              <a:rPr lang="x-none" altLang="x-none" sz="100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&lt; 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2</a:t>
            </a:r>
            <a:r>
              <a:rPr lang="x-none" altLang="x-none" sz="1000" i="1">
                <a:solidFill>
                  <a:srgbClr val="5A5A5A"/>
                </a:solidFill>
                <a:latin typeface="Lucida Sans" charset="0"/>
                <a:ea typeface="Lucida Sans" charset="0"/>
                <a:cs typeface="Lucida Sans" charset="0"/>
              </a:rPr>
              <a:t>CPU </a:t>
            </a:r>
            <a:r>
              <a:rPr lang="x-none" altLang="x-none" sz="100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&gt; 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per task</a:t>
            </a:r>
            <a:endParaRPr lang="x-none" altLang="x-none" sz="1000">
              <a:latin typeface="Arial" charset="0"/>
            </a:endParaRPr>
          </a:p>
        </p:txBody>
      </p:sp>
      <p:sp>
        <p:nvSpPr>
          <p:cNvPr id="46085" name="object 5"/>
          <p:cNvSpPr>
            <a:spLocks noChangeArrowheads="1"/>
          </p:cNvSpPr>
          <p:nvPr/>
        </p:nvSpPr>
        <p:spPr bwMode="auto">
          <a:xfrm>
            <a:off x="3203575" y="463550"/>
            <a:ext cx="719138" cy="11049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46086" name="object 6"/>
          <p:cNvSpPr>
            <a:spLocks noChangeArrowheads="1"/>
          </p:cNvSpPr>
          <p:nvPr/>
        </p:nvSpPr>
        <p:spPr bwMode="auto">
          <a:xfrm>
            <a:off x="3119438" y="1865313"/>
            <a:ext cx="1077912" cy="11604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7" name="object 7"/>
          <p:cNvSpPr txBox="1"/>
          <p:nvPr/>
        </p:nvSpPr>
        <p:spPr>
          <a:xfrm>
            <a:off x="342900" y="1944688"/>
            <a:ext cx="2535238" cy="9175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Multi-resource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example</a:t>
            </a:r>
            <a:endParaRPr lang="x-none" altLang="x-none" sz="1100">
              <a:latin typeface="Arial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2 resources:  CPUs and mem</a:t>
            </a:r>
            <a:endParaRPr lang="x-none" altLang="x-none" sz="1000">
              <a:latin typeface="Arial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User 1 wants </a:t>
            </a:r>
            <a:r>
              <a:rPr lang="x-none" altLang="x-none" sz="100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&lt; 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1</a:t>
            </a:r>
            <a:r>
              <a:rPr lang="x-none" altLang="x-none" sz="1000" i="1">
                <a:solidFill>
                  <a:srgbClr val="5A5A5A"/>
                </a:solidFill>
                <a:latin typeface="Lucida Sans" charset="0"/>
                <a:ea typeface="Lucida Sans" charset="0"/>
                <a:cs typeface="Lucida Sans" charset="0"/>
              </a:rPr>
              <a:t>CPU</a:t>
            </a:r>
            <a:r>
              <a:rPr lang="x-none" altLang="x-none" sz="100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, 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4</a:t>
            </a:r>
            <a:r>
              <a:rPr lang="x-none" altLang="x-none" sz="1000" i="1">
                <a:solidFill>
                  <a:srgbClr val="5A5A5A"/>
                </a:solidFill>
                <a:latin typeface="Lucida Sans" charset="0"/>
                <a:ea typeface="Lucida Sans" charset="0"/>
                <a:cs typeface="Lucida Sans" charset="0"/>
              </a:rPr>
              <a:t>GB </a:t>
            </a:r>
            <a:r>
              <a:rPr lang="x-none" altLang="x-none" sz="100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&gt; 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per task</a:t>
            </a:r>
            <a:endParaRPr lang="x-none" altLang="x-none" sz="1000">
              <a:latin typeface="Arial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User 2 wants </a:t>
            </a:r>
            <a:r>
              <a:rPr lang="x-none" altLang="x-none" sz="100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&lt; 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2</a:t>
            </a:r>
            <a:r>
              <a:rPr lang="x-none" altLang="x-none" sz="1000" i="1">
                <a:solidFill>
                  <a:srgbClr val="5A5A5A"/>
                </a:solidFill>
                <a:latin typeface="Lucida Sans" charset="0"/>
                <a:ea typeface="Lucida Sans" charset="0"/>
                <a:cs typeface="Lucida Sans" charset="0"/>
              </a:rPr>
              <a:t>CPU</a:t>
            </a:r>
            <a:r>
              <a:rPr lang="x-none" altLang="x-none" sz="100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, 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1</a:t>
            </a:r>
            <a:r>
              <a:rPr lang="x-none" altLang="x-none" sz="1000" i="1">
                <a:solidFill>
                  <a:srgbClr val="5A5A5A"/>
                </a:solidFill>
                <a:latin typeface="Lucida Sans" charset="0"/>
                <a:ea typeface="Lucida Sans" charset="0"/>
                <a:cs typeface="Lucida Sans" charset="0"/>
              </a:rPr>
              <a:t>GB </a:t>
            </a:r>
            <a:r>
              <a:rPr lang="x-none" altLang="x-none" sz="100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&gt; </a:t>
            </a: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per task</a:t>
            </a:r>
            <a:endParaRPr lang="x-none" altLang="x-none" sz="1000">
              <a:latin typeface="Arial" charset="0"/>
            </a:endParaRPr>
          </a:p>
          <a:p>
            <a:pPr>
              <a:spcBef>
                <a:spcPts val="92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CC0000"/>
                </a:solidFill>
                <a:latin typeface="Arial" charset="0"/>
              </a:rPr>
              <a:t>What is a fair allocation?</a:t>
            </a:r>
            <a:endParaRPr lang="x-none" altLang="x-none" sz="1000">
              <a:latin typeface="Arial" charset="0"/>
            </a:endParaRPr>
          </a:p>
        </p:txBody>
      </p:sp>
      <p:sp>
        <p:nvSpPr>
          <p:cNvPr id="46088" name="object 8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9" name="object 9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90" name="object 10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11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12" name="object 12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6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80" dirty="0"/>
              <a:t>A</a:t>
            </a:r>
            <a:r>
              <a:rPr spc="25" dirty="0"/>
              <a:t> </a:t>
            </a:r>
            <a:r>
              <a:rPr spc="45" dirty="0"/>
              <a:t>N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-65" dirty="0"/>
              <a:t>u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5" dirty="0"/>
              <a:t>l</a:t>
            </a:r>
            <a:r>
              <a:rPr spc="30" dirty="0"/>
              <a:t> </a:t>
            </a:r>
            <a:r>
              <a:rPr spc="75" dirty="0"/>
              <a:t>P</a:t>
            </a:r>
            <a:r>
              <a:rPr spc="-65" dirty="0"/>
              <a:t>o</a:t>
            </a:r>
            <a:r>
              <a:rPr spc="5" dirty="0"/>
              <a:t>li</a:t>
            </a:r>
            <a:r>
              <a:rPr spc="-30" dirty="0"/>
              <a:t>c</a:t>
            </a:r>
            <a:r>
              <a:rPr spc="-65" dirty="0"/>
              <a:t>y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1</a:t>
            </a:r>
            <a:r>
              <a:rPr spc="165" dirty="0"/>
              <a:t>/</a:t>
            </a:r>
            <a:r>
              <a:rPr spc="-70" dirty="0"/>
              <a:t>2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636588"/>
            <a:ext cx="4052888" cy="3429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60338" indent="-147638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3000"/>
              </a:lnSpc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CC0000"/>
                </a:solidFill>
                <a:latin typeface="Arial" charset="0"/>
              </a:rPr>
              <a:t>Asset fairness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:  give weights to resources (e.g., 1 CPU = 1 GB) and </a:t>
            </a:r>
            <a:r>
              <a:rPr lang="x-none" altLang="x-none" sz="1100">
                <a:solidFill>
                  <a:srgbClr val="729A0E"/>
                </a:solidFill>
                <a:latin typeface="Arial" charset="0"/>
              </a:rPr>
              <a:t>equalize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total value given to each user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100">
              <a:latin typeface="Arial" charset="0"/>
            </a:endParaRPr>
          </a:p>
        </p:txBody>
      </p:sp>
      <p:sp>
        <p:nvSpPr>
          <p:cNvPr id="47109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Engin Arslan</a:t>
            </a:r>
            <a:endParaRPr lang="en-US" spc="-30"/>
          </a:p>
        </p:txBody>
      </p:sp>
      <p:sp>
        <p:nvSpPr>
          <p:cNvPr id="8" name="object 11"/>
          <p:cNvSpPr txBox="1"/>
          <p:nvPr/>
        </p:nvSpPr>
        <p:spPr>
          <a:xfrm>
            <a:off x="372109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  <p:sp>
        <p:nvSpPr>
          <p:cNvPr id="13" name="object 17"/>
          <p:cNvSpPr>
            <a:spLocks/>
          </p:cNvSpPr>
          <p:nvPr/>
        </p:nvSpPr>
        <p:spPr bwMode="auto">
          <a:xfrm>
            <a:off x="1538287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8"/>
          <p:cNvSpPr>
            <a:spLocks/>
          </p:cNvSpPr>
          <p:nvPr/>
        </p:nvSpPr>
        <p:spPr bwMode="auto">
          <a:xfrm>
            <a:off x="3073400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object 20"/>
          <p:cNvSpPr txBox="1"/>
          <p:nvPr/>
        </p:nvSpPr>
        <p:spPr>
          <a:xfrm>
            <a:off x="1911350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6" name="object 11"/>
          <p:cNvSpPr txBox="1"/>
          <p:nvPr/>
        </p:nvSpPr>
        <p:spPr>
          <a:xfrm>
            <a:off x="3703636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80" dirty="0"/>
              <a:t>A</a:t>
            </a:r>
            <a:r>
              <a:rPr spc="25" dirty="0"/>
              <a:t> </a:t>
            </a:r>
            <a:r>
              <a:rPr spc="45" dirty="0"/>
              <a:t>N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-65" dirty="0"/>
              <a:t>u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5" dirty="0"/>
              <a:t>l</a:t>
            </a:r>
            <a:r>
              <a:rPr spc="30" dirty="0"/>
              <a:t> </a:t>
            </a:r>
            <a:r>
              <a:rPr spc="75" dirty="0"/>
              <a:t>P</a:t>
            </a:r>
            <a:r>
              <a:rPr spc="-65" dirty="0"/>
              <a:t>o</a:t>
            </a:r>
            <a:r>
              <a:rPr spc="5" dirty="0"/>
              <a:t>li</a:t>
            </a:r>
            <a:r>
              <a:rPr spc="-30" dirty="0"/>
              <a:t>c</a:t>
            </a:r>
            <a:r>
              <a:rPr spc="-65" dirty="0"/>
              <a:t>y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1</a:t>
            </a:r>
            <a:r>
              <a:rPr spc="165" dirty="0"/>
              <a:t>/</a:t>
            </a:r>
            <a:r>
              <a:rPr spc="-70" dirty="0"/>
              <a:t>2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14313" y="574675"/>
            <a:ext cx="4224337" cy="1444625"/>
          </a:xfrm>
        </p:spPr>
        <p:txBody>
          <a:bodyPr tIns="62166"/>
          <a:lstStyle/>
          <a:p>
            <a:pPr marL="287338" indent="-147638" eaLnBrk="1" hangingPunct="1">
              <a:lnSpc>
                <a:spcPct val="103000"/>
              </a:lnSpc>
              <a:spcBef>
                <a:spcPct val="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Asset fairness</a:t>
            </a:r>
            <a:r>
              <a:rPr lang="x-none" altLang="x-none" dirty="0">
                <a:latin typeface="Arial" charset="0"/>
                <a:ea typeface="Arial" charset="0"/>
                <a:cs typeface="Arial" charset="0"/>
              </a:rPr>
              <a:t>:  give weights to resources (e.g., 1 CPU = 1 GB) and </a:t>
            </a:r>
            <a:r>
              <a:rPr lang="x-none" altLang="x-none" dirty="0">
                <a:solidFill>
                  <a:srgbClr val="729A0E"/>
                </a:solidFill>
                <a:latin typeface="Arial" charset="0"/>
                <a:ea typeface="Arial" charset="0"/>
                <a:cs typeface="Arial" charset="0"/>
              </a:rPr>
              <a:t>equalize </a:t>
            </a:r>
            <a:r>
              <a:rPr lang="x-none" altLang="x-none" dirty="0">
                <a:solidFill>
                  <a:srgbClr val="178DBC"/>
                </a:solidFill>
                <a:latin typeface="Arial" charset="0"/>
                <a:ea typeface="Arial" charset="0"/>
                <a:cs typeface="Arial" charset="0"/>
              </a:rPr>
              <a:t>total value given to each user</a:t>
            </a:r>
            <a:r>
              <a:rPr lang="x-none" altLang="x-none" dirty="0">
                <a:latin typeface="Arial" charset="0"/>
                <a:ea typeface="Arial" charset="0"/>
                <a:cs typeface="Arial" charset="0"/>
              </a:rPr>
              <a:t>.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287338" indent="-147638" eaLnBrk="1" hangingPunct="1">
              <a:spcBef>
                <a:spcPts val="963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latin typeface="Arial" charset="0"/>
                <a:ea typeface="Arial" charset="0"/>
                <a:cs typeface="Arial" charset="0"/>
              </a:rPr>
              <a:t>Total resources:  28 CPU and 56GB RAM (e.g., 1 CPU = 2 GB)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287338" indent="-147638" eaLnBrk="1" hangingPunct="1"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Tx/>
              <a:buChar char="•"/>
            </a:pPr>
            <a:r>
              <a:rPr lang="x-none" altLang="x-none" sz="1000" dirty="0">
                <a:latin typeface="Arial" charset="0"/>
                <a:ea typeface="Arial" charset="0"/>
                <a:cs typeface="Arial" charset="0"/>
              </a:rPr>
              <a:t>User 1 has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  <a:ea typeface="Arial" charset="0"/>
                <a:cs typeface="Arial" charset="0"/>
              </a:rPr>
              <a:t>x </a:t>
            </a:r>
            <a:r>
              <a:rPr lang="x-none" altLang="x-none" sz="1000" dirty="0">
                <a:latin typeface="Arial" charset="0"/>
                <a:ea typeface="Arial" charset="0"/>
                <a:cs typeface="Arial" charset="0"/>
              </a:rPr>
              <a:t>tasks and wants </a:t>
            </a:r>
            <a:r>
              <a:rPr lang="x-none" altLang="x-none" sz="1000" dirty="0">
                <a:solidFill>
                  <a:srgbClr val="178DBC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&lt;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x-none" altLang="x-none" sz="1000" i="1" dirty="0">
                <a:solidFill>
                  <a:srgbClr val="178DBC"/>
                </a:solidFill>
                <a:latin typeface="Lucida Sans" charset="0"/>
                <a:ea typeface="Lucida Sans" charset="0"/>
                <a:cs typeface="Lucida Sans" charset="0"/>
              </a:rPr>
              <a:t>CPU</a:t>
            </a:r>
            <a:r>
              <a:rPr lang="x-none" altLang="x-none" sz="1000" dirty="0">
                <a:solidFill>
                  <a:srgbClr val="178DBC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,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x-none" altLang="x-none" sz="1000" i="1" dirty="0">
                <a:solidFill>
                  <a:srgbClr val="178DBC"/>
                </a:solidFill>
                <a:latin typeface="Lucida Sans" charset="0"/>
                <a:ea typeface="Lucida Sans" charset="0"/>
                <a:cs typeface="Lucida Sans" charset="0"/>
              </a:rPr>
              <a:t>GB </a:t>
            </a:r>
            <a:r>
              <a:rPr lang="x-none" altLang="x-none" sz="1000" dirty="0">
                <a:solidFill>
                  <a:srgbClr val="178DBC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&gt; </a:t>
            </a:r>
            <a:r>
              <a:rPr lang="x-none" altLang="x-none" sz="1000" dirty="0">
                <a:latin typeface="Arial" charset="0"/>
                <a:ea typeface="Arial" charset="0"/>
                <a:cs typeface="Arial" charset="0"/>
              </a:rPr>
              <a:t>per task</a:t>
            </a:r>
            <a:endParaRPr lang="x-none" altLang="x-none" sz="1000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287338" indent="-147638" eaLnBrk="1" hangingPunct="1">
              <a:lnSpc>
                <a:spcPts val="1200"/>
              </a:lnSpc>
              <a:spcBef>
                <a:spcPct val="0"/>
              </a:spcBef>
              <a:buClr>
                <a:srgbClr val="729A0E"/>
              </a:buClr>
              <a:buSzPct val="60000"/>
              <a:buFontTx/>
              <a:buChar char="•"/>
            </a:pPr>
            <a:r>
              <a:rPr lang="x-none" altLang="x-none" sz="1000" dirty="0">
                <a:latin typeface="Arial" charset="0"/>
                <a:ea typeface="Arial" charset="0"/>
                <a:cs typeface="Arial" charset="0"/>
              </a:rPr>
              <a:t>User 2 has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  <a:ea typeface="Arial" charset="0"/>
                <a:cs typeface="Arial" charset="0"/>
              </a:rPr>
              <a:t>y </a:t>
            </a:r>
            <a:r>
              <a:rPr lang="x-none" altLang="x-none" sz="1000" dirty="0">
                <a:latin typeface="Arial" charset="0"/>
                <a:ea typeface="Arial" charset="0"/>
                <a:cs typeface="Arial" charset="0"/>
              </a:rPr>
              <a:t>tasks and wants </a:t>
            </a:r>
            <a:r>
              <a:rPr lang="x-none" altLang="x-none" sz="1000" dirty="0">
                <a:solidFill>
                  <a:srgbClr val="178DBC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&lt;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x-none" altLang="x-none" sz="1000" i="1" dirty="0">
                <a:solidFill>
                  <a:srgbClr val="178DBC"/>
                </a:solidFill>
                <a:latin typeface="Lucida Sans" charset="0"/>
                <a:ea typeface="Lucida Sans" charset="0"/>
                <a:cs typeface="Lucida Sans" charset="0"/>
              </a:rPr>
              <a:t>CPU</a:t>
            </a:r>
            <a:r>
              <a:rPr lang="x-none" altLang="x-none" sz="1000" dirty="0">
                <a:solidFill>
                  <a:srgbClr val="178DBC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,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r>
              <a:rPr lang="x-none" altLang="x-none" sz="1000" i="1" dirty="0">
                <a:solidFill>
                  <a:srgbClr val="178DBC"/>
                </a:solidFill>
                <a:latin typeface="Lucida Sans" charset="0"/>
                <a:ea typeface="Lucida Sans" charset="0"/>
                <a:cs typeface="Lucida Sans" charset="0"/>
              </a:rPr>
              <a:t>GB </a:t>
            </a:r>
            <a:r>
              <a:rPr lang="x-none" altLang="x-none" sz="1000" dirty="0">
                <a:solidFill>
                  <a:srgbClr val="178DBC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&gt; </a:t>
            </a:r>
            <a:r>
              <a:rPr lang="x-none" altLang="x-none" sz="1000" dirty="0">
                <a:latin typeface="Arial" charset="0"/>
                <a:ea typeface="Arial" charset="0"/>
                <a:cs typeface="Arial" charset="0"/>
              </a:rPr>
              <a:t>per task</a:t>
            </a:r>
            <a:endParaRPr lang="x-none" altLang="x-none" sz="1000" dirty="0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48133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Engin Arslan</a:t>
            </a:r>
            <a:endParaRPr lang="en-US" spc="-30"/>
          </a:p>
        </p:txBody>
      </p:sp>
      <p:sp>
        <p:nvSpPr>
          <p:cNvPr id="9" name="object 1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1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20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80" dirty="0"/>
              <a:t>A</a:t>
            </a:r>
            <a:r>
              <a:rPr spc="25" dirty="0"/>
              <a:t> </a:t>
            </a:r>
            <a:r>
              <a:rPr spc="45" dirty="0"/>
              <a:t>N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-65" dirty="0"/>
              <a:t>u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5" dirty="0"/>
              <a:t>l</a:t>
            </a:r>
            <a:r>
              <a:rPr spc="30" dirty="0"/>
              <a:t> </a:t>
            </a:r>
            <a:r>
              <a:rPr spc="75" dirty="0"/>
              <a:t>P</a:t>
            </a:r>
            <a:r>
              <a:rPr spc="-65" dirty="0"/>
              <a:t>o</a:t>
            </a:r>
            <a:r>
              <a:rPr spc="5" dirty="0"/>
              <a:t>li</a:t>
            </a:r>
            <a:r>
              <a:rPr spc="-30" dirty="0"/>
              <a:t>c</a:t>
            </a:r>
            <a:r>
              <a:rPr spc="-65" dirty="0"/>
              <a:t>y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1</a:t>
            </a:r>
            <a:r>
              <a:rPr spc="165" dirty="0"/>
              <a:t>/</a:t>
            </a:r>
            <a:r>
              <a:rPr spc="-70" dirty="0"/>
              <a:t>2</a:t>
            </a:r>
            <a:r>
              <a:rPr spc="5" dirty="0"/>
              <a:t>)</a:t>
            </a:r>
          </a:p>
        </p:txBody>
      </p:sp>
      <p:sp>
        <p:nvSpPr>
          <p:cNvPr id="49157" name="object 5"/>
          <p:cNvSpPr>
            <a:spLocks noChangeArrowheads="1"/>
          </p:cNvSpPr>
          <p:nvPr/>
        </p:nvSpPr>
        <p:spPr bwMode="auto">
          <a:xfrm>
            <a:off x="2990850" y="1806575"/>
            <a:ext cx="1081087" cy="10795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49158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59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10" name="object 10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8763" y="2788792"/>
                <a:ext cx="2832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x-none" altLang="x-none" sz="1000" dirty="0">
                    <a:solidFill>
                      <a:srgbClr val="5A5A5A"/>
                    </a:solidFill>
                    <a:ea typeface="Calibri" charset="0"/>
                    <a:cs typeface="Calibri" charset="0"/>
                  </a:rPr>
                  <a:t>User 1:  </a:t>
                </a:r>
                <a:r>
                  <a:rPr lang="x-none" altLang="x-none" sz="1000" dirty="0">
                    <a:solidFill>
                      <a:srgbClr val="CC0000"/>
                    </a:solidFill>
                    <a:ea typeface="Calibri" charset="0"/>
                    <a:cs typeface="Calibri" charset="0"/>
                  </a:rPr>
                  <a:t>x = 12</a:t>
                </a:r>
                <a:r>
                  <a:rPr lang="x-none" altLang="x-none" sz="1000" dirty="0">
                    <a:solidFill>
                      <a:srgbClr val="5A5A5A"/>
                    </a:solidFill>
                    <a:ea typeface="Calibri" charset="0"/>
                    <a:cs typeface="Calibri" charset="0"/>
                  </a:rPr>
                  <a:t>:  </a:t>
                </a:r>
                <a:r>
                  <a:rPr lang="x-none" altLang="x-none" sz="1000" dirty="0">
                    <a:solidFill>
                      <a:srgbClr val="178DBC"/>
                    </a:solidFill>
                    <a:ea typeface="Calibri" charset="0"/>
                    <a:cs typeface="Calibri" charset="0"/>
                  </a:rPr>
                  <a:t>&lt; 43%</a:t>
                </a:r>
                <a:r>
                  <a:rPr lang="x-none" altLang="x-none" sz="1000" i="1" dirty="0">
                    <a:solidFill>
                      <a:srgbClr val="178DBC"/>
                    </a:solidFill>
                    <a:ea typeface="Calibri" charset="0"/>
                    <a:cs typeface="Calibri" charset="0"/>
                  </a:rPr>
                  <a:t>CPU</a:t>
                </a:r>
                <a:r>
                  <a:rPr lang="x-none" altLang="x-none" sz="1000" dirty="0">
                    <a:solidFill>
                      <a:srgbClr val="178DBC"/>
                    </a:solidFill>
                    <a:ea typeface="Calibri" charset="0"/>
                    <a:cs typeface="Calibri" charset="0"/>
                  </a:rPr>
                  <a:t>, 43%</a:t>
                </a:r>
                <a:r>
                  <a:rPr lang="x-none" altLang="x-none" sz="1000" i="1" dirty="0">
                    <a:solidFill>
                      <a:srgbClr val="178DBC"/>
                    </a:solidFill>
                    <a:ea typeface="Calibri" charset="0"/>
                    <a:cs typeface="Calibri" charset="0"/>
                  </a:rPr>
                  <a:t>GB </a:t>
                </a:r>
                <a:r>
                  <a:rPr lang="x-none" altLang="x-none" sz="1000" dirty="0">
                    <a:solidFill>
                      <a:srgbClr val="178DBC"/>
                    </a:solidFill>
                    <a:ea typeface="Calibri" charset="0"/>
                    <a:cs typeface="Calibri" charset="0"/>
                  </a:rPr>
                  <a:t>&gt; </a:t>
                </a:r>
                <a:r>
                  <a:rPr lang="x-none" altLang="x-none" sz="1000" dirty="0">
                    <a:solidFill>
                      <a:srgbClr val="5A5A5A"/>
                    </a:solidFill>
                    <a:ea typeface="Calibri" charset="0"/>
                    <a:cs typeface="Calibri" charset="0"/>
                  </a:rPr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x-none" altLang="x-none" sz="1000" i="1" smtClean="0">
                            <a:solidFill>
                              <a:srgbClr val="5A5A5A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x-none" sz="1000" b="0" i="1" smtClean="0">
                            <a:solidFill>
                              <a:srgbClr val="5A5A5A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=86%</m:t>
                        </m:r>
                      </m:e>
                    </m:nary>
                  </m:oMath>
                </a14:m>
                <a:r>
                  <a:rPr lang="en-US" altLang="x-none" sz="1000" dirty="0">
                    <a:solidFill>
                      <a:srgbClr val="5A5A5A"/>
                    </a:solidFill>
                    <a:ea typeface="Calibri" charset="0"/>
                    <a:cs typeface="Calibri" charset="0"/>
                  </a:rPr>
                  <a:t>)</a:t>
                </a:r>
              </a:p>
              <a:p>
                <a:r>
                  <a:rPr lang="x-none" altLang="x-none" sz="1000" dirty="0">
                    <a:solidFill>
                      <a:srgbClr val="5A5A5A"/>
                    </a:solidFill>
                    <a:ea typeface="Calibri" charset="0"/>
                    <a:cs typeface="Calibri" charset="0"/>
                  </a:rPr>
                  <a:t>User 2:  </a:t>
                </a:r>
                <a:r>
                  <a:rPr lang="x-none" altLang="x-none" sz="1000" dirty="0">
                    <a:solidFill>
                      <a:srgbClr val="CC0000"/>
                    </a:solidFill>
                    <a:ea typeface="Calibri" charset="0"/>
                    <a:cs typeface="Calibri" charset="0"/>
                  </a:rPr>
                  <a:t>y = 8</a:t>
                </a:r>
                <a:r>
                  <a:rPr lang="x-none" altLang="x-none" sz="1000" dirty="0">
                    <a:solidFill>
                      <a:srgbClr val="5A5A5A"/>
                    </a:solidFill>
                    <a:ea typeface="Calibri" charset="0"/>
                    <a:cs typeface="Calibri" charset="0"/>
                  </a:rPr>
                  <a:t>:  </a:t>
                </a:r>
                <a:r>
                  <a:rPr lang="x-none" altLang="x-none" sz="1000" dirty="0">
                    <a:solidFill>
                      <a:srgbClr val="178DBC"/>
                    </a:solidFill>
                    <a:ea typeface="Calibri" charset="0"/>
                    <a:cs typeface="Calibri" charset="0"/>
                  </a:rPr>
                  <a:t>&lt; 28%</a:t>
                </a:r>
                <a:r>
                  <a:rPr lang="x-none" altLang="x-none" sz="1000" i="1" dirty="0">
                    <a:solidFill>
                      <a:srgbClr val="178DBC"/>
                    </a:solidFill>
                    <a:ea typeface="Calibri" charset="0"/>
                    <a:cs typeface="Calibri" charset="0"/>
                  </a:rPr>
                  <a:t>CPU</a:t>
                </a:r>
                <a:r>
                  <a:rPr lang="x-none" altLang="x-none" sz="1000" dirty="0">
                    <a:solidFill>
                      <a:srgbClr val="178DBC"/>
                    </a:solidFill>
                    <a:ea typeface="Calibri" charset="0"/>
                    <a:cs typeface="Calibri" charset="0"/>
                  </a:rPr>
                  <a:t>, 57%</a:t>
                </a:r>
                <a:r>
                  <a:rPr lang="x-none" altLang="x-none" sz="1000" i="1" dirty="0">
                    <a:solidFill>
                      <a:srgbClr val="178DBC"/>
                    </a:solidFill>
                    <a:ea typeface="Calibri" charset="0"/>
                    <a:cs typeface="Calibri" charset="0"/>
                  </a:rPr>
                  <a:t>GB </a:t>
                </a:r>
                <a:r>
                  <a:rPr lang="x-none" altLang="x-none" sz="1000" dirty="0">
                    <a:solidFill>
                      <a:srgbClr val="178DBC"/>
                    </a:solidFill>
                    <a:ea typeface="Calibri" charset="0"/>
                    <a:cs typeface="Calibri" charset="0"/>
                  </a:rPr>
                  <a:t>&gt; </a:t>
                </a:r>
                <a:r>
                  <a:rPr lang="x-none" altLang="x-none" sz="1000" dirty="0">
                    <a:solidFill>
                      <a:srgbClr val="5A5A5A"/>
                    </a:solidFill>
                    <a:ea typeface="Calibri" charset="0"/>
                    <a:cs typeface="Calibri" charset="0"/>
                  </a:rPr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x-none" altLang="x-none" sz="1000" i="1" smtClean="0">
                            <a:solidFill>
                              <a:srgbClr val="5A5A5A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x-none" sz="1000" b="0" i="1" smtClean="0">
                            <a:solidFill>
                              <a:srgbClr val="5A5A5A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=86%</m:t>
                        </m:r>
                      </m:e>
                    </m:nary>
                    <m:r>
                      <a:rPr lang="en-US" altLang="x-none" sz="1000" b="0" i="0" smtClean="0">
                        <a:solidFill>
                          <a:srgbClr val="5A5A5A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endParaRPr lang="x-none" altLang="x-none" sz="1000" dirty="0"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63" y="2788792"/>
                <a:ext cx="2832100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53030" b="-8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8949" y="1715383"/>
            <a:ext cx="2222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x-none" sz="11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Asset fairness yields: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550"/>
              </a:spcBef>
            </a:pPr>
            <a:r>
              <a:rPr lang="x-none" altLang="x-none" sz="1100" dirty="0">
                <a:solidFill>
                  <a:srgbClr val="178DBC"/>
                </a:solidFill>
                <a:ea typeface="Calibri" charset="0"/>
                <a:cs typeface="Calibri" charset="0"/>
              </a:rPr>
              <a:t>max(x, y)</a:t>
            </a:r>
            <a:endParaRPr lang="en-US" altLang="x-none" sz="1100" dirty="0">
              <a:solidFill>
                <a:srgbClr val="178DBC"/>
              </a:solidFill>
              <a:ea typeface="Calibri" charset="0"/>
              <a:cs typeface="Calibri" charset="0"/>
            </a:endParaRPr>
          </a:p>
          <a:p>
            <a:pPr>
              <a:spcBef>
                <a:spcPts val="550"/>
              </a:spcBef>
            </a:pPr>
            <a:r>
              <a:rPr lang="x-none" altLang="x-none" sz="1100" dirty="0">
                <a:solidFill>
                  <a:srgbClr val="178DBC"/>
                </a:solidFill>
                <a:ea typeface="Calibri" charset="0"/>
                <a:cs typeface="Calibri" charset="0"/>
              </a:rPr>
              <a:t>x + y ≤ 28</a:t>
            </a:r>
            <a:endParaRPr lang="en-US" altLang="x-none" sz="1100" dirty="0">
              <a:solidFill>
                <a:srgbClr val="178DBC"/>
              </a:solidFill>
              <a:ea typeface="Calibri" charset="0"/>
              <a:cs typeface="Calibri" charset="0"/>
            </a:endParaRPr>
          </a:p>
          <a:p>
            <a:r>
              <a:rPr lang="x-none" altLang="x-none" sz="1100" dirty="0">
                <a:solidFill>
                  <a:srgbClr val="178DBC"/>
                </a:solidFill>
                <a:ea typeface="Calibri" charset="0"/>
                <a:cs typeface="Calibri" charset="0"/>
              </a:rPr>
              <a:t>2x + 4y ≤ 56 </a:t>
            </a:r>
            <a:endParaRPr lang="en-US" altLang="x-none" sz="1100" dirty="0">
              <a:solidFill>
                <a:srgbClr val="178DBC"/>
              </a:solidFill>
              <a:ea typeface="Calibri" charset="0"/>
              <a:cs typeface="Calibri" charset="0"/>
            </a:endParaRPr>
          </a:p>
          <a:p>
            <a:r>
              <a:rPr lang="x-none" altLang="x-none" sz="1100" dirty="0">
                <a:solidFill>
                  <a:srgbClr val="178DBC"/>
                </a:solidFill>
                <a:ea typeface="Calibri" charset="0"/>
                <a:cs typeface="Calibri" charset="0"/>
              </a:rPr>
              <a:t>4x = 6y</a:t>
            </a:r>
            <a:endParaRPr lang="x-none" altLang="x-none" sz="1100" dirty="0">
              <a:ea typeface="Calibri" charset="0"/>
              <a:cs typeface="Calibri" charset="0"/>
            </a:endParaRPr>
          </a:p>
          <a:p>
            <a:endParaRPr lang="en-US" sz="1100" dirty="0"/>
          </a:p>
        </p:txBody>
      </p:sp>
      <p:sp>
        <p:nvSpPr>
          <p:cNvPr id="14" name="object 4"/>
          <p:cNvSpPr txBox="1">
            <a:spLocks noGrp="1"/>
          </p:cNvSpPr>
          <p:nvPr>
            <p:ph type="body" idx="1"/>
          </p:nvPr>
        </p:nvSpPr>
        <p:spPr>
          <a:xfrm>
            <a:off x="214313" y="574675"/>
            <a:ext cx="4224337" cy="1444625"/>
          </a:xfrm>
        </p:spPr>
        <p:txBody>
          <a:bodyPr tIns="62166"/>
          <a:lstStyle/>
          <a:p>
            <a:pPr marL="287338" indent="-147638" eaLnBrk="1" hangingPunct="1">
              <a:lnSpc>
                <a:spcPct val="103000"/>
              </a:lnSpc>
              <a:spcBef>
                <a:spcPct val="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Asset fairness</a:t>
            </a:r>
            <a:r>
              <a:rPr lang="x-none" altLang="x-none" dirty="0">
                <a:latin typeface="Arial" charset="0"/>
                <a:ea typeface="Arial" charset="0"/>
                <a:cs typeface="Arial" charset="0"/>
              </a:rPr>
              <a:t>:  give weights to resources (e.g., 1 CPU = 1 GB) and </a:t>
            </a:r>
            <a:r>
              <a:rPr lang="x-none" altLang="x-none" dirty="0">
                <a:solidFill>
                  <a:srgbClr val="729A0E"/>
                </a:solidFill>
                <a:latin typeface="Arial" charset="0"/>
                <a:ea typeface="Arial" charset="0"/>
                <a:cs typeface="Arial" charset="0"/>
              </a:rPr>
              <a:t>equalize </a:t>
            </a:r>
            <a:r>
              <a:rPr lang="x-none" altLang="x-none" dirty="0">
                <a:solidFill>
                  <a:srgbClr val="178DBC"/>
                </a:solidFill>
                <a:latin typeface="Arial" charset="0"/>
                <a:ea typeface="Arial" charset="0"/>
                <a:cs typeface="Arial" charset="0"/>
              </a:rPr>
              <a:t>total value given to each user</a:t>
            </a:r>
            <a:r>
              <a:rPr lang="x-none" altLang="x-none" dirty="0">
                <a:latin typeface="Arial" charset="0"/>
                <a:ea typeface="Arial" charset="0"/>
                <a:cs typeface="Arial" charset="0"/>
              </a:rPr>
              <a:t>.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287338" indent="-147638" eaLnBrk="1" hangingPunct="1">
              <a:spcBef>
                <a:spcPts val="963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latin typeface="Arial" charset="0"/>
                <a:ea typeface="Arial" charset="0"/>
                <a:cs typeface="Arial" charset="0"/>
              </a:rPr>
              <a:t>Total resources:  28 CPU and 56GB RAM (e.g., 1 CPU = 2 GB)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287338" indent="-147638" eaLnBrk="1" hangingPunct="1"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Tx/>
              <a:buChar char="•"/>
            </a:pPr>
            <a:r>
              <a:rPr lang="x-none" altLang="x-none" sz="1000" dirty="0">
                <a:latin typeface="Arial" charset="0"/>
                <a:ea typeface="Arial" charset="0"/>
                <a:cs typeface="Arial" charset="0"/>
              </a:rPr>
              <a:t>User 1 has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  <a:ea typeface="Arial" charset="0"/>
                <a:cs typeface="Arial" charset="0"/>
              </a:rPr>
              <a:t>x </a:t>
            </a:r>
            <a:r>
              <a:rPr lang="x-none" altLang="x-none" sz="1000" dirty="0">
                <a:latin typeface="Arial" charset="0"/>
                <a:ea typeface="Arial" charset="0"/>
                <a:cs typeface="Arial" charset="0"/>
              </a:rPr>
              <a:t>tasks and wants </a:t>
            </a:r>
            <a:r>
              <a:rPr lang="x-none" altLang="x-none" sz="1000" dirty="0">
                <a:solidFill>
                  <a:srgbClr val="178DBC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&lt;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x-none" altLang="x-none" sz="1000" i="1" dirty="0">
                <a:solidFill>
                  <a:srgbClr val="178DBC"/>
                </a:solidFill>
                <a:latin typeface="Lucida Sans" charset="0"/>
                <a:ea typeface="Lucida Sans" charset="0"/>
                <a:cs typeface="Lucida Sans" charset="0"/>
              </a:rPr>
              <a:t>CPU</a:t>
            </a:r>
            <a:r>
              <a:rPr lang="x-none" altLang="x-none" sz="1000" dirty="0">
                <a:solidFill>
                  <a:srgbClr val="178DBC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,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x-none" altLang="x-none" sz="1000" i="1" dirty="0">
                <a:solidFill>
                  <a:srgbClr val="178DBC"/>
                </a:solidFill>
                <a:latin typeface="Lucida Sans" charset="0"/>
                <a:ea typeface="Lucida Sans" charset="0"/>
                <a:cs typeface="Lucida Sans" charset="0"/>
              </a:rPr>
              <a:t>GB </a:t>
            </a:r>
            <a:r>
              <a:rPr lang="x-none" altLang="x-none" sz="1000" dirty="0">
                <a:solidFill>
                  <a:srgbClr val="178DBC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&gt; </a:t>
            </a:r>
            <a:r>
              <a:rPr lang="x-none" altLang="x-none" sz="1000" dirty="0">
                <a:latin typeface="Arial" charset="0"/>
                <a:ea typeface="Arial" charset="0"/>
                <a:cs typeface="Arial" charset="0"/>
              </a:rPr>
              <a:t>per task</a:t>
            </a:r>
            <a:endParaRPr lang="x-none" altLang="x-none" sz="1000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287338" indent="-147638" eaLnBrk="1" hangingPunct="1">
              <a:lnSpc>
                <a:spcPts val="1200"/>
              </a:lnSpc>
              <a:spcBef>
                <a:spcPct val="0"/>
              </a:spcBef>
              <a:buClr>
                <a:srgbClr val="729A0E"/>
              </a:buClr>
              <a:buSzPct val="60000"/>
              <a:buFontTx/>
              <a:buChar char="•"/>
            </a:pPr>
            <a:r>
              <a:rPr lang="x-none" altLang="x-none" sz="1000" dirty="0">
                <a:latin typeface="Arial" charset="0"/>
                <a:ea typeface="Arial" charset="0"/>
                <a:cs typeface="Arial" charset="0"/>
              </a:rPr>
              <a:t>User 2 has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  <a:ea typeface="Arial" charset="0"/>
                <a:cs typeface="Arial" charset="0"/>
              </a:rPr>
              <a:t>y </a:t>
            </a:r>
            <a:r>
              <a:rPr lang="x-none" altLang="x-none" sz="1000" dirty="0">
                <a:latin typeface="Arial" charset="0"/>
                <a:ea typeface="Arial" charset="0"/>
                <a:cs typeface="Arial" charset="0"/>
              </a:rPr>
              <a:t>tasks and wants </a:t>
            </a:r>
            <a:r>
              <a:rPr lang="x-none" altLang="x-none" sz="1000" dirty="0">
                <a:solidFill>
                  <a:srgbClr val="178DBC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&lt;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x-none" altLang="x-none" sz="1000" i="1" dirty="0">
                <a:solidFill>
                  <a:srgbClr val="178DBC"/>
                </a:solidFill>
                <a:latin typeface="Lucida Sans" charset="0"/>
                <a:ea typeface="Lucida Sans" charset="0"/>
                <a:cs typeface="Lucida Sans" charset="0"/>
              </a:rPr>
              <a:t>CPU</a:t>
            </a:r>
            <a:r>
              <a:rPr lang="x-none" altLang="x-none" sz="1000" dirty="0">
                <a:solidFill>
                  <a:srgbClr val="178DBC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,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r>
              <a:rPr lang="x-none" altLang="x-none" sz="1000" i="1" dirty="0">
                <a:solidFill>
                  <a:srgbClr val="178DBC"/>
                </a:solidFill>
                <a:latin typeface="Lucida Sans" charset="0"/>
                <a:ea typeface="Lucida Sans" charset="0"/>
                <a:cs typeface="Lucida Sans" charset="0"/>
              </a:rPr>
              <a:t>GB </a:t>
            </a:r>
            <a:r>
              <a:rPr lang="x-none" altLang="x-none" sz="1000" dirty="0">
                <a:solidFill>
                  <a:srgbClr val="178DBC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&gt; </a:t>
            </a:r>
            <a:r>
              <a:rPr lang="x-none" altLang="x-none" sz="1000" dirty="0">
                <a:latin typeface="Arial" charset="0"/>
                <a:ea typeface="Arial" charset="0"/>
                <a:cs typeface="Arial" charset="0"/>
              </a:rPr>
              <a:t>per task</a:t>
            </a:r>
            <a:endParaRPr lang="x-none" altLang="x-none" sz="1000" dirty="0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80" dirty="0"/>
              <a:t>A</a:t>
            </a:r>
            <a:r>
              <a:rPr spc="25" dirty="0"/>
              <a:t> </a:t>
            </a:r>
            <a:r>
              <a:rPr spc="45" dirty="0"/>
              <a:t>N</a:t>
            </a:r>
            <a:r>
              <a:rPr spc="-70" dirty="0"/>
              <a:t>a</a:t>
            </a:r>
            <a:r>
              <a:rPr spc="35" dirty="0"/>
              <a:t>t</a:t>
            </a:r>
            <a:r>
              <a:rPr spc="-65" dirty="0"/>
              <a:t>u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5" dirty="0"/>
              <a:t>l</a:t>
            </a:r>
            <a:r>
              <a:rPr spc="30" dirty="0"/>
              <a:t> </a:t>
            </a:r>
            <a:r>
              <a:rPr spc="75" dirty="0"/>
              <a:t>P</a:t>
            </a:r>
            <a:r>
              <a:rPr spc="-65" dirty="0"/>
              <a:t>o</a:t>
            </a:r>
            <a:r>
              <a:rPr spc="5" dirty="0"/>
              <a:t>li</a:t>
            </a:r>
            <a:r>
              <a:rPr spc="-30" dirty="0"/>
              <a:t>c</a:t>
            </a:r>
            <a:r>
              <a:rPr spc="-65" dirty="0"/>
              <a:t>y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2</a:t>
            </a:r>
            <a:r>
              <a:rPr spc="165" dirty="0"/>
              <a:t>/</a:t>
            </a:r>
            <a:r>
              <a:rPr spc="-70" dirty="0"/>
              <a:t>2</a:t>
            </a:r>
            <a:r>
              <a:rPr spc="5" dirty="0"/>
              <a:t>)</a:t>
            </a:r>
          </a:p>
        </p:txBody>
      </p:sp>
      <p:sp>
        <p:nvSpPr>
          <p:cNvPr id="50180" name="object 4"/>
          <p:cNvSpPr>
            <a:spLocks noChangeArrowheads="1"/>
          </p:cNvSpPr>
          <p:nvPr/>
        </p:nvSpPr>
        <p:spPr bwMode="auto">
          <a:xfrm>
            <a:off x="1577975" y="627063"/>
            <a:ext cx="1439863" cy="14398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5" name="object 5"/>
          <p:cNvSpPr txBox="1"/>
          <p:nvPr/>
        </p:nvSpPr>
        <p:spPr>
          <a:xfrm>
            <a:off x="342900" y="2166938"/>
            <a:ext cx="3714750" cy="792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CC0000"/>
                </a:solidFill>
                <a:latin typeface="Arial" charset="0"/>
              </a:rPr>
              <a:t>Problem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: 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violates share g</a:t>
            </a:r>
            <a:r>
              <a:rPr lang="en-US" altLang="x-none" sz="1100" dirty="0">
                <a:solidFill>
                  <a:srgbClr val="178DBC"/>
                </a:solidFill>
                <a:latin typeface="Arial" charset="0"/>
              </a:rPr>
              <a:t>u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rantee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38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User 1 gets less than 50% of both CPU and RAM.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38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Better off in a separate cluster with half the resources.</a:t>
            </a:r>
            <a:endParaRPr lang="x-none" altLang="x-none" sz="1100" dirty="0">
              <a:latin typeface="Arial" charset="0"/>
            </a:endParaRPr>
          </a:p>
        </p:txBody>
      </p:sp>
      <p:sp>
        <p:nvSpPr>
          <p:cNvPr id="50182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3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66 w 1536064"/>
              <a:gd name="T3" fmla="*/ 109656 h 109854"/>
              <a:gd name="T4" fmla="*/ 1535966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66" y="109656"/>
                </a:lnTo>
                <a:lnTo>
                  <a:pt x="1535966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10" name="object 10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/>
              <a:t>C</a:t>
            </a:r>
            <a:r>
              <a:rPr spc="-65" dirty="0"/>
              <a:t>h</a:t>
            </a:r>
            <a:r>
              <a:rPr spc="-70" dirty="0"/>
              <a:t>a</a:t>
            </a:r>
            <a:r>
              <a:rPr spc="5" dirty="0"/>
              <a:t>ll</a:t>
            </a:r>
            <a:r>
              <a:rPr spc="-120" dirty="0"/>
              <a:t>e</a:t>
            </a:r>
            <a:r>
              <a:rPr spc="-65" dirty="0"/>
              <a:t>n</a:t>
            </a:r>
            <a:r>
              <a:rPr spc="-80" dirty="0"/>
              <a:t>g</a:t>
            </a:r>
            <a:r>
              <a:rPr spc="-120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1220788"/>
            <a:ext cx="3867150" cy="9771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Can we find a fair sharing policy that provides:</a:t>
            </a:r>
            <a:endParaRPr lang="x-none" altLang="x-none" sz="1100" dirty="0">
              <a:latin typeface="Arial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CC0000"/>
                </a:solidFill>
                <a:latin typeface="Arial" charset="0"/>
              </a:rPr>
              <a:t>Share guarantee</a:t>
            </a:r>
            <a:endParaRPr lang="x-none" altLang="x-none" sz="1000" dirty="0">
              <a:latin typeface="Arial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CC0000"/>
                </a:solidFill>
                <a:latin typeface="Arial" charset="0"/>
              </a:rPr>
              <a:t>Strategy-proofness</a:t>
            </a:r>
            <a:endParaRPr lang="x-none" altLang="x-none" sz="1000" dirty="0">
              <a:latin typeface="Arial" charset="0"/>
            </a:endParaRPr>
          </a:p>
          <a:p>
            <a:endParaRPr lang="x-none" altLang="x-none" sz="1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50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Can we generalize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max-min fairness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to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multiple resources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?</a:t>
            </a:r>
            <a:endParaRPr lang="x-none" altLang="x-none" sz="1100" dirty="0">
              <a:latin typeface="Arial" charset="0"/>
            </a:endParaRPr>
          </a:p>
        </p:txBody>
      </p:sp>
      <p:sp>
        <p:nvSpPr>
          <p:cNvPr id="51205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6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7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75" y="134938"/>
            <a:ext cx="4527550" cy="215444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Proposed Solution</a:t>
            </a:r>
          </a:p>
        </p:txBody>
      </p:sp>
      <p:sp>
        <p:nvSpPr>
          <p:cNvPr id="6148" name="object 4"/>
          <p:cNvSpPr>
            <a:spLocks/>
          </p:cNvSpPr>
          <p:nvPr/>
        </p:nvSpPr>
        <p:spPr bwMode="auto">
          <a:xfrm>
            <a:off x="452438" y="1165225"/>
            <a:ext cx="3703637" cy="82550"/>
          </a:xfrm>
          <a:custGeom>
            <a:avLst/>
            <a:gdLst>
              <a:gd name="T0" fmla="*/ 3653034 w 3703954"/>
              <a:gd name="T1" fmla="*/ 0 h 82550"/>
              <a:gd name="T2" fmla="*/ 41306 w 3703954"/>
              <a:gd name="T3" fmla="*/ 896 h 82550"/>
              <a:gd name="T4" fmla="*/ 7787 w 3703954"/>
              <a:gd name="T5" fmla="*/ 23852 h 82550"/>
              <a:gd name="T6" fmla="*/ 0 w 3703954"/>
              <a:gd name="T7" fmla="*/ 50791 h 82550"/>
              <a:gd name="T8" fmla="*/ 0 w 3703954"/>
              <a:gd name="T9" fmla="*/ 82381 h 82550"/>
              <a:gd name="T10" fmla="*/ 3703844 w 3703954"/>
              <a:gd name="T11" fmla="*/ 82381 h 82550"/>
              <a:gd name="T12" fmla="*/ 3702947 w 3703954"/>
              <a:gd name="T13" fmla="*/ 41293 h 82550"/>
              <a:gd name="T14" fmla="*/ 3679985 w 3703954"/>
              <a:gd name="T15" fmla="*/ 7786 h 82550"/>
              <a:gd name="T16" fmla="*/ 3653034 w 3703954"/>
              <a:gd name="T17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3954" h="82550">
                <a:moveTo>
                  <a:pt x="3653034" y="0"/>
                </a:moveTo>
                <a:lnTo>
                  <a:pt x="41306" y="896"/>
                </a:lnTo>
                <a:lnTo>
                  <a:pt x="7787" y="23852"/>
                </a:lnTo>
                <a:lnTo>
                  <a:pt x="0" y="50791"/>
                </a:lnTo>
                <a:lnTo>
                  <a:pt x="0" y="82381"/>
                </a:lnTo>
                <a:lnTo>
                  <a:pt x="3703844" y="82381"/>
                </a:lnTo>
                <a:lnTo>
                  <a:pt x="3702947" y="41293"/>
                </a:lnTo>
                <a:lnTo>
                  <a:pt x="3679985" y="7786"/>
                </a:lnTo>
                <a:lnTo>
                  <a:pt x="3653034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9" name="object 5"/>
          <p:cNvSpPr>
            <a:spLocks noChangeArrowheads="1"/>
          </p:cNvSpPr>
          <p:nvPr/>
        </p:nvSpPr>
        <p:spPr bwMode="auto">
          <a:xfrm>
            <a:off x="503238" y="1350963"/>
            <a:ext cx="101600" cy="101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6151" name="object 7"/>
          <p:cNvSpPr>
            <a:spLocks/>
          </p:cNvSpPr>
          <p:nvPr/>
        </p:nvSpPr>
        <p:spPr bwMode="auto">
          <a:xfrm>
            <a:off x="552450" y="1385888"/>
            <a:ext cx="3552825" cy="68262"/>
          </a:xfrm>
          <a:custGeom>
            <a:avLst/>
            <a:gdLst>
              <a:gd name="T0" fmla="*/ 0 w 3554095"/>
              <a:gd name="T1" fmla="*/ 67055 h 67309"/>
              <a:gd name="T2" fmla="*/ 3553967 w 3554095"/>
              <a:gd name="T3" fmla="*/ 67055 h 67309"/>
              <a:gd name="T4" fmla="*/ 3553967 w 3554095"/>
              <a:gd name="T5" fmla="*/ 0 h 67309"/>
              <a:gd name="T6" fmla="*/ 0 w 3554095"/>
              <a:gd name="T7" fmla="*/ 0 h 67309"/>
              <a:gd name="T8" fmla="*/ 0 w 3554095"/>
              <a:gd name="T9" fmla="*/ 67055 h 67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4095" h="67309">
                <a:moveTo>
                  <a:pt x="0" y="67055"/>
                </a:moveTo>
                <a:lnTo>
                  <a:pt x="3553967" y="67055"/>
                </a:lnTo>
                <a:lnTo>
                  <a:pt x="3553967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4" name="object 10"/>
          <p:cNvSpPr>
            <a:spLocks/>
          </p:cNvSpPr>
          <p:nvPr/>
        </p:nvSpPr>
        <p:spPr bwMode="auto">
          <a:xfrm>
            <a:off x="452438" y="1209675"/>
            <a:ext cx="3703637" cy="192088"/>
          </a:xfrm>
          <a:custGeom>
            <a:avLst/>
            <a:gdLst>
              <a:gd name="T0" fmla="*/ 3703844 w 3703954"/>
              <a:gd name="T1" fmla="*/ 0 h 193040"/>
              <a:gd name="T2" fmla="*/ 0 w 3703954"/>
              <a:gd name="T3" fmla="*/ 0 h 193040"/>
              <a:gd name="T4" fmla="*/ 0 w 3703954"/>
              <a:gd name="T5" fmla="*/ 142088 h 193040"/>
              <a:gd name="T6" fmla="*/ 16637 w 3703954"/>
              <a:gd name="T7" fmla="*/ 179596 h 193040"/>
              <a:gd name="T8" fmla="*/ 3653034 w 3703954"/>
              <a:gd name="T9" fmla="*/ 192880 h 193040"/>
              <a:gd name="T10" fmla="*/ 3667281 w 3703954"/>
              <a:gd name="T11" fmla="*/ 190835 h 193040"/>
              <a:gd name="T12" fmla="*/ 3698406 w 3703954"/>
              <a:gd name="T13" fmla="*/ 164880 h 193040"/>
              <a:gd name="T14" fmla="*/ 3703844 w 3703954"/>
              <a:gd name="T15" fmla="*/ 0 h 193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03954" h="193040">
                <a:moveTo>
                  <a:pt x="3703844" y="0"/>
                </a:moveTo>
                <a:lnTo>
                  <a:pt x="0" y="0"/>
                </a:lnTo>
                <a:lnTo>
                  <a:pt x="0" y="142088"/>
                </a:lnTo>
                <a:lnTo>
                  <a:pt x="16637" y="179596"/>
                </a:lnTo>
                <a:lnTo>
                  <a:pt x="3653034" y="192880"/>
                </a:lnTo>
                <a:lnTo>
                  <a:pt x="3667281" y="190835"/>
                </a:lnTo>
                <a:lnTo>
                  <a:pt x="3698406" y="164880"/>
                </a:lnTo>
                <a:lnTo>
                  <a:pt x="3703844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901700" y="1214438"/>
            <a:ext cx="307975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dirty="0">
                <a:latin typeface="Arial"/>
                <a:ea typeface="+mn-ea"/>
                <a:cs typeface="Arial"/>
              </a:rPr>
              <a:t>Running </a:t>
            </a:r>
            <a:r>
              <a:rPr sz="1100" dirty="0">
                <a:solidFill>
                  <a:srgbClr val="178DBC"/>
                </a:solidFill>
                <a:latin typeface="Arial"/>
                <a:ea typeface="+mn-ea"/>
                <a:cs typeface="Arial"/>
              </a:rPr>
              <a:t>multiple frameworks </a:t>
            </a:r>
            <a:r>
              <a:rPr sz="1100" dirty="0">
                <a:latin typeface="Arial"/>
                <a:ea typeface="+mn-ea"/>
                <a:cs typeface="Arial"/>
              </a:rPr>
              <a:t>on a </a:t>
            </a:r>
            <a:r>
              <a:rPr sz="1100" dirty="0">
                <a:solidFill>
                  <a:srgbClr val="729A0E"/>
                </a:solidFill>
                <a:latin typeface="Arial"/>
                <a:ea typeface="+mn-ea"/>
                <a:cs typeface="Arial"/>
              </a:rPr>
              <a:t>single cluster</a:t>
            </a:r>
            <a:endParaRPr sz="1100" dirty="0">
              <a:latin typeface="Arial"/>
              <a:ea typeface="+mn-ea"/>
              <a:cs typeface="Arial"/>
            </a:endParaRPr>
          </a:p>
        </p:txBody>
      </p:sp>
      <p:sp>
        <p:nvSpPr>
          <p:cNvPr id="6161" name="object 17"/>
          <p:cNvSpPr>
            <a:spLocks noChangeArrowheads="1"/>
          </p:cNvSpPr>
          <p:nvPr/>
        </p:nvSpPr>
        <p:spPr bwMode="auto">
          <a:xfrm>
            <a:off x="919163" y="2220913"/>
            <a:ext cx="101600" cy="1016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6166" name="object 22"/>
          <p:cNvSpPr>
            <a:spLocks/>
          </p:cNvSpPr>
          <p:nvPr/>
        </p:nvSpPr>
        <p:spPr bwMode="auto">
          <a:xfrm>
            <a:off x="503238" y="1901031"/>
            <a:ext cx="3652837" cy="338138"/>
          </a:xfrm>
          <a:custGeom>
            <a:avLst/>
            <a:gdLst>
              <a:gd name="T0" fmla="*/ 2872554 w 2872740"/>
              <a:gd name="T1" fmla="*/ 0 h 338455"/>
              <a:gd name="T2" fmla="*/ 0 w 2872740"/>
              <a:gd name="T3" fmla="*/ 0 h 338455"/>
              <a:gd name="T4" fmla="*/ 0 w 2872740"/>
              <a:gd name="T5" fmla="*/ 287228 h 338455"/>
              <a:gd name="T6" fmla="*/ 16637 w 2872740"/>
              <a:gd name="T7" fmla="*/ 324736 h 338455"/>
              <a:gd name="T8" fmla="*/ 2821743 w 2872740"/>
              <a:gd name="T9" fmla="*/ 338020 h 338455"/>
              <a:gd name="T10" fmla="*/ 2835991 w 2872740"/>
              <a:gd name="T11" fmla="*/ 335975 h 338455"/>
              <a:gd name="T12" fmla="*/ 2867116 w 2872740"/>
              <a:gd name="T13" fmla="*/ 310020 h 338455"/>
              <a:gd name="T14" fmla="*/ 2872554 w 2872740"/>
              <a:gd name="T15" fmla="*/ 0 h 338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72740" h="338455">
                <a:moveTo>
                  <a:pt x="2872554" y="0"/>
                </a:moveTo>
                <a:lnTo>
                  <a:pt x="0" y="0"/>
                </a:lnTo>
                <a:lnTo>
                  <a:pt x="0" y="287228"/>
                </a:lnTo>
                <a:lnTo>
                  <a:pt x="16637" y="324736"/>
                </a:lnTo>
                <a:lnTo>
                  <a:pt x="2821743" y="338020"/>
                </a:lnTo>
                <a:lnTo>
                  <a:pt x="2835991" y="335975"/>
                </a:lnTo>
                <a:lnTo>
                  <a:pt x="2867116" y="310020"/>
                </a:lnTo>
                <a:lnTo>
                  <a:pt x="2872554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bject 27"/>
          <p:cNvSpPr txBox="1"/>
          <p:nvPr/>
        </p:nvSpPr>
        <p:spPr>
          <a:xfrm>
            <a:off x="768350" y="1978449"/>
            <a:ext cx="3551237" cy="1743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indent="333375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indent="0">
              <a:lnSpc>
                <a:spcPct val="103000"/>
              </a:lnSpc>
            </a:pPr>
            <a:r>
              <a:rPr lang="x-none" altLang="x-none" sz="1100" dirty="0">
                <a:latin typeface="Arial" charset="0"/>
              </a:rPr>
              <a:t>Maximize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utilization </a:t>
            </a:r>
            <a:r>
              <a:rPr lang="x-none" altLang="x-none" sz="1100" dirty="0">
                <a:solidFill>
                  <a:srgbClr val="729A0E"/>
                </a:solidFill>
                <a:latin typeface="Arial" charset="0"/>
              </a:rPr>
              <a:t>Share </a:t>
            </a:r>
            <a:r>
              <a:rPr lang="x-none" altLang="x-none" sz="1100" dirty="0">
                <a:latin typeface="Arial" charset="0"/>
              </a:rPr>
              <a:t>data between frameworks</a:t>
            </a:r>
          </a:p>
        </p:txBody>
      </p:sp>
      <p:sp>
        <p:nvSpPr>
          <p:cNvPr id="6172" name="object 28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73" name="object 29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74" name="object 30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object 31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32" name="object 32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14" dirty="0"/>
              <a:t>P</a:t>
            </a:r>
            <a:r>
              <a:rPr spc="-35" dirty="0"/>
              <a:t>r</a:t>
            </a:r>
            <a:r>
              <a:rPr spc="-65" dirty="0"/>
              <a:t>o</a:t>
            </a:r>
            <a:r>
              <a:rPr spc="-20" dirty="0"/>
              <a:t>p</a:t>
            </a:r>
            <a:r>
              <a:rPr spc="-65" dirty="0"/>
              <a:t>o</a:t>
            </a:r>
            <a:r>
              <a:rPr spc="-90" dirty="0"/>
              <a:t>s</a:t>
            </a:r>
            <a:r>
              <a:rPr spc="-120" dirty="0"/>
              <a:t>e</a:t>
            </a:r>
            <a:r>
              <a:rPr spc="-55" dirty="0"/>
              <a:t>d</a:t>
            </a:r>
            <a:r>
              <a:rPr spc="30" dirty="0"/>
              <a:t> </a:t>
            </a:r>
            <a:r>
              <a:rPr spc="-10" dirty="0"/>
              <a:t>S</a:t>
            </a:r>
            <a:r>
              <a:rPr spc="-65" dirty="0"/>
              <a:t>o</a:t>
            </a:r>
            <a:r>
              <a:rPr spc="5" dirty="0"/>
              <a:t>l</a:t>
            </a:r>
            <a:r>
              <a:rPr spc="-65" dirty="0"/>
              <a:t>u</a:t>
            </a:r>
            <a:r>
              <a:rPr spc="35" dirty="0"/>
              <a:t>t</a:t>
            </a:r>
            <a:r>
              <a:rPr spc="5" dirty="0"/>
              <a:t>i</a:t>
            </a:r>
            <a:r>
              <a:rPr spc="-65" dirty="0"/>
              <a:t>on</a:t>
            </a:r>
          </a:p>
        </p:txBody>
      </p:sp>
      <p:sp>
        <p:nvSpPr>
          <p:cNvPr id="52228" name="object 4"/>
          <p:cNvSpPr>
            <a:spLocks/>
          </p:cNvSpPr>
          <p:nvPr/>
        </p:nvSpPr>
        <p:spPr bwMode="auto">
          <a:xfrm>
            <a:off x="660400" y="1506538"/>
            <a:ext cx="3287713" cy="82550"/>
          </a:xfrm>
          <a:custGeom>
            <a:avLst/>
            <a:gdLst>
              <a:gd name="T0" fmla="*/ 3237378 w 3288665"/>
              <a:gd name="T1" fmla="*/ 0 h 82550"/>
              <a:gd name="T2" fmla="*/ 41306 w 3288665"/>
              <a:gd name="T3" fmla="*/ 896 h 82550"/>
              <a:gd name="T4" fmla="*/ 7787 w 3288665"/>
              <a:gd name="T5" fmla="*/ 23852 h 82550"/>
              <a:gd name="T6" fmla="*/ 0 w 3288665"/>
              <a:gd name="T7" fmla="*/ 50791 h 82550"/>
              <a:gd name="T8" fmla="*/ 0 w 3288665"/>
              <a:gd name="T9" fmla="*/ 82378 h 82550"/>
              <a:gd name="T10" fmla="*/ 3288188 w 3288665"/>
              <a:gd name="T11" fmla="*/ 82378 h 82550"/>
              <a:gd name="T12" fmla="*/ 3287291 w 3288665"/>
              <a:gd name="T13" fmla="*/ 41293 h 82550"/>
              <a:gd name="T14" fmla="*/ 3264329 w 3288665"/>
              <a:gd name="T15" fmla="*/ 7786 h 82550"/>
              <a:gd name="T16" fmla="*/ 3237378 w 3288665"/>
              <a:gd name="T17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88665" h="82550">
                <a:moveTo>
                  <a:pt x="3237378" y="0"/>
                </a:moveTo>
                <a:lnTo>
                  <a:pt x="41306" y="896"/>
                </a:lnTo>
                <a:lnTo>
                  <a:pt x="7787" y="23852"/>
                </a:lnTo>
                <a:lnTo>
                  <a:pt x="0" y="50791"/>
                </a:lnTo>
                <a:lnTo>
                  <a:pt x="0" y="82378"/>
                </a:lnTo>
                <a:lnTo>
                  <a:pt x="3288188" y="82378"/>
                </a:lnTo>
                <a:lnTo>
                  <a:pt x="3287291" y="41293"/>
                </a:lnTo>
                <a:lnTo>
                  <a:pt x="3264329" y="7786"/>
                </a:lnTo>
                <a:lnTo>
                  <a:pt x="3237378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29" name="object 5"/>
          <p:cNvSpPr>
            <a:spLocks noChangeArrowheads="1"/>
          </p:cNvSpPr>
          <p:nvPr/>
        </p:nvSpPr>
        <p:spPr bwMode="auto">
          <a:xfrm>
            <a:off x="711200" y="1708150"/>
            <a:ext cx="101600" cy="101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52231" name="object 7"/>
          <p:cNvSpPr>
            <a:spLocks/>
          </p:cNvSpPr>
          <p:nvPr/>
        </p:nvSpPr>
        <p:spPr bwMode="auto">
          <a:xfrm>
            <a:off x="758825" y="1746250"/>
            <a:ext cx="3140075" cy="63500"/>
          </a:xfrm>
          <a:custGeom>
            <a:avLst/>
            <a:gdLst>
              <a:gd name="T0" fmla="*/ 0 w 3139440"/>
              <a:gd name="T1" fmla="*/ 64007 h 64135"/>
              <a:gd name="T2" fmla="*/ 3139439 w 3139440"/>
              <a:gd name="T3" fmla="*/ 64007 h 64135"/>
              <a:gd name="T4" fmla="*/ 3139439 w 3139440"/>
              <a:gd name="T5" fmla="*/ 0 h 64135"/>
              <a:gd name="T6" fmla="*/ 0 w 3139440"/>
              <a:gd name="T7" fmla="*/ 0 h 64135"/>
              <a:gd name="T8" fmla="*/ 0 w 3139440"/>
              <a:gd name="T9" fmla="*/ 64007 h 64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9440" h="64135">
                <a:moveTo>
                  <a:pt x="0" y="64007"/>
                </a:moveTo>
                <a:lnTo>
                  <a:pt x="3139439" y="64007"/>
                </a:lnTo>
                <a:lnTo>
                  <a:pt x="3139439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object 10"/>
          <p:cNvSpPr>
            <a:spLocks/>
          </p:cNvSpPr>
          <p:nvPr/>
        </p:nvSpPr>
        <p:spPr bwMode="auto">
          <a:xfrm>
            <a:off x="660400" y="1550988"/>
            <a:ext cx="3287713" cy="207962"/>
          </a:xfrm>
          <a:custGeom>
            <a:avLst/>
            <a:gdLst>
              <a:gd name="T0" fmla="*/ 3288188 w 3288665"/>
              <a:gd name="T1" fmla="*/ 0 h 208280"/>
              <a:gd name="T2" fmla="*/ 0 w 3288665"/>
              <a:gd name="T3" fmla="*/ 0 h 208280"/>
              <a:gd name="T4" fmla="*/ 0 w 3288665"/>
              <a:gd name="T5" fmla="*/ 157484 h 208280"/>
              <a:gd name="T6" fmla="*/ 16637 w 3288665"/>
              <a:gd name="T7" fmla="*/ 194991 h 208280"/>
              <a:gd name="T8" fmla="*/ 3237378 w 3288665"/>
              <a:gd name="T9" fmla="*/ 208275 h 208280"/>
              <a:gd name="T10" fmla="*/ 3251625 w 3288665"/>
              <a:gd name="T11" fmla="*/ 206231 h 208280"/>
              <a:gd name="T12" fmla="*/ 3282751 w 3288665"/>
              <a:gd name="T13" fmla="*/ 180275 h 208280"/>
              <a:gd name="T14" fmla="*/ 3288188 w 3288665"/>
              <a:gd name="T15" fmla="*/ 0 h 208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88665" h="208280">
                <a:moveTo>
                  <a:pt x="3288188" y="0"/>
                </a:moveTo>
                <a:lnTo>
                  <a:pt x="0" y="0"/>
                </a:lnTo>
                <a:lnTo>
                  <a:pt x="0" y="157484"/>
                </a:lnTo>
                <a:lnTo>
                  <a:pt x="16637" y="194991"/>
                </a:lnTo>
                <a:lnTo>
                  <a:pt x="3237378" y="208275"/>
                </a:lnTo>
                <a:lnTo>
                  <a:pt x="3251625" y="206231"/>
                </a:lnTo>
                <a:lnTo>
                  <a:pt x="3282751" y="180275"/>
                </a:lnTo>
                <a:lnTo>
                  <a:pt x="3288188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1258888" y="1563688"/>
            <a:ext cx="2265362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dirty="0">
                <a:latin typeface="Arial"/>
                <a:ea typeface="+mn-ea"/>
                <a:cs typeface="Arial"/>
              </a:rPr>
              <a:t>Dominant Resource Fairness (</a:t>
            </a:r>
            <a:r>
              <a:rPr sz="1100" dirty="0">
                <a:solidFill>
                  <a:srgbClr val="CC0000"/>
                </a:solidFill>
                <a:latin typeface="Arial"/>
                <a:ea typeface="+mn-ea"/>
                <a:cs typeface="Arial"/>
              </a:rPr>
              <a:t>DRF</a:t>
            </a:r>
            <a:r>
              <a:rPr sz="1100" dirty="0">
                <a:latin typeface="Arial"/>
                <a:ea typeface="+mn-ea"/>
                <a:cs typeface="Arial"/>
              </a:rPr>
              <a:t>)</a:t>
            </a:r>
            <a:endParaRPr sz="1100">
              <a:latin typeface="Arial"/>
              <a:ea typeface="+mn-ea"/>
              <a:cs typeface="Arial"/>
            </a:endParaRPr>
          </a:p>
        </p:txBody>
      </p:sp>
      <p:sp>
        <p:nvSpPr>
          <p:cNvPr id="52240" name="object 1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1" name="object 1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2" name="object 1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object 1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20" name="object 20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23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75" y="134938"/>
            <a:ext cx="4527550" cy="215444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Dominant Resource Fairness (DRF)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03619" y="358753"/>
                <a:ext cx="4181475" cy="1454654"/>
              </a:xfrm>
            </p:spPr>
            <p:txBody>
              <a:bodyPr tIns="246786"/>
              <a:lstStyle/>
              <a:p>
                <a:pPr marL="287338" indent="-147638" eaLnBrk="1" hangingPunct="1">
                  <a:lnSpc>
                    <a:spcPts val="1200"/>
                  </a:lnSpc>
                  <a:spcBef>
                    <a:spcPct val="0"/>
                  </a:spcBef>
                </a:pPr>
                <a:r>
                  <a:rPr lang="x-none" altLang="x-none" sz="1200" baseline="7000" dirty="0">
                    <a:solidFill>
                      <a:srgbClr val="CC0000"/>
                    </a:solidFill>
                    <a:latin typeface="Lucida Sans Unicode" charset="0"/>
                    <a:ea typeface="Lucida Sans Unicode" charset="0"/>
                    <a:cs typeface="Lucida Sans Unicode" charset="0"/>
                  </a:rPr>
                  <a:t>◮  </a:t>
                </a:r>
                <a:r>
                  <a:rPr lang="x-none" altLang="x-none" dirty="0">
                    <a:solidFill>
                      <a:srgbClr val="CC0000"/>
                    </a:solidFill>
                    <a:latin typeface="Arial" charset="0"/>
                    <a:ea typeface="Arial" charset="0"/>
                    <a:cs typeface="Arial" charset="0"/>
                  </a:rPr>
                  <a:t>Dominant resource </a:t>
                </a:r>
                <a:r>
                  <a:rPr lang="x-none" altLang="x-none" dirty="0">
                    <a:latin typeface="Arial" charset="0"/>
                    <a:ea typeface="Arial" charset="0"/>
                    <a:cs typeface="Arial" charset="0"/>
                  </a:rPr>
                  <a:t>of a user:  the resource that user has the </a:t>
                </a:r>
                <a:r>
                  <a:rPr lang="x-none" altLang="x-none" dirty="0">
                    <a:solidFill>
                      <a:srgbClr val="178DBC"/>
                    </a:solidFill>
                    <a:latin typeface="Arial" charset="0"/>
                    <a:ea typeface="Arial" charset="0"/>
                    <a:cs typeface="Arial" charset="0"/>
                  </a:rPr>
                  <a:t>biggest share of</a:t>
                </a:r>
                <a:r>
                  <a:rPr lang="x-none" altLang="x-none" dirty="0">
                    <a:latin typeface="Arial" charset="0"/>
                    <a:ea typeface="Arial" charset="0"/>
                    <a:cs typeface="Arial" charset="0"/>
                  </a:rPr>
                  <a:t>.</a:t>
                </a:r>
                <a:endParaRPr lang="x-none" altLang="x-none" dirty="0">
                  <a:latin typeface="Lucida Sans Unicode" charset="0"/>
                  <a:ea typeface="Lucida Sans Unicode" charset="0"/>
                  <a:cs typeface="Lucida Sans Unicode" charset="0"/>
                </a:endParaRPr>
              </a:p>
              <a:p>
                <a:pPr marL="287338" indent="-147638" eaLnBrk="1" hangingPunct="1">
                  <a:spcBef>
                    <a:spcPts val="650"/>
                  </a:spcBef>
                  <a:buClr>
                    <a:srgbClr val="729A0E"/>
                  </a:buClr>
                  <a:buSzPct val="60000"/>
                  <a:buFontTx/>
                  <a:buChar char="•"/>
                </a:pPr>
                <a:r>
                  <a:rPr lang="x-none" altLang="x-none" sz="1000" dirty="0">
                    <a:latin typeface="Arial" charset="0"/>
                    <a:ea typeface="Arial" charset="0"/>
                    <a:cs typeface="Arial" charset="0"/>
                  </a:rPr>
                  <a:t>Total resources:  </a:t>
                </a:r>
                <a:r>
                  <a:rPr lang="x-none" altLang="x-none" sz="1000" dirty="0">
                    <a:solidFill>
                      <a:srgbClr val="178DBC"/>
                    </a:solidFill>
                    <a:latin typeface="Lucida Sans Unicode" charset="0"/>
                    <a:ea typeface="Lucida Sans Unicode" charset="0"/>
                    <a:cs typeface="Lucida Sans Unicode" charset="0"/>
                  </a:rPr>
                  <a:t>&lt; </a:t>
                </a:r>
                <a:r>
                  <a:rPr lang="x-none" altLang="x-none" sz="1000" dirty="0">
                    <a:solidFill>
                      <a:srgbClr val="178DBC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  <a:r>
                  <a:rPr lang="x-none" altLang="x-none" sz="1000" i="1" dirty="0">
                    <a:solidFill>
                      <a:srgbClr val="178DBC"/>
                    </a:solidFill>
                    <a:latin typeface="Lucida Sans" charset="0"/>
                    <a:ea typeface="Lucida Sans" charset="0"/>
                    <a:cs typeface="Lucida Sans" charset="0"/>
                  </a:rPr>
                  <a:t>CPU</a:t>
                </a:r>
                <a:r>
                  <a:rPr lang="x-none" altLang="x-none" sz="1000" dirty="0">
                    <a:solidFill>
                      <a:srgbClr val="178DBC"/>
                    </a:solidFill>
                    <a:latin typeface="Lucida Sans Unicode" charset="0"/>
                    <a:ea typeface="Lucida Sans Unicode" charset="0"/>
                    <a:cs typeface="Lucida Sans Unicode" charset="0"/>
                  </a:rPr>
                  <a:t>, </a:t>
                </a:r>
                <a:r>
                  <a:rPr lang="x-none" altLang="x-none" sz="1000" dirty="0">
                    <a:solidFill>
                      <a:srgbClr val="178DBC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r>
                  <a:rPr lang="x-none" altLang="x-none" sz="1000" i="1" dirty="0">
                    <a:solidFill>
                      <a:srgbClr val="178DBC"/>
                    </a:solidFill>
                    <a:latin typeface="Lucida Sans" charset="0"/>
                    <a:ea typeface="Lucida Sans" charset="0"/>
                    <a:cs typeface="Lucida Sans" charset="0"/>
                  </a:rPr>
                  <a:t>GB </a:t>
                </a:r>
                <a:r>
                  <a:rPr lang="x-none" altLang="x-none" sz="1000" dirty="0">
                    <a:solidFill>
                      <a:srgbClr val="178DBC"/>
                    </a:solidFill>
                    <a:latin typeface="Lucida Sans Unicode" charset="0"/>
                    <a:ea typeface="Lucida Sans Unicode" charset="0"/>
                    <a:cs typeface="Lucida Sans Unicode" charset="0"/>
                  </a:rPr>
                  <a:t>&gt;</a:t>
                </a:r>
                <a:endParaRPr lang="x-none" altLang="x-none" sz="1000" dirty="0">
                  <a:latin typeface="Lucida Sans Unicode" charset="0"/>
                  <a:ea typeface="Lucida Sans Unicode" charset="0"/>
                  <a:cs typeface="Lucida Sans Unicode" charset="0"/>
                </a:endParaRPr>
              </a:p>
              <a:p>
                <a:pPr marL="287338" indent="-147638" eaLnBrk="1" hangingPunct="1">
                  <a:lnSpc>
                    <a:spcPts val="1150"/>
                  </a:lnSpc>
                  <a:spcBef>
                    <a:spcPts val="488"/>
                  </a:spcBef>
                  <a:buClr>
                    <a:srgbClr val="729A0E"/>
                  </a:buClr>
                  <a:buSzPct val="60000"/>
                  <a:buFontTx/>
                  <a:buChar char="•"/>
                </a:pPr>
                <a:r>
                  <a:rPr lang="x-none" altLang="x-none" sz="1000" dirty="0">
                    <a:latin typeface="Arial" charset="0"/>
                    <a:ea typeface="Arial" charset="0"/>
                    <a:cs typeface="Arial" charset="0"/>
                  </a:rPr>
                  <a:t>User 1 allocation:  </a:t>
                </a:r>
                <a:r>
                  <a:rPr lang="x-none" altLang="x-none" sz="1000" dirty="0">
                    <a:solidFill>
                      <a:srgbClr val="178DBC"/>
                    </a:solidFill>
                    <a:latin typeface="Lucida Sans Unicode" charset="0"/>
                    <a:ea typeface="Lucida Sans Unicode" charset="0"/>
                    <a:cs typeface="Lucida Sans Unicode" charset="0"/>
                  </a:rPr>
                  <a:t>&lt; </a:t>
                </a:r>
                <a:r>
                  <a:rPr lang="x-none" altLang="x-none" sz="1000" dirty="0">
                    <a:solidFill>
                      <a:srgbClr val="178DBC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x-none" altLang="x-none" sz="1000" i="1" dirty="0">
                    <a:solidFill>
                      <a:srgbClr val="178DBC"/>
                    </a:solidFill>
                    <a:latin typeface="Lucida Sans" charset="0"/>
                    <a:ea typeface="Lucida Sans" charset="0"/>
                    <a:cs typeface="Lucida Sans" charset="0"/>
                  </a:rPr>
                  <a:t>CPU</a:t>
                </a:r>
                <a:r>
                  <a:rPr lang="x-none" altLang="x-none" sz="1000" dirty="0">
                    <a:solidFill>
                      <a:srgbClr val="178DBC"/>
                    </a:solidFill>
                    <a:latin typeface="Lucida Sans Unicode" charset="0"/>
                    <a:ea typeface="Lucida Sans Unicode" charset="0"/>
                    <a:cs typeface="Lucida Sans Unicode" charset="0"/>
                  </a:rPr>
                  <a:t>, </a:t>
                </a:r>
                <a:r>
                  <a:rPr lang="x-none" altLang="x-none" sz="1000" dirty="0">
                    <a:solidFill>
                      <a:srgbClr val="178DBC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r>
                  <a:rPr lang="x-none" altLang="x-none" sz="1000" i="1" dirty="0">
                    <a:solidFill>
                      <a:srgbClr val="178DBC"/>
                    </a:solidFill>
                    <a:latin typeface="Lucida Sans" charset="0"/>
                    <a:ea typeface="Lucida Sans" charset="0"/>
                    <a:cs typeface="Lucida Sans" charset="0"/>
                  </a:rPr>
                  <a:t>GB </a:t>
                </a:r>
                <a:r>
                  <a:rPr lang="x-none" altLang="x-none" sz="1000" dirty="0">
                    <a:solidFill>
                      <a:srgbClr val="178DBC"/>
                    </a:solidFill>
                    <a:latin typeface="Lucida Sans Unicode" charset="0"/>
                    <a:ea typeface="Lucida Sans Unicode" charset="0"/>
                    <a:cs typeface="Lucida Sans Unicode" charset="0"/>
                  </a:rPr>
                  <a:t>&gt;</a:t>
                </a:r>
                <a:endParaRPr lang="en-US" altLang="x-none" sz="1000" dirty="0">
                  <a:solidFill>
                    <a:srgbClr val="178DBC"/>
                  </a:solidFill>
                  <a:latin typeface="Lucida Sans Unicode" charset="0"/>
                  <a:ea typeface="Lucida Sans Unicode" charset="0"/>
                  <a:cs typeface="Lucida Sans Unicode" charset="0"/>
                </a:endParaRPr>
              </a:p>
              <a:p>
                <a:pPr marL="287338" indent="-147638" eaLnBrk="1" hangingPunct="1">
                  <a:lnSpc>
                    <a:spcPts val="1150"/>
                  </a:lnSpc>
                  <a:spcBef>
                    <a:spcPts val="488"/>
                  </a:spcBef>
                  <a:buClr>
                    <a:srgbClr val="729A0E"/>
                  </a:buClr>
                  <a:buSzPct val="60000"/>
                  <a:buFontTx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mr-IN" altLang="x-none" sz="1000" i="1" smtClean="0">
                            <a:solidFill>
                              <a:srgbClr val="178DBC"/>
                            </a:solidFill>
                            <a:latin typeface="Cambria Math" panose="02040503050406030204" pitchFamily="18" charset="0"/>
                            <a:ea typeface="Lucida Sans Unicode" charset="0"/>
                            <a:cs typeface="Lucida Sans Unicode" charset="0"/>
                          </a:rPr>
                        </m:ctrlPr>
                      </m:fPr>
                      <m:num>
                        <m:r>
                          <a:rPr lang="en-US" altLang="x-none" sz="1000" b="0" i="1" smtClean="0">
                            <a:solidFill>
                              <a:srgbClr val="178DBC"/>
                            </a:solidFill>
                            <a:latin typeface="Cambria Math" charset="0"/>
                            <a:ea typeface="Lucida Sans Unicode" charset="0"/>
                            <a:cs typeface="Lucida Sans Unicode" charset="0"/>
                          </a:rPr>
                          <m:t>2</m:t>
                        </m:r>
                      </m:num>
                      <m:den>
                        <m:r>
                          <a:rPr lang="en-US" altLang="x-none" sz="1000" b="0" i="1" smtClean="0">
                            <a:solidFill>
                              <a:srgbClr val="178DBC"/>
                            </a:solidFill>
                            <a:latin typeface="Cambria Math" charset="0"/>
                            <a:ea typeface="Lucida Sans Unicode" charset="0"/>
                            <a:cs typeface="Lucida Sans Unicode" charset="0"/>
                          </a:rPr>
                          <m:t>8</m:t>
                        </m:r>
                      </m:den>
                    </m:f>
                    <m:r>
                      <a:rPr lang="en-US" altLang="x-none" sz="1000" b="0" i="1" smtClean="0">
                        <a:solidFill>
                          <a:srgbClr val="178DBC"/>
                        </a:solidFill>
                        <a:latin typeface="Cambria Math" charset="0"/>
                        <a:ea typeface="Lucida Sans Unicode" charset="0"/>
                        <a:cs typeface="Lucida Sans Unicode" charset="0"/>
                      </a:rPr>
                      <m:t>=</m:t>
                    </m:r>
                  </m:oMath>
                </a14:m>
                <a:r>
                  <a:rPr lang="en-US" altLang="x-none" sz="1000" dirty="0">
                    <a:solidFill>
                      <a:srgbClr val="178DBC"/>
                    </a:solidFill>
                    <a:ea typeface="Lucida Sans Unicode" charset="0"/>
                    <a:cs typeface="Lucida Sans Unicode" charset="0"/>
                  </a:rPr>
                  <a:t> </a:t>
                </a:r>
                <a:r>
                  <a:rPr lang="en-US" altLang="x-none" sz="1000" dirty="0">
                    <a:solidFill>
                      <a:srgbClr val="178DBC"/>
                    </a:solidFill>
                    <a:latin typeface="Lucida Sans Unicode" charset="0"/>
                    <a:ea typeface="Lucida Sans Unicode" charset="0"/>
                    <a:cs typeface="Lucida Sans Unicode" charset="0"/>
                  </a:rPr>
                  <a:t>25% CPU </a:t>
                </a:r>
                <a:r>
                  <a:rPr lang="en-US" altLang="x-none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ucida Sans Unicode" charset="0"/>
                    <a:ea typeface="Lucida Sans Unicode" charset="0"/>
                    <a:cs typeface="Lucida Sans Unicode" charset="0"/>
                  </a:rPr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x-none" sz="1000" i="1" smtClean="0">
                            <a:solidFill>
                              <a:srgbClr val="178DBC"/>
                            </a:solidFill>
                            <a:latin typeface="Cambria Math" panose="02040503050406030204" pitchFamily="18" charset="0"/>
                            <a:ea typeface="Lucida Sans Unicode" charset="0"/>
                            <a:cs typeface="Lucida Sans Unicode" charset="0"/>
                          </a:rPr>
                        </m:ctrlPr>
                      </m:fPr>
                      <m:num>
                        <m:r>
                          <a:rPr lang="en-US" altLang="x-none" sz="1000" b="0" i="1" smtClean="0">
                            <a:solidFill>
                              <a:srgbClr val="178DBC"/>
                            </a:solidFill>
                            <a:latin typeface="Cambria Math" charset="0"/>
                            <a:ea typeface="Lucida Sans Unicode" charset="0"/>
                            <a:cs typeface="Lucida Sans Unicode" charset="0"/>
                          </a:rPr>
                          <m:t>1</m:t>
                        </m:r>
                      </m:num>
                      <m:den>
                        <m:r>
                          <a:rPr lang="en-US" altLang="x-none" sz="1000" b="0" i="1" smtClean="0">
                            <a:solidFill>
                              <a:srgbClr val="178DBC"/>
                            </a:solidFill>
                            <a:latin typeface="Cambria Math" charset="0"/>
                            <a:ea typeface="Lucida Sans Unicode" charset="0"/>
                            <a:cs typeface="Lucida Sans Unicode" charset="0"/>
                          </a:rPr>
                          <m:t>5</m:t>
                        </m:r>
                      </m:den>
                    </m:f>
                    <m:r>
                      <a:rPr lang="en-US" altLang="x-none" sz="1000" b="0" i="1" smtClean="0">
                        <a:solidFill>
                          <a:srgbClr val="178DBC"/>
                        </a:solidFill>
                        <a:latin typeface="Cambria Math" charset="0"/>
                        <a:ea typeface="Lucida Sans Unicode" charset="0"/>
                        <a:cs typeface="Lucida Sans Unicode" charset="0"/>
                      </a:rPr>
                      <m:t>= </m:t>
                    </m:r>
                  </m:oMath>
                </a14:m>
                <a:r>
                  <a:rPr lang="en-US" altLang="x-none" sz="1000" dirty="0">
                    <a:solidFill>
                      <a:srgbClr val="178DBC"/>
                    </a:solidFill>
                    <a:latin typeface="Lucida Sans Unicode" charset="0"/>
                    <a:ea typeface="Lucida Sans Unicode" charset="0"/>
                    <a:cs typeface="Lucida Sans Unicode" charset="0"/>
                  </a:rPr>
                  <a:t>20% RAM</a:t>
                </a:r>
              </a:p>
              <a:p>
                <a:pPr marL="287338" indent="-147638" eaLnBrk="1" hangingPunct="1">
                  <a:spcBef>
                    <a:spcPts val="488"/>
                  </a:spcBef>
                  <a:buClr>
                    <a:srgbClr val="729A0E"/>
                  </a:buClr>
                  <a:buSzPct val="60000"/>
                  <a:buFontTx/>
                  <a:buChar char="•"/>
                </a:pPr>
                <a:r>
                  <a:rPr lang="x-none" altLang="x-none" sz="1000" dirty="0">
                    <a:latin typeface="Arial" charset="0"/>
                    <a:ea typeface="Arial" charset="0"/>
                    <a:cs typeface="Arial" charset="0"/>
                  </a:rPr>
                  <a:t>Dominant resource of User 1 is </a:t>
                </a:r>
                <a:r>
                  <a:rPr lang="x-none" altLang="x-none" sz="1000" dirty="0">
                    <a:solidFill>
                      <a:srgbClr val="729A0E"/>
                    </a:solidFill>
                    <a:latin typeface="Arial" charset="0"/>
                    <a:ea typeface="Arial" charset="0"/>
                    <a:cs typeface="Arial" charset="0"/>
                  </a:rPr>
                  <a:t>CPU </a:t>
                </a:r>
                <a:r>
                  <a:rPr lang="x-none" altLang="x-none" sz="1000" dirty="0">
                    <a:latin typeface="Arial" charset="0"/>
                    <a:ea typeface="Arial" charset="0"/>
                    <a:cs typeface="Arial" charset="0"/>
                  </a:rPr>
                  <a:t>(25% </a:t>
                </a:r>
                <a:r>
                  <a:rPr lang="x-none" altLang="x-none" sz="1000" dirty="0">
                    <a:latin typeface="Lucida Sans Unicode" charset="0"/>
                    <a:ea typeface="Lucida Sans Unicode" charset="0"/>
                    <a:cs typeface="Lucida Sans Unicode" charset="0"/>
                  </a:rPr>
                  <a:t>&gt; </a:t>
                </a:r>
                <a:r>
                  <a:rPr lang="x-none" altLang="x-none" sz="1000" dirty="0">
                    <a:latin typeface="Arial" charset="0"/>
                    <a:ea typeface="Arial" charset="0"/>
                    <a:cs typeface="Arial" charset="0"/>
                  </a:rPr>
                  <a:t>20%)</a:t>
                </a:r>
                <a:endParaRPr lang="x-none" altLang="x-none" sz="1000" dirty="0">
                  <a:latin typeface="Lucida Sans Unicode" charset="0"/>
                  <a:ea typeface="Lucida Sans Unicode" charset="0"/>
                  <a:cs typeface="Lucida Sans Unicode" charset="0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3619" y="358753"/>
                <a:ext cx="4181475" cy="1454654"/>
              </a:xfrm>
              <a:blipFill rotWithShape="0">
                <a:blip r:embed="rId3"/>
                <a:stretch>
                  <a:fillRect b="-4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255" name="object 7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6" name="object 8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66 w 1536064"/>
              <a:gd name="T3" fmla="*/ 109644 h 109854"/>
              <a:gd name="T4" fmla="*/ 1535966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66" y="109644"/>
                </a:lnTo>
                <a:lnTo>
                  <a:pt x="1535966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7" name="object 9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10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11" name="object 11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55" dirty="0"/>
              <a:t>D</a:t>
            </a:r>
            <a:r>
              <a:rPr spc="-65" dirty="0"/>
              <a:t>o</a:t>
            </a:r>
            <a:r>
              <a:rPr spc="-75" dirty="0"/>
              <a:t>m</a:t>
            </a:r>
            <a:r>
              <a:rPr spc="5" dirty="0"/>
              <a:t>i</a:t>
            </a:r>
            <a:r>
              <a:rPr spc="-65" dirty="0"/>
              <a:t>n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35" dirty="0"/>
              <a:t>t</a:t>
            </a:r>
            <a:r>
              <a:rPr spc="30" dirty="0"/>
              <a:t> </a:t>
            </a:r>
            <a:r>
              <a:rPr spc="25" dirty="0"/>
              <a:t>R</a:t>
            </a:r>
            <a:r>
              <a:rPr spc="-120" dirty="0"/>
              <a:t>e</a:t>
            </a:r>
            <a:r>
              <a:rPr spc="-90" dirty="0"/>
              <a:t>s</a:t>
            </a:r>
            <a:r>
              <a:rPr spc="-65" dirty="0"/>
              <a:t>ou</a:t>
            </a:r>
            <a:r>
              <a:rPr spc="-35" dirty="0"/>
              <a:t>r</a:t>
            </a:r>
            <a:r>
              <a:rPr spc="-30" dirty="0"/>
              <a:t>c</a:t>
            </a:r>
            <a:r>
              <a:rPr spc="-120" dirty="0"/>
              <a:t>e</a:t>
            </a:r>
            <a:r>
              <a:rPr spc="30" dirty="0"/>
              <a:t> </a:t>
            </a:r>
            <a:r>
              <a:rPr spc="25" dirty="0"/>
              <a:t>F</a:t>
            </a:r>
            <a:r>
              <a:rPr spc="-70" dirty="0"/>
              <a:t>a</a:t>
            </a:r>
            <a:r>
              <a:rPr spc="5" dirty="0"/>
              <a:t>i</a:t>
            </a:r>
            <a:r>
              <a:rPr spc="-35" dirty="0"/>
              <a:t>r</a:t>
            </a:r>
            <a:r>
              <a:rPr spc="-65" dirty="0"/>
              <a:t>n</a:t>
            </a:r>
            <a:r>
              <a:rPr spc="-120" dirty="0"/>
              <a:t>e</a:t>
            </a:r>
            <a:r>
              <a:rPr spc="-90" dirty="0"/>
              <a:t>ss</a:t>
            </a:r>
            <a:r>
              <a:rPr spc="25" dirty="0"/>
              <a:t> </a:t>
            </a:r>
            <a:r>
              <a:rPr spc="5" dirty="0"/>
              <a:t>(</a:t>
            </a:r>
            <a:r>
              <a:rPr spc="55" dirty="0"/>
              <a:t>D</a:t>
            </a:r>
            <a:r>
              <a:rPr spc="25" dirty="0"/>
              <a:t>R</a:t>
            </a:r>
            <a:r>
              <a:rPr spc="65" dirty="0"/>
              <a:t>F</a:t>
            </a:r>
            <a:r>
              <a:rPr spc="5" dirty="0"/>
              <a:t>)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1</a:t>
            </a:r>
            <a:r>
              <a:rPr spc="165" dirty="0"/>
              <a:t>/</a:t>
            </a:r>
            <a:r>
              <a:rPr spc="-70" dirty="0"/>
              <a:t>2</a:t>
            </a:r>
            <a:r>
              <a:rPr spc="5" dirty="0"/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2206" y="1889996"/>
            <a:ext cx="4052888" cy="6899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60338" indent="-147638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ts val="38"/>
              </a:spcBef>
              <a:buClr>
                <a:srgbClr val="729A0E"/>
              </a:buClr>
              <a:buFont typeface="Arial" charset="0"/>
              <a:buChar char="•"/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ts val="1200"/>
              </a:lnSpc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CC0000"/>
                </a:solidFill>
                <a:latin typeface="Arial" charset="0"/>
              </a:rPr>
              <a:t>Dominant share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of a user: the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fraction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of the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dominant resource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she is allocated.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650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User 1 dominant share is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</a:rPr>
              <a:t>25%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000" dirty="0">
              <a:latin typeface="Arial" charset="0"/>
            </a:endParaRPr>
          </a:p>
        </p:txBody>
      </p:sp>
      <p:sp>
        <p:nvSpPr>
          <p:cNvPr id="54279" name="object 7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0" name="object 8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1" name="object 9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10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11" name="object 11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03619" y="358753"/>
                <a:ext cx="4181475" cy="1454654"/>
              </a:xfrm>
            </p:spPr>
            <p:txBody>
              <a:bodyPr tIns="246786"/>
              <a:lstStyle/>
              <a:p>
                <a:pPr marL="287338" indent="-147638" eaLnBrk="1" hangingPunct="1">
                  <a:lnSpc>
                    <a:spcPts val="1200"/>
                  </a:lnSpc>
                  <a:spcBef>
                    <a:spcPct val="0"/>
                  </a:spcBef>
                </a:pPr>
                <a:r>
                  <a:rPr lang="x-none" altLang="x-none" sz="1200" baseline="7000" dirty="0">
                    <a:solidFill>
                      <a:srgbClr val="CC0000"/>
                    </a:solidFill>
                    <a:latin typeface="Lucida Sans Unicode" charset="0"/>
                    <a:ea typeface="Lucida Sans Unicode" charset="0"/>
                    <a:cs typeface="Lucida Sans Unicode" charset="0"/>
                  </a:rPr>
                  <a:t>◮  </a:t>
                </a:r>
                <a:r>
                  <a:rPr lang="x-none" altLang="x-none" dirty="0">
                    <a:solidFill>
                      <a:srgbClr val="CC0000"/>
                    </a:solidFill>
                    <a:latin typeface="Arial" charset="0"/>
                    <a:ea typeface="Arial" charset="0"/>
                    <a:cs typeface="Arial" charset="0"/>
                  </a:rPr>
                  <a:t>Dominant resource </a:t>
                </a:r>
                <a:r>
                  <a:rPr lang="x-none" altLang="x-none" dirty="0">
                    <a:latin typeface="Arial" charset="0"/>
                    <a:ea typeface="Arial" charset="0"/>
                    <a:cs typeface="Arial" charset="0"/>
                  </a:rPr>
                  <a:t>of a user:  the resource that user has the </a:t>
                </a:r>
                <a:r>
                  <a:rPr lang="x-none" altLang="x-none" dirty="0">
                    <a:solidFill>
                      <a:srgbClr val="178DBC"/>
                    </a:solidFill>
                    <a:latin typeface="Arial" charset="0"/>
                    <a:ea typeface="Arial" charset="0"/>
                    <a:cs typeface="Arial" charset="0"/>
                  </a:rPr>
                  <a:t>biggest share of</a:t>
                </a:r>
                <a:r>
                  <a:rPr lang="x-none" altLang="x-none" dirty="0">
                    <a:latin typeface="Arial" charset="0"/>
                    <a:ea typeface="Arial" charset="0"/>
                    <a:cs typeface="Arial" charset="0"/>
                  </a:rPr>
                  <a:t>.</a:t>
                </a:r>
                <a:endParaRPr lang="x-none" altLang="x-none" dirty="0">
                  <a:latin typeface="Lucida Sans Unicode" charset="0"/>
                  <a:ea typeface="Lucida Sans Unicode" charset="0"/>
                  <a:cs typeface="Lucida Sans Unicode" charset="0"/>
                </a:endParaRPr>
              </a:p>
              <a:p>
                <a:pPr marL="287338" indent="-147638" eaLnBrk="1" hangingPunct="1">
                  <a:spcBef>
                    <a:spcPts val="650"/>
                  </a:spcBef>
                  <a:buClr>
                    <a:srgbClr val="729A0E"/>
                  </a:buClr>
                  <a:buSzPct val="60000"/>
                  <a:buFontTx/>
                  <a:buChar char="•"/>
                </a:pPr>
                <a:r>
                  <a:rPr lang="x-none" altLang="x-none" sz="1000" dirty="0">
                    <a:latin typeface="Arial" charset="0"/>
                    <a:ea typeface="Arial" charset="0"/>
                    <a:cs typeface="Arial" charset="0"/>
                  </a:rPr>
                  <a:t>Total resources:  </a:t>
                </a:r>
                <a:r>
                  <a:rPr lang="x-none" altLang="x-none" sz="1000" dirty="0">
                    <a:solidFill>
                      <a:srgbClr val="178DBC"/>
                    </a:solidFill>
                    <a:latin typeface="Lucida Sans Unicode" charset="0"/>
                    <a:ea typeface="Lucida Sans Unicode" charset="0"/>
                    <a:cs typeface="Lucida Sans Unicode" charset="0"/>
                  </a:rPr>
                  <a:t>&lt; </a:t>
                </a:r>
                <a:r>
                  <a:rPr lang="x-none" altLang="x-none" sz="1000" dirty="0">
                    <a:solidFill>
                      <a:srgbClr val="178DBC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  <a:r>
                  <a:rPr lang="x-none" altLang="x-none" sz="1000" i="1" dirty="0">
                    <a:solidFill>
                      <a:srgbClr val="178DBC"/>
                    </a:solidFill>
                    <a:latin typeface="Lucida Sans" charset="0"/>
                    <a:ea typeface="Lucida Sans" charset="0"/>
                    <a:cs typeface="Lucida Sans" charset="0"/>
                  </a:rPr>
                  <a:t>CPU</a:t>
                </a:r>
                <a:r>
                  <a:rPr lang="x-none" altLang="x-none" sz="1000" dirty="0">
                    <a:solidFill>
                      <a:srgbClr val="178DBC"/>
                    </a:solidFill>
                    <a:latin typeface="Lucida Sans Unicode" charset="0"/>
                    <a:ea typeface="Lucida Sans Unicode" charset="0"/>
                    <a:cs typeface="Lucida Sans Unicode" charset="0"/>
                  </a:rPr>
                  <a:t>, </a:t>
                </a:r>
                <a:r>
                  <a:rPr lang="x-none" altLang="x-none" sz="1000" dirty="0">
                    <a:solidFill>
                      <a:srgbClr val="178DBC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r>
                  <a:rPr lang="x-none" altLang="x-none" sz="1000" i="1" dirty="0">
                    <a:solidFill>
                      <a:srgbClr val="178DBC"/>
                    </a:solidFill>
                    <a:latin typeface="Lucida Sans" charset="0"/>
                    <a:ea typeface="Lucida Sans" charset="0"/>
                    <a:cs typeface="Lucida Sans" charset="0"/>
                  </a:rPr>
                  <a:t>GB </a:t>
                </a:r>
                <a:r>
                  <a:rPr lang="x-none" altLang="x-none" sz="1000" dirty="0">
                    <a:solidFill>
                      <a:srgbClr val="178DBC"/>
                    </a:solidFill>
                    <a:latin typeface="Lucida Sans Unicode" charset="0"/>
                    <a:ea typeface="Lucida Sans Unicode" charset="0"/>
                    <a:cs typeface="Lucida Sans Unicode" charset="0"/>
                  </a:rPr>
                  <a:t>&gt;</a:t>
                </a:r>
                <a:endParaRPr lang="x-none" altLang="x-none" sz="1000" dirty="0">
                  <a:latin typeface="Lucida Sans Unicode" charset="0"/>
                  <a:ea typeface="Lucida Sans Unicode" charset="0"/>
                  <a:cs typeface="Lucida Sans Unicode" charset="0"/>
                </a:endParaRPr>
              </a:p>
              <a:p>
                <a:pPr marL="287338" indent="-147638" eaLnBrk="1" hangingPunct="1">
                  <a:lnSpc>
                    <a:spcPts val="1150"/>
                  </a:lnSpc>
                  <a:spcBef>
                    <a:spcPts val="488"/>
                  </a:spcBef>
                  <a:buClr>
                    <a:srgbClr val="729A0E"/>
                  </a:buClr>
                  <a:buSzPct val="60000"/>
                  <a:buFontTx/>
                  <a:buChar char="•"/>
                </a:pPr>
                <a:r>
                  <a:rPr lang="x-none" altLang="x-none" sz="1000" dirty="0">
                    <a:latin typeface="Arial" charset="0"/>
                    <a:ea typeface="Arial" charset="0"/>
                    <a:cs typeface="Arial" charset="0"/>
                  </a:rPr>
                  <a:t>User 1 allocation:  </a:t>
                </a:r>
                <a:r>
                  <a:rPr lang="x-none" altLang="x-none" sz="1000" dirty="0">
                    <a:solidFill>
                      <a:srgbClr val="178DBC"/>
                    </a:solidFill>
                    <a:latin typeface="Lucida Sans Unicode" charset="0"/>
                    <a:ea typeface="Lucida Sans Unicode" charset="0"/>
                    <a:cs typeface="Lucida Sans Unicode" charset="0"/>
                  </a:rPr>
                  <a:t>&lt; </a:t>
                </a:r>
                <a:r>
                  <a:rPr lang="x-none" altLang="x-none" sz="1000" dirty="0">
                    <a:solidFill>
                      <a:srgbClr val="178DBC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x-none" altLang="x-none" sz="1000" i="1" dirty="0">
                    <a:solidFill>
                      <a:srgbClr val="178DBC"/>
                    </a:solidFill>
                    <a:latin typeface="Lucida Sans" charset="0"/>
                    <a:ea typeface="Lucida Sans" charset="0"/>
                    <a:cs typeface="Lucida Sans" charset="0"/>
                  </a:rPr>
                  <a:t>CPU</a:t>
                </a:r>
                <a:r>
                  <a:rPr lang="x-none" altLang="x-none" sz="1000" dirty="0">
                    <a:solidFill>
                      <a:srgbClr val="178DBC"/>
                    </a:solidFill>
                    <a:latin typeface="Lucida Sans Unicode" charset="0"/>
                    <a:ea typeface="Lucida Sans Unicode" charset="0"/>
                    <a:cs typeface="Lucida Sans Unicode" charset="0"/>
                  </a:rPr>
                  <a:t>, </a:t>
                </a:r>
                <a:r>
                  <a:rPr lang="x-none" altLang="x-none" sz="1000" dirty="0">
                    <a:solidFill>
                      <a:srgbClr val="178DBC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r>
                  <a:rPr lang="x-none" altLang="x-none" sz="1000" i="1" dirty="0">
                    <a:solidFill>
                      <a:srgbClr val="178DBC"/>
                    </a:solidFill>
                    <a:latin typeface="Lucida Sans" charset="0"/>
                    <a:ea typeface="Lucida Sans" charset="0"/>
                    <a:cs typeface="Lucida Sans" charset="0"/>
                  </a:rPr>
                  <a:t>GB </a:t>
                </a:r>
                <a:r>
                  <a:rPr lang="x-none" altLang="x-none" sz="1000" dirty="0">
                    <a:solidFill>
                      <a:srgbClr val="178DBC"/>
                    </a:solidFill>
                    <a:latin typeface="Lucida Sans Unicode" charset="0"/>
                    <a:ea typeface="Lucida Sans Unicode" charset="0"/>
                    <a:cs typeface="Lucida Sans Unicode" charset="0"/>
                  </a:rPr>
                  <a:t>&gt;</a:t>
                </a:r>
                <a:endParaRPr lang="en-US" altLang="x-none" sz="1000" dirty="0">
                  <a:solidFill>
                    <a:srgbClr val="178DBC"/>
                  </a:solidFill>
                  <a:latin typeface="Lucida Sans Unicode" charset="0"/>
                  <a:ea typeface="Lucida Sans Unicode" charset="0"/>
                  <a:cs typeface="Lucida Sans Unicode" charset="0"/>
                </a:endParaRPr>
              </a:p>
              <a:p>
                <a:pPr marL="287338" indent="-147638" eaLnBrk="1" hangingPunct="1">
                  <a:lnSpc>
                    <a:spcPts val="1150"/>
                  </a:lnSpc>
                  <a:spcBef>
                    <a:spcPts val="488"/>
                  </a:spcBef>
                  <a:buClr>
                    <a:srgbClr val="729A0E"/>
                  </a:buClr>
                  <a:buSzPct val="60000"/>
                  <a:buFontTx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mr-IN" altLang="x-none" sz="1000" i="1" smtClean="0">
                            <a:solidFill>
                              <a:srgbClr val="178DBC"/>
                            </a:solidFill>
                            <a:latin typeface="Cambria Math" panose="02040503050406030204" pitchFamily="18" charset="0"/>
                            <a:ea typeface="Lucida Sans Unicode" charset="0"/>
                            <a:cs typeface="Lucida Sans Unicode" charset="0"/>
                          </a:rPr>
                        </m:ctrlPr>
                      </m:fPr>
                      <m:num>
                        <m:r>
                          <a:rPr lang="en-US" altLang="x-none" sz="1000" b="0" i="1" smtClean="0">
                            <a:solidFill>
                              <a:srgbClr val="178DBC"/>
                            </a:solidFill>
                            <a:latin typeface="Cambria Math" charset="0"/>
                            <a:ea typeface="Lucida Sans Unicode" charset="0"/>
                            <a:cs typeface="Lucida Sans Unicode" charset="0"/>
                          </a:rPr>
                          <m:t>2</m:t>
                        </m:r>
                      </m:num>
                      <m:den>
                        <m:r>
                          <a:rPr lang="en-US" altLang="x-none" sz="1000" b="0" i="1" smtClean="0">
                            <a:solidFill>
                              <a:srgbClr val="178DBC"/>
                            </a:solidFill>
                            <a:latin typeface="Cambria Math" charset="0"/>
                            <a:ea typeface="Lucida Sans Unicode" charset="0"/>
                            <a:cs typeface="Lucida Sans Unicode" charset="0"/>
                          </a:rPr>
                          <m:t>8</m:t>
                        </m:r>
                      </m:den>
                    </m:f>
                    <m:r>
                      <a:rPr lang="en-US" altLang="x-none" sz="1000" b="0" i="1" smtClean="0">
                        <a:solidFill>
                          <a:srgbClr val="178DBC"/>
                        </a:solidFill>
                        <a:latin typeface="Cambria Math" charset="0"/>
                        <a:ea typeface="Lucida Sans Unicode" charset="0"/>
                        <a:cs typeface="Lucida Sans Unicode" charset="0"/>
                      </a:rPr>
                      <m:t>=</m:t>
                    </m:r>
                  </m:oMath>
                </a14:m>
                <a:r>
                  <a:rPr lang="en-US" altLang="x-none" sz="1000" dirty="0">
                    <a:solidFill>
                      <a:srgbClr val="178DBC"/>
                    </a:solidFill>
                    <a:ea typeface="Lucida Sans Unicode" charset="0"/>
                    <a:cs typeface="Lucida Sans Unicode" charset="0"/>
                  </a:rPr>
                  <a:t> </a:t>
                </a:r>
                <a:r>
                  <a:rPr lang="en-US" altLang="x-none" sz="1000" dirty="0">
                    <a:solidFill>
                      <a:srgbClr val="178DBC"/>
                    </a:solidFill>
                    <a:latin typeface="Lucida Sans Unicode" charset="0"/>
                    <a:ea typeface="Lucida Sans Unicode" charset="0"/>
                    <a:cs typeface="Lucida Sans Unicode" charset="0"/>
                  </a:rPr>
                  <a:t>25% CPU </a:t>
                </a:r>
                <a:r>
                  <a:rPr lang="en-US" altLang="x-none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ucida Sans Unicode" charset="0"/>
                    <a:ea typeface="Lucida Sans Unicode" charset="0"/>
                    <a:cs typeface="Lucida Sans Unicode" charset="0"/>
                  </a:rPr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x-none" sz="1000" i="1" smtClean="0">
                            <a:solidFill>
                              <a:srgbClr val="178DBC"/>
                            </a:solidFill>
                            <a:latin typeface="Cambria Math" panose="02040503050406030204" pitchFamily="18" charset="0"/>
                            <a:ea typeface="Lucida Sans Unicode" charset="0"/>
                            <a:cs typeface="Lucida Sans Unicode" charset="0"/>
                          </a:rPr>
                        </m:ctrlPr>
                      </m:fPr>
                      <m:num>
                        <m:r>
                          <a:rPr lang="en-US" altLang="x-none" sz="1000" b="0" i="1" smtClean="0">
                            <a:solidFill>
                              <a:srgbClr val="178DBC"/>
                            </a:solidFill>
                            <a:latin typeface="Cambria Math" charset="0"/>
                            <a:ea typeface="Lucida Sans Unicode" charset="0"/>
                            <a:cs typeface="Lucida Sans Unicode" charset="0"/>
                          </a:rPr>
                          <m:t>1</m:t>
                        </m:r>
                      </m:num>
                      <m:den>
                        <m:r>
                          <a:rPr lang="en-US" altLang="x-none" sz="1000" b="0" i="1" smtClean="0">
                            <a:solidFill>
                              <a:srgbClr val="178DBC"/>
                            </a:solidFill>
                            <a:latin typeface="Cambria Math" charset="0"/>
                            <a:ea typeface="Lucida Sans Unicode" charset="0"/>
                            <a:cs typeface="Lucida Sans Unicode" charset="0"/>
                          </a:rPr>
                          <m:t>5</m:t>
                        </m:r>
                      </m:den>
                    </m:f>
                    <m:r>
                      <a:rPr lang="en-US" altLang="x-none" sz="1000" b="0" i="1" smtClean="0">
                        <a:solidFill>
                          <a:srgbClr val="178DBC"/>
                        </a:solidFill>
                        <a:latin typeface="Cambria Math" charset="0"/>
                        <a:ea typeface="Lucida Sans Unicode" charset="0"/>
                        <a:cs typeface="Lucida Sans Unicode" charset="0"/>
                      </a:rPr>
                      <m:t>= </m:t>
                    </m:r>
                  </m:oMath>
                </a14:m>
                <a:r>
                  <a:rPr lang="en-US" altLang="x-none" sz="1000" dirty="0">
                    <a:solidFill>
                      <a:srgbClr val="178DBC"/>
                    </a:solidFill>
                    <a:latin typeface="Lucida Sans Unicode" charset="0"/>
                    <a:ea typeface="Lucida Sans Unicode" charset="0"/>
                    <a:cs typeface="Lucida Sans Unicode" charset="0"/>
                  </a:rPr>
                  <a:t>20% RAM</a:t>
                </a:r>
              </a:p>
              <a:p>
                <a:pPr marL="287338" indent="-147638" eaLnBrk="1" hangingPunct="1">
                  <a:spcBef>
                    <a:spcPts val="488"/>
                  </a:spcBef>
                  <a:buClr>
                    <a:srgbClr val="729A0E"/>
                  </a:buClr>
                  <a:buSzPct val="60000"/>
                  <a:buFontTx/>
                  <a:buChar char="•"/>
                </a:pPr>
                <a:r>
                  <a:rPr lang="x-none" altLang="x-none" sz="1000" dirty="0">
                    <a:latin typeface="Arial" charset="0"/>
                    <a:ea typeface="Arial" charset="0"/>
                    <a:cs typeface="Arial" charset="0"/>
                  </a:rPr>
                  <a:t>Dominant resource of User 1 is </a:t>
                </a:r>
                <a:r>
                  <a:rPr lang="x-none" altLang="x-none" sz="1000" dirty="0">
                    <a:solidFill>
                      <a:srgbClr val="729A0E"/>
                    </a:solidFill>
                    <a:latin typeface="Arial" charset="0"/>
                    <a:ea typeface="Arial" charset="0"/>
                    <a:cs typeface="Arial" charset="0"/>
                  </a:rPr>
                  <a:t>CPU </a:t>
                </a:r>
                <a:r>
                  <a:rPr lang="x-none" altLang="x-none" sz="1000" dirty="0">
                    <a:latin typeface="Arial" charset="0"/>
                    <a:ea typeface="Arial" charset="0"/>
                    <a:cs typeface="Arial" charset="0"/>
                  </a:rPr>
                  <a:t>(25% </a:t>
                </a:r>
                <a:r>
                  <a:rPr lang="x-none" altLang="x-none" sz="1000" dirty="0">
                    <a:latin typeface="Lucida Sans Unicode" charset="0"/>
                    <a:ea typeface="Lucida Sans Unicode" charset="0"/>
                    <a:cs typeface="Lucida Sans Unicode" charset="0"/>
                  </a:rPr>
                  <a:t>&gt; </a:t>
                </a:r>
                <a:r>
                  <a:rPr lang="x-none" altLang="x-none" sz="1000" dirty="0">
                    <a:latin typeface="Arial" charset="0"/>
                    <a:ea typeface="Arial" charset="0"/>
                    <a:cs typeface="Arial" charset="0"/>
                  </a:rPr>
                  <a:t>20%)</a:t>
                </a:r>
                <a:endParaRPr lang="x-none" altLang="x-none" sz="1000" dirty="0">
                  <a:latin typeface="Lucida Sans Unicode" charset="0"/>
                  <a:ea typeface="Lucida Sans Unicode" charset="0"/>
                  <a:cs typeface="Lucida Sans Unicode" charset="0"/>
                </a:endParaRPr>
              </a:p>
            </p:txBody>
          </p:sp>
        </mc:Choice>
        <mc:Fallback xmlns="">
          <p:sp>
            <p:nvSpPr>
              <p:cNvPr id="18" name="object 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3619" y="358753"/>
                <a:ext cx="4181475" cy="1454654"/>
              </a:xfrm>
              <a:blipFill rotWithShape="0">
                <a:blip r:embed="rId3"/>
                <a:stretch>
                  <a:fillRect b="-4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55" dirty="0"/>
              <a:t>D</a:t>
            </a:r>
            <a:r>
              <a:rPr spc="-65" dirty="0"/>
              <a:t>o</a:t>
            </a:r>
            <a:r>
              <a:rPr spc="-75" dirty="0"/>
              <a:t>m</a:t>
            </a:r>
            <a:r>
              <a:rPr spc="5" dirty="0"/>
              <a:t>i</a:t>
            </a:r>
            <a:r>
              <a:rPr spc="-65" dirty="0"/>
              <a:t>n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35" dirty="0"/>
              <a:t>t</a:t>
            </a:r>
            <a:r>
              <a:rPr spc="30" dirty="0"/>
              <a:t> </a:t>
            </a:r>
            <a:r>
              <a:rPr spc="25" dirty="0"/>
              <a:t>R</a:t>
            </a:r>
            <a:r>
              <a:rPr spc="-120" dirty="0"/>
              <a:t>e</a:t>
            </a:r>
            <a:r>
              <a:rPr spc="-90" dirty="0"/>
              <a:t>s</a:t>
            </a:r>
            <a:r>
              <a:rPr spc="-65" dirty="0"/>
              <a:t>ou</a:t>
            </a:r>
            <a:r>
              <a:rPr spc="-35" dirty="0"/>
              <a:t>r</a:t>
            </a:r>
            <a:r>
              <a:rPr spc="-30" dirty="0"/>
              <a:t>c</a:t>
            </a:r>
            <a:r>
              <a:rPr spc="-120" dirty="0"/>
              <a:t>e</a:t>
            </a:r>
            <a:r>
              <a:rPr spc="30" dirty="0"/>
              <a:t> </a:t>
            </a:r>
            <a:r>
              <a:rPr spc="25" dirty="0"/>
              <a:t>F</a:t>
            </a:r>
            <a:r>
              <a:rPr spc="-70" dirty="0"/>
              <a:t>a</a:t>
            </a:r>
            <a:r>
              <a:rPr spc="5" dirty="0"/>
              <a:t>i</a:t>
            </a:r>
            <a:r>
              <a:rPr spc="-35" dirty="0"/>
              <a:t>r</a:t>
            </a:r>
            <a:r>
              <a:rPr spc="-65" dirty="0"/>
              <a:t>n</a:t>
            </a:r>
            <a:r>
              <a:rPr spc="-120" dirty="0"/>
              <a:t>e</a:t>
            </a:r>
            <a:r>
              <a:rPr spc="-90" dirty="0"/>
              <a:t>ss</a:t>
            </a:r>
            <a:r>
              <a:rPr spc="25" dirty="0"/>
              <a:t> </a:t>
            </a:r>
            <a:r>
              <a:rPr spc="5" dirty="0"/>
              <a:t>(</a:t>
            </a:r>
            <a:r>
              <a:rPr spc="55" dirty="0"/>
              <a:t>D</a:t>
            </a:r>
            <a:r>
              <a:rPr spc="25" dirty="0"/>
              <a:t>R</a:t>
            </a:r>
            <a:r>
              <a:rPr spc="65" dirty="0"/>
              <a:t>F</a:t>
            </a:r>
            <a:r>
              <a:rPr spc="5" dirty="0"/>
              <a:t>)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2</a:t>
            </a:r>
            <a:r>
              <a:rPr spc="165" dirty="0"/>
              <a:t>/</a:t>
            </a:r>
            <a:r>
              <a:rPr spc="-70" dirty="0"/>
              <a:t>2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608013"/>
            <a:ext cx="4051300" cy="3429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60338" indent="-147638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3000"/>
              </a:lnSpc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Apply </a:t>
            </a:r>
            <a:r>
              <a:rPr lang="x-none" altLang="x-none" sz="1100">
                <a:solidFill>
                  <a:srgbClr val="CC0000"/>
                </a:solidFill>
                <a:latin typeface="Arial" charset="0"/>
              </a:rPr>
              <a:t>max-min fairness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to </a:t>
            </a:r>
            <a:r>
              <a:rPr lang="x-none" altLang="x-none" sz="1100">
                <a:solidFill>
                  <a:srgbClr val="729A0E"/>
                </a:solidFill>
                <a:latin typeface="Arial" charset="0"/>
              </a:rPr>
              <a:t>dominant shares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: give every user an equal share of her dominant resource.</a:t>
            </a:r>
            <a:endParaRPr lang="x-none" altLang="x-none" sz="1100">
              <a:latin typeface="Arial" charset="0"/>
            </a:endParaRPr>
          </a:p>
        </p:txBody>
      </p:sp>
      <p:sp>
        <p:nvSpPr>
          <p:cNvPr id="55301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Engin Arslan</a:t>
            </a:r>
            <a:endParaRPr lang="en-US" spc="-30"/>
          </a:p>
        </p:txBody>
      </p:sp>
      <p:sp>
        <p:nvSpPr>
          <p:cNvPr id="8" name="object 1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1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20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55" dirty="0"/>
              <a:t>D</a:t>
            </a:r>
            <a:r>
              <a:rPr spc="-65" dirty="0"/>
              <a:t>o</a:t>
            </a:r>
            <a:r>
              <a:rPr spc="-75" dirty="0"/>
              <a:t>m</a:t>
            </a:r>
            <a:r>
              <a:rPr spc="5" dirty="0"/>
              <a:t>i</a:t>
            </a:r>
            <a:r>
              <a:rPr spc="-65" dirty="0"/>
              <a:t>n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35" dirty="0"/>
              <a:t>t</a:t>
            </a:r>
            <a:r>
              <a:rPr spc="30" dirty="0"/>
              <a:t> </a:t>
            </a:r>
            <a:r>
              <a:rPr spc="25" dirty="0"/>
              <a:t>R</a:t>
            </a:r>
            <a:r>
              <a:rPr spc="-120" dirty="0"/>
              <a:t>e</a:t>
            </a:r>
            <a:r>
              <a:rPr spc="-90" dirty="0"/>
              <a:t>s</a:t>
            </a:r>
            <a:r>
              <a:rPr spc="-65" dirty="0"/>
              <a:t>ou</a:t>
            </a:r>
            <a:r>
              <a:rPr spc="-35" dirty="0"/>
              <a:t>r</a:t>
            </a:r>
            <a:r>
              <a:rPr spc="-30" dirty="0"/>
              <a:t>c</a:t>
            </a:r>
            <a:r>
              <a:rPr spc="-120" dirty="0"/>
              <a:t>e</a:t>
            </a:r>
            <a:r>
              <a:rPr spc="30" dirty="0"/>
              <a:t> </a:t>
            </a:r>
            <a:r>
              <a:rPr spc="25" dirty="0"/>
              <a:t>F</a:t>
            </a:r>
            <a:r>
              <a:rPr spc="-70" dirty="0"/>
              <a:t>a</a:t>
            </a:r>
            <a:r>
              <a:rPr spc="5" dirty="0"/>
              <a:t>i</a:t>
            </a:r>
            <a:r>
              <a:rPr spc="-35" dirty="0"/>
              <a:t>r</a:t>
            </a:r>
            <a:r>
              <a:rPr spc="-65" dirty="0"/>
              <a:t>n</a:t>
            </a:r>
            <a:r>
              <a:rPr spc="-120" dirty="0"/>
              <a:t>e</a:t>
            </a:r>
            <a:r>
              <a:rPr spc="-90" dirty="0"/>
              <a:t>ss</a:t>
            </a:r>
            <a:r>
              <a:rPr spc="25" dirty="0"/>
              <a:t> </a:t>
            </a:r>
            <a:r>
              <a:rPr spc="5" dirty="0"/>
              <a:t>(</a:t>
            </a:r>
            <a:r>
              <a:rPr spc="55" dirty="0"/>
              <a:t>D</a:t>
            </a:r>
            <a:r>
              <a:rPr spc="25" dirty="0"/>
              <a:t>R</a:t>
            </a:r>
            <a:r>
              <a:rPr spc="65" dirty="0"/>
              <a:t>F</a:t>
            </a:r>
            <a:r>
              <a:rPr spc="5" dirty="0"/>
              <a:t>)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2</a:t>
            </a:r>
            <a:r>
              <a:rPr spc="165" dirty="0"/>
              <a:t>/</a:t>
            </a:r>
            <a:r>
              <a:rPr spc="-70" dirty="0"/>
              <a:t>2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608013"/>
            <a:ext cx="4051300" cy="103605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60338" indent="-147638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3000"/>
              </a:lnSpc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Apply </a:t>
            </a:r>
            <a:r>
              <a:rPr lang="x-none" altLang="x-none" sz="1100" dirty="0">
                <a:solidFill>
                  <a:srgbClr val="CC0000"/>
                </a:solidFill>
                <a:latin typeface="Arial" charset="0"/>
              </a:rPr>
              <a:t>max-min fairness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to </a:t>
            </a:r>
            <a:r>
              <a:rPr lang="x-none" altLang="x-none" sz="1100" dirty="0">
                <a:solidFill>
                  <a:srgbClr val="729A0E"/>
                </a:solidFill>
                <a:latin typeface="Arial" charset="0"/>
              </a:rPr>
              <a:t>dominant shares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: give every user an equal share of her dominant resource.</a:t>
            </a:r>
            <a:endParaRPr lang="x-none" altLang="x-none" sz="1100" dirty="0">
              <a:latin typeface="Arial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13"/>
              </a:spcBef>
            </a:pPr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Equalize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the </a:t>
            </a:r>
            <a:r>
              <a:rPr lang="x-none" altLang="x-none" sz="1100" dirty="0">
                <a:solidFill>
                  <a:srgbClr val="729A0E"/>
                </a:solidFill>
                <a:latin typeface="Arial" charset="0"/>
              </a:rPr>
              <a:t>dominant share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of the users.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Total resources:  </a:t>
            </a:r>
            <a:r>
              <a:rPr lang="x-none" altLang="x-none" sz="1000" dirty="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&lt;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9</a:t>
            </a:r>
            <a:r>
              <a:rPr lang="x-none" altLang="x-none" sz="1000" i="1" dirty="0">
                <a:solidFill>
                  <a:srgbClr val="5A5A5A"/>
                </a:solidFill>
                <a:latin typeface="Lucida Sans" charset="0"/>
                <a:ea typeface="Lucida Sans" charset="0"/>
                <a:cs typeface="Lucida Sans" charset="0"/>
              </a:rPr>
              <a:t>CPU</a:t>
            </a:r>
            <a:r>
              <a:rPr lang="x-none" altLang="x-none" sz="1000" dirty="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,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18</a:t>
            </a:r>
            <a:r>
              <a:rPr lang="x-none" altLang="x-none" sz="1000" i="1" dirty="0">
                <a:solidFill>
                  <a:srgbClr val="5A5A5A"/>
                </a:solidFill>
                <a:latin typeface="Lucida Sans" charset="0"/>
                <a:ea typeface="Lucida Sans" charset="0"/>
                <a:cs typeface="Lucida Sans" charset="0"/>
              </a:rPr>
              <a:t>GB </a:t>
            </a:r>
            <a:r>
              <a:rPr lang="x-none" altLang="x-none" sz="1000" dirty="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&gt;</a:t>
            </a:r>
            <a:endParaRPr lang="x-none" altLang="x-none" sz="1000" dirty="0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56325" name="object 5"/>
          <p:cNvSpPr>
            <a:spLocks/>
          </p:cNvSpPr>
          <p:nvPr/>
        </p:nvSpPr>
        <p:spPr bwMode="auto">
          <a:xfrm>
            <a:off x="3906837" y="1730677"/>
            <a:ext cx="47625" cy="0"/>
          </a:xfrm>
          <a:custGeom>
            <a:avLst/>
            <a:gdLst>
              <a:gd name="T0" fmla="*/ 0 w 47625"/>
              <a:gd name="T1" fmla="*/ 47030 w 47625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7625">
                <a:moveTo>
                  <a:pt x="0" y="0"/>
                </a:moveTo>
                <a:lnTo>
                  <a:pt x="47030" y="0"/>
                </a:lnTo>
              </a:path>
            </a:pathLst>
          </a:custGeom>
          <a:noFill/>
          <a:ln w="5054">
            <a:solidFill>
              <a:srgbClr val="178D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479426" y="1627490"/>
            <a:ext cx="3757612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30175" indent="-117475" fontAlgn="auto">
              <a:spcBef>
                <a:spcPts val="0"/>
              </a:spcBef>
              <a:spcAft>
                <a:spcPts val="0"/>
              </a:spcAft>
              <a:buClr>
                <a:srgbClr val="729A0E"/>
              </a:buClr>
              <a:buSzPct val="60000"/>
              <a:buFont typeface="Arial"/>
              <a:buChar char="•"/>
              <a:tabLst>
                <a:tab pos="130810" algn="l"/>
              </a:tabLst>
              <a:defRPr/>
            </a:pPr>
            <a:r>
              <a:rPr sz="1000" dirty="0">
                <a:solidFill>
                  <a:srgbClr val="5A5A5A"/>
                </a:solidFill>
                <a:latin typeface="Arial"/>
                <a:ea typeface="+mn-ea"/>
                <a:cs typeface="Arial"/>
              </a:rPr>
              <a:t>User 1 wants </a:t>
            </a:r>
            <a:r>
              <a:rPr sz="1000" dirty="0">
                <a:solidFill>
                  <a:srgbClr val="5A5A5A"/>
                </a:solidFill>
                <a:latin typeface="Lucida Sans Unicode"/>
                <a:ea typeface="+mn-ea"/>
                <a:cs typeface="Lucida Sans Unicode"/>
              </a:rPr>
              <a:t>&lt; </a:t>
            </a:r>
            <a:r>
              <a:rPr sz="1000" dirty="0">
                <a:solidFill>
                  <a:srgbClr val="5A5A5A"/>
                </a:solidFill>
                <a:latin typeface="Arial"/>
                <a:ea typeface="+mn-ea"/>
                <a:cs typeface="Arial"/>
              </a:rPr>
              <a:t>1</a:t>
            </a:r>
            <a:r>
              <a:rPr sz="1000" i="1" dirty="0">
                <a:solidFill>
                  <a:srgbClr val="5A5A5A"/>
                </a:solidFill>
                <a:latin typeface="Lucida Sans"/>
                <a:ea typeface="+mn-ea"/>
                <a:cs typeface="Lucida Sans"/>
              </a:rPr>
              <a:t>CPU</a:t>
            </a:r>
            <a:r>
              <a:rPr sz="1000" dirty="0">
                <a:solidFill>
                  <a:srgbClr val="5A5A5A"/>
                </a:solidFill>
                <a:latin typeface="Lucida Sans Unicode"/>
                <a:ea typeface="+mn-ea"/>
                <a:cs typeface="Lucida Sans Unicode"/>
              </a:rPr>
              <a:t>, </a:t>
            </a:r>
            <a:r>
              <a:rPr sz="1000" dirty="0">
                <a:solidFill>
                  <a:srgbClr val="5A5A5A"/>
                </a:solidFill>
                <a:latin typeface="Arial"/>
                <a:ea typeface="+mn-ea"/>
                <a:cs typeface="Arial"/>
              </a:rPr>
              <a:t>4</a:t>
            </a:r>
            <a:r>
              <a:rPr sz="1000" i="1" dirty="0">
                <a:solidFill>
                  <a:srgbClr val="5A5A5A"/>
                </a:solidFill>
                <a:latin typeface="Lucida Sans"/>
                <a:ea typeface="+mn-ea"/>
                <a:cs typeface="Lucida Sans"/>
              </a:rPr>
              <a:t>GB </a:t>
            </a:r>
            <a:r>
              <a:rPr sz="1000" dirty="0">
                <a:solidFill>
                  <a:srgbClr val="5A5A5A"/>
                </a:solidFill>
                <a:latin typeface="Lucida Sans Unicode"/>
                <a:ea typeface="+mn-ea"/>
                <a:cs typeface="Lucida Sans Unicode"/>
              </a:rPr>
              <a:t>&gt;</a:t>
            </a:r>
            <a:r>
              <a:rPr sz="1000" dirty="0">
                <a:solidFill>
                  <a:srgbClr val="5A5A5A"/>
                </a:solidFill>
                <a:latin typeface="Arial"/>
                <a:ea typeface="+mn-ea"/>
                <a:cs typeface="Arial"/>
              </a:rPr>
              <a:t>; Dominant resource:  RAM  </a:t>
            </a:r>
            <a:r>
              <a:rPr sz="1050" baseline="31746" dirty="0">
                <a:solidFill>
                  <a:srgbClr val="178DBC"/>
                </a:solidFill>
                <a:latin typeface="Arial"/>
                <a:ea typeface="+mn-ea"/>
                <a:cs typeface="Arial"/>
              </a:rPr>
              <a:t>1  </a:t>
            </a:r>
            <a:r>
              <a:rPr sz="1000" dirty="0">
                <a:solidFill>
                  <a:srgbClr val="178DBC"/>
                </a:solidFill>
                <a:latin typeface="Lucida Sans Unicode"/>
                <a:ea typeface="+mn-ea"/>
                <a:cs typeface="Lucida Sans Unicode"/>
              </a:rPr>
              <a:t>&lt;  </a:t>
            </a:r>
            <a:r>
              <a:rPr sz="1050" baseline="31746" dirty="0">
                <a:solidFill>
                  <a:srgbClr val="178DBC"/>
                </a:solidFill>
                <a:latin typeface="Arial"/>
                <a:ea typeface="+mn-ea"/>
                <a:cs typeface="Arial"/>
              </a:rPr>
              <a:t>4</a:t>
            </a:r>
            <a:endParaRPr sz="1050" baseline="31746" dirty="0">
              <a:latin typeface="Arial"/>
              <a:ea typeface="+mn-ea"/>
              <a:cs typeface="Arial"/>
            </a:endParaRPr>
          </a:p>
        </p:txBody>
      </p:sp>
      <p:sp>
        <p:nvSpPr>
          <p:cNvPr id="56327" name="object 7"/>
          <p:cNvSpPr>
            <a:spLocks/>
          </p:cNvSpPr>
          <p:nvPr/>
        </p:nvSpPr>
        <p:spPr bwMode="auto">
          <a:xfrm>
            <a:off x="4152900" y="1730677"/>
            <a:ext cx="95250" cy="0"/>
          </a:xfrm>
          <a:custGeom>
            <a:avLst/>
            <a:gdLst>
              <a:gd name="T0" fmla="*/ 0 w 94614"/>
              <a:gd name="T1" fmla="*/ 94122 w 9461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94614">
                <a:moveTo>
                  <a:pt x="0" y="0"/>
                </a:moveTo>
                <a:lnTo>
                  <a:pt x="94122" y="0"/>
                </a:lnTo>
              </a:path>
            </a:pathLst>
          </a:custGeom>
          <a:noFill/>
          <a:ln w="5054">
            <a:solidFill>
              <a:srgbClr val="178D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3894137" y="1729090"/>
            <a:ext cx="366713" cy="10772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58445" algn="l"/>
              </a:tabLst>
              <a:defRPr/>
            </a:pPr>
            <a:r>
              <a:rPr sz="700" dirty="0">
                <a:solidFill>
                  <a:srgbClr val="178DBC"/>
                </a:solidFill>
                <a:latin typeface="Arial"/>
                <a:ea typeface="+mn-ea"/>
                <a:cs typeface="Arial"/>
              </a:rPr>
              <a:t>9	18</a:t>
            </a:r>
            <a:endParaRPr sz="700">
              <a:latin typeface="Arial"/>
              <a:ea typeface="+mn-ea"/>
              <a:cs typeface="Arial"/>
            </a:endParaRPr>
          </a:p>
        </p:txBody>
      </p:sp>
      <p:sp>
        <p:nvSpPr>
          <p:cNvPr id="56329" name="object 9"/>
          <p:cNvSpPr>
            <a:spLocks/>
          </p:cNvSpPr>
          <p:nvPr/>
        </p:nvSpPr>
        <p:spPr bwMode="auto">
          <a:xfrm>
            <a:off x="3917949" y="1954138"/>
            <a:ext cx="47625" cy="0"/>
          </a:xfrm>
          <a:custGeom>
            <a:avLst/>
            <a:gdLst>
              <a:gd name="T0" fmla="*/ 0 w 47625"/>
              <a:gd name="T1" fmla="*/ 47061 w 47625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7625">
                <a:moveTo>
                  <a:pt x="0" y="0"/>
                </a:moveTo>
                <a:lnTo>
                  <a:pt x="47061" y="0"/>
                </a:lnTo>
              </a:path>
            </a:pathLst>
          </a:custGeom>
          <a:noFill/>
          <a:ln w="5054">
            <a:solidFill>
              <a:srgbClr val="178D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508002" y="1850951"/>
            <a:ext cx="3740148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30175" indent="-117475" fontAlgn="auto">
              <a:spcBef>
                <a:spcPts val="0"/>
              </a:spcBef>
              <a:spcAft>
                <a:spcPts val="0"/>
              </a:spcAft>
              <a:buClr>
                <a:srgbClr val="729A0E"/>
              </a:buClr>
              <a:buSzPct val="60000"/>
              <a:buFont typeface="Arial"/>
              <a:buChar char="•"/>
              <a:tabLst>
                <a:tab pos="130810" algn="l"/>
              </a:tabLst>
              <a:defRPr/>
            </a:pPr>
            <a:r>
              <a:rPr sz="1000" dirty="0">
                <a:solidFill>
                  <a:srgbClr val="5A5A5A"/>
                </a:solidFill>
                <a:latin typeface="Arial"/>
                <a:ea typeface="+mn-ea"/>
                <a:cs typeface="Arial"/>
              </a:rPr>
              <a:t>User 2 wants </a:t>
            </a:r>
            <a:r>
              <a:rPr sz="1000" dirty="0">
                <a:solidFill>
                  <a:srgbClr val="5A5A5A"/>
                </a:solidFill>
                <a:latin typeface="Lucida Sans Unicode"/>
                <a:ea typeface="+mn-ea"/>
                <a:cs typeface="Lucida Sans Unicode"/>
              </a:rPr>
              <a:t>&lt; </a:t>
            </a:r>
            <a:r>
              <a:rPr sz="1000" dirty="0">
                <a:solidFill>
                  <a:srgbClr val="5A5A5A"/>
                </a:solidFill>
                <a:latin typeface="Arial"/>
                <a:ea typeface="+mn-ea"/>
                <a:cs typeface="Arial"/>
              </a:rPr>
              <a:t>3</a:t>
            </a:r>
            <a:r>
              <a:rPr sz="1000" i="1" dirty="0">
                <a:solidFill>
                  <a:srgbClr val="5A5A5A"/>
                </a:solidFill>
                <a:latin typeface="Lucida Sans"/>
                <a:ea typeface="+mn-ea"/>
                <a:cs typeface="Lucida Sans"/>
              </a:rPr>
              <a:t>CPU</a:t>
            </a:r>
            <a:r>
              <a:rPr sz="1000" dirty="0">
                <a:solidFill>
                  <a:srgbClr val="5A5A5A"/>
                </a:solidFill>
                <a:latin typeface="Lucida Sans Unicode"/>
                <a:ea typeface="+mn-ea"/>
                <a:cs typeface="Lucida Sans Unicode"/>
              </a:rPr>
              <a:t>, </a:t>
            </a:r>
            <a:r>
              <a:rPr sz="1000" dirty="0">
                <a:solidFill>
                  <a:srgbClr val="5A5A5A"/>
                </a:solidFill>
                <a:latin typeface="Arial"/>
                <a:ea typeface="+mn-ea"/>
                <a:cs typeface="Arial"/>
              </a:rPr>
              <a:t>1</a:t>
            </a:r>
            <a:r>
              <a:rPr sz="1000" i="1" dirty="0">
                <a:solidFill>
                  <a:srgbClr val="5A5A5A"/>
                </a:solidFill>
                <a:latin typeface="Lucida Sans"/>
                <a:ea typeface="+mn-ea"/>
                <a:cs typeface="Lucida Sans"/>
              </a:rPr>
              <a:t>GB </a:t>
            </a:r>
            <a:r>
              <a:rPr sz="1000" dirty="0">
                <a:solidFill>
                  <a:srgbClr val="5A5A5A"/>
                </a:solidFill>
                <a:latin typeface="Lucida Sans Unicode"/>
                <a:ea typeface="+mn-ea"/>
                <a:cs typeface="Lucida Sans Unicode"/>
              </a:rPr>
              <a:t>&gt;</a:t>
            </a:r>
            <a:r>
              <a:rPr sz="1000" dirty="0">
                <a:solidFill>
                  <a:srgbClr val="5A5A5A"/>
                </a:solidFill>
                <a:latin typeface="Arial"/>
                <a:ea typeface="+mn-ea"/>
                <a:cs typeface="Arial"/>
              </a:rPr>
              <a:t>; Dominant resource:  CPU  </a:t>
            </a:r>
            <a:r>
              <a:rPr sz="1050" baseline="31746" dirty="0">
                <a:solidFill>
                  <a:srgbClr val="178DBC"/>
                </a:solidFill>
                <a:latin typeface="Arial"/>
                <a:ea typeface="+mn-ea"/>
                <a:cs typeface="Arial"/>
              </a:rPr>
              <a:t>3  </a:t>
            </a:r>
            <a:r>
              <a:rPr sz="1000" dirty="0">
                <a:solidFill>
                  <a:srgbClr val="178DBC"/>
                </a:solidFill>
                <a:latin typeface="Lucida Sans Unicode"/>
                <a:ea typeface="+mn-ea"/>
                <a:cs typeface="Lucida Sans Unicode"/>
              </a:rPr>
              <a:t>&gt;  </a:t>
            </a:r>
            <a:r>
              <a:rPr sz="1050" baseline="31746" dirty="0">
                <a:solidFill>
                  <a:srgbClr val="178DBC"/>
                </a:solidFill>
                <a:latin typeface="Arial"/>
                <a:ea typeface="+mn-ea"/>
                <a:cs typeface="Arial"/>
              </a:rPr>
              <a:t>1</a:t>
            </a:r>
            <a:endParaRPr sz="1050" baseline="31746" dirty="0">
              <a:latin typeface="Arial"/>
              <a:ea typeface="+mn-ea"/>
              <a:cs typeface="Arial"/>
            </a:endParaRPr>
          </a:p>
        </p:txBody>
      </p:sp>
      <p:sp>
        <p:nvSpPr>
          <p:cNvPr id="56331" name="object 11"/>
          <p:cNvSpPr>
            <a:spLocks/>
          </p:cNvSpPr>
          <p:nvPr/>
        </p:nvSpPr>
        <p:spPr bwMode="auto">
          <a:xfrm>
            <a:off x="4164012" y="1954138"/>
            <a:ext cx="95250" cy="0"/>
          </a:xfrm>
          <a:custGeom>
            <a:avLst/>
            <a:gdLst>
              <a:gd name="T0" fmla="*/ 0 w 94614"/>
              <a:gd name="T1" fmla="*/ 94091 w 9461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94614">
                <a:moveTo>
                  <a:pt x="0" y="0"/>
                </a:moveTo>
                <a:lnTo>
                  <a:pt x="94091" y="0"/>
                </a:lnTo>
              </a:path>
            </a:pathLst>
          </a:custGeom>
          <a:noFill/>
          <a:ln w="5054">
            <a:solidFill>
              <a:srgbClr val="178D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object 12"/>
          <p:cNvSpPr txBox="1"/>
          <p:nvPr/>
        </p:nvSpPr>
        <p:spPr>
          <a:xfrm>
            <a:off x="3905249" y="1950963"/>
            <a:ext cx="366713" cy="10772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58445" algn="l"/>
              </a:tabLst>
              <a:defRPr/>
            </a:pPr>
            <a:r>
              <a:rPr sz="700" dirty="0">
                <a:solidFill>
                  <a:srgbClr val="178DBC"/>
                </a:solidFill>
                <a:latin typeface="Arial"/>
                <a:ea typeface="+mn-ea"/>
                <a:cs typeface="Arial"/>
              </a:rPr>
              <a:t>9	18</a:t>
            </a:r>
            <a:endParaRPr sz="700" dirty="0">
              <a:latin typeface="Arial"/>
              <a:ea typeface="+mn-ea"/>
              <a:cs typeface="Arial"/>
            </a:endParaRPr>
          </a:p>
        </p:txBody>
      </p:sp>
      <p:sp>
        <p:nvSpPr>
          <p:cNvPr id="56333" name="object 13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Engin Arslan</a:t>
            </a:r>
            <a:endParaRPr lang="en-US" spc="-30"/>
          </a:p>
        </p:txBody>
      </p:sp>
      <p:sp>
        <p:nvSpPr>
          <p:cNvPr id="16" name="object 1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object 1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object 20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9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55" dirty="0"/>
              <a:t>D</a:t>
            </a:r>
            <a:r>
              <a:rPr spc="-65" dirty="0"/>
              <a:t>o</a:t>
            </a:r>
            <a:r>
              <a:rPr spc="-75" dirty="0"/>
              <a:t>m</a:t>
            </a:r>
            <a:r>
              <a:rPr spc="5" dirty="0"/>
              <a:t>i</a:t>
            </a:r>
            <a:r>
              <a:rPr spc="-65" dirty="0"/>
              <a:t>n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35" dirty="0"/>
              <a:t>t</a:t>
            </a:r>
            <a:r>
              <a:rPr spc="30" dirty="0"/>
              <a:t> </a:t>
            </a:r>
            <a:r>
              <a:rPr spc="25" dirty="0"/>
              <a:t>R</a:t>
            </a:r>
            <a:r>
              <a:rPr spc="-120" dirty="0"/>
              <a:t>e</a:t>
            </a:r>
            <a:r>
              <a:rPr spc="-90" dirty="0"/>
              <a:t>s</a:t>
            </a:r>
            <a:r>
              <a:rPr spc="-65" dirty="0"/>
              <a:t>ou</a:t>
            </a:r>
            <a:r>
              <a:rPr spc="-35" dirty="0"/>
              <a:t>r</a:t>
            </a:r>
            <a:r>
              <a:rPr spc="-30" dirty="0"/>
              <a:t>c</a:t>
            </a:r>
            <a:r>
              <a:rPr spc="-120" dirty="0"/>
              <a:t>e</a:t>
            </a:r>
            <a:r>
              <a:rPr spc="30" dirty="0"/>
              <a:t> </a:t>
            </a:r>
            <a:r>
              <a:rPr spc="25" dirty="0"/>
              <a:t>F</a:t>
            </a:r>
            <a:r>
              <a:rPr spc="-70" dirty="0"/>
              <a:t>a</a:t>
            </a:r>
            <a:r>
              <a:rPr spc="5" dirty="0"/>
              <a:t>i</a:t>
            </a:r>
            <a:r>
              <a:rPr spc="-35" dirty="0"/>
              <a:t>r</a:t>
            </a:r>
            <a:r>
              <a:rPr spc="-65" dirty="0"/>
              <a:t>n</a:t>
            </a:r>
            <a:r>
              <a:rPr spc="-120" dirty="0"/>
              <a:t>e</a:t>
            </a:r>
            <a:r>
              <a:rPr spc="-90" dirty="0"/>
              <a:t>ss</a:t>
            </a:r>
            <a:r>
              <a:rPr spc="25" dirty="0"/>
              <a:t> </a:t>
            </a:r>
            <a:r>
              <a:rPr spc="5" dirty="0"/>
              <a:t>(</a:t>
            </a:r>
            <a:r>
              <a:rPr spc="55" dirty="0"/>
              <a:t>D</a:t>
            </a:r>
            <a:r>
              <a:rPr spc="25" dirty="0"/>
              <a:t>R</a:t>
            </a:r>
            <a:r>
              <a:rPr spc="65" dirty="0"/>
              <a:t>F</a:t>
            </a:r>
            <a:r>
              <a:rPr spc="5" dirty="0"/>
              <a:t>)</a:t>
            </a:r>
            <a:r>
              <a:rPr spc="30" dirty="0"/>
              <a:t> </a:t>
            </a:r>
            <a:r>
              <a:rPr spc="5" dirty="0"/>
              <a:t>(</a:t>
            </a:r>
            <a:r>
              <a:rPr spc="-70" dirty="0"/>
              <a:t>2</a:t>
            </a:r>
            <a:r>
              <a:rPr spc="165" dirty="0"/>
              <a:t>/</a:t>
            </a:r>
            <a:r>
              <a:rPr spc="-70" dirty="0"/>
              <a:t>2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608013"/>
            <a:ext cx="4051300" cy="10175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60338" indent="-147638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3000"/>
              </a:lnSpc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Apply </a:t>
            </a:r>
            <a:r>
              <a:rPr lang="x-none" altLang="x-none" sz="1100" dirty="0">
                <a:solidFill>
                  <a:srgbClr val="CC0000"/>
                </a:solidFill>
                <a:latin typeface="Arial" charset="0"/>
              </a:rPr>
              <a:t>max-min fairness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to </a:t>
            </a:r>
            <a:r>
              <a:rPr lang="x-none" altLang="x-none" sz="1100" dirty="0">
                <a:solidFill>
                  <a:srgbClr val="729A0E"/>
                </a:solidFill>
                <a:latin typeface="Arial" charset="0"/>
              </a:rPr>
              <a:t>dominant shares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: give every user an equal share of her dominant resource.</a:t>
            </a:r>
            <a:endParaRPr lang="x-none" altLang="x-none" sz="1100" dirty="0">
              <a:latin typeface="Arial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13"/>
              </a:spcBef>
            </a:pPr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Equalize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the </a:t>
            </a:r>
            <a:r>
              <a:rPr lang="x-none" altLang="x-none" sz="1100" dirty="0">
                <a:solidFill>
                  <a:srgbClr val="729A0E"/>
                </a:solidFill>
                <a:latin typeface="Arial" charset="0"/>
              </a:rPr>
              <a:t>dominant share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of the users.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Total resources:  </a:t>
            </a:r>
            <a:r>
              <a:rPr lang="x-none" altLang="x-none" sz="1000" dirty="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&lt;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9</a:t>
            </a:r>
            <a:r>
              <a:rPr lang="x-none" altLang="x-none" sz="1000" i="1" dirty="0">
                <a:solidFill>
                  <a:srgbClr val="5A5A5A"/>
                </a:solidFill>
                <a:latin typeface="Lucida Sans" charset="0"/>
                <a:ea typeface="Lucida Sans" charset="0"/>
                <a:cs typeface="Lucida Sans" charset="0"/>
              </a:rPr>
              <a:t>CPU</a:t>
            </a:r>
            <a:r>
              <a:rPr lang="x-none" altLang="x-none" sz="1000" dirty="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,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18</a:t>
            </a:r>
            <a:r>
              <a:rPr lang="x-none" altLang="x-none" sz="1000" i="1" dirty="0">
                <a:solidFill>
                  <a:srgbClr val="5A5A5A"/>
                </a:solidFill>
                <a:latin typeface="Lucida Sans" charset="0"/>
                <a:ea typeface="Lucida Sans" charset="0"/>
                <a:cs typeface="Lucida Sans" charset="0"/>
              </a:rPr>
              <a:t>GB </a:t>
            </a:r>
            <a:r>
              <a:rPr lang="x-none" altLang="x-none" sz="1000" dirty="0">
                <a:solidFill>
                  <a:srgbClr val="5A5A5A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&gt;</a:t>
            </a:r>
            <a:endParaRPr lang="x-none" altLang="x-none" sz="1000" dirty="0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57357" name="object 13"/>
          <p:cNvSpPr>
            <a:spLocks noChangeArrowheads="1"/>
          </p:cNvSpPr>
          <p:nvPr/>
        </p:nvSpPr>
        <p:spPr bwMode="auto">
          <a:xfrm>
            <a:off x="2843213" y="2054225"/>
            <a:ext cx="1439862" cy="10731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14" name="object 14"/>
          <p:cNvSpPr txBox="1"/>
          <p:nvPr/>
        </p:nvSpPr>
        <p:spPr>
          <a:xfrm>
            <a:off x="342900" y="2082800"/>
            <a:ext cx="1733550" cy="517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60338" indent="-147638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3000"/>
              </a:lnSpc>
            </a:pPr>
            <a:r>
              <a:rPr lang="x-none" altLang="x-none" sz="1200" baseline="7000" dirty="0">
                <a:solidFill>
                  <a:srgbClr val="CC0000"/>
                </a:solidFill>
                <a:latin typeface="+mn-lt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+mn-lt"/>
              </a:rPr>
              <a:t>max(x</a:t>
            </a:r>
            <a:r>
              <a:rPr lang="x-none" altLang="x-none" sz="1100" dirty="0">
                <a:solidFill>
                  <a:srgbClr val="178DBC"/>
                </a:solidFill>
                <a:latin typeface="+mn-lt"/>
                <a:ea typeface="Lucida Sans Unicode" charset="0"/>
                <a:cs typeface="Lucida Sans Unicode" charset="0"/>
              </a:rPr>
              <a:t>, </a:t>
            </a:r>
            <a:r>
              <a:rPr lang="x-none" altLang="x-none" sz="1100" dirty="0">
                <a:solidFill>
                  <a:srgbClr val="178DBC"/>
                </a:solidFill>
                <a:latin typeface="+mn-lt"/>
              </a:rPr>
              <a:t>y) </a:t>
            </a:r>
            <a:endParaRPr lang="en-US" altLang="x-none" sz="1100" dirty="0">
              <a:solidFill>
                <a:srgbClr val="178DBC"/>
              </a:solidFill>
              <a:latin typeface="+mn-lt"/>
            </a:endParaRPr>
          </a:p>
          <a:p>
            <a:pPr>
              <a:lnSpc>
                <a:spcPct val="103000"/>
              </a:lnSpc>
            </a:pPr>
            <a:r>
              <a:rPr lang="en-US" altLang="x-none" sz="1100" dirty="0">
                <a:solidFill>
                  <a:srgbClr val="178DBC"/>
                </a:solidFill>
                <a:latin typeface="+mn-lt"/>
              </a:rPr>
              <a:t>    </a:t>
            </a:r>
            <a:r>
              <a:rPr lang="x-none" altLang="x-none" sz="1100" dirty="0">
                <a:solidFill>
                  <a:srgbClr val="178DBC"/>
                </a:solidFill>
                <a:latin typeface="+mn-lt"/>
              </a:rPr>
              <a:t>x + 3y ≤ 9</a:t>
            </a:r>
            <a:endParaRPr lang="x-none" altLang="x-none" sz="1100" dirty="0">
              <a:latin typeface="+mn-lt"/>
            </a:endParaRPr>
          </a:p>
          <a:p>
            <a:pPr>
              <a:spcBef>
                <a:spcPts val="38"/>
              </a:spcBef>
            </a:pPr>
            <a:r>
              <a:rPr lang="en-US" altLang="x-none" sz="1100" dirty="0">
                <a:solidFill>
                  <a:srgbClr val="178DBC"/>
                </a:solidFill>
                <a:latin typeface="+mn-lt"/>
              </a:rPr>
              <a:t>    </a:t>
            </a:r>
            <a:r>
              <a:rPr lang="x-none" altLang="x-none" sz="1100" dirty="0">
                <a:solidFill>
                  <a:srgbClr val="178DBC"/>
                </a:solidFill>
                <a:latin typeface="+mn-lt"/>
              </a:rPr>
              <a:t>4x + y ≤ 18</a:t>
            </a:r>
            <a:endParaRPr lang="x-none" altLang="x-none" sz="1100" dirty="0">
              <a:latin typeface="+mn-l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4826" y="2584514"/>
            <a:ext cx="457200" cy="12311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35280" algn="l"/>
              </a:tabLst>
              <a:defRPr/>
            </a:pPr>
            <a:r>
              <a:rPr sz="800" u="sng" spc="-25" dirty="0">
                <a:solidFill>
                  <a:srgbClr val="178DBC"/>
                </a:solidFill>
                <a:latin typeface="+mn-lt"/>
                <a:ea typeface="+mn-ea"/>
                <a:cs typeface="Arial"/>
              </a:rPr>
              <a:t>4</a:t>
            </a:r>
            <a:r>
              <a:rPr sz="800" u="sng" spc="20" dirty="0">
                <a:solidFill>
                  <a:srgbClr val="178DBC"/>
                </a:solidFill>
                <a:latin typeface="+mn-lt"/>
                <a:ea typeface="+mn-ea"/>
                <a:cs typeface="Arial"/>
              </a:rPr>
              <a:t>x</a:t>
            </a:r>
            <a:r>
              <a:rPr lang="en-US" sz="800" spc="20" dirty="0">
                <a:solidFill>
                  <a:srgbClr val="178DBC"/>
                </a:solidFill>
                <a:latin typeface="+mn-lt"/>
                <a:ea typeface="+mn-ea"/>
                <a:cs typeface="Arial"/>
              </a:rPr>
              <a:t>       </a:t>
            </a:r>
            <a:r>
              <a:rPr sz="1200" u="sng" spc="-37" baseline="6944" dirty="0">
                <a:solidFill>
                  <a:srgbClr val="178DBC"/>
                </a:solidFill>
                <a:latin typeface="+mn-lt"/>
                <a:ea typeface="+mn-ea"/>
                <a:cs typeface="Arial"/>
              </a:rPr>
              <a:t>3</a:t>
            </a:r>
            <a:r>
              <a:rPr sz="1200" u="sng" spc="30" baseline="6944" dirty="0">
                <a:solidFill>
                  <a:srgbClr val="178DBC"/>
                </a:solidFill>
                <a:latin typeface="+mn-lt"/>
                <a:ea typeface="+mn-ea"/>
                <a:cs typeface="Arial"/>
              </a:rPr>
              <a:t>y</a:t>
            </a:r>
            <a:endParaRPr sz="1200" baseline="6944" dirty="0">
              <a:latin typeface="+mn-lt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4826" y="2665888"/>
            <a:ext cx="45720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800" spc="-25" dirty="0">
                <a:solidFill>
                  <a:srgbClr val="178DBC"/>
                </a:solidFill>
                <a:latin typeface="+mn-lt"/>
                <a:ea typeface="+mn-ea"/>
                <a:cs typeface="Arial"/>
              </a:rPr>
              <a:t>18  </a:t>
            </a:r>
            <a:r>
              <a:rPr sz="1650" spc="292" baseline="20202" dirty="0">
                <a:solidFill>
                  <a:srgbClr val="178DBC"/>
                </a:solidFill>
                <a:latin typeface="+mn-lt"/>
                <a:ea typeface="+mn-ea"/>
                <a:cs typeface="Arial"/>
              </a:rPr>
              <a:t>=</a:t>
            </a:r>
            <a:r>
              <a:rPr sz="1650" baseline="20202" dirty="0">
                <a:solidFill>
                  <a:srgbClr val="178DBC"/>
                </a:solidFill>
                <a:latin typeface="+mn-lt"/>
                <a:ea typeface="+mn-ea"/>
                <a:cs typeface="Arial"/>
              </a:rPr>
              <a:t> </a:t>
            </a:r>
            <a:r>
              <a:rPr sz="1650" spc="30" baseline="20202" dirty="0">
                <a:solidFill>
                  <a:srgbClr val="178DBC"/>
                </a:solidFill>
                <a:latin typeface="+mn-lt"/>
                <a:ea typeface="+mn-ea"/>
                <a:cs typeface="Arial"/>
              </a:rPr>
              <a:t> </a:t>
            </a:r>
            <a:r>
              <a:rPr sz="800" spc="-25" dirty="0">
                <a:solidFill>
                  <a:srgbClr val="178DBC"/>
                </a:solidFill>
                <a:latin typeface="+mn-lt"/>
                <a:ea typeface="+mn-ea"/>
                <a:cs typeface="Arial"/>
              </a:rPr>
              <a:t>9</a:t>
            </a:r>
            <a:endParaRPr sz="800" dirty="0">
              <a:latin typeface="+mn-lt"/>
              <a:ea typeface="+mn-ea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3590" y="2814489"/>
            <a:ext cx="2270125" cy="33855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dirty="0">
                <a:solidFill>
                  <a:srgbClr val="5A5A5A"/>
                </a:solidFill>
                <a:latin typeface="+mn-lt"/>
                <a:ea typeface="+mn-ea"/>
                <a:cs typeface="Arial"/>
              </a:rPr>
              <a:t>User 1:  </a:t>
            </a:r>
            <a:r>
              <a:rPr sz="1100" dirty="0">
                <a:solidFill>
                  <a:srgbClr val="CC0000"/>
                </a:solidFill>
                <a:latin typeface="+mn-lt"/>
                <a:ea typeface="+mn-ea"/>
                <a:cs typeface="Arial"/>
              </a:rPr>
              <a:t>x = 3</a:t>
            </a:r>
            <a:r>
              <a:rPr sz="1100" dirty="0">
                <a:solidFill>
                  <a:srgbClr val="5A5A5A"/>
                </a:solidFill>
                <a:latin typeface="+mn-lt"/>
                <a:ea typeface="+mn-ea"/>
                <a:cs typeface="Arial"/>
              </a:rPr>
              <a:t>:  </a:t>
            </a:r>
            <a:r>
              <a:rPr sz="1100" dirty="0">
                <a:solidFill>
                  <a:srgbClr val="178DBC"/>
                </a:solidFill>
                <a:latin typeface="+mn-lt"/>
                <a:ea typeface="+mn-ea"/>
                <a:cs typeface="Lucida Sans Unicode"/>
              </a:rPr>
              <a:t>&lt; </a:t>
            </a:r>
            <a:r>
              <a:rPr sz="1100" dirty="0">
                <a:solidFill>
                  <a:srgbClr val="178DBC"/>
                </a:solidFill>
                <a:latin typeface="+mn-lt"/>
                <a:ea typeface="+mn-ea"/>
                <a:cs typeface="Arial"/>
              </a:rPr>
              <a:t>33%</a:t>
            </a:r>
            <a:r>
              <a:rPr lang="en-US" sz="1100" dirty="0">
                <a:solidFill>
                  <a:srgbClr val="178DBC"/>
                </a:solidFill>
                <a:latin typeface="+mn-lt"/>
                <a:ea typeface="+mn-ea"/>
                <a:cs typeface="Arial"/>
              </a:rPr>
              <a:t> </a:t>
            </a:r>
            <a:r>
              <a:rPr sz="1100" i="1" dirty="0">
                <a:solidFill>
                  <a:srgbClr val="178DBC"/>
                </a:solidFill>
                <a:latin typeface="+mn-lt"/>
                <a:ea typeface="+mn-ea"/>
                <a:cs typeface="Lucida Sans"/>
              </a:rPr>
              <a:t>CPU</a:t>
            </a:r>
            <a:r>
              <a:rPr sz="1100" dirty="0">
                <a:solidFill>
                  <a:srgbClr val="178DBC"/>
                </a:solidFill>
                <a:latin typeface="+mn-lt"/>
                <a:ea typeface="+mn-ea"/>
                <a:cs typeface="Lucida Sans Unicode"/>
              </a:rPr>
              <a:t>, </a:t>
            </a:r>
            <a:r>
              <a:rPr lang="en-US" sz="1100" dirty="0">
                <a:solidFill>
                  <a:srgbClr val="178DBC"/>
                </a:solidFill>
                <a:latin typeface="+mn-lt"/>
                <a:ea typeface="+mn-ea"/>
                <a:cs typeface="Lucida Sans Unicode"/>
              </a:rPr>
              <a:t> </a:t>
            </a:r>
            <a:r>
              <a:rPr sz="1100" dirty="0">
                <a:solidFill>
                  <a:srgbClr val="178DBC"/>
                </a:solidFill>
                <a:latin typeface="+mn-lt"/>
                <a:ea typeface="+mn-ea"/>
                <a:cs typeface="Arial"/>
              </a:rPr>
              <a:t>66%</a:t>
            </a:r>
            <a:r>
              <a:rPr lang="en-US" sz="1100" dirty="0">
                <a:solidFill>
                  <a:srgbClr val="178DBC"/>
                </a:solidFill>
                <a:latin typeface="+mn-lt"/>
                <a:ea typeface="+mn-ea"/>
                <a:cs typeface="Arial"/>
              </a:rPr>
              <a:t> </a:t>
            </a:r>
            <a:r>
              <a:rPr sz="1100" i="1" dirty="0">
                <a:solidFill>
                  <a:srgbClr val="178DBC"/>
                </a:solidFill>
                <a:latin typeface="+mn-lt"/>
                <a:ea typeface="+mn-ea"/>
                <a:cs typeface="Lucida Sans"/>
              </a:rPr>
              <a:t>GB </a:t>
            </a:r>
            <a:r>
              <a:rPr sz="1100" dirty="0">
                <a:solidFill>
                  <a:srgbClr val="178DBC"/>
                </a:solidFill>
                <a:latin typeface="+mn-lt"/>
                <a:ea typeface="+mn-ea"/>
                <a:cs typeface="Lucida Sans Unicode"/>
              </a:rPr>
              <a:t>&gt;</a:t>
            </a:r>
            <a:endParaRPr sz="1100" dirty="0">
              <a:latin typeface="+mn-lt"/>
              <a:ea typeface="+mn-ea"/>
              <a:cs typeface="Lucida Sans Unicode"/>
            </a:endParaRPr>
          </a:p>
          <a:p>
            <a:pPr marL="12700" fontAlgn="auto">
              <a:spcBef>
                <a:spcPts val="35"/>
              </a:spcBef>
              <a:spcAft>
                <a:spcPts val="0"/>
              </a:spcAft>
              <a:defRPr/>
            </a:pPr>
            <a:r>
              <a:rPr sz="1100" dirty="0">
                <a:solidFill>
                  <a:srgbClr val="5A5A5A"/>
                </a:solidFill>
                <a:latin typeface="+mn-lt"/>
                <a:ea typeface="+mn-ea"/>
                <a:cs typeface="Arial"/>
              </a:rPr>
              <a:t>User 2:  </a:t>
            </a:r>
            <a:r>
              <a:rPr sz="1100" dirty="0">
                <a:solidFill>
                  <a:srgbClr val="CC0000"/>
                </a:solidFill>
                <a:latin typeface="+mn-lt"/>
                <a:ea typeface="+mn-ea"/>
                <a:cs typeface="Arial"/>
              </a:rPr>
              <a:t>y = 2</a:t>
            </a:r>
            <a:r>
              <a:rPr sz="1100" dirty="0">
                <a:solidFill>
                  <a:srgbClr val="5A5A5A"/>
                </a:solidFill>
                <a:latin typeface="+mn-lt"/>
                <a:ea typeface="+mn-ea"/>
                <a:cs typeface="Arial"/>
              </a:rPr>
              <a:t>:  </a:t>
            </a:r>
            <a:r>
              <a:rPr sz="1100" dirty="0">
                <a:solidFill>
                  <a:srgbClr val="178DBC"/>
                </a:solidFill>
                <a:latin typeface="+mn-lt"/>
                <a:ea typeface="+mn-ea"/>
                <a:cs typeface="Lucida Sans Unicode"/>
              </a:rPr>
              <a:t>&lt; </a:t>
            </a:r>
            <a:r>
              <a:rPr sz="1100" dirty="0">
                <a:solidFill>
                  <a:srgbClr val="178DBC"/>
                </a:solidFill>
                <a:latin typeface="+mn-lt"/>
                <a:ea typeface="+mn-ea"/>
                <a:cs typeface="Arial"/>
              </a:rPr>
              <a:t>66%</a:t>
            </a:r>
            <a:r>
              <a:rPr lang="en-US" sz="1100" dirty="0">
                <a:solidFill>
                  <a:srgbClr val="178DBC"/>
                </a:solidFill>
                <a:latin typeface="+mn-lt"/>
                <a:ea typeface="+mn-ea"/>
                <a:cs typeface="Arial"/>
              </a:rPr>
              <a:t> </a:t>
            </a:r>
            <a:r>
              <a:rPr sz="1100" i="1" dirty="0">
                <a:solidFill>
                  <a:srgbClr val="178DBC"/>
                </a:solidFill>
                <a:latin typeface="+mn-lt"/>
                <a:ea typeface="+mn-ea"/>
                <a:cs typeface="Lucida Sans"/>
              </a:rPr>
              <a:t>CPU</a:t>
            </a:r>
            <a:r>
              <a:rPr sz="1100" dirty="0">
                <a:solidFill>
                  <a:srgbClr val="178DBC"/>
                </a:solidFill>
                <a:latin typeface="+mn-lt"/>
                <a:ea typeface="+mn-ea"/>
                <a:cs typeface="Lucida Sans Unicode"/>
              </a:rPr>
              <a:t>, </a:t>
            </a:r>
            <a:r>
              <a:rPr lang="en-US" sz="1100" dirty="0">
                <a:solidFill>
                  <a:srgbClr val="178DBC"/>
                </a:solidFill>
                <a:latin typeface="+mn-lt"/>
                <a:ea typeface="+mn-ea"/>
                <a:cs typeface="Lucida Sans Unicode"/>
              </a:rPr>
              <a:t> </a:t>
            </a:r>
            <a:r>
              <a:rPr sz="1100" dirty="0">
                <a:solidFill>
                  <a:srgbClr val="178DBC"/>
                </a:solidFill>
                <a:latin typeface="+mn-lt"/>
                <a:ea typeface="+mn-ea"/>
                <a:cs typeface="Arial"/>
              </a:rPr>
              <a:t>16%</a:t>
            </a:r>
            <a:r>
              <a:rPr lang="en-US" sz="1100" dirty="0">
                <a:solidFill>
                  <a:srgbClr val="178DBC"/>
                </a:solidFill>
                <a:latin typeface="+mn-lt"/>
                <a:ea typeface="+mn-ea"/>
                <a:cs typeface="Arial"/>
              </a:rPr>
              <a:t> </a:t>
            </a:r>
            <a:r>
              <a:rPr sz="1100" i="1" dirty="0">
                <a:solidFill>
                  <a:srgbClr val="178DBC"/>
                </a:solidFill>
                <a:latin typeface="+mn-lt"/>
                <a:ea typeface="+mn-ea"/>
                <a:cs typeface="Lucida Sans"/>
              </a:rPr>
              <a:t>GB </a:t>
            </a:r>
            <a:r>
              <a:rPr sz="1100" dirty="0">
                <a:solidFill>
                  <a:srgbClr val="178DBC"/>
                </a:solidFill>
                <a:latin typeface="+mn-lt"/>
                <a:ea typeface="+mn-ea"/>
                <a:cs typeface="Lucida Sans Unicode"/>
              </a:rPr>
              <a:t>&gt;</a:t>
            </a:r>
            <a:endParaRPr sz="1100" dirty="0">
              <a:latin typeface="+mn-lt"/>
              <a:ea typeface="+mn-ea"/>
              <a:cs typeface="Lucida Sans Unicode"/>
            </a:endParaRPr>
          </a:p>
        </p:txBody>
      </p:sp>
      <p:sp>
        <p:nvSpPr>
          <p:cNvPr id="57362" name="object 18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3" name="object 19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4" name="object 20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object 21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22" name="object 22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25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  <p:sp>
        <p:nvSpPr>
          <p:cNvPr id="26" name="object 5"/>
          <p:cNvSpPr>
            <a:spLocks/>
          </p:cNvSpPr>
          <p:nvPr/>
        </p:nvSpPr>
        <p:spPr bwMode="auto">
          <a:xfrm>
            <a:off x="3906837" y="1730677"/>
            <a:ext cx="47625" cy="0"/>
          </a:xfrm>
          <a:custGeom>
            <a:avLst/>
            <a:gdLst>
              <a:gd name="T0" fmla="*/ 0 w 47625"/>
              <a:gd name="T1" fmla="*/ 47030 w 47625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7625">
                <a:moveTo>
                  <a:pt x="0" y="0"/>
                </a:moveTo>
                <a:lnTo>
                  <a:pt x="47030" y="0"/>
                </a:lnTo>
              </a:path>
            </a:pathLst>
          </a:custGeom>
          <a:noFill/>
          <a:ln w="5054">
            <a:solidFill>
              <a:srgbClr val="178D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bject 6"/>
          <p:cNvSpPr txBox="1"/>
          <p:nvPr/>
        </p:nvSpPr>
        <p:spPr>
          <a:xfrm>
            <a:off x="479426" y="1627490"/>
            <a:ext cx="3757612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30175" indent="-117475" fontAlgn="auto">
              <a:spcBef>
                <a:spcPts val="0"/>
              </a:spcBef>
              <a:spcAft>
                <a:spcPts val="0"/>
              </a:spcAft>
              <a:buClr>
                <a:srgbClr val="729A0E"/>
              </a:buClr>
              <a:buSzPct val="60000"/>
              <a:buFont typeface="Arial"/>
              <a:buChar char="•"/>
              <a:tabLst>
                <a:tab pos="130810" algn="l"/>
              </a:tabLst>
              <a:defRPr/>
            </a:pPr>
            <a:r>
              <a:rPr sz="1000" dirty="0">
                <a:solidFill>
                  <a:srgbClr val="5A5A5A"/>
                </a:solidFill>
                <a:latin typeface="Arial"/>
                <a:ea typeface="+mn-ea"/>
                <a:cs typeface="Arial"/>
              </a:rPr>
              <a:t>User 1 wants </a:t>
            </a:r>
            <a:r>
              <a:rPr sz="1000" dirty="0">
                <a:solidFill>
                  <a:srgbClr val="5A5A5A"/>
                </a:solidFill>
                <a:latin typeface="Lucida Sans Unicode"/>
                <a:ea typeface="+mn-ea"/>
                <a:cs typeface="Lucida Sans Unicode"/>
              </a:rPr>
              <a:t>&lt; </a:t>
            </a:r>
            <a:r>
              <a:rPr sz="1000" dirty="0">
                <a:solidFill>
                  <a:srgbClr val="5A5A5A"/>
                </a:solidFill>
                <a:latin typeface="Arial"/>
                <a:ea typeface="+mn-ea"/>
                <a:cs typeface="Arial"/>
              </a:rPr>
              <a:t>1</a:t>
            </a:r>
            <a:r>
              <a:rPr sz="1000" i="1" dirty="0">
                <a:solidFill>
                  <a:srgbClr val="5A5A5A"/>
                </a:solidFill>
                <a:latin typeface="Lucida Sans"/>
                <a:ea typeface="+mn-ea"/>
                <a:cs typeface="Lucida Sans"/>
              </a:rPr>
              <a:t>CPU</a:t>
            </a:r>
            <a:r>
              <a:rPr sz="1000" dirty="0">
                <a:solidFill>
                  <a:srgbClr val="5A5A5A"/>
                </a:solidFill>
                <a:latin typeface="Lucida Sans Unicode"/>
                <a:ea typeface="+mn-ea"/>
                <a:cs typeface="Lucida Sans Unicode"/>
              </a:rPr>
              <a:t>, </a:t>
            </a:r>
            <a:r>
              <a:rPr sz="1000" dirty="0">
                <a:solidFill>
                  <a:srgbClr val="5A5A5A"/>
                </a:solidFill>
                <a:latin typeface="Arial"/>
                <a:ea typeface="+mn-ea"/>
                <a:cs typeface="Arial"/>
              </a:rPr>
              <a:t>4</a:t>
            </a:r>
            <a:r>
              <a:rPr sz="1000" i="1" dirty="0">
                <a:solidFill>
                  <a:srgbClr val="5A5A5A"/>
                </a:solidFill>
                <a:latin typeface="Lucida Sans"/>
                <a:ea typeface="+mn-ea"/>
                <a:cs typeface="Lucida Sans"/>
              </a:rPr>
              <a:t>GB </a:t>
            </a:r>
            <a:r>
              <a:rPr sz="1000" dirty="0">
                <a:solidFill>
                  <a:srgbClr val="5A5A5A"/>
                </a:solidFill>
                <a:latin typeface="Lucida Sans Unicode"/>
                <a:ea typeface="+mn-ea"/>
                <a:cs typeface="Lucida Sans Unicode"/>
              </a:rPr>
              <a:t>&gt;</a:t>
            </a:r>
            <a:r>
              <a:rPr sz="1000" dirty="0">
                <a:solidFill>
                  <a:srgbClr val="5A5A5A"/>
                </a:solidFill>
                <a:latin typeface="Arial"/>
                <a:ea typeface="+mn-ea"/>
                <a:cs typeface="Arial"/>
              </a:rPr>
              <a:t>; Dominant resource:  RAM  </a:t>
            </a:r>
            <a:r>
              <a:rPr sz="1050" baseline="31746" dirty="0">
                <a:solidFill>
                  <a:srgbClr val="178DBC"/>
                </a:solidFill>
                <a:latin typeface="Arial"/>
                <a:ea typeface="+mn-ea"/>
                <a:cs typeface="Arial"/>
              </a:rPr>
              <a:t>1  </a:t>
            </a:r>
            <a:r>
              <a:rPr sz="1000" dirty="0">
                <a:solidFill>
                  <a:srgbClr val="178DBC"/>
                </a:solidFill>
                <a:latin typeface="Lucida Sans Unicode"/>
                <a:ea typeface="+mn-ea"/>
                <a:cs typeface="Lucida Sans Unicode"/>
              </a:rPr>
              <a:t>&lt;  </a:t>
            </a:r>
            <a:r>
              <a:rPr sz="1050" baseline="31746" dirty="0">
                <a:solidFill>
                  <a:srgbClr val="178DBC"/>
                </a:solidFill>
                <a:latin typeface="Arial"/>
                <a:ea typeface="+mn-ea"/>
                <a:cs typeface="Arial"/>
              </a:rPr>
              <a:t>4</a:t>
            </a:r>
            <a:endParaRPr sz="1050" baseline="31746" dirty="0">
              <a:latin typeface="Arial"/>
              <a:ea typeface="+mn-ea"/>
              <a:cs typeface="Arial"/>
            </a:endParaRPr>
          </a:p>
        </p:txBody>
      </p:sp>
      <p:sp>
        <p:nvSpPr>
          <p:cNvPr id="28" name="object 7"/>
          <p:cNvSpPr>
            <a:spLocks/>
          </p:cNvSpPr>
          <p:nvPr/>
        </p:nvSpPr>
        <p:spPr bwMode="auto">
          <a:xfrm>
            <a:off x="4152900" y="1730677"/>
            <a:ext cx="95250" cy="0"/>
          </a:xfrm>
          <a:custGeom>
            <a:avLst/>
            <a:gdLst>
              <a:gd name="T0" fmla="*/ 0 w 94614"/>
              <a:gd name="T1" fmla="*/ 94122 w 9461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94614">
                <a:moveTo>
                  <a:pt x="0" y="0"/>
                </a:moveTo>
                <a:lnTo>
                  <a:pt x="94122" y="0"/>
                </a:lnTo>
              </a:path>
            </a:pathLst>
          </a:custGeom>
          <a:noFill/>
          <a:ln w="5054">
            <a:solidFill>
              <a:srgbClr val="178D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bject 8"/>
          <p:cNvSpPr txBox="1"/>
          <p:nvPr/>
        </p:nvSpPr>
        <p:spPr>
          <a:xfrm>
            <a:off x="3894137" y="1729090"/>
            <a:ext cx="366713" cy="10772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58445" algn="l"/>
              </a:tabLst>
              <a:defRPr/>
            </a:pPr>
            <a:r>
              <a:rPr sz="700" dirty="0">
                <a:solidFill>
                  <a:srgbClr val="178DBC"/>
                </a:solidFill>
                <a:latin typeface="Arial"/>
                <a:ea typeface="+mn-ea"/>
                <a:cs typeface="Arial"/>
              </a:rPr>
              <a:t>9	18</a:t>
            </a:r>
            <a:endParaRPr sz="700">
              <a:latin typeface="Arial"/>
              <a:ea typeface="+mn-ea"/>
              <a:cs typeface="Arial"/>
            </a:endParaRPr>
          </a:p>
        </p:txBody>
      </p:sp>
      <p:sp>
        <p:nvSpPr>
          <p:cNvPr id="30" name="object 9"/>
          <p:cNvSpPr>
            <a:spLocks/>
          </p:cNvSpPr>
          <p:nvPr/>
        </p:nvSpPr>
        <p:spPr bwMode="auto">
          <a:xfrm>
            <a:off x="3917949" y="1954138"/>
            <a:ext cx="47625" cy="0"/>
          </a:xfrm>
          <a:custGeom>
            <a:avLst/>
            <a:gdLst>
              <a:gd name="T0" fmla="*/ 0 w 47625"/>
              <a:gd name="T1" fmla="*/ 47061 w 47625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7625">
                <a:moveTo>
                  <a:pt x="0" y="0"/>
                </a:moveTo>
                <a:lnTo>
                  <a:pt x="47061" y="0"/>
                </a:lnTo>
              </a:path>
            </a:pathLst>
          </a:custGeom>
          <a:noFill/>
          <a:ln w="5054">
            <a:solidFill>
              <a:srgbClr val="178D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object 10"/>
          <p:cNvSpPr txBox="1"/>
          <p:nvPr/>
        </p:nvSpPr>
        <p:spPr>
          <a:xfrm>
            <a:off x="508002" y="1850951"/>
            <a:ext cx="3740148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30175" indent="-117475" fontAlgn="auto">
              <a:spcBef>
                <a:spcPts val="0"/>
              </a:spcBef>
              <a:spcAft>
                <a:spcPts val="0"/>
              </a:spcAft>
              <a:buClr>
                <a:srgbClr val="729A0E"/>
              </a:buClr>
              <a:buSzPct val="60000"/>
              <a:buFont typeface="Arial"/>
              <a:buChar char="•"/>
              <a:tabLst>
                <a:tab pos="130810" algn="l"/>
              </a:tabLst>
              <a:defRPr/>
            </a:pPr>
            <a:r>
              <a:rPr sz="1000" dirty="0">
                <a:solidFill>
                  <a:srgbClr val="5A5A5A"/>
                </a:solidFill>
                <a:latin typeface="Arial"/>
                <a:ea typeface="+mn-ea"/>
                <a:cs typeface="Arial"/>
              </a:rPr>
              <a:t>User 2 wants </a:t>
            </a:r>
            <a:r>
              <a:rPr sz="1000" dirty="0">
                <a:solidFill>
                  <a:srgbClr val="5A5A5A"/>
                </a:solidFill>
                <a:latin typeface="Lucida Sans Unicode"/>
                <a:ea typeface="+mn-ea"/>
                <a:cs typeface="Lucida Sans Unicode"/>
              </a:rPr>
              <a:t>&lt; </a:t>
            </a:r>
            <a:r>
              <a:rPr sz="1000" dirty="0">
                <a:solidFill>
                  <a:srgbClr val="5A5A5A"/>
                </a:solidFill>
                <a:latin typeface="Arial"/>
                <a:ea typeface="+mn-ea"/>
                <a:cs typeface="Arial"/>
              </a:rPr>
              <a:t>3</a:t>
            </a:r>
            <a:r>
              <a:rPr sz="1000" i="1" dirty="0">
                <a:solidFill>
                  <a:srgbClr val="5A5A5A"/>
                </a:solidFill>
                <a:latin typeface="Lucida Sans"/>
                <a:ea typeface="+mn-ea"/>
                <a:cs typeface="Lucida Sans"/>
              </a:rPr>
              <a:t>CPU</a:t>
            </a:r>
            <a:r>
              <a:rPr sz="1000" dirty="0">
                <a:solidFill>
                  <a:srgbClr val="5A5A5A"/>
                </a:solidFill>
                <a:latin typeface="Lucida Sans Unicode"/>
                <a:ea typeface="+mn-ea"/>
                <a:cs typeface="Lucida Sans Unicode"/>
              </a:rPr>
              <a:t>, </a:t>
            </a:r>
            <a:r>
              <a:rPr sz="1000" dirty="0">
                <a:solidFill>
                  <a:srgbClr val="5A5A5A"/>
                </a:solidFill>
                <a:latin typeface="Arial"/>
                <a:ea typeface="+mn-ea"/>
                <a:cs typeface="Arial"/>
              </a:rPr>
              <a:t>1</a:t>
            </a:r>
            <a:r>
              <a:rPr sz="1000" i="1" dirty="0">
                <a:solidFill>
                  <a:srgbClr val="5A5A5A"/>
                </a:solidFill>
                <a:latin typeface="Lucida Sans"/>
                <a:ea typeface="+mn-ea"/>
                <a:cs typeface="Lucida Sans"/>
              </a:rPr>
              <a:t>GB </a:t>
            </a:r>
            <a:r>
              <a:rPr sz="1000" dirty="0">
                <a:solidFill>
                  <a:srgbClr val="5A5A5A"/>
                </a:solidFill>
                <a:latin typeface="Lucida Sans Unicode"/>
                <a:ea typeface="+mn-ea"/>
                <a:cs typeface="Lucida Sans Unicode"/>
              </a:rPr>
              <a:t>&gt;</a:t>
            </a:r>
            <a:r>
              <a:rPr sz="1000" dirty="0">
                <a:solidFill>
                  <a:srgbClr val="5A5A5A"/>
                </a:solidFill>
                <a:latin typeface="Arial"/>
                <a:ea typeface="+mn-ea"/>
                <a:cs typeface="Arial"/>
              </a:rPr>
              <a:t>; Dominant resource:  CPU  </a:t>
            </a:r>
            <a:r>
              <a:rPr sz="1050" baseline="31746" dirty="0">
                <a:solidFill>
                  <a:srgbClr val="178DBC"/>
                </a:solidFill>
                <a:latin typeface="Arial"/>
                <a:ea typeface="+mn-ea"/>
                <a:cs typeface="Arial"/>
              </a:rPr>
              <a:t>3  </a:t>
            </a:r>
            <a:r>
              <a:rPr sz="1000" dirty="0">
                <a:solidFill>
                  <a:srgbClr val="178DBC"/>
                </a:solidFill>
                <a:latin typeface="Lucida Sans Unicode"/>
                <a:ea typeface="+mn-ea"/>
                <a:cs typeface="Lucida Sans Unicode"/>
              </a:rPr>
              <a:t>&gt;  </a:t>
            </a:r>
            <a:r>
              <a:rPr sz="1050" baseline="31746" dirty="0">
                <a:solidFill>
                  <a:srgbClr val="178DBC"/>
                </a:solidFill>
                <a:latin typeface="Arial"/>
                <a:ea typeface="+mn-ea"/>
                <a:cs typeface="Arial"/>
              </a:rPr>
              <a:t>1</a:t>
            </a:r>
            <a:endParaRPr sz="1050" baseline="31746" dirty="0">
              <a:latin typeface="Arial"/>
              <a:ea typeface="+mn-ea"/>
              <a:cs typeface="Arial"/>
            </a:endParaRPr>
          </a:p>
        </p:txBody>
      </p:sp>
      <p:sp>
        <p:nvSpPr>
          <p:cNvPr id="32" name="object 11"/>
          <p:cNvSpPr>
            <a:spLocks/>
          </p:cNvSpPr>
          <p:nvPr/>
        </p:nvSpPr>
        <p:spPr bwMode="auto">
          <a:xfrm>
            <a:off x="4164012" y="1954138"/>
            <a:ext cx="95250" cy="0"/>
          </a:xfrm>
          <a:custGeom>
            <a:avLst/>
            <a:gdLst>
              <a:gd name="T0" fmla="*/ 0 w 94614"/>
              <a:gd name="T1" fmla="*/ 94091 w 9461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94614">
                <a:moveTo>
                  <a:pt x="0" y="0"/>
                </a:moveTo>
                <a:lnTo>
                  <a:pt x="94091" y="0"/>
                </a:lnTo>
              </a:path>
            </a:pathLst>
          </a:custGeom>
          <a:noFill/>
          <a:ln w="5054">
            <a:solidFill>
              <a:srgbClr val="178D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object 12"/>
          <p:cNvSpPr txBox="1"/>
          <p:nvPr/>
        </p:nvSpPr>
        <p:spPr>
          <a:xfrm>
            <a:off x="3905249" y="1950963"/>
            <a:ext cx="366713" cy="10772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58445" algn="l"/>
              </a:tabLst>
              <a:defRPr/>
            </a:pPr>
            <a:r>
              <a:rPr sz="700" dirty="0">
                <a:solidFill>
                  <a:srgbClr val="178DBC"/>
                </a:solidFill>
                <a:latin typeface="Arial"/>
                <a:ea typeface="+mn-ea"/>
                <a:cs typeface="Arial"/>
              </a:rPr>
              <a:t>9	18</a:t>
            </a:r>
            <a:endParaRPr sz="700" dirty="0"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35" dirty="0"/>
              <a:t>O</a:t>
            </a:r>
            <a:r>
              <a:rPr spc="-65" dirty="0"/>
              <a:t>n</a:t>
            </a:r>
            <a:r>
              <a:rPr spc="5" dirty="0"/>
              <a:t>li</a:t>
            </a:r>
            <a:r>
              <a:rPr spc="-65" dirty="0"/>
              <a:t>n</a:t>
            </a:r>
            <a:r>
              <a:rPr spc="-120" dirty="0"/>
              <a:t>e</a:t>
            </a:r>
            <a:r>
              <a:rPr spc="25" dirty="0"/>
              <a:t> </a:t>
            </a:r>
            <a:r>
              <a:rPr spc="55" dirty="0"/>
              <a:t>D</a:t>
            </a:r>
            <a:r>
              <a:rPr spc="25" dirty="0"/>
              <a:t>R</a:t>
            </a:r>
            <a:r>
              <a:rPr spc="65" dirty="0"/>
              <a:t>F</a:t>
            </a:r>
            <a:r>
              <a:rPr spc="30" dirty="0"/>
              <a:t> </a:t>
            </a:r>
            <a:r>
              <a:rPr spc="-10" dirty="0"/>
              <a:t>S</a:t>
            </a:r>
            <a:r>
              <a:rPr spc="-30" dirty="0"/>
              <a:t>c</a:t>
            </a:r>
            <a:r>
              <a:rPr spc="-65" dirty="0"/>
              <a:t>h</a:t>
            </a:r>
            <a:r>
              <a:rPr spc="-120" dirty="0"/>
              <a:t>e</a:t>
            </a:r>
            <a:r>
              <a:rPr spc="-55" dirty="0"/>
              <a:t>d</a:t>
            </a:r>
            <a:r>
              <a:rPr spc="-65" dirty="0"/>
              <a:t>u</a:t>
            </a:r>
            <a:r>
              <a:rPr spc="5" dirty="0"/>
              <a:t>l</a:t>
            </a:r>
            <a:r>
              <a:rPr spc="-120" dirty="0"/>
              <a:t>e</a:t>
            </a:r>
            <a:r>
              <a:rPr spc="-35" dirty="0"/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1485900"/>
            <a:ext cx="4019550" cy="348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60338" indent="-147638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3000"/>
              </a:lnSpc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Whenever there are available resources and tasks to run: Schedule a task to the user with the </a:t>
            </a:r>
            <a:r>
              <a:rPr lang="x-none" altLang="x-none" sz="1100">
                <a:solidFill>
                  <a:srgbClr val="729A0E"/>
                </a:solidFill>
                <a:latin typeface="Arial" charset="0"/>
              </a:rPr>
              <a:t>smallest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dominant share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100">
              <a:latin typeface="Arial" charset="0"/>
            </a:endParaRPr>
          </a:p>
        </p:txBody>
      </p:sp>
      <p:sp>
        <p:nvSpPr>
          <p:cNvPr id="58373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4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5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35" dirty="0"/>
              <a:t>T</a:t>
            </a:r>
            <a:r>
              <a:rPr spc="-135" dirty="0"/>
              <a:t>w</a:t>
            </a:r>
            <a:r>
              <a:rPr spc="-65" dirty="0"/>
              <a:t>o</a:t>
            </a:r>
            <a:r>
              <a:rPr spc="30" dirty="0"/>
              <a:t> </a:t>
            </a:r>
            <a:r>
              <a:rPr spc="25" dirty="0"/>
              <a:t>R</a:t>
            </a:r>
            <a:r>
              <a:rPr spc="-120" dirty="0"/>
              <a:t>e</a:t>
            </a:r>
            <a:r>
              <a:rPr spc="-90" dirty="0"/>
              <a:t>s</a:t>
            </a:r>
            <a:r>
              <a:rPr spc="-65" dirty="0"/>
              <a:t>ou</a:t>
            </a:r>
            <a:r>
              <a:rPr spc="-35" dirty="0"/>
              <a:t>r</a:t>
            </a:r>
            <a:r>
              <a:rPr spc="-30" dirty="0"/>
              <a:t>c</a:t>
            </a:r>
            <a:r>
              <a:rPr spc="-120" dirty="0"/>
              <a:t>e</a:t>
            </a:r>
            <a:r>
              <a:rPr spc="25" dirty="0"/>
              <a:t> </a:t>
            </a:r>
            <a:r>
              <a:rPr spc="125" dirty="0"/>
              <a:t>M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-70" dirty="0"/>
              <a:t>a</a:t>
            </a:r>
            <a:r>
              <a:rPr spc="-80" dirty="0"/>
              <a:t>g</a:t>
            </a:r>
            <a:r>
              <a:rPr spc="-120" dirty="0"/>
              <a:t>e</a:t>
            </a:r>
            <a:r>
              <a:rPr spc="-75" dirty="0"/>
              <a:t>m</a:t>
            </a:r>
            <a:r>
              <a:rPr spc="-120" dirty="0"/>
              <a:t>e</a:t>
            </a:r>
            <a:r>
              <a:rPr spc="-65" dirty="0"/>
              <a:t>n</a:t>
            </a:r>
            <a:r>
              <a:rPr spc="35" dirty="0"/>
              <a:t>t</a:t>
            </a:r>
            <a:r>
              <a:rPr spc="30" dirty="0"/>
              <a:t> </a:t>
            </a:r>
            <a:r>
              <a:rPr spc="-10" dirty="0"/>
              <a:t>S</a:t>
            </a:r>
            <a:r>
              <a:rPr spc="-65" dirty="0"/>
              <a:t>y</a:t>
            </a:r>
            <a:r>
              <a:rPr spc="-90" dirty="0"/>
              <a:t>s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75" dirty="0"/>
              <a:t>m</a:t>
            </a:r>
            <a:r>
              <a:rPr spc="-90" dirty="0"/>
              <a:t>s</a:t>
            </a:r>
            <a:r>
              <a:rPr spc="30" dirty="0"/>
              <a:t> </a:t>
            </a:r>
            <a:r>
              <a:rPr spc="-40" dirty="0"/>
              <a:t>...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899" y="1374775"/>
            <a:ext cx="1566863" cy="6360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959595"/>
                </a:solidFill>
                <a:latin typeface="Arial" charset="0"/>
              </a:rPr>
              <a:t>Mesos</a:t>
            </a:r>
            <a:endParaRPr lang="x-none" altLang="x-none" sz="1100">
              <a:latin typeface="Arial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9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YARN</a:t>
            </a:r>
            <a:endParaRPr lang="x-none" altLang="x-none" sz="1100" dirty="0">
              <a:latin typeface="Arial" charset="0"/>
            </a:endParaRPr>
          </a:p>
        </p:txBody>
      </p:sp>
      <p:sp>
        <p:nvSpPr>
          <p:cNvPr id="59397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398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399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Y</a:t>
            </a:r>
            <a:r>
              <a:rPr spc="55" dirty="0"/>
              <a:t>AR</a:t>
            </a:r>
            <a:r>
              <a:rPr spc="45" dirty="0"/>
              <a:t>N</a:t>
            </a:r>
          </a:p>
        </p:txBody>
      </p:sp>
      <p:sp>
        <p:nvSpPr>
          <p:cNvPr id="60420" name="object 4"/>
          <p:cNvSpPr>
            <a:spLocks/>
          </p:cNvSpPr>
          <p:nvPr/>
        </p:nvSpPr>
        <p:spPr bwMode="auto">
          <a:xfrm>
            <a:off x="868363" y="1446213"/>
            <a:ext cx="2871787" cy="179387"/>
          </a:xfrm>
          <a:custGeom>
            <a:avLst/>
            <a:gdLst>
              <a:gd name="T0" fmla="*/ 2821743 w 2872740"/>
              <a:gd name="T1" fmla="*/ 0 h 179069"/>
              <a:gd name="T2" fmla="*/ 41297 w 2872740"/>
              <a:gd name="T3" fmla="*/ 897 h 179069"/>
              <a:gd name="T4" fmla="*/ 7785 w 2872740"/>
              <a:gd name="T5" fmla="*/ 23858 h 179069"/>
              <a:gd name="T6" fmla="*/ 0 w 2872740"/>
              <a:gd name="T7" fmla="*/ 50804 h 179069"/>
              <a:gd name="T8" fmla="*/ 0 w 2872740"/>
              <a:gd name="T9" fmla="*/ 178594 h 179069"/>
              <a:gd name="T10" fmla="*/ 2872554 w 2872740"/>
              <a:gd name="T11" fmla="*/ 178594 h 179069"/>
              <a:gd name="T12" fmla="*/ 2871655 w 2872740"/>
              <a:gd name="T13" fmla="*/ 41293 h 179069"/>
              <a:gd name="T14" fmla="*/ 2848692 w 2872740"/>
              <a:gd name="T15" fmla="*/ 7784 h 179069"/>
              <a:gd name="T16" fmla="*/ 2821743 w 2872740"/>
              <a:gd name="T17" fmla="*/ 0 h 179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72740" h="179069">
                <a:moveTo>
                  <a:pt x="2821743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78594"/>
                </a:lnTo>
                <a:lnTo>
                  <a:pt x="2872554" y="178594"/>
                </a:lnTo>
                <a:lnTo>
                  <a:pt x="2871655" y="41293"/>
                </a:lnTo>
                <a:lnTo>
                  <a:pt x="2848692" y="7784"/>
                </a:lnTo>
                <a:lnTo>
                  <a:pt x="282174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1" name="object 5"/>
          <p:cNvSpPr>
            <a:spLocks/>
          </p:cNvSpPr>
          <p:nvPr/>
        </p:nvSpPr>
        <p:spPr bwMode="auto">
          <a:xfrm>
            <a:off x="865188" y="1611313"/>
            <a:ext cx="2878137" cy="52387"/>
          </a:xfrm>
          <a:custGeom>
            <a:avLst/>
            <a:gdLst>
              <a:gd name="T0" fmla="*/ 0 w 2877820"/>
              <a:gd name="T1" fmla="*/ 51815 h 52069"/>
              <a:gd name="T2" fmla="*/ 2877311 w 2877820"/>
              <a:gd name="T3" fmla="*/ 51815 h 52069"/>
              <a:gd name="T4" fmla="*/ 2877311 w 2877820"/>
              <a:gd name="T5" fmla="*/ 0 h 52069"/>
              <a:gd name="T6" fmla="*/ 0 w 2877820"/>
              <a:gd name="T7" fmla="*/ 0 h 52069"/>
              <a:gd name="T8" fmla="*/ 0 w 2877820"/>
              <a:gd name="T9" fmla="*/ 51815 h 52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7820" h="52069">
                <a:moveTo>
                  <a:pt x="0" y="51815"/>
                </a:moveTo>
                <a:lnTo>
                  <a:pt x="2877311" y="51815"/>
                </a:lnTo>
                <a:lnTo>
                  <a:pt x="2877311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2" name="object 6"/>
          <p:cNvSpPr>
            <a:spLocks noChangeArrowheads="1"/>
          </p:cNvSpPr>
          <p:nvPr/>
        </p:nvSpPr>
        <p:spPr bwMode="auto">
          <a:xfrm>
            <a:off x="919163" y="1798638"/>
            <a:ext cx="101600" cy="101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60424" name="object 8"/>
          <p:cNvSpPr>
            <a:spLocks/>
          </p:cNvSpPr>
          <p:nvPr/>
        </p:nvSpPr>
        <p:spPr bwMode="auto">
          <a:xfrm>
            <a:off x="969963" y="1835150"/>
            <a:ext cx="2720975" cy="66675"/>
          </a:xfrm>
          <a:custGeom>
            <a:avLst/>
            <a:gdLst>
              <a:gd name="T0" fmla="*/ 0 w 2722245"/>
              <a:gd name="T1" fmla="*/ 67055 h 67310"/>
              <a:gd name="T2" fmla="*/ 2721863 w 2722245"/>
              <a:gd name="T3" fmla="*/ 67055 h 67310"/>
              <a:gd name="T4" fmla="*/ 2721863 w 2722245"/>
              <a:gd name="T5" fmla="*/ 0 h 67310"/>
              <a:gd name="T6" fmla="*/ 0 w 2722245"/>
              <a:gd name="T7" fmla="*/ 0 h 67310"/>
              <a:gd name="T8" fmla="*/ 0 w 2722245"/>
              <a:gd name="T9" fmla="*/ 67055 h 67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22245" h="67310">
                <a:moveTo>
                  <a:pt x="0" y="67055"/>
                </a:moveTo>
                <a:lnTo>
                  <a:pt x="2721863" y="67055"/>
                </a:lnTo>
                <a:lnTo>
                  <a:pt x="2721863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object 11"/>
          <p:cNvSpPr>
            <a:spLocks/>
          </p:cNvSpPr>
          <p:nvPr/>
        </p:nvSpPr>
        <p:spPr bwMode="auto">
          <a:xfrm>
            <a:off x="868363" y="1655763"/>
            <a:ext cx="2871787" cy="193675"/>
          </a:xfrm>
          <a:custGeom>
            <a:avLst/>
            <a:gdLst>
              <a:gd name="T0" fmla="*/ 2872554 w 2872740"/>
              <a:gd name="T1" fmla="*/ 0 h 193039"/>
              <a:gd name="T2" fmla="*/ 0 w 2872740"/>
              <a:gd name="T3" fmla="*/ 0 h 193039"/>
              <a:gd name="T4" fmla="*/ 0 w 2872740"/>
              <a:gd name="T5" fmla="*/ 142076 h 193039"/>
              <a:gd name="T6" fmla="*/ 16634 w 2872740"/>
              <a:gd name="T7" fmla="*/ 179591 h 193039"/>
              <a:gd name="T8" fmla="*/ 2821743 w 2872740"/>
              <a:gd name="T9" fmla="*/ 192880 h 193039"/>
              <a:gd name="T10" fmla="*/ 2835989 w 2872740"/>
              <a:gd name="T11" fmla="*/ 190836 h 193039"/>
              <a:gd name="T12" fmla="*/ 2867113 w 2872740"/>
              <a:gd name="T13" fmla="*/ 164882 h 193039"/>
              <a:gd name="T14" fmla="*/ 2872554 w 2872740"/>
              <a:gd name="T15" fmla="*/ 0 h 19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72740" h="193039">
                <a:moveTo>
                  <a:pt x="2872554" y="0"/>
                </a:moveTo>
                <a:lnTo>
                  <a:pt x="0" y="0"/>
                </a:lnTo>
                <a:lnTo>
                  <a:pt x="0" y="142076"/>
                </a:lnTo>
                <a:lnTo>
                  <a:pt x="16634" y="179591"/>
                </a:lnTo>
                <a:lnTo>
                  <a:pt x="2821743" y="192880"/>
                </a:lnTo>
                <a:lnTo>
                  <a:pt x="2835989" y="190836"/>
                </a:lnTo>
                <a:lnTo>
                  <a:pt x="2867113" y="164882"/>
                </a:lnTo>
                <a:lnTo>
                  <a:pt x="2872554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6"/>
          <p:cNvSpPr txBox="1"/>
          <p:nvPr/>
        </p:nvSpPr>
        <p:spPr>
          <a:xfrm>
            <a:off x="1330325" y="1463675"/>
            <a:ext cx="2117725" cy="364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dirty="0">
                <a:solidFill>
                  <a:srgbClr val="CC0000"/>
                </a:solidFill>
                <a:latin typeface="Arial"/>
                <a:ea typeface="+mn-ea"/>
                <a:cs typeface="Arial"/>
              </a:rPr>
              <a:t>YARN</a:t>
            </a:r>
            <a:endParaRPr sz="1100" dirty="0">
              <a:latin typeface="Arial"/>
              <a:ea typeface="+mn-ea"/>
              <a:cs typeface="Arial"/>
            </a:endParaRPr>
          </a:p>
          <a:p>
            <a:pPr algn="ctr" fontAlgn="auto">
              <a:spcBef>
                <a:spcPts val="234"/>
              </a:spcBef>
              <a:spcAft>
                <a:spcPts val="0"/>
              </a:spcAft>
              <a:defRPr/>
            </a:pPr>
            <a:r>
              <a:rPr sz="1100" dirty="0">
                <a:latin typeface="Arial"/>
                <a:ea typeface="+mn-ea"/>
                <a:cs typeface="Arial"/>
              </a:rPr>
              <a:t>Yet Another Resource Negotiator</a:t>
            </a:r>
          </a:p>
        </p:txBody>
      </p:sp>
      <p:sp>
        <p:nvSpPr>
          <p:cNvPr id="60433" name="object 17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4" name="object 18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5" name="object 19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21" name="object 21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24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Y</a:t>
            </a:r>
            <a:r>
              <a:rPr spc="55" dirty="0"/>
              <a:t>AR</a:t>
            </a:r>
            <a:r>
              <a:rPr spc="45" dirty="0"/>
              <a:t>N</a:t>
            </a:r>
            <a:r>
              <a:rPr spc="30" dirty="0"/>
              <a:t> </a:t>
            </a:r>
            <a:r>
              <a:rPr spc="25" dirty="0"/>
              <a:t>Ar</a:t>
            </a:r>
            <a:r>
              <a:rPr spc="-30" dirty="0"/>
              <a:t>c</a:t>
            </a:r>
            <a:r>
              <a:rPr spc="-65" dirty="0"/>
              <a:t>h</a:t>
            </a:r>
            <a:r>
              <a:rPr spc="5" dirty="0"/>
              <a:t>i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-65" dirty="0"/>
              <a:t>u</a:t>
            </a:r>
            <a:r>
              <a:rPr spc="-35" dirty="0"/>
              <a:t>r</a:t>
            </a:r>
            <a:r>
              <a:rPr spc="-120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631825"/>
            <a:ext cx="2114550" cy="7921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Resource Manager (RM)</a:t>
            </a:r>
            <a:endParaRPr lang="x-none" altLang="x-none" sz="1100">
              <a:latin typeface="Arial" charset="0"/>
            </a:endParaRPr>
          </a:p>
          <a:p>
            <a:pPr>
              <a:spcBef>
                <a:spcPts val="38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Application Master (AM)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38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Node Manager (NM)</a:t>
            </a:r>
            <a:endParaRPr lang="x-none" altLang="x-none" sz="1100" dirty="0">
              <a:latin typeface="Arial" charset="0"/>
            </a:endParaRPr>
          </a:p>
        </p:txBody>
      </p:sp>
      <p:sp>
        <p:nvSpPr>
          <p:cNvPr id="61445" name="object 5"/>
          <p:cNvSpPr>
            <a:spLocks noChangeArrowheads="1"/>
          </p:cNvSpPr>
          <p:nvPr/>
        </p:nvSpPr>
        <p:spPr bwMode="auto">
          <a:xfrm>
            <a:off x="1758950" y="1603375"/>
            <a:ext cx="2519363" cy="14589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61446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47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48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10" name="object 10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75" y="134938"/>
            <a:ext cx="4527550" cy="215444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Two Resource Management Systems ...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1374775"/>
            <a:ext cx="1504950" cy="6360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Mesos</a:t>
            </a:r>
            <a:endParaRPr lang="x-none" altLang="x-none" sz="1100">
              <a:latin typeface="Arial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9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YARN</a:t>
            </a:r>
            <a:endParaRPr lang="x-none" altLang="x-none" sz="1100" dirty="0">
              <a:latin typeface="Arial" charset="0"/>
            </a:endParaRPr>
          </a:p>
        </p:txBody>
      </p:sp>
      <p:sp>
        <p:nvSpPr>
          <p:cNvPr id="7173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4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5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Y</a:t>
            </a:r>
            <a:r>
              <a:rPr spc="55" dirty="0"/>
              <a:t>AR</a:t>
            </a:r>
            <a:r>
              <a:rPr spc="45" dirty="0"/>
              <a:t>N</a:t>
            </a:r>
            <a:r>
              <a:rPr spc="30" dirty="0"/>
              <a:t> </a:t>
            </a:r>
            <a:r>
              <a:rPr spc="25" dirty="0"/>
              <a:t>Ar</a:t>
            </a:r>
            <a:r>
              <a:rPr spc="-30" dirty="0"/>
              <a:t>c</a:t>
            </a:r>
            <a:r>
              <a:rPr spc="-65" dirty="0"/>
              <a:t>h</a:t>
            </a:r>
            <a:r>
              <a:rPr spc="5" dirty="0"/>
              <a:t>i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-65" dirty="0"/>
              <a:t>u</a:t>
            </a:r>
            <a:r>
              <a:rPr spc="-35" dirty="0"/>
              <a:t>r</a:t>
            </a:r>
            <a:r>
              <a:rPr spc="-120" dirty="0"/>
              <a:t>e</a:t>
            </a:r>
            <a:r>
              <a:rPr spc="25" dirty="0"/>
              <a:t> </a:t>
            </a:r>
            <a:r>
              <a:rPr spc="-45" dirty="0"/>
              <a:t>-</a:t>
            </a:r>
            <a:r>
              <a:rPr spc="30" dirty="0"/>
              <a:t> </a:t>
            </a:r>
            <a:r>
              <a:rPr spc="25" dirty="0">
                <a:solidFill>
                  <a:srgbClr val="729A0E"/>
                </a:solidFill>
              </a:rPr>
              <a:t>R</a:t>
            </a:r>
            <a:r>
              <a:rPr spc="-120" dirty="0">
                <a:solidFill>
                  <a:srgbClr val="729A0E"/>
                </a:solidFill>
              </a:rPr>
              <a:t>e</a:t>
            </a:r>
            <a:r>
              <a:rPr spc="-90" dirty="0">
                <a:solidFill>
                  <a:srgbClr val="729A0E"/>
                </a:solidFill>
              </a:rPr>
              <a:t>s</a:t>
            </a:r>
            <a:r>
              <a:rPr spc="-65" dirty="0">
                <a:solidFill>
                  <a:srgbClr val="729A0E"/>
                </a:solidFill>
              </a:rPr>
              <a:t>ou</a:t>
            </a:r>
            <a:r>
              <a:rPr spc="-35" dirty="0">
                <a:solidFill>
                  <a:srgbClr val="729A0E"/>
                </a:solidFill>
              </a:rPr>
              <a:t>r</a:t>
            </a:r>
            <a:r>
              <a:rPr spc="-30" dirty="0">
                <a:solidFill>
                  <a:srgbClr val="729A0E"/>
                </a:solidFill>
              </a:rPr>
              <a:t>c</a:t>
            </a:r>
            <a:r>
              <a:rPr spc="-120" dirty="0">
                <a:solidFill>
                  <a:srgbClr val="729A0E"/>
                </a:solidFill>
              </a:rPr>
              <a:t>e</a:t>
            </a:r>
            <a:r>
              <a:rPr spc="30" dirty="0">
                <a:solidFill>
                  <a:srgbClr val="729A0E"/>
                </a:solidFill>
              </a:rPr>
              <a:t> </a:t>
            </a:r>
            <a:r>
              <a:rPr spc="125" dirty="0">
                <a:solidFill>
                  <a:srgbClr val="729A0E"/>
                </a:solidFill>
              </a:rPr>
              <a:t>M</a:t>
            </a:r>
            <a:r>
              <a:rPr spc="-70" dirty="0">
                <a:solidFill>
                  <a:srgbClr val="729A0E"/>
                </a:solidFill>
              </a:rPr>
              <a:t>a</a:t>
            </a:r>
            <a:r>
              <a:rPr spc="-65" dirty="0">
                <a:solidFill>
                  <a:srgbClr val="729A0E"/>
                </a:solidFill>
              </a:rPr>
              <a:t>n</a:t>
            </a:r>
            <a:r>
              <a:rPr spc="-70" dirty="0">
                <a:solidFill>
                  <a:srgbClr val="729A0E"/>
                </a:solidFill>
              </a:rPr>
              <a:t>a</a:t>
            </a:r>
            <a:r>
              <a:rPr spc="-80" dirty="0">
                <a:solidFill>
                  <a:srgbClr val="729A0E"/>
                </a:solidFill>
              </a:rPr>
              <a:t>g</a:t>
            </a:r>
            <a:r>
              <a:rPr spc="-120" dirty="0">
                <a:solidFill>
                  <a:srgbClr val="729A0E"/>
                </a:solidFill>
              </a:rPr>
              <a:t>e</a:t>
            </a:r>
            <a:r>
              <a:rPr spc="-35" dirty="0">
                <a:solidFill>
                  <a:srgbClr val="729A0E"/>
                </a:solidFill>
              </a:rPr>
              <a:t>r</a:t>
            </a:r>
            <a:r>
              <a:rPr spc="30" dirty="0">
                <a:solidFill>
                  <a:srgbClr val="729A0E"/>
                </a:solidFill>
              </a:rPr>
              <a:t> </a:t>
            </a:r>
            <a:r>
              <a:rPr spc="5" dirty="0"/>
              <a:t>(</a:t>
            </a:r>
            <a:r>
              <a:rPr spc="-70" dirty="0"/>
              <a:t>1</a:t>
            </a:r>
            <a:r>
              <a:rPr spc="165" dirty="0"/>
              <a:t>/</a:t>
            </a:r>
            <a:r>
              <a:rPr spc="-70" dirty="0"/>
              <a:t>2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1" y="490538"/>
            <a:ext cx="3867150" cy="1921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One per cluster</a:t>
            </a:r>
            <a:endParaRPr lang="x-none" altLang="x-none" sz="1100" dirty="0">
              <a:latin typeface="Arial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729A0E"/>
                </a:solidFill>
                <a:latin typeface="Arial" charset="0"/>
              </a:rPr>
              <a:t>Central:  global view</a:t>
            </a:r>
            <a:endParaRPr lang="x-none" altLang="x-none" sz="1000" dirty="0">
              <a:latin typeface="Arial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Enable global properties</a:t>
            </a:r>
            <a:endParaRPr lang="x-none" altLang="x-none" sz="1000" dirty="0">
              <a:latin typeface="Arial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Fairness, capacity, locality</a:t>
            </a:r>
            <a:endParaRPr lang="x-none" altLang="x-none" sz="1000" dirty="0">
              <a:latin typeface="Arial" charset="0"/>
            </a:endParaRPr>
          </a:p>
          <a:p>
            <a:pPr>
              <a:spcBef>
                <a:spcPts val="13"/>
              </a:spcBef>
              <a:buClr>
                <a:srgbClr val="729A0E"/>
              </a:buClr>
              <a:buFont typeface="Arial" charset="0"/>
              <a:buChar char="•"/>
            </a:pPr>
            <a:endParaRPr lang="x-none" altLang="x-none" sz="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Job requests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are submitted to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RM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To start a job (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</a:rPr>
              <a:t>application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), RM finds a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</a:rPr>
              <a:t>container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to spawn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</a:rPr>
              <a:t>AM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000" dirty="0">
              <a:latin typeface="Arial" charset="0"/>
            </a:endParaRPr>
          </a:p>
          <a:p>
            <a:pPr>
              <a:spcBef>
                <a:spcPts val="13"/>
              </a:spcBef>
              <a:buClr>
                <a:srgbClr val="729A0E"/>
              </a:buClr>
              <a:buFont typeface="Arial" charset="0"/>
              <a:buChar char="•"/>
            </a:pPr>
            <a:endParaRPr lang="x-none" altLang="x-none" sz="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CC0000"/>
                </a:solidFill>
                <a:latin typeface="Arial" charset="0"/>
              </a:rPr>
              <a:t>Container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178DBC"/>
                </a:solidFill>
                <a:latin typeface="Arial" charset="0"/>
              </a:rPr>
              <a:t>Logical bundle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of resources (CPU/memory).</a:t>
            </a:r>
            <a:endParaRPr lang="x-none" altLang="x-none" sz="1000" dirty="0">
              <a:latin typeface="Arial" charset="0"/>
            </a:endParaRPr>
          </a:p>
          <a:p>
            <a:pPr>
              <a:spcBef>
                <a:spcPts val="50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No static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resource partitioning.</a:t>
            </a:r>
            <a:endParaRPr lang="x-none" altLang="x-none" sz="1100" dirty="0">
              <a:latin typeface="Arial" charset="0"/>
            </a:endParaRPr>
          </a:p>
        </p:txBody>
      </p:sp>
      <p:sp>
        <p:nvSpPr>
          <p:cNvPr id="62469" name="object 5"/>
          <p:cNvSpPr>
            <a:spLocks noChangeArrowheads="1"/>
          </p:cNvSpPr>
          <p:nvPr/>
        </p:nvSpPr>
        <p:spPr bwMode="auto">
          <a:xfrm>
            <a:off x="2659063" y="2200275"/>
            <a:ext cx="1798637" cy="10429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62470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1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2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10" name="object 10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Y</a:t>
            </a:r>
            <a:r>
              <a:rPr spc="55" dirty="0"/>
              <a:t>AR</a:t>
            </a:r>
            <a:r>
              <a:rPr spc="45" dirty="0"/>
              <a:t>N</a:t>
            </a:r>
            <a:r>
              <a:rPr spc="30" dirty="0"/>
              <a:t> </a:t>
            </a:r>
            <a:r>
              <a:rPr spc="25" dirty="0"/>
              <a:t>Ar</a:t>
            </a:r>
            <a:r>
              <a:rPr spc="-30" dirty="0"/>
              <a:t>c</a:t>
            </a:r>
            <a:r>
              <a:rPr spc="-65" dirty="0"/>
              <a:t>h</a:t>
            </a:r>
            <a:r>
              <a:rPr spc="5" dirty="0"/>
              <a:t>i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-65" dirty="0"/>
              <a:t>u</a:t>
            </a:r>
            <a:r>
              <a:rPr spc="-35" dirty="0"/>
              <a:t>r</a:t>
            </a:r>
            <a:r>
              <a:rPr spc="-120" dirty="0"/>
              <a:t>e</a:t>
            </a:r>
            <a:r>
              <a:rPr spc="25" dirty="0"/>
              <a:t> </a:t>
            </a:r>
            <a:r>
              <a:rPr spc="-45" dirty="0"/>
              <a:t>-</a:t>
            </a:r>
            <a:r>
              <a:rPr spc="30" dirty="0"/>
              <a:t> </a:t>
            </a:r>
            <a:r>
              <a:rPr spc="25" dirty="0">
                <a:solidFill>
                  <a:srgbClr val="729A0E"/>
                </a:solidFill>
              </a:rPr>
              <a:t>R</a:t>
            </a:r>
            <a:r>
              <a:rPr spc="-120" dirty="0">
                <a:solidFill>
                  <a:srgbClr val="729A0E"/>
                </a:solidFill>
              </a:rPr>
              <a:t>e</a:t>
            </a:r>
            <a:r>
              <a:rPr spc="-90" dirty="0">
                <a:solidFill>
                  <a:srgbClr val="729A0E"/>
                </a:solidFill>
              </a:rPr>
              <a:t>s</a:t>
            </a:r>
            <a:r>
              <a:rPr spc="-65" dirty="0">
                <a:solidFill>
                  <a:srgbClr val="729A0E"/>
                </a:solidFill>
              </a:rPr>
              <a:t>ou</a:t>
            </a:r>
            <a:r>
              <a:rPr spc="-35" dirty="0">
                <a:solidFill>
                  <a:srgbClr val="729A0E"/>
                </a:solidFill>
              </a:rPr>
              <a:t>r</a:t>
            </a:r>
            <a:r>
              <a:rPr spc="-30" dirty="0">
                <a:solidFill>
                  <a:srgbClr val="729A0E"/>
                </a:solidFill>
              </a:rPr>
              <a:t>c</a:t>
            </a:r>
            <a:r>
              <a:rPr spc="-120" dirty="0">
                <a:solidFill>
                  <a:srgbClr val="729A0E"/>
                </a:solidFill>
              </a:rPr>
              <a:t>e</a:t>
            </a:r>
            <a:r>
              <a:rPr spc="30" dirty="0">
                <a:solidFill>
                  <a:srgbClr val="729A0E"/>
                </a:solidFill>
              </a:rPr>
              <a:t> </a:t>
            </a:r>
            <a:r>
              <a:rPr spc="125" dirty="0">
                <a:solidFill>
                  <a:srgbClr val="729A0E"/>
                </a:solidFill>
              </a:rPr>
              <a:t>M</a:t>
            </a:r>
            <a:r>
              <a:rPr spc="-70" dirty="0">
                <a:solidFill>
                  <a:srgbClr val="729A0E"/>
                </a:solidFill>
              </a:rPr>
              <a:t>a</a:t>
            </a:r>
            <a:r>
              <a:rPr spc="-65" dirty="0">
                <a:solidFill>
                  <a:srgbClr val="729A0E"/>
                </a:solidFill>
              </a:rPr>
              <a:t>n</a:t>
            </a:r>
            <a:r>
              <a:rPr spc="-70" dirty="0">
                <a:solidFill>
                  <a:srgbClr val="729A0E"/>
                </a:solidFill>
              </a:rPr>
              <a:t>a</a:t>
            </a:r>
            <a:r>
              <a:rPr spc="-80" dirty="0">
                <a:solidFill>
                  <a:srgbClr val="729A0E"/>
                </a:solidFill>
              </a:rPr>
              <a:t>g</a:t>
            </a:r>
            <a:r>
              <a:rPr spc="-120" dirty="0">
                <a:solidFill>
                  <a:srgbClr val="729A0E"/>
                </a:solidFill>
              </a:rPr>
              <a:t>e</a:t>
            </a:r>
            <a:r>
              <a:rPr spc="-35" dirty="0">
                <a:solidFill>
                  <a:srgbClr val="729A0E"/>
                </a:solidFill>
              </a:rPr>
              <a:t>r</a:t>
            </a:r>
            <a:r>
              <a:rPr spc="30" dirty="0">
                <a:solidFill>
                  <a:srgbClr val="729A0E"/>
                </a:solidFill>
              </a:rPr>
              <a:t> </a:t>
            </a:r>
            <a:r>
              <a:rPr spc="5" dirty="0"/>
              <a:t>(</a:t>
            </a:r>
            <a:r>
              <a:rPr spc="-70" dirty="0"/>
              <a:t>2</a:t>
            </a:r>
            <a:r>
              <a:rPr spc="165" dirty="0"/>
              <a:t>/</a:t>
            </a:r>
            <a:r>
              <a:rPr spc="-70" dirty="0"/>
              <a:t>2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658813"/>
            <a:ext cx="4114800" cy="1128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Only handles an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overall resource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profile for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each application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100">
              <a:latin typeface="Arial" charset="0"/>
            </a:endParaRPr>
          </a:p>
          <a:p>
            <a:pPr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729A0E"/>
                </a:solidFill>
                <a:latin typeface="Arial" charset="0"/>
              </a:rPr>
              <a:t>Local optimization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is up to the application.</a:t>
            </a:r>
            <a:endParaRPr lang="x-none" altLang="x-none" sz="1000" dirty="0">
              <a:latin typeface="Arial" charset="0"/>
            </a:endParaRPr>
          </a:p>
          <a:p>
            <a:pPr>
              <a:spcBef>
                <a:spcPts val="13"/>
              </a:spcBef>
              <a:buClr>
                <a:srgbClr val="729A0E"/>
              </a:buClr>
              <a:buFont typeface="Arial" charset="0"/>
              <a:buChar char="•"/>
            </a:pPr>
            <a:endParaRPr lang="x-none" altLang="x-none" sz="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Preemption</a:t>
            </a:r>
            <a:endParaRPr lang="x-none" altLang="x-none" sz="1100" dirty="0">
              <a:latin typeface="Arial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729A0E"/>
                </a:solidFill>
                <a:latin typeface="Arial" charset="0"/>
              </a:rPr>
              <a:t>Request resources back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from an application.</a:t>
            </a:r>
            <a:endParaRPr lang="x-none" altLang="x-none" sz="1000" dirty="0">
              <a:latin typeface="Arial" charset="0"/>
            </a:endParaRPr>
          </a:p>
          <a:p>
            <a:pPr>
              <a:lnSpc>
                <a:spcPts val="1200"/>
              </a:lnSpc>
              <a:spcBef>
                <a:spcPts val="38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178DBC"/>
                </a:solidFill>
                <a:latin typeface="Arial" charset="0"/>
              </a:rPr>
              <a:t>Checkpoint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snapshot instead of explicitly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</a:rPr>
              <a:t>killing jobs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/ migrate computation to other containers.</a:t>
            </a:r>
            <a:endParaRPr lang="x-none" altLang="x-none" sz="1000" dirty="0">
              <a:latin typeface="Arial" charset="0"/>
            </a:endParaRPr>
          </a:p>
        </p:txBody>
      </p:sp>
      <p:sp>
        <p:nvSpPr>
          <p:cNvPr id="63493" name="object 5"/>
          <p:cNvSpPr>
            <a:spLocks noChangeArrowheads="1"/>
          </p:cNvSpPr>
          <p:nvPr/>
        </p:nvSpPr>
        <p:spPr bwMode="auto">
          <a:xfrm>
            <a:off x="2659063" y="1947863"/>
            <a:ext cx="1798637" cy="10429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63494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5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6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10" name="object 10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Y</a:t>
            </a:r>
            <a:r>
              <a:rPr spc="55" dirty="0"/>
              <a:t>AR</a:t>
            </a:r>
            <a:r>
              <a:rPr spc="45" dirty="0"/>
              <a:t>N</a:t>
            </a:r>
            <a:r>
              <a:rPr spc="30" dirty="0"/>
              <a:t> </a:t>
            </a:r>
            <a:r>
              <a:rPr spc="25" dirty="0"/>
              <a:t>Ar</a:t>
            </a:r>
            <a:r>
              <a:rPr spc="-30" dirty="0"/>
              <a:t>c</a:t>
            </a:r>
            <a:r>
              <a:rPr spc="-65" dirty="0"/>
              <a:t>h</a:t>
            </a:r>
            <a:r>
              <a:rPr spc="5" dirty="0"/>
              <a:t>i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-65" dirty="0"/>
              <a:t>u</a:t>
            </a:r>
            <a:r>
              <a:rPr spc="-35" dirty="0"/>
              <a:t>r</a:t>
            </a:r>
            <a:r>
              <a:rPr spc="-120" dirty="0"/>
              <a:t>e</a:t>
            </a:r>
            <a:r>
              <a:rPr spc="25" dirty="0"/>
              <a:t> </a:t>
            </a:r>
            <a:r>
              <a:rPr spc="-45" dirty="0"/>
              <a:t>-</a:t>
            </a:r>
            <a:r>
              <a:rPr spc="30" dirty="0"/>
              <a:t> </a:t>
            </a:r>
            <a:r>
              <a:rPr spc="15" dirty="0">
                <a:solidFill>
                  <a:srgbClr val="729A0E"/>
                </a:solidFill>
              </a:rPr>
              <a:t>Ap</a:t>
            </a:r>
            <a:r>
              <a:rPr spc="-55" dirty="0">
                <a:solidFill>
                  <a:srgbClr val="729A0E"/>
                </a:solidFill>
              </a:rPr>
              <a:t>p</a:t>
            </a:r>
            <a:r>
              <a:rPr spc="5" dirty="0">
                <a:solidFill>
                  <a:srgbClr val="729A0E"/>
                </a:solidFill>
              </a:rPr>
              <a:t>li</a:t>
            </a:r>
            <a:r>
              <a:rPr spc="-30" dirty="0">
                <a:solidFill>
                  <a:srgbClr val="729A0E"/>
                </a:solidFill>
              </a:rPr>
              <a:t>c</a:t>
            </a:r>
            <a:r>
              <a:rPr spc="-70" dirty="0">
                <a:solidFill>
                  <a:srgbClr val="729A0E"/>
                </a:solidFill>
              </a:rPr>
              <a:t>a</a:t>
            </a:r>
            <a:r>
              <a:rPr spc="35" dirty="0">
                <a:solidFill>
                  <a:srgbClr val="729A0E"/>
                </a:solidFill>
              </a:rPr>
              <a:t>t</a:t>
            </a:r>
            <a:r>
              <a:rPr spc="5" dirty="0">
                <a:solidFill>
                  <a:srgbClr val="729A0E"/>
                </a:solidFill>
              </a:rPr>
              <a:t>i</a:t>
            </a:r>
            <a:r>
              <a:rPr spc="-65" dirty="0">
                <a:solidFill>
                  <a:srgbClr val="729A0E"/>
                </a:solidFill>
              </a:rPr>
              <a:t>on</a:t>
            </a:r>
            <a:r>
              <a:rPr spc="30" dirty="0">
                <a:solidFill>
                  <a:srgbClr val="729A0E"/>
                </a:solidFill>
              </a:rPr>
              <a:t> </a:t>
            </a:r>
            <a:r>
              <a:rPr spc="125" dirty="0">
                <a:solidFill>
                  <a:srgbClr val="729A0E"/>
                </a:solidFill>
              </a:rPr>
              <a:t>M</a:t>
            </a:r>
            <a:r>
              <a:rPr spc="-70" dirty="0">
                <a:solidFill>
                  <a:srgbClr val="729A0E"/>
                </a:solidFill>
              </a:rPr>
              <a:t>a</a:t>
            </a:r>
            <a:r>
              <a:rPr spc="-65" dirty="0">
                <a:solidFill>
                  <a:srgbClr val="729A0E"/>
                </a:solidFill>
              </a:rPr>
              <a:t>n</a:t>
            </a:r>
            <a:r>
              <a:rPr spc="-70" dirty="0">
                <a:solidFill>
                  <a:srgbClr val="729A0E"/>
                </a:solidFill>
              </a:rPr>
              <a:t>a</a:t>
            </a:r>
            <a:r>
              <a:rPr spc="-80" dirty="0">
                <a:solidFill>
                  <a:srgbClr val="729A0E"/>
                </a:solidFill>
              </a:rPr>
              <a:t>g</a:t>
            </a:r>
            <a:r>
              <a:rPr spc="-120" dirty="0">
                <a:solidFill>
                  <a:srgbClr val="729A0E"/>
                </a:solidFill>
              </a:rPr>
              <a:t>e</a:t>
            </a:r>
            <a:r>
              <a:rPr spc="-35" dirty="0">
                <a:solidFill>
                  <a:srgbClr val="729A0E"/>
                </a:solidFill>
              </a:rPr>
              <a:t>r</a:t>
            </a:r>
            <a:r>
              <a:rPr spc="30" dirty="0">
                <a:solidFill>
                  <a:srgbClr val="729A0E"/>
                </a:solidFill>
              </a:rPr>
              <a:t> </a:t>
            </a:r>
            <a:r>
              <a:rPr spc="5" dirty="0"/>
              <a:t>(</a:t>
            </a:r>
            <a:r>
              <a:rPr spc="-70" dirty="0"/>
              <a:t>1</a:t>
            </a:r>
            <a:r>
              <a:rPr spc="165" dirty="0"/>
              <a:t>/</a:t>
            </a:r>
            <a:r>
              <a:rPr spc="-70" dirty="0"/>
              <a:t>2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592138"/>
            <a:ext cx="3097213" cy="14319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The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head of a job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100">
              <a:latin typeface="Arial" charset="0"/>
            </a:endParaRPr>
          </a:p>
          <a:p>
            <a:pPr>
              <a:spcBef>
                <a:spcPts val="38"/>
              </a:spcBef>
            </a:pPr>
            <a:endParaRPr lang="x-none" altLang="x-none" sz="90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Runs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as a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container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100">
              <a:latin typeface="Arial" charset="0"/>
            </a:endParaRPr>
          </a:p>
          <a:p>
            <a:pPr>
              <a:spcBef>
                <a:spcPts val="963"/>
              </a:spcBef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Request resources from RM.</a:t>
            </a:r>
            <a:endParaRPr lang="x-none" altLang="x-none" sz="1100">
              <a:latin typeface="Arial" charset="0"/>
            </a:endParaRPr>
          </a:p>
          <a:p>
            <a:pPr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>
                <a:solidFill>
                  <a:srgbClr val="5A5A5A"/>
                </a:solidFill>
                <a:latin typeface="Arial" charset="0"/>
              </a:rPr>
              <a:t># of containers/resource per container/locality ...</a:t>
            </a:r>
            <a:endParaRPr lang="x-none" altLang="x-none" sz="1000">
              <a:latin typeface="Arial" charset="0"/>
            </a:endParaRPr>
          </a:p>
          <a:p>
            <a:pPr>
              <a:spcBef>
                <a:spcPts val="25"/>
              </a:spcBef>
            </a:pPr>
            <a:endParaRPr lang="x-none" altLang="x-none" sz="90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3000"/>
              </a:lnSpc>
            </a:pPr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Dynamically changing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resource consumption, based on the containers it receives from the RM.</a:t>
            </a:r>
            <a:endParaRPr lang="x-none" altLang="x-none" sz="1100">
              <a:latin typeface="Arial" charset="0"/>
            </a:endParaRPr>
          </a:p>
        </p:txBody>
      </p:sp>
      <p:sp>
        <p:nvSpPr>
          <p:cNvPr id="64517" name="object 5"/>
          <p:cNvSpPr>
            <a:spLocks noChangeArrowheads="1"/>
          </p:cNvSpPr>
          <p:nvPr/>
        </p:nvSpPr>
        <p:spPr bwMode="auto">
          <a:xfrm>
            <a:off x="2659063" y="2078038"/>
            <a:ext cx="1798637" cy="10429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64518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19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520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10" name="object 10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Y</a:t>
            </a:r>
            <a:r>
              <a:rPr spc="55" dirty="0"/>
              <a:t>AR</a:t>
            </a:r>
            <a:r>
              <a:rPr spc="45" dirty="0"/>
              <a:t>N</a:t>
            </a:r>
            <a:r>
              <a:rPr spc="30" dirty="0"/>
              <a:t> </a:t>
            </a:r>
            <a:r>
              <a:rPr spc="25" dirty="0"/>
              <a:t>Ar</a:t>
            </a:r>
            <a:r>
              <a:rPr spc="-30" dirty="0"/>
              <a:t>c</a:t>
            </a:r>
            <a:r>
              <a:rPr spc="-65" dirty="0"/>
              <a:t>h</a:t>
            </a:r>
            <a:r>
              <a:rPr spc="5" dirty="0"/>
              <a:t>i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-65" dirty="0"/>
              <a:t>u</a:t>
            </a:r>
            <a:r>
              <a:rPr spc="-35" dirty="0"/>
              <a:t>r</a:t>
            </a:r>
            <a:r>
              <a:rPr spc="-120" dirty="0"/>
              <a:t>e</a:t>
            </a:r>
            <a:r>
              <a:rPr spc="25" dirty="0"/>
              <a:t> </a:t>
            </a:r>
            <a:r>
              <a:rPr spc="-45" dirty="0"/>
              <a:t>-</a:t>
            </a:r>
            <a:r>
              <a:rPr spc="30" dirty="0"/>
              <a:t> </a:t>
            </a:r>
            <a:r>
              <a:rPr spc="15" dirty="0">
                <a:solidFill>
                  <a:srgbClr val="729A0E"/>
                </a:solidFill>
              </a:rPr>
              <a:t>Ap</a:t>
            </a:r>
            <a:r>
              <a:rPr spc="-55" dirty="0">
                <a:solidFill>
                  <a:srgbClr val="729A0E"/>
                </a:solidFill>
              </a:rPr>
              <a:t>p</a:t>
            </a:r>
            <a:r>
              <a:rPr spc="5" dirty="0">
                <a:solidFill>
                  <a:srgbClr val="729A0E"/>
                </a:solidFill>
              </a:rPr>
              <a:t>li</a:t>
            </a:r>
            <a:r>
              <a:rPr spc="-30" dirty="0">
                <a:solidFill>
                  <a:srgbClr val="729A0E"/>
                </a:solidFill>
              </a:rPr>
              <a:t>c</a:t>
            </a:r>
            <a:r>
              <a:rPr spc="-70" dirty="0">
                <a:solidFill>
                  <a:srgbClr val="729A0E"/>
                </a:solidFill>
              </a:rPr>
              <a:t>a</a:t>
            </a:r>
            <a:r>
              <a:rPr spc="35" dirty="0">
                <a:solidFill>
                  <a:srgbClr val="729A0E"/>
                </a:solidFill>
              </a:rPr>
              <a:t>t</a:t>
            </a:r>
            <a:r>
              <a:rPr spc="5" dirty="0">
                <a:solidFill>
                  <a:srgbClr val="729A0E"/>
                </a:solidFill>
              </a:rPr>
              <a:t>i</a:t>
            </a:r>
            <a:r>
              <a:rPr spc="-65" dirty="0">
                <a:solidFill>
                  <a:srgbClr val="729A0E"/>
                </a:solidFill>
              </a:rPr>
              <a:t>on</a:t>
            </a:r>
            <a:r>
              <a:rPr spc="30" dirty="0">
                <a:solidFill>
                  <a:srgbClr val="729A0E"/>
                </a:solidFill>
              </a:rPr>
              <a:t> </a:t>
            </a:r>
            <a:r>
              <a:rPr spc="125" dirty="0">
                <a:solidFill>
                  <a:srgbClr val="729A0E"/>
                </a:solidFill>
              </a:rPr>
              <a:t>M</a:t>
            </a:r>
            <a:r>
              <a:rPr spc="-70" dirty="0">
                <a:solidFill>
                  <a:srgbClr val="729A0E"/>
                </a:solidFill>
              </a:rPr>
              <a:t>a</a:t>
            </a:r>
            <a:r>
              <a:rPr spc="-65" dirty="0">
                <a:solidFill>
                  <a:srgbClr val="729A0E"/>
                </a:solidFill>
              </a:rPr>
              <a:t>n</a:t>
            </a:r>
            <a:r>
              <a:rPr spc="-70" dirty="0">
                <a:solidFill>
                  <a:srgbClr val="729A0E"/>
                </a:solidFill>
              </a:rPr>
              <a:t>a</a:t>
            </a:r>
            <a:r>
              <a:rPr spc="-80" dirty="0">
                <a:solidFill>
                  <a:srgbClr val="729A0E"/>
                </a:solidFill>
              </a:rPr>
              <a:t>g</a:t>
            </a:r>
            <a:r>
              <a:rPr spc="-120" dirty="0">
                <a:solidFill>
                  <a:srgbClr val="729A0E"/>
                </a:solidFill>
              </a:rPr>
              <a:t>e</a:t>
            </a:r>
            <a:r>
              <a:rPr spc="-35" dirty="0">
                <a:solidFill>
                  <a:srgbClr val="729A0E"/>
                </a:solidFill>
              </a:rPr>
              <a:t>r</a:t>
            </a:r>
            <a:r>
              <a:rPr spc="30" dirty="0">
                <a:solidFill>
                  <a:srgbClr val="729A0E"/>
                </a:solidFill>
              </a:rPr>
              <a:t> </a:t>
            </a:r>
            <a:r>
              <a:rPr spc="5" dirty="0"/>
              <a:t>(</a:t>
            </a:r>
            <a:r>
              <a:rPr spc="-70" dirty="0"/>
              <a:t>2</a:t>
            </a:r>
            <a:r>
              <a:rPr spc="165" dirty="0"/>
              <a:t>/</a:t>
            </a:r>
            <a:r>
              <a:rPr spc="-70" dirty="0"/>
              <a:t>2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14313" y="574675"/>
            <a:ext cx="4181475" cy="1284839"/>
          </a:xfrm>
        </p:spPr>
        <p:txBody>
          <a:bodyPr/>
          <a:lstStyle/>
          <a:p>
            <a:pPr marL="139700" eaLnBrk="1" hangingPunct="1">
              <a:spcBef>
                <a:spcPct val="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latin typeface="Arial" charset="0"/>
                <a:ea typeface="Arial" charset="0"/>
                <a:cs typeface="Arial" charset="0"/>
              </a:rPr>
              <a:t>Requests are </a:t>
            </a:r>
            <a:r>
              <a:rPr lang="x-none" altLang="x-none" dirty="0">
                <a:solidFill>
                  <a:srgbClr val="178DBC"/>
                </a:solidFill>
                <a:latin typeface="Arial" charset="0"/>
                <a:ea typeface="Arial" charset="0"/>
                <a:cs typeface="Arial" charset="0"/>
              </a:rPr>
              <a:t>late-binding</a:t>
            </a:r>
            <a:r>
              <a:rPr lang="x-none" altLang="x-none" dirty="0">
                <a:latin typeface="Arial" charset="0"/>
                <a:ea typeface="Arial" charset="0"/>
                <a:cs typeface="Arial" charset="0"/>
              </a:rPr>
              <a:t>.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lnSpc>
                <a:spcPts val="1200"/>
              </a:lnSpc>
              <a:spcBef>
                <a:spcPts val="38"/>
              </a:spcBef>
              <a:buClr>
                <a:srgbClr val="729A0E"/>
              </a:buClr>
              <a:buSzPct val="60000"/>
              <a:buFontTx/>
              <a:buChar char="•"/>
            </a:pPr>
            <a:r>
              <a:rPr lang="x-none" altLang="x-none" sz="1000" dirty="0">
                <a:latin typeface="Arial" charset="0"/>
                <a:ea typeface="Arial" charset="0"/>
                <a:cs typeface="Arial" charset="0"/>
              </a:rPr>
              <a:t>The conditions that caused the AM to issue the request may not remain true when it receives its resources.</a:t>
            </a:r>
          </a:p>
          <a:p>
            <a:pPr marL="139700" eaLnBrk="1" hangingPunct="1">
              <a:spcBef>
                <a:spcPts val="13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39700" eaLnBrk="1" hangingPunct="1">
              <a:spcBef>
                <a:spcPct val="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latin typeface="Arial" charset="0"/>
                <a:ea typeface="Arial" charset="0"/>
                <a:cs typeface="Arial" charset="0"/>
              </a:rPr>
              <a:t>Can run any user code, e.g., MapReduce, Spark, etc.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  <a:p>
            <a:pPr marL="139700" eaLnBrk="1" hangingPunct="1">
              <a:spcBef>
                <a:spcPts val="50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39700" eaLnBrk="1" hangingPunct="1">
              <a:lnSpc>
                <a:spcPct val="103000"/>
              </a:lnSpc>
              <a:spcBef>
                <a:spcPct val="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dirty="0">
                <a:latin typeface="Arial" charset="0"/>
                <a:ea typeface="Arial" charset="0"/>
                <a:cs typeface="Arial" charset="0"/>
              </a:rPr>
              <a:t>AM determines the semantics of the </a:t>
            </a:r>
            <a:r>
              <a:rPr lang="x-none" altLang="x-none" dirty="0">
                <a:solidFill>
                  <a:srgbClr val="178DBC"/>
                </a:solidFill>
                <a:latin typeface="Arial" charset="0"/>
                <a:ea typeface="Arial" charset="0"/>
                <a:cs typeface="Arial" charset="0"/>
              </a:rPr>
              <a:t>success </a:t>
            </a:r>
            <a:r>
              <a:rPr lang="x-none" altLang="x-none" dirty="0">
                <a:latin typeface="Arial" charset="0"/>
                <a:ea typeface="Arial" charset="0"/>
                <a:cs typeface="Arial" charset="0"/>
              </a:rPr>
              <a:t>or </a:t>
            </a:r>
            <a:r>
              <a:rPr lang="x-none" altLang="x-none" dirty="0">
                <a:solidFill>
                  <a:srgbClr val="178DBC"/>
                </a:solidFill>
                <a:latin typeface="Arial" charset="0"/>
                <a:ea typeface="Arial" charset="0"/>
                <a:cs typeface="Arial" charset="0"/>
              </a:rPr>
              <a:t>failure </a:t>
            </a:r>
            <a:r>
              <a:rPr lang="x-none" altLang="x-none" dirty="0">
                <a:latin typeface="Arial" charset="0"/>
                <a:ea typeface="Arial" charset="0"/>
                <a:cs typeface="Arial" charset="0"/>
              </a:rPr>
              <a:t>of the container.</a:t>
            </a:r>
            <a:endParaRPr lang="x-none" altLang="x-none" dirty="0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65541" name="object 5"/>
          <p:cNvSpPr>
            <a:spLocks noChangeArrowheads="1"/>
          </p:cNvSpPr>
          <p:nvPr/>
        </p:nvSpPr>
        <p:spPr bwMode="auto">
          <a:xfrm>
            <a:off x="2659063" y="2074863"/>
            <a:ext cx="1798637" cy="10429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65542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43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44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10" name="object 10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Y</a:t>
            </a:r>
            <a:r>
              <a:rPr spc="55" dirty="0"/>
              <a:t>AR</a:t>
            </a:r>
            <a:r>
              <a:rPr spc="45" dirty="0"/>
              <a:t>N</a:t>
            </a:r>
            <a:r>
              <a:rPr spc="30" dirty="0"/>
              <a:t> </a:t>
            </a:r>
            <a:r>
              <a:rPr spc="25" dirty="0"/>
              <a:t>Ar</a:t>
            </a:r>
            <a:r>
              <a:rPr spc="-30" dirty="0"/>
              <a:t>c</a:t>
            </a:r>
            <a:r>
              <a:rPr spc="-65" dirty="0"/>
              <a:t>h</a:t>
            </a:r>
            <a:r>
              <a:rPr spc="5" dirty="0"/>
              <a:t>i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-65" dirty="0"/>
              <a:t>u</a:t>
            </a:r>
            <a:r>
              <a:rPr spc="-35" dirty="0"/>
              <a:t>r</a:t>
            </a:r>
            <a:r>
              <a:rPr spc="-120" dirty="0"/>
              <a:t>e</a:t>
            </a:r>
            <a:r>
              <a:rPr spc="25" dirty="0"/>
              <a:t> </a:t>
            </a:r>
            <a:r>
              <a:rPr spc="-45" dirty="0"/>
              <a:t>-</a:t>
            </a:r>
            <a:r>
              <a:rPr spc="30" dirty="0"/>
              <a:t> </a:t>
            </a:r>
            <a:r>
              <a:rPr spc="45" dirty="0">
                <a:solidFill>
                  <a:srgbClr val="729A0E"/>
                </a:solidFill>
              </a:rPr>
              <a:t>N</a:t>
            </a:r>
            <a:r>
              <a:rPr spc="-25" dirty="0">
                <a:solidFill>
                  <a:srgbClr val="729A0E"/>
                </a:solidFill>
              </a:rPr>
              <a:t>o</a:t>
            </a:r>
            <a:r>
              <a:rPr spc="-55" dirty="0">
                <a:solidFill>
                  <a:srgbClr val="729A0E"/>
                </a:solidFill>
              </a:rPr>
              <a:t>d</a:t>
            </a:r>
            <a:r>
              <a:rPr spc="-120" dirty="0">
                <a:solidFill>
                  <a:srgbClr val="729A0E"/>
                </a:solidFill>
              </a:rPr>
              <a:t>e</a:t>
            </a:r>
            <a:r>
              <a:rPr spc="25" dirty="0">
                <a:solidFill>
                  <a:srgbClr val="729A0E"/>
                </a:solidFill>
              </a:rPr>
              <a:t> </a:t>
            </a:r>
            <a:r>
              <a:rPr spc="125" dirty="0">
                <a:solidFill>
                  <a:srgbClr val="729A0E"/>
                </a:solidFill>
              </a:rPr>
              <a:t>M</a:t>
            </a:r>
            <a:r>
              <a:rPr spc="-70" dirty="0">
                <a:solidFill>
                  <a:srgbClr val="729A0E"/>
                </a:solidFill>
              </a:rPr>
              <a:t>a</a:t>
            </a:r>
            <a:r>
              <a:rPr spc="-65" dirty="0">
                <a:solidFill>
                  <a:srgbClr val="729A0E"/>
                </a:solidFill>
              </a:rPr>
              <a:t>n</a:t>
            </a:r>
            <a:r>
              <a:rPr spc="-70" dirty="0">
                <a:solidFill>
                  <a:srgbClr val="729A0E"/>
                </a:solidFill>
              </a:rPr>
              <a:t>a</a:t>
            </a:r>
            <a:r>
              <a:rPr spc="-80" dirty="0">
                <a:solidFill>
                  <a:srgbClr val="729A0E"/>
                </a:solidFill>
              </a:rPr>
              <a:t>g</a:t>
            </a:r>
            <a:r>
              <a:rPr spc="-120" dirty="0">
                <a:solidFill>
                  <a:srgbClr val="729A0E"/>
                </a:solidFill>
              </a:rPr>
              <a:t>e</a:t>
            </a:r>
            <a:r>
              <a:rPr spc="-35" dirty="0">
                <a:solidFill>
                  <a:srgbClr val="729A0E"/>
                </a:solidFill>
              </a:rPr>
              <a:t>r</a:t>
            </a:r>
            <a:r>
              <a:rPr spc="30" dirty="0">
                <a:solidFill>
                  <a:srgbClr val="729A0E"/>
                </a:solidFill>
              </a:rPr>
              <a:t> </a:t>
            </a:r>
            <a:r>
              <a:rPr spc="5" dirty="0"/>
              <a:t>(</a:t>
            </a:r>
            <a:r>
              <a:rPr spc="-70" dirty="0"/>
              <a:t>1</a:t>
            </a:r>
            <a:r>
              <a:rPr spc="165" dirty="0"/>
              <a:t>/</a:t>
            </a:r>
            <a:r>
              <a:rPr spc="-70" dirty="0"/>
              <a:t>2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571500"/>
            <a:ext cx="4324350" cy="2022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The worker daemon.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38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Registers with RM.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38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One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per node.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38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Report resources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to RM: memory, CPU, ...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963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729A0E"/>
                </a:solidFill>
                <a:latin typeface="Arial" charset="0"/>
              </a:rPr>
              <a:t>Containers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are described by a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Container Launch Context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(CLC).</a:t>
            </a:r>
            <a:endParaRPr lang="x-none" altLang="x-none" sz="1100" dirty="0">
              <a:latin typeface="Arial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The command necessary to create the process</a:t>
            </a:r>
            <a:endParaRPr lang="x-none" altLang="x-none" sz="1000" dirty="0">
              <a:latin typeface="Arial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Environment variables</a:t>
            </a:r>
            <a:endParaRPr lang="x-none" altLang="x-none" sz="1000" dirty="0">
              <a:latin typeface="Arial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Security tokens</a:t>
            </a:r>
            <a:endParaRPr lang="x-none" altLang="x-none" sz="1000" dirty="0">
              <a:latin typeface="Arial" charset="0"/>
            </a:endParaRPr>
          </a:p>
          <a:p>
            <a:pPr>
              <a:lnSpc>
                <a:spcPts val="1200"/>
              </a:lnSpc>
            </a:pPr>
            <a:r>
              <a:rPr lang="x-none" altLang="x-none" sz="900" baseline="14000" dirty="0">
                <a:solidFill>
                  <a:srgbClr val="729A0E"/>
                </a:solidFill>
                <a:latin typeface="Arial" charset="0"/>
              </a:rPr>
              <a:t>•  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...</a:t>
            </a:r>
            <a:endParaRPr lang="x-none" altLang="x-none" sz="1000" dirty="0">
              <a:latin typeface="Arial" charset="0"/>
            </a:endParaRPr>
          </a:p>
        </p:txBody>
      </p:sp>
      <p:sp>
        <p:nvSpPr>
          <p:cNvPr id="66565" name="object 5"/>
          <p:cNvSpPr>
            <a:spLocks noChangeArrowheads="1"/>
          </p:cNvSpPr>
          <p:nvPr/>
        </p:nvSpPr>
        <p:spPr bwMode="auto">
          <a:xfrm>
            <a:off x="2669953" y="2275465"/>
            <a:ext cx="1798637" cy="10429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66566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6567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6568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10" name="object 10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Y</a:t>
            </a:r>
            <a:r>
              <a:rPr spc="55" dirty="0"/>
              <a:t>AR</a:t>
            </a:r>
            <a:r>
              <a:rPr spc="45" dirty="0"/>
              <a:t>N</a:t>
            </a:r>
            <a:r>
              <a:rPr spc="30" dirty="0"/>
              <a:t> </a:t>
            </a:r>
            <a:r>
              <a:rPr spc="25" dirty="0"/>
              <a:t>Ar</a:t>
            </a:r>
            <a:r>
              <a:rPr spc="-30" dirty="0"/>
              <a:t>c</a:t>
            </a:r>
            <a:r>
              <a:rPr spc="-65" dirty="0"/>
              <a:t>h</a:t>
            </a:r>
            <a:r>
              <a:rPr spc="5" dirty="0"/>
              <a:t>i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30" dirty="0"/>
              <a:t>c</a:t>
            </a:r>
            <a:r>
              <a:rPr spc="35" dirty="0"/>
              <a:t>t</a:t>
            </a:r>
            <a:r>
              <a:rPr spc="-65" dirty="0"/>
              <a:t>u</a:t>
            </a:r>
            <a:r>
              <a:rPr spc="-35" dirty="0"/>
              <a:t>r</a:t>
            </a:r>
            <a:r>
              <a:rPr spc="-120" dirty="0"/>
              <a:t>e</a:t>
            </a:r>
            <a:r>
              <a:rPr spc="25" dirty="0"/>
              <a:t> </a:t>
            </a:r>
            <a:r>
              <a:rPr spc="-45" dirty="0"/>
              <a:t>-</a:t>
            </a:r>
            <a:r>
              <a:rPr spc="30" dirty="0"/>
              <a:t> </a:t>
            </a:r>
            <a:r>
              <a:rPr spc="45" dirty="0">
                <a:solidFill>
                  <a:srgbClr val="729A0E"/>
                </a:solidFill>
              </a:rPr>
              <a:t>N</a:t>
            </a:r>
            <a:r>
              <a:rPr spc="-25" dirty="0">
                <a:solidFill>
                  <a:srgbClr val="729A0E"/>
                </a:solidFill>
              </a:rPr>
              <a:t>o</a:t>
            </a:r>
            <a:r>
              <a:rPr spc="-55" dirty="0">
                <a:solidFill>
                  <a:srgbClr val="729A0E"/>
                </a:solidFill>
              </a:rPr>
              <a:t>d</a:t>
            </a:r>
            <a:r>
              <a:rPr spc="-120" dirty="0">
                <a:solidFill>
                  <a:srgbClr val="729A0E"/>
                </a:solidFill>
              </a:rPr>
              <a:t>e</a:t>
            </a:r>
            <a:r>
              <a:rPr spc="25" dirty="0">
                <a:solidFill>
                  <a:srgbClr val="729A0E"/>
                </a:solidFill>
              </a:rPr>
              <a:t> </a:t>
            </a:r>
            <a:r>
              <a:rPr spc="125" dirty="0">
                <a:solidFill>
                  <a:srgbClr val="729A0E"/>
                </a:solidFill>
              </a:rPr>
              <a:t>M</a:t>
            </a:r>
            <a:r>
              <a:rPr spc="-70" dirty="0">
                <a:solidFill>
                  <a:srgbClr val="729A0E"/>
                </a:solidFill>
              </a:rPr>
              <a:t>a</a:t>
            </a:r>
            <a:r>
              <a:rPr spc="-65" dirty="0">
                <a:solidFill>
                  <a:srgbClr val="729A0E"/>
                </a:solidFill>
              </a:rPr>
              <a:t>n</a:t>
            </a:r>
            <a:r>
              <a:rPr spc="-70" dirty="0">
                <a:solidFill>
                  <a:srgbClr val="729A0E"/>
                </a:solidFill>
              </a:rPr>
              <a:t>a</a:t>
            </a:r>
            <a:r>
              <a:rPr spc="-80" dirty="0">
                <a:solidFill>
                  <a:srgbClr val="729A0E"/>
                </a:solidFill>
              </a:rPr>
              <a:t>g</a:t>
            </a:r>
            <a:r>
              <a:rPr spc="-120" dirty="0">
                <a:solidFill>
                  <a:srgbClr val="729A0E"/>
                </a:solidFill>
              </a:rPr>
              <a:t>e</a:t>
            </a:r>
            <a:r>
              <a:rPr spc="-35" dirty="0">
                <a:solidFill>
                  <a:srgbClr val="729A0E"/>
                </a:solidFill>
              </a:rPr>
              <a:t>r</a:t>
            </a:r>
            <a:r>
              <a:rPr spc="30" dirty="0">
                <a:solidFill>
                  <a:srgbClr val="729A0E"/>
                </a:solidFill>
              </a:rPr>
              <a:t> </a:t>
            </a:r>
            <a:r>
              <a:rPr spc="5" dirty="0"/>
              <a:t>(</a:t>
            </a:r>
            <a:r>
              <a:rPr spc="-70" dirty="0"/>
              <a:t>2</a:t>
            </a:r>
            <a:r>
              <a:rPr spc="165" dirty="0"/>
              <a:t>/</a:t>
            </a:r>
            <a:r>
              <a:rPr spc="-70" dirty="0"/>
              <a:t>2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617538"/>
            <a:ext cx="41148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Configure the environment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for task execution.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38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Garbage collection.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963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Auxiliary services.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A process may produce data that persist beyond the life of the container.</a:t>
            </a:r>
            <a:endParaRPr lang="x-none" altLang="x-none" sz="1000" dirty="0">
              <a:latin typeface="Arial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Output intermediate data between map and reduce tasks.</a:t>
            </a:r>
            <a:endParaRPr lang="x-none" altLang="x-none" sz="1000" dirty="0">
              <a:latin typeface="Arial" charset="0"/>
            </a:endParaRPr>
          </a:p>
        </p:txBody>
      </p:sp>
      <p:sp>
        <p:nvSpPr>
          <p:cNvPr id="67589" name="object 5"/>
          <p:cNvSpPr>
            <a:spLocks noChangeArrowheads="1"/>
          </p:cNvSpPr>
          <p:nvPr/>
        </p:nvSpPr>
        <p:spPr bwMode="auto">
          <a:xfrm>
            <a:off x="2659063" y="2039938"/>
            <a:ext cx="1798637" cy="10429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67590" name="object 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44 h 109854"/>
              <a:gd name="T2" fmla="*/ 1535978 w 1536065"/>
              <a:gd name="T3" fmla="*/ 109644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591" name="object 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592" name="object 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44 h 109854"/>
              <a:gd name="T2" fmla="*/ 1535978 w 1536064"/>
              <a:gd name="T3" fmla="*/ 109644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44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44"/>
                </a:moveTo>
                <a:lnTo>
                  <a:pt x="1535978" y="109644"/>
                </a:lnTo>
                <a:lnTo>
                  <a:pt x="1535978" y="0"/>
                </a:lnTo>
                <a:lnTo>
                  <a:pt x="0" y="0"/>
                </a:lnTo>
                <a:lnTo>
                  <a:pt x="0" y="10964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10" name="object 10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Y</a:t>
            </a:r>
            <a:r>
              <a:rPr spc="55" dirty="0"/>
              <a:t>AR</a:t>
            </a:r>
            <a:r>
              <a:rPr spc="45" dirty="0"/>
              <a:t>N</a:t>
            </a:r>
            <a:r>
              <a:rPr spc="30" dirty="0"/>
              <a:t> </a:t>
            </a:r>
            <a:r>
              <a:rPr spc="25" dirty="0"/>
              <a:t>F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-75" dirty="0"/>
              <a:t>m</a:t>
            </a:r>
            <a:r>
              <a:rPr spc="-120" dirty="0"/>
              <a:t>e</a:t>
            </a:r>
            <a:r>
              <a:rPr spc="-135" dirty="0"/>
              <a:t>w</a:t>
            </a:r>
            <a:r>
              <a:rPr spc="-105" dirty="0"/>
              <a:t>o</a:t>
            </a:r>
            <a:r>
              <a:rPr spc="-35" dirty="0"/>
              <a:t>r</a:t>
            </a:r>
            <a:r>
              <a:rPr spc="-25" dirty="0"/>
              <a:t>k</a:t>
            </a:r>
            <a:r>
              <a:rPr spc="25" dirty="0"/>
              <a:t> </a:t>
            </a:r>
            <a:r>
              <a:rPr spc="5" dirty="0"/>
              <a:t>(</a:t>
            </a:r>
            <a:r>
              <a:rPr spc="-70" dirty="0"/>
              <a:t>1</a:t>
            </a:r>
            <a:r>
              <a:rPr spc="165" dirty="0"/>
              <a:t>/</a:t>
            </a:r>
            <a:r>
              <a:rPr spc="-70" dirty="0"/>
              <a:t>2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7650" y="1241425"/>
            <a:ext cx="4267200" cy="9438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729A0E"/>
                </a:solidFill>
                <a:latin typeface="Arial" charset="0"/>
              </a:rPr>
              <a:t>Submitting the application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:  passing a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CLC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for the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AM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to the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RM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100" dirty="0">
              <a:latin typeface="Arial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788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When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RM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starts the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AM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, it should register with the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RM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Periodically advertise its </a:t>
            </a:r>
            <a:r>
              <a:rPr lang="x-none" altLang="x-none" sz="1000" dirty="0">
                <a:solidFill>
                  <a:srgbClr val="729A0E"/>
                </a:solidFill>
                <a:latin typeface="Arial" charset="0"/>
              </a:rPr>
              <a:t>liveness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and </a:t>
            </a:r>
            <a:r>
              <a:rPr lang="x-none" altLang="x-none" sz="1000" dirty="0">
                <a:solidFill>
                  <a:srgbClr val="729A0E"/>
                </a:solidFill>
                <a:latin typeface="Arial" charset="0"/>
              </a:rPr>
              <a:t>requirements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over the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</a:rPr>
              <a:t>heartbeat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protocol.</a:t>
            </a:r>
            <a:endParaRPr lang="x-none" altLang="x-none" sz="1000" dirty="0">
              <a:latin typeface="Arial" charset="0"/>
            </a:endParaRPr>
          </a:p>
        </p:txBody>
      </p:sp>
      <p:sp>
        <p:nvSpPr>
          <p:cNvPr id="68613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14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615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Y</a:t>
            </a:r>
            <a:r>
              <a:rPr spc="55" dirty="0"/>
              <a:t>AR</a:t>
            </a:r>
            <a:r>
              <a:rPr spc="45" dirty="0"/>
              <a:t>N</a:t>
            </a:r>
            <a:r>
              <a:rPr spc="30" dirty="0"/>
              <a:t> </a:t>
            </a:r>
            <a:r>
              <a:rPr spc="25" dirty="0"/>
              <a:t>F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-75" dirty="0"/>
              <a:t>m</a:t>
            </a:r>
            <a:r>
              <a:rPr spc="-120" dirty="0"/>
              <a:t>e</a:t>
            </a:r>
            <a:r>
              <a:rPr spc="-135" dirty="0"/>
              <a:t>w</a:t>
            </a:r>
            <a:r>
              <a:rPr spc="-105" dirty="0"/>
              <a:t>o</a:t>
            </a:r>
            <a:r>
              <a:rPr spc="-35" dirty="0"/>
              <a:t>r</a:t>
            </a:r>
            <a:r>
              <a:rPr spc="-25" dirty="0"/>
              <a:t>k</a:t>
            </a:r>
            <a:r>
              <a:rPr spc="25" dirty="0"/>
              <a:t> </a:t>
            </a:r>
            <a:r>
              <a:rPr spc="5" dirty="0"/>
              <a:t>(</a:t>
            </a:r>
            <a:r>
              <a:rPr spc="-70" dirty="0"/>
              <a:t>2</a:t>
            </a:r>
            <a:r>
              <a:rPr spc="165" dirty="0"/>
              <a:t>/</a:t>
            </a:r>
            <a:r>
              <a:rPr spc="-70" dirty="0"/>
              <a:t>2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1090613"/>
            <a:ext cx="4052888" cy="12731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60338" indent="-147638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Once  the 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RM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allocates  a  container, 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AM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can  construct  a 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CLC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to launch the container on the corresponding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NM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150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It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</a:rPr>
              <a:t>monitors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the status of the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</a:rPr>
              <a:t>running container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and stop it when the resource should be reclaimed.</a:t>
            </a:r>
            <a:endParaRPr lang="x-none" altLang="x-none" sz="1000" dirty="0">
              <a:latin typeface="Arial" charset="0"/>
            </a:endParaRPr>
          </a:p>
          <a:p>
            <a:endParaRPr lang="x-none" altLang="x-none" sz="1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13"/>
              </a:spcBef>
            </a:pPr>
            <a:endParaRPr lang="x-none" altLang="x-none" sz="9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3000"/>
              </a:lnSpc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Once the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AM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is done with its work, it should unregister from the </a:t>
            </a:r>
            <a:r>
              <a:rPr lang="x-none" altLang="x-none" sz="1100" dirty="0">
                <a:solidFill>
                  <a:srgbClr val="178DBC"/>
                </a:solidFill>
                <a:latin typeface="Arial" charset="0"/>
              </a:rPr>
              <a:t>RM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and </a:t>
            </a:r>
            <a:r>
              <a:rPr lang="x-none" altLang="x-none" sz="1100" dirty="0">
                <a:solidFill>
                  <a:srgbClr val="729A0E"/>
                </a:solidFill>
                <a:latin typeface="Arial" charset="0"/>
              </a:rPr>
              <a:t>exit cleanly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100" dirty="0">
              <a:latin typeface="Arial" charset="0"/>
            </a:endParaRPr>
          </a:p>
        </p:txBody>
      </p:sp>
      <p:sp>
        <p:nvSpPr>
          <p:cNvPr id="69637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9638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9639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25" dirty="0"/>
              <a:t>M</a:t>
            </a:r>
            <a:r>
              <a:rPr spc="-120" dirty="0"/>
              <a:t>e</a:t>
            </a:r>
            <a:r>
              <a:rPr spc="-90" dirty="0"/>
              <a:t>s</a:t>
            </a:r>
            <a:r>
              <a:rPr spc="-65" dirty="0"/>
              <a:t>o</a:t>
            </a:r>
            <a:r>
              <a:rPr spc="-90" dirty="0"/>
              <a:t>s</a:t>
            </a:r>
            <a:r>
              <a:rPr spc="25" dirty="0"/>
              <a:t> </a:t>
            </a:r>
            <a:r>
              <a:rPr spc="-65" dirty="0"/>
              <a:t>v</a:t>
            </a:r>
            <a:r>
              <a:rPr spc="-90" dirty="0"/>
              <a:t>s</a:t>
            </a:r>
            <a:r>
              <a:rPr spc="-40" dirty="0"/>
              <a:t>.</a:t>
            </a:r>
            <a:r>
              <a:rPr spc="185" dirty="0"/>
              <a:t> </a:t>
            </a:r>
            <a:r>
              <a:rPr dirty="0"/>
              <a:t>Y</a:t>
            </a:r>
            <a:r>
              <a:rPr spc="55" dirty="0"/>
              <a:t>AR</a:t>
            </a:r>
            <a:r>
              <a:rPr spc="45"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7650" y="973138"/>
            <a:ext cx="4140200" cy="159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729A0E"/>
                </a:solidFill>
                <a:latin typeface="Arial" charset="0"/>
              </a:rPr>
              <a:t>Similarities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: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en-US" altLang="x-none" sz="1000" dirty="0">
                <a:solidFill>
                  <a:srgbClr val="5A5A5A"/>
                </a:solidFill>
                <a:latin typeface="Arial" charset="0"/>
              </a:rPr>
              <a:t>   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Both have schedulers at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</a:rPr>
              <a:t>two levels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.</a:t>
            </a:r>
            <a:endParaRPr lang="x-none" altLang="x-none" sz="1000" dirty="0">
              <a:latin typeface="Arial" charset="0"/>
            </a:endParaRPr>
          </a:p>
          <a:p>
            <a:pPr>
              <a:buClr>
                <a:srgbClr val="729A0E"/>
              </a:buClr>
              <a:buFont typeface="Arial" charset="0"/>
              <a:buChar char="•"/>
            </a:pPr>
            <a:endParaRPr lang="x-none" altLang="x-none" sz="1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13"/>
              </a:spcBef>
              <a:buClr>
                <a:srgbClr val="729A0E"/>
              </a:buClr>
              <a:buFont typeface="Arial" charset="0"/>
              <a:buChar char="•"/>
            </a:pPr>
            <a:endParaRPr lang="x-none" altLang="x-none" sz="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CC0000"/>
                </a:solidFill>
                <a:latin typeface="Arial" charset="0"/>
              </a:rPr>
              <a:t>Differences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:</a:t>
            </a:r>
            <a:endParaRPr lang="x-none" altLang="x-none" sz="1100" dirty="0">
              <a:latin typeface="Arial" charset="0"/>
            </a:endParaRPr>
          </a:p>
          <a:p>
            <a:pPr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en-US" altLang="x-none" sz="1000" dirty="0">
                <a:solidFill>
                  <a:srgbClr val="5A5A5A"/>
                </a:solidFill>
                <a:latin typeface="Arial" charset="0"/>
              </a:rPr>
              <a:t>   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Mesos is an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</a:rPr>
              <a:t>offer-based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resource manager, whereas YARN has a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</a:rPr>
              <a:t>request-based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approach.</a:t>
            </a:r>
            <a:endParaRPr lang="x-none" altLang="x-none" sz="1000" dirty="0">
              <a:latin typeface="Arial" charset="0"/>
            </a:endParaRPr>
          </a:p>
          <a:p>
            <a:pPr>
              <a:lnSpc>
                <a:spcPts val="1200"/>
              </a:lnSpc>
              <a:spcBef>
                <a:spcPts val="38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en-US" altLang="x-none" sz="1000" dirty="0">
                <a:solidFill>
                  <a:srgbClr val="5A5A5A"/>
                </a:solidFill>
                <a:latin typeface="Arial" charset="0"/>
              </a:rPr>
              <a:t>   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Mesos uses framework schedulers for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</a:rPr>
              <a:t>inter-job scheduling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, whereas YARN uses </a:t>
            </a:r>
            <a:r>
              <a:rPr lang="x-none" altLang="x-none" sz="1000" dirty="0">
                <a:solidFill>
                  <a:srgbClr val="178DBC"/>
                </a:solidFill>
                <a:latin typeface="Arial" charset="0"/>
              </a:rPr>
              <a:t>per-job </a:t>
            </a: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optimization through AM (however, per-job AM has higher overhead compare to Mesos).</a:t>
            </a:r>
            <a:endParaRPr lang="x-none" altLang="x-none" sz="1000" dirty="0">
              <a:latin typeface="Arial" charset="0"/>
            </a:endParaRPr>
          </a:p>
        </p:txBody>
      </p:sp>
      <p:sp>
        <p:nvSpPr>
          <p:cNvPr id="70661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62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63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S</a:t>
            </a:r>
            <a:r>
              <a:rPr spc="-65" dirty="0"/>
              <a:t>u</a:t>
            </a:r>
            <a:r>
              <a:rPr spc="-75" dirty="0"/>
              <a:t>mm</a:t>
            </a:r>
            <a:r>
              <a:rPr spc="-110" dirty="0"/>
              <a:t>a</a:t>
            </a:r>
            <a:r>
              <a:rPr spc="-35" dirty="0"/>
              <a:t>r</a:t>
            </a:r>
            <a:r>
              <a:rPr spc="-65" dirty="0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942975"/>
            <a:ext cx="3257550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Resource management:  Mesos and YARN</a:t>
            </a:r>
            <a:endParaRPr lang="x-none" altLang="x-none" sz="1100" dirty="0">
              <a:latin typeface="Arial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788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Mesos</a:t>
            </a:r>
            <a:endParaRPr lang="x-none" altLang="x-none" sz="1100" dirty="0">
              <a:latin typeface="Arial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Offered-based</a:t>
            </a:r>
            <a:endParaRPr lang="x-none" altLang="x-none" sz="1000" dirty="0">
              <a:latin typeface="Arial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Max-Min fairness:  DRF</a:t>
            </a:r>
            <a:endParaRPr lang="x-none" altLang="x-none" sz="1000" dirty="0">
              <a:latin typeface="Arial" charset="0"/>
            </a:endParaRPr>
          </a:p>
          <a:p>
            <a:pPr>
              <a:buClr>
                <a:srgbClr val="729A0E"/>
              </a:buClr>
              <a:buFont typeface="Arial" charset="0"/>
              <a:buChar char="•"/>
            </a:pPr>
            <a:endParaRPr lang="x-none" altLang="x-none" sz="1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13"/>
              </a:spcBef>
              <a:buClr>
                <a:srgbClr val="729A0E"/>
              </a:buClr>
              <a:buFont typeface="Arial" charset="0"/>
              <a:buChar char="•"/>
            </a:pPr>
            <a:endParaRPr lang="x-none" altLang="x-none" sz="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5A5A5A"/>
                </a:solidFill>
                <a:latin typeface="Arial" charset="0"/>
              </a:rPr>
              <a:t>YARN</a:t>
            </a:r>
            <a:endParaRPr lang="x-none" altLang="x-none" sz="1100" dirty="0">
              <a:latin typeface="Arial" charset="0"/>
            </a:endParaRPr>
          </a:p>
          <a:p>
            <a:pPr>
              <a:lnSpc>
                <a:spcPts val="1200"/>
              </a:lnSpc>
              <a:spcBef>
                <a:spcPts val="175"/>
              </a:spcBef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Request-based</a:t>
            </a:r>
            <a:endParaRPr lang="x-none" altLang="x-none" sz="1000" dirty="0">
              <a:latin typeface="Arial" charset="0"/>
            </a:endParaRPr>
          </a:p>
          <a:p>
            <a:pPr>
              <a:lnSpc>
                <a:spcPts val="1200"/>
              </a:lnSpc>
              <a:buClr>
                <a:srgbClr val="729A0E"/>
              </a:buClr>
              <a:buSzPct val="60000"/>
              <a:buFont typeface="Arial" charset="0"/>
              <a:buChar char="•"/>
            </a:pPr>
            <a:r>
              <a:rPr lang="x-none" altLang="x-none" sz="1000" dirty="0">
                <a:solidFill>
                  <a:srgbClr val="5A5A5A"/>
                </a:solidFill>
                <a:latin typeface="Arial" charset="0"/>
              </a:rPr>
              <a:t>RM, AM, NM</a:t>
            </a:r>
            <a:endParaRPr lang="x-none" altLang="x-none" sz="1000" dirty="0">
              <a:latin typeface="Arial" charset="0"/>
            </a:endParaRPr>
          </a:p>
        </p:txBody>
      </p:sp>
      <p:sp>
        <p:nvSpPr>
          <p:cNvPr id="71685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686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687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35" dirty="0"/>
              <a:t>T</a:t>
            </a:r>
            <a:r>
              <a:rPr spc="-135" dirty="0"/>
              <a:t>w</a:t>
            </a:r>
            <a:r>
              <a:rPr spc="-65" dirty="0"/>
              <a:t>o</a:t>
            </a:r>
            <a:r>
              <a:rPr spc="30" dirty="0"/>
              <a:t> </a:t>
            </a:r>
            <a:r>
              <a:rPr spc="25" dirty="0"/>
              <a:t>R</a:t>
            </a:r>
            <a:r>
              <a:rPr spc="-120" dirty="0"/>
              <a:t>e</a:t>
            </a:r>
            <a:r>
              <a:rPr spc="-90" dirty="0"/>
              <a:t>s</a:t>
            </a:r>
            <a:r>
              <a:rPr spc="-65" dirty="0"/>
              <a:t>ou</a:t>
            </a:r>
            <a:r>
              <a:rPr spc="-35" dirty="0"/>
              <a:t>r</a:t>
            </a:r>
            <a:r>
              <a:rPr spc="-30" dirty="0"/>
              <a:t>c</a:t>
            </a:r>
            <a:r>
              <a:rPr spc="-120" dirty="0"/>
              <a:t>e</a:t>
            </a:r>
            <a:r>
              <a:rPr spc="25" dirty="0"/>
              <a:t> </a:t>
            </a:r>
            <a:r>
              <a:rPr spc="125" dirty="0"/>
              <a:t>M</a:t>
            </a:r>
            <a:r>
              <a:rPr spc="-70" dirty="0"/>
              <a:t>a</a:t>
            </a:r>
            <a:r>
              <a:rPr spc="-65" dirty="0"/>
              <a:t>n</a:t>
            </a:r>
            <a:r>
              <a:rPr spc="-70" dirty="0"/>
              <a:t>a</a:t>
            </a:r>
            <a:r>
              <a:rPr spc="-80" dirty="0"/>
              <a:t>g</a:t>
            </a:r>
            <a:r>
              <a:rPr spc="-120" dirty="0"/>
              <a:t>e</a:t>
            </a:r>
            <a:r>
              <a:rPr spc="-75" dirty="0"/>
              <a:t>m</a:t>
            </a:r>
            <a:r>
              <a:rPr spc="-120" dirty="0"/>
              <a:t>e</a:t>
            </a:r>
            <a:r>
              <a:rPr spc="-65" dirty="0"/>
              <a:t>n</a:t>
            </a:r>
            <a:r>
              <a:rPr spc="35" dirty="0"/>
              <a:t>t</a:t>
            </a:r>
            <a:r>
              <a:rPr spc="30" dirty="0"/>
              <a:t> </a:t>
            </a:r>
            <a:r>
              <a:rPr spc="-10" dirty="0"/>
              <a:t>S</a:t>
            </a:r>
            <a:r>
              <a:rPr spc="-65" dirty="0"/>
              <a:t>y</a:t>
            </a:r>
            <a:r>
              <a:rPr spc="-90" dirty="0"/>
              <a:t>s</a:t>
            </a:r>
            <a:r>
              <a:rPr spc="35" dirty="0"/>
              <a:t>t</a:t>
            </a:r>
            <a:r>
              <a:rPr spc="-120" dirty="0"/>
              <a:t>e</a:t>
            </a:r>
            <a:r>
              <a:rPr spc="-75" dirty="0"/>
              <a:t>m</a:t>
            </a:r>
            <a:r>
              <a:rPr spc="-90" dirty="0"/>
              <a:t>s</a:t>
            </a:r>
            <a:r>
              <a:rPr spc="30" dirty="0"/>
              <a:t> </a:t>
            </a:r>
            <a:r>
              <a:rPr spc="-40" dirty="0"/>
              <a:t>...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" y="1374775"/>
            <a:ext cx="971550" cy="6360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200" baseline="700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>
                <a:solidFill>
                  <a:srgbClr val="5A5A5A"/>
                </a:solidFill>
                <a:latin typeface="Arial" charset="0"/>
              </a:rPr>
              <a:t>Mesos</a:t>
            </a:r>
            <a:endParaRPr lang="x-none" altLang="x-none" sz="1100">
              <a:latin typeface="Arial" charset="0"/>
            </a:endParaRPr>
          </a:p>
          <a:p>
            <a:endParaRPr lang="x-none" altLang="x-none" sz="1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Bef>
                <a:spcPts val="950"/>
              </a:spcBef>
            </a:pPr>
            <a:r>
              <a:rPr lang="x-none" altLang="x-none" sz="1200" baseline="7000" dirty="0">
                <a:solidFill>
                  <a:srgbClr val="CC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◮  </a:t>
            </a:r>
            <a:r>
              <a:rPr lang="x-none" altLang="x-none" sz="1100" dirty="0">
                <a:solidFill>
                  <a:srgbClr val="959595"/>
                </a:solidFill>
                <a:latin typeface="Arial" charset="0"/>
              </a:rPr>
              <a:t>YARN</a:t>
            </a:r>
            <a:endParaRPr lang="x-none" altLang="x-none" sz="1100" dirty="0">
              <a:latin typeface="Arial" charset="0"/>
            </a:endParaRPr>
          </a:p>
        </p:txBody>
      </p:sp>
      <p:sp>
        <p:nvSpPr>
          <p:cNvPr id="8197" name="object 5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7663" y="1149350"/>
            <a:ext cx="1371600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9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50" spc="65" dirty="0">
                <a:solidFill>
                  <a:srgbClr val="5279A9"/>
                </a:solidFill>
                <a:latin typeface="Calibri"/>
                <a:ea typeface="+mn-ea"/>
                <a:cs typeface="Calibri"/>
              </a:rPr>
              <a:t>Q</a:t>
            </a:r>
            <a:r>
              <a:rPr sz="2450" spc="-90" dirty="0">
                <a:solidFill>
                  <a:srgbClr val="5279A9"/>
                </a:solidFill>
                <a:latin typeface="Calibri"/>
                <a:ea typeface="+mn-ea"/>
                <a:cs typeface="Calibri"/>
              </a:rPr>
              <a:t>u</a:t>
            </a:r>
            <a:r>
              <a:rPr sz="2450" spc="-200" dirty="0">
                <a:solidFill>
                  <a:srgbClr val="5279A9"/>
                </a:solidFill>
                <a:latin typeface="Calibri"/>
                <a:ea typeface="+mn-ea"/>
                <a:cs typeface="Calibri"/>
              </a:rPr>
              <a:t>e</a:t>
            </a:r>
            <a:r>
              <a:rPr sz="2450" spc="-70" dirty="0">
                <a:solidFill>
                  <a:srgbClr val="5279A9"/>
                </a:solidFill>
                <a:latin typeface="Calibri"/>
                <a:ea typeface="+mn-ea"/>
                <a:cs typeface="Calibri"/>
              </a:rPr>
              <a:t>s</a:t>
            </a:r>
            <a:r>
              <a:rPr sz="2450" spc="15" dirty="0">
                <a:solidFill>
                  <a:srgbClr val="5279A9"/>
                </a:solidFill>
                <a:latin typeface="Calibri"/>
                <a:ea typeface="+mn-ea"/>
                <a:cs typeface="Calibri"/>
              </a:rPr>
              <a:t>t</a:t>
            </a:r>
            <a:r>
              <a:rPr sz="2450" spc="-15" dirty="0">
                <a:solidFill>
                  <a:srgbClr val="5279A9"/>
                </a:solidFill>
                <a:latin typeface="Calibri"/>
                <a:ea typeface="+mn-ea"/>
                <a:cs typeface="Calibri"/>
              </a:rPr>
              <a:t>i</a:t>
            </a:r>
            <a:r>
              <a:rPr sz="2450" spc="-130" dirty="0">
                <a:solidFill>
                  <a:srgbClr val="5279A9"/>
                </a:solidFill>
                <a:latin typeface="Calibri"/>
                <a:ea typeface="+mn-ea"/>
                <a:cs typeface="Calibri"/>
              </a:rPr>
              <a:t>o</a:t>
            </a:r>
            <a:r>
              <a:rPr sz="2450" spc="-80" dirty="0">
                <a:solidFill>
                  <a:srgbClr val="5279A9"/>
                </a:solidFill>
                <a:latin typeface="Calibri"/>
                <a:ea typeface="+mn-ea"/>
                <a:cs typeface="Calibri"/>
              </a:rPr>
              <a:t>ns</a:t>
            </a:r>
            <a:r>
              <a:rPr sz="2450" spc="-35" dirty="0">
                <a:solidFill>
                  <a:srgbClr val="5279A9"/>
                </a:solidFill>
                <a:latin typeface="Calibri"/>
                <a:ea typeface="+mn-ea"/>
                <a:cs typeface="Calibri"/>
              </a:rPr>
              <a:t>?</a:t>
            </a:r>
            <a:endParaRPr sz="2450">
              <a:latin typeface="Calibri"/>
              <a:ea typeface="+mn-ea"/>
              <a:cs typeface="Calibri"/>
            </a:endParaRPr>
          </a:p>
        </p:txBody>
      </p:sp>
      <p:sp>
        <p:nvSpPr>
          <p:cNvPr id="72707" name="object 3"/>
          <p:cNvSpPr>
            <a:spLocks/>
          </p:cNvSpPr>
          <p:nvPr/>
        </p:nvSpPr>
        <p:spPr bwMode="auto">
          <a:xfrm>
            <a:off x="639763" y="1943100"/>
            <a:ext cx="3328987" cy="152400"/>
          </a:xfrm>
          <a:custGeom>
            <a:avLst/>
            <a:gdLst>
              <a:gd name="T0" fmla="*/ 3277285 w 3328670"/>
              <a:gd name="T1" fmla="*/ 0 h 153669"/>
              <a:gd name="T2" fmla="*/ 41300 w 3328670"/>
              <a:gd name="T3" fmla="*/ 897 h 153669"/>
              <a:gd name="T4" fmla="*/ 7788 w 3328670"/>
              <a:gd name="T5" fmla="*/ 23858 h 153669"/>
              <a:gd name="T6" fmla="*/ 0 w 3328670"/>
              <a:gd name="T7" fmla="*/ 50804 h 153669"/>
              <a:gd name="T8" fmla="*/ 0 w 3328670"/>
              <a:gd name="T9" fmla="*/ 153387 h 153669"/>
              <a:gd name="T10" fmla="*/ 3328095 w 3328670"/>
              <a:gd name="T11" fmla="*/ 153387 h 153669"/>
              <a:gd name="T12" fmla="*/ 3327197 w 3328670"/>
              <a:gd name="T13" fmla="*/ 41293 h 153669"/>
              <a:gd name="T14" fmla="*/ 3304233 w 3328670"/>
              <a:gd name="T15" fmla="*/ 7784 h 153669"/>
              <a:gd name="T16" fmla="*/ 3277285 w 3328670"/>
              <a:gd name="T17" fmla="*/ 0 h 153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28670" h="153669">
                <a:moveTo>
                  <a:pt x="3277285" y="0"/>
                </a:moveTo>
                <a:lnTo>
                  <a:pt x="41300" y="897"/>
                </a:lnTo>
                <a:lnTo>
                  <a:pt x="7788" y="23858"/>
                </a:lnTo>
                <a:lnTo>
                  <a:pt x="0" y="50804"/>
                </a:lnTo>
                <a:lnTo>
                  <a:pt x="0" y="153387"/>
                </a:lnTo>
                <a:lnTo>
                  <a:pt x="3328095" y="153387"/>
                </a:lnTo>
                <a:lnTo>
                  <a:pt x="3327197" y="41293"/>
                </a:lnTo>
                <a:lnTo>
                  <a:pt x="3304233" y="7784"/>
                </a:lnTo>
                <a:lnTo>
                  <a:pt x="3277285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08" name="object 4"/>
          <p:cNvSpPr>
            <a:spLocks/>
          </p:cNvSpPr>
          <p:nvPr/>
        </p:nvSpPr>
        <p:spPr bwMode="auto">
          <a:xfrm>
            <a:off x="636588" y="2081213"/>
            <a:ext cx="3332162" cy="55562"/>
          </a:xfrm>
          <a:custGeom>
            <a:avLst/>
            <a:gdLst>
              <a:gd name="T0" fmla="*/ 0 w 3331845"/>
              <a:gd name="T1" fmla="*/ 54863 h 55244"/>
              <a:gd name="T2" fmla="*/ 3331463 w 3331845"/>
              <a:gd name="T3" fmla="*/ 54863 h 55244"/>
              <a:gd name="T4" fmla="*/ 3331463 w 3331845"/>
              <a:gd name="T5" fmla="*/ 0 h 55244"/>
              <a:gd name="T6" fmla="*/ 0 w 3331845"/>
              <a:gd name="T7" fmla="*/ 0 h 55244"/>
              <a:gd name="T8" fmla="*/ 0 w 3331845"/>
              <a:gd name="T9" fmla="*/ 54863 h 55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1845" h="55244">
                <a:moveTo>
                  <a:pt x="0" y="54863"/>
                </a:moveTo>
                <a:lnTo>
                  <a:pt x="3331463" y="54863"/>
                </a:lnTo>
                <a:lnTo>
                  <a:pt x="3331463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09" name="object 5"/>
          <p:cNvSpPr>
            <a:spLocks noChangeArrowheads="1"/>
          </p:cNvSpPr>
          <p:nvPr/>
        </p:nvSpPr>
        <p:spPr bwMode="auto">
          <a:xfrm>
            <a:off x="690563" y="2362200"/>
            <a:ext cx="101600" cy="101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72711" name="object 7"/>
          <p:cNvSpPr>
            <a:spLocks/>
          </p:cNvSpPr>
          <p:nvPr/>
        </p:nvSpPr>
        <p:spPr bwMode="auto">
          <a:xfrm>
            <a:off x="741363" y="2398713"/>
            <a:ext cx="3178175" cy="66675"/>
          </a:xfrm>
          <a:custGeom>
            <a:avLst/>
            <a:gdLst>
              <a:gd name="T0" fmla="*/ 0 w 3179445"/>
              <a:gd name="T1" fmla="*/ 67055 h 67310"/>
              <a:gd name="T2" fmla="*/ 3179063 w 3179445"/>
              <a:gd name="T3" fmla="*/ 67055 h 67310"/>
              <a:gd name="T4" fmla="*/ 3179063 w 3179445"/>
              <a:gd name="T5" fmla="*/ 0 h 67310"/>
              <a:gd name="T6" fmla="*/ 0 w 3179445"/>
              <a:gd name="T7" fmla="*/ 0 h 67310"/>
              <a:gd name="T8" fmla="*/ 0 w 3179445"/>
              <a:gd name="T9" fmla="*/ 67055 h 67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9445" h="67310">
                <a:moveTo>
                  <a:pt x="0" y="67055"/>
                </a:moveTo>
                <a:lnTo>
                  <a:pt x="3179063" y="67055"/>
                </a:lnTo>
                <a:lnTo>
                  <a:pt x="3179063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14" name="object 10"/>
          <p:cNvSpPr>
            <a:spLocks/>
          </p:cNvSpPr>
          <p:nvPr/>
        </p:nvSpPr>
        <p:spPr bwMode="auto">
          <a:xfrm>
            <a:off x="639763" y="2127249"/>
            <a:ext cx="3328987" cy="400377"/>
          </a:xfrm>
          <a:custGeom>
            <a:avLst/>
            <a:gdLst>
              <a:gd name="T0" fmla="*/ 3328095 w 3328670"/>
              <a:gd name="T1" fmla="*/ 0 h 285750"/>
              <a:gd name="T2" fmla="*/ 0 w 3328670"/>
              <a:gd name="T3" fmla="*/ 0 h 285750"/>
              <a:gd name="T4" fmla="*/ 0 w 3328670"/>
              <a:gd name="T5" fmla="*/ 234732 h 285750"/>
              <a:gd name="T6" fmla="*/ 16639 w 3328670"/>
              <a:gd name="T7" fmla="*/ 272248 h 285750"/>
              <a:gd name="T8" fmla="*/ 3277285 w 3328670"/>
              <a:gd name="T9" fmla="*/ 285536 h 285750"/>
              <a:gd name="T10" fmla="*/ 3291531 w 3328670"/>
              <a:gd name="T11" fmla="*/ 283492 h 285750"/>
              <a:gd name="T12" fmla="*/ 3322655 w 3328670"/>
              <a:gd name="T13" fmla="*/ 257538 h 285750"/>
              <a:gd name="T14" fmla="*/ 3328095 w 3328670"/>
              <a:gd name="T15" fmla="*/ 0 h 285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28670" h="285750">
                <a:moveTo>
                  <a:pt x="3328095" y="0"/>
                </a:moveTo>
                <a:lnTo>
                  <a:pt x="0" y="0"/>
                </a:lnTo>
                <a:lnTo>
                  <a:pt x="0" y="234732"/>
                </a:lnTo>
                <a:lnTo>
                  <a:pt x="16639" y="272248"/>
                </a:lnTo>
                <a:lnTo>
                  <a:pt x="3277285" y="285536"/>
                </a:lnTo>
                <a:lnTo>
                  <a:pt x="3291531" y="283492"/>
                </a:lnTo>
                <a:lnTo>
                  <a:pt x="3322655" y="257538"/>
                </a:lnTo>
                <a:lnTo>
                  <a:pt x="3328095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552450" y="1962150"/>
            <a:ext cx="3505200" cy="5591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/>
            <a:r>
              <a:rPr lang="x-none" altLang="x-none" sz="800" dirty="0">
                <a:solidFill>
                  <a:srgbClr val="CC0000"/>
                </a:solidFill>
                <a:latin typeface="Verdana" charset="0"/>
                <a:ea typeface="Verdana" charset="0"/>
                <a:cs typeface="Verdana" charset="0"/>
              </a:rPr>
              <a:t>Acknowledgements</a:t>
            </a:r>
            <a:endParaRPr lang="x-none" altLang="x-none" sz="800" dirty="0">
              <a:latin typeface="Verdana" charset="0"/>
              <a:ea typeface="Verdana" charset="0"/>
              <a:cs typeface="Verdana" charset="0"/>
            </a:endParaRPr>
          </a:p>
          <a:p>
            <a:pPr algn="ctr">
              <a:lnSpc>
                <a:spcPts val="950"/>
              </a:lnSpc>
              <a:spcBef>
                <a:spcPts val="438"/>
              </a:spcBef>
            </a:pPr>
            <a:r>
              <a:rPr lang="x-none" altLang="x-none" sz="800" dirty="0">
                <a:latin typeface="Verdana" charset="0"/>
                <a:ea typeface="Verdana" charset="0"/>
                <a:cs typeface="Verdana" charset="0"/>
              </a:rPr>
              <a:t>Some slides were derived from Ion Stoica and Ali Ghodsi slides (Berkeley University), and Wei-Chiu Chuang slides (Purdue University).</a:t>
            </a:r>
          </a:p>
        </p:txBody>
      </p:sp>
      <p:sp>
        <p:nvSpPr>
          <p:cNvPr id="72720" name="object 16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21" name="object 17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722" name="object 18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object 19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20" name="object 20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  <p:sp>
        <p:nvSpPr>
          <p:cNvPr id="23" name="object 11"/>
          <p:cNvSpPr txBox="1"/>
          <p:nvPr/>
        </p:nvSpPr>
        <p:spPr>
          <a:xfrm>
            <a:off x="3702049" y="3352800"/>
            <a:ext cx="584201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45">
                <a:latin typeface="Verdana"/>
                <a:ea typeface="+mn-ea"/>
                <a:cs typeface="Verdana"/>
              </a:rPr>
              <a:t>April 24</a:t>
            </a:r>
            <a:r>
              <a:rPr sz="600" spc="-45">
                <a:latin typeface="Verdana"/>
                <a:ea typeface="+mn-ea"/>
                <a:cs typeface="Verdana"/>
              </a:rPr>
              <a:t>,</a:t>
            </a:r>
            <a:r>
              <a:rPr sz="600">
                <a:latin typeface="Verdana"/>
                <a:ea typeface="+mn-ea"/>
                <a:cs typeface="Verdana"/>
              </a:rPr>
              <a:t> </a:t>
            </a:r>
            <a:r>
              <a:rPr sz="600" spc="-65">
                <a:latin typeface="Verdana"/>
                <a:ea typeface="+mn-ea"/>
                <a:cs typeface="Verdana"/>
              </a:rPr>
              <a:t>201</a:t>
            </a:r>
            <a:r>
              <a:rPr lang="en-US" sz="600" spc="-65">
                <a:latin typeface="Verdana"/>
                <a:ea typeface="+mn-ea"/>
                <a:cs typeface="Verdana"/>
              </a:rPr>
              <a:t>8</a:t>
            </a:r>
            <a:endParaRPr sz="600" dirty="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25" dirty="0"/>
              <a:t>M</a:t>
            </a:r>
            <a:r>
              <a:rPr spc="-120" dirty="0"/>
              <a:t>e</a:t>
            </a:r>
            <a:r>
              <a:rPr spc="-90" dirty="0"/>
              <a:t>s</a:t>
            </a:r>
            <a:r>
              <a:rPr spc="-65" dirty="0"/>
              <a:t>o</a:t>
            </a:r>
            <a:r>
              <a:rPr spc="-90" dirty="0"/>
              <a:t>s</a:t>
            </a:r>
          </a:p>
        </p:txBody>
      </p:sp>
      <p:sp>
        <p:nvSpPr>
          <p:cNvPr id="9220" name="object 4"/>
          <p:cNvSpPr>
            <a:spLocks/>
          </p:cNvSpPr>
          <p:nvPr/>
        </p:nvSpPr>
        <p:spPr bwMode="auto">
          <a:xfrm>
            <a:off x="452438" y="958850"/>
            <a:ext cx="3703637" cy="179388"/>
          </a:xfrm>
          <a:custGeom>
            <a:avLst/>
            <a:gdLst>
              <a:gd name="T0" fmla="*/ 3653034 w 3703954"/>
              <a:gd name="T1" fmla="*/ 0 h 179069"/>
              <a:gd name="T2" fmla="*/ 41297 w 3703954"/>
              <a:gd name="T3" fmla="*/ 897 h 179069"/>
              <a:gd name="T4" fmla="*/ 7785 w 3703954"/>
              <a:gd name="T5" fmla="*/ 23858 h 179069"/>
              <a:gd name="T6" fmla="*/ 0 w 3703954"/>
              <a:gd name="T7" fmla="*/ 50804 h 179069"/>
              <a:gd name="T8" fmla="*/ 0 w 3703954"/>
              <a:gd name="T9" fmla="*/ 178603 h 179069"/>
              <a:gd name="T10" fmla="*/ 3703844 w 3703954"/>
              <a:gd name="T11" fmla="*/ 178603 h 179069"/>
              <a:gd name="T12" fmla="*/ 3702945 w 3703954"/>
              <a:gd name="T13" fmla="*/ 41293 h 179069"/>
              <a:gd name="T14" fmla="*/ 3679982 w 3703954"/>
              <a:gd name="T15" fmla="*/ 7784 h 179069"/>
              <a:gd name="T16" fmla="*/ 3653034 w 3703954"/>
              <a:gd name="T17" fmla="*/ 0 h 179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3954" h="179069">
                <a:moveTo>
                  <a:pt x="3653034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78603"/>
                </a:lnTo>
                <a:lnTo>
                  <a:pt x="3703844" y="178603"/>
                </a:lnTo>
                <a:lnTo>
                  <a:pt x="3702945" y="41293"/>
                </a:lnTo>
                <a:lnTo>
                  <a:pt x="3679982" y="7784"/>
                </a:lnTo>
                <a:lnTo>
                  <a:pt x="3653034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1" name="object 5"/>
          <p:cNvSpPr>
            <a:spLocks/>
          </p:cNvSpPr>
          <p:nvPr/>
        </p:nvSpPr>
        <p:spPr bwMode="auto">
          <a:xfrm>
            <a:off x="450850" y="1123950"/>
            <a:ext cx="3706813" cy="52388"/>
          </a:xfrm>
          <a:custGeom>
            <a:avLst/>
            <a:gdLst>
              <a:gd name="T0" fmla="*/ 0 w 3706495"/>
              <a:gd name="T1" fmla="*/ 51815 h 52069"/>
              <a:gd name="T2" fmla="*/ 3706367 w 3706495"/>
              <a:gd name="T3" fmla="*/ 51815 h 52069"/>
              <a:gd name="T4" fmla="*/ 3706367 w 3706495"/>
              <a:gd name="T5" fmla="*/ 0 h 52069"/>
              <a:gd name="T6" fmla="*/ 0 w 3706495"/>
              <a:gd name="T7" fmla="*/ 0 h 52069"/>
              <a:gd name="T8" fmla="*/ 0 w 3706495"/>
              <a:gd name="T9" fmla="*/ 51815 h 52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6495" h="52069">
                <a:moveTo>
                  <a:pt x="0" y="51815"/>
                </a:moveTo>
                <a:lnTo>
                  <a:pt x="3706367" y="51815"/>
                </a:lnTo>
                <a:lnTo>
                  <a:pt x="3706367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2" name="object 6"/>
          <p:cNvSpPr>
            <a:spLocks noChangeArrowheads="1"/>
          </p:cNvSpPr>
          <p:nvPr/>
        </p:nvSpPr>
        <p:spPr bwMode="auto">
          <a:xfrm>
            <a:off x="503238" y="1455738"/>
            <a:ext cx="101600" cy="101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9224" name="object 8"/>
          <p:cNvSpPr>
            <a:spLocks/>
          </p:cNvSpPr>
          <p:nvPr/>
        </p:nvSpPr>
        <p:spPr bwMode="auto">
          <a:xfrm>
            <a:off x="552450" y="1493838"/>
            <a:ext cx="3552825" cy="66675"/>
          </a:xfrm>
          <a:custGeom>
            <a:avLst/>
            <a:gdLst>
              <a:gd name="T0" fmla="*/ 0 w 3554095"/>
              <a:gd name="T1" fmla="*/ 67055 h 67309"/>
              <a:gd name="T2" fmla="*/ 3553967 w 3554095"/>
              <a:gd name="T3" fmla="*/ 67055 h 67309"/>
              <a:gd name="T4" fmla="*/ 3553967 w 3554095"/>
              <a:gd name="T5" fmla="*/ 0 h 67309"/>
              <a:gd name="T6" fmla="*/ 0 w 3554095"/>
              <a:gd name="T7" fmla="*/ 0 h 67309"/>
              <a:gd name="T8" fmla="*/ 0 w 3554095"/>
              <a:gd name="T9" fmla="*/ 67055 h 67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4095" h="67309">
                <a:moveTo>
                  <a:pt x="0" y="67055"/>
                </a:moveTo>
                <a:lnTo>
                  <a:pt x="3553967" y="67055"/>
                </a:lnTo>
                <a:lnTo>
                  <a:pt x="3553967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7" name="object 11"/>
          <p:cNvSpPr>
            <a:spLocks/>
          </p:cNvSpPr>
          <p:nvPr/>
        </p:nvSpPr>
        <p:spPr bwMode="auto">
          <a:xfrm>
            <a:off x="452438" y="1168400"/>
            <a:ext cx="3703637" cy="339725"/>
          </a:xfrm>
          <a:custGeom>
            <a:avLst/>
            <a:gdLst>
              <a:gd name="T0" fmla="*/ 3703844 w 3703954"/>
              <a:gd name="T1" fmla="*/ 0 h 338455"/>
              <a:gd name="T2" fmla="*/ 0 w 3703954"/>
              <a:gd name="T3" fmla="*/ 0 h 338455"/>
              <a:gd name="T4" fmla="*/ 0 w 3703954"/>
              <a:gd name="T5" fmla="*/ 287228 h 338455"/>
              <a:gd name="T6" fmla="*/ 16637 w 3703954"/>
              <a:gd name="T7" fmla="*/ 324736 h 338455"/>
              <a:gd name="T8" fmla="*/ 3653034 w 3703954"/>
              <a:gd name="T9" fmla="*/ 338020 h 338455"/>
              <a:gd name="T10" fmla="*/ 3667281 w 3703954"/>
              <a:gd name="T11" fmla="*/ 335975 h 338455"/>
              <a:gd name="T12" fmla="*/ 3698406 w 3703954"/>
              <a:gd name="T13" fmla="*/ 310020 h 338455"/>
              <a:gd name="T14" fmla="*/ 3703844 w 3703954"/>
              <a:gd name="T15" fmla="*/ 0 h 338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03954" h="338455">
                <a:moveTo>
                  <a:pt x="3703844" y="0"/>
                </a:moveTo>
                <a:lnTo>
                  <a:pt x="0" y="0"/>
                </a:lnTo>
                <a:lnTo>
                  <a:pt x="0" y="287228"/>
                </a:lnTo>
                <a:lnTo>
                  <a:pt x="16637" y="324736"/>
                </a:lnTo>
                <a:lnTo>
                  <a:pt x="3653034" y="338020"/>
                </a:lnTo>
                <a:lnTo>
                  <a:pt x="3667281" y="335975"/>
                </a:lnTo>
                <a:lnTo>
                  <a:pt x="3698406" y="310020"/>
                </a:lnTo>
                <a:lnTo>
                  <a:pt x="3703844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6"/>
          <p:cNvSpPr txBox="1"/>
          <p:nvPr/>
        </p:nvSpPr>
        <p:spPr>
          <a:xfrm>
            <a:off x="762000" y="976313"/>
            <a:ext cx="3084513" cy="5349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/>
            <a:r>
              <a:rPr lang="x-none" altLang="x-none" sz="1100">
                <a:solidFill>
                  <a:srgbClr val="CC0000"/>
                </a:solidFill>
                <a:latin typeface="Arial" charset="0"/>
              </a:rPr>
              <a:t>Mesos</a:t>
            </a:r>
            <a:endParaRPr lang="x-none" altLang="x-none" sz="1100">
              <a:latin typeface="Arial" charset="0"/>
            </a:endParaRPr>
          </a:p>
          <a:p>
            <a:pPr algn="ctr">
              <a:lnSpc>
                <a:spcPct val="103000"/>
              </a:lnSpc>
              <a:spcBef>
                <a:spcPts val="200"/>
              </a:spcBef>
            </a:pPr>
            <a:r>
              <a:rPr lang="x-none" altLang="x-none" sz="1100">
                <a:latin typeface="Arial" charset="0"/>
              </a:rPr>
              <a:t>A common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resource sharing </a:t>
            </a:r>
            <a:r>
              <a:rPr lang="x-none" altLang="x-none" sz="1100">
                <a:latin typeface="Arial" charset="0"/>
              </a:rPr>
              <a:t>layer, over which diverse frameworks can run</a:t>
            </a:r>
          </a:p>
        </p:txBody>
      </p:sp>
      <p:sp>
        <p:nvSpPr>
          <p:cNvPr id="9233" name="object 17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Engin Arslan</a:t>
            </a:r>
            <a:endParaRPr lang="en-US" spc="-30"/>
          </a:p>
        </p:txBody>
      </p:sp>
      <p:sp>
        <p:nvSpPr>
          <p:cNvPr id="20" name="object 6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object 7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object 9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ject 2"/>
          <p:cNvSpPr>
            <a:spLocks/>
          </p:cNvSpPr>
          <p:nvPr/>
        </p:nvSpPr>
        <p:spPr bwMode="auto">
          <a:xfrm>
            <a:off x="0" y="109538"/>
            <a:ext cx="4608513" cy="231775"/>
          </a:xfrm>
          <a:custGeom>
            <a:avLst/>
            <a:gdLst>
              <a:gd name="T0" fmla="*/ 0 w 4608195"/>
              <a:gd name="T1" fmla="*/ 231909 h 232410"/>
              <a:gd name="T2" fmla="*/ 4607940 w 4608195"/>
              <a:gd name="T3" fmla="*/ 231909 h 232410"/>
              <a:gd name="T4" fmla="*/ 4607940 w 4608195"/>
              <a:gd name="T5" fmla="*/ 0 h 232410"/>
              <a:gd name="T6" fmla="*/ 0 w 4608195"/>
              <a:gd name="T7" fmla="*/ 0 h 232410"/>
              <a:gd name="T8" fmla="*/ 0 w 4608195"/>
              <a:gd name="T9" fmla="*/ 231909 h 23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32410">
                <a:moveTo>
                  <a:pt x="0" y="231909"/>
                </a:moveTo>
                <a:lnTo>
                  <a:pt x="4607940" y="231909"/>
                </a:lnTo>
                <a:lnTo>
                  <a:pt x="4607940" y="0"/>
                </a:lnTo>
                <a:lnTo>
                  <a:pt x="0" y="0"/>
                </a:lnTo>
                <a:lnTo>
                  <a:pt x="0" y="231909"/>
                </a:ln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75" y="134938"/>
            <a:ext cx="4527550" cy="215444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Mesos</a:t>
            </a:r>
          </a:p>
        </p:txBody>
      </p:sp>
      <p:sp>
        <p:nvSpPr>
          <p:cNvPr id="10244" name="object 4"/>
          <p:cNvSpPr>
            <a:spLocks/>
          </p:cNvSpPr>
          <p:nvPr/>
        </p:nvSpPr>
        <p:spPr bwMode="auto">
          <a:xfrm>
            <a:off x="452438" y="958850"/>
            <a:ext cx="3703637" cy="179388"/>
          </a:xfrm>
          <a:custGeom>
            <a:avLst/>
            <a:gdLst>
              <a:gd name="T0" fmla="*/ 3653034 w 3703954"/>
              <a:gd name="T1" fmla="*/ 0 h 179069"/>
              <a:gd name="T2" fmla="*/ 41297 w 3703954"/>
              <a:gd name="T3" fmla="*/ 897 h 179069"/>
              <a:gd name="T4" fmla="*/ 7785 w 3703954"/>
              <a:gd name="T5" fmla="*/ 23858 h 179069"/>
              <a:gd name="T6" fmla="*/ 0 w 3703954"/>
              <a:gd name="T7" fmla="*/ 50804 h 179069"/>
              <a:gd name="T8" fmla="*/ 0 w 3703954"/>
              <a:gd name="T9" fmla="*/ 178603 h 179069"/>
              <a:gd name="T10" fmla="*/ 3703844 w 3703954"/>
              <a:gd name="T11" fmla="*/ 178603 h 179069"/>
              <a:gd name="T12" fmla="*/ 3702945 w 3703954"/>
              <a:gd name="T13" fmla="*/ 41293 h 179069"/>
              <a:gd name="T14" fmla="*/ 3679982 w 3703954"/>
              <a:gd name="T15" fmla="*/ 7784 h 179069"/>
              <a:gd name="T16" fmla="*/ 3653034 w 3703954"/>
              <a:gd name="T17" fmla="*/ 0 h 179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3954" h="179069">
                <a:moveTo>
                  <a:pt x="3653034" y="0"/>
                </a:moveTo>
                <a:lnTo>
                  <a:pt x="41297" y="897"/>
                </a:lnTo>
                <a:lnTo>
                  <a:pt x="7785" y="23858"/>
                </a:lnTo>
                <a:lnTo>
                  <a:pt x="0" y="50804"/>
                </a:lnTo>
                <a:lnTo>
                  <a:pt x="0" y="178603"/>
                </a:lnTo>
                <a:lnTo>
                  <a:pt x="3703844" y="178603"/>
                </a:lnTo>
                <a:lnTo>
                  <a:pt x="3702945" y="41293"/>
                </a:lnTo>
                <a:lnTo>
                  <a:pt x="3679982" y="7784"/>
                </a:lnTo>
                <a:lnTo>
                  <a:pt x="3653034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5" name="object 5"/>
          <p:cNvSpPr>
            <a:spLocks/>
          </p:cNvSpPr>
          <p:nvPr/>
        </p:nvSpPr>
        <p:spPr bwMode="auto">
          <a:xfrm>
            <a:off x="450850" y="1123950"/>
            <a:ext cx="3706813" cy="52388"/>
          </a:xfrm>
          <a:custGeom>
            <a:avLst/>
            <a:gdLst>
              <a:gd name="T0" fmla="*/ 0 w 3706495"/>
              <a:gd name="T1" fmla="*/ 51815 h 52069"/>
              <a:gd name="T2" fmla="*/ 3706367 w 3706495"/>
              <a:gd name="T3" fmla="*/ 51815 h 52069"/>
              <a:gd name="T4" fmla="*/ 3706367 w 3706495"/>
              <a:gd name="T5" fmla="*/ 0 h 52069"/>
              <a:gd name="T6" fmla="*/ 0 w 3706495"/>
              <a:gd name="T7" fmla="*/ 0 h 52069"/>
              <a:gd name="T8" fmla="*/ 0 w 3706495"/>
              <a:gd name="T9" fmla="*/ 51815 h 52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6495" h="52069">
                <a:moveTo>
                  <a:pt x="0" y="51815"/>
                </a:moveTo>
                <a:lnTo>
                  <a:pt x="3706367" y="51815"/>
                </a:lnTo>
                <a:lnTo>
                  <a:pt x="3706367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6" name="object 6"/>
          <p:cNvSpPr>
            <a:spLocks noChangeArrowheads="1"/>
          </p:cNvSpPr>
          <p:nvPr/>
        </p:nvSpPr>
        <p:spPr bwMode="auto">
          <a:xfrm>
            <a:off x="503238" y="1455738"/>
            <a:ext cx="101600" cy="101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10247" name="object 7"/>
          <p:cNvSpPr>
            <a:spLocks noChangeArrowheads="1"/>
          </p:cNvSpPr>
          <p:nvPr/>
        </p:nvSpPr>
        <p:spPr bwMode="auto">
          <a:xfrm>
            <a:off x="4090988" y="1441450"/>
            <a:ext cx="119062" cy="1190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10248" name="object 8"/>
          <p:cNvSpPr>
            <a:spLocks/>
          </p:cNvSpPr>
          <p:nvPr/>
        </p:nvSpPr>
        <p:spPr bwMode="auto">
          <a:xfrm>
            <a:off x="552450" y="1493838"/>
            <a:ext cx="3552825" cy="66675"/>
          </a:xfrm>
          <a:custGeom>
            <a:avLst/>
            <a:gdLst>
              <a:gd name="T0" fmla="*/ 0 w 3554095"/>
              <a:gd name="T1" fmla="*/ 67055 h 67309"/>
              <a:gd name="T2" fmla="*/ 3553967 w 3554095"/>
              <a:gd name="T3" fmla="*/ 67055 h 67309"/>
              <a:gd name="T4" fmla="*/ 3553967 w 3554095"/>
              <a:gd name="T5" fmla="*/ 0 h 67309"/>
              <a:gd name="T6" fmla="*/ 0 w 3554095"/>
              <a:gd name="T7" fmla="*/ 0 h 67309"/>
              <a:gd name="T8" fmla="*/ 0 w 3554095"/>
              <a:gd name="T9" fmla="*/ 67055 h 67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4095" h="67309">
                <a:moveTo>
                  <a:pt x="0" y="67055"/>
                </a:moveTo>
                <a:lnTo>
                  <a:pt x="3553967" y="67055"/>
                </a:lnTo>
                <a:lnTo>
                  <a:pt x="3553967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9" name="object 9"/>
          <p:cNvSpPr>
            <a:spLocks noChangeArrowheads="1"/>
          </p:cNvSpPr>
          <p:nvPr/>
        </p:nvSpPr>
        <p:spPr bwMode="auto">
          <a:xfrm>
            <a:off x="4154488" y="1001713"/>
            <a:ext cx="55562" cy="1047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10250" name="object 10"/>
          <p:cNvSpPr>
            <a:spLocks/>
          </p:cNvSpPr>
          <p:nvPr/>
        </p:nvSpPr>
        <p:spPr bwMode="auto">
          <a:xfrm>
            <a:off x="4154488" y="1050925"/>
            <a:ext cx="55562" cy="406400"/>
          </a:xfrm>
          <a:custGeom>
            <a:avLst/>
            <a:gdLst>
              <a:gd name="T0" fmla="*/ 0 w 55245"/>
              <a:gd name="T1" fmla="*/ 405383 h 405765"/>
              <a:gd name="T2" fmla="*/ 54863 w 55245"/>
              <a:gd name="T3" fmla="*/ 405383 h 405765"/>
              <a:gd name="T4" fmla="*/ 54863 w 55245"/>
              <a:gd name="T5" fmla="*/ 0 h 405765"/>
              <a:gd name="T6" fmla="*/ 0 w 55245"/>
              <a:gd name="T7" fmla="*/ 0 h 405765"/>
              <a:gd name="T8" fmla="*/ 0 w 55245"/>
              <a:gd name="T9" fmla="*/ 405383 h 40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45" h="405765">
                <a:moveTo>
                  <a:pt x="0" y="405383"/>
                </a:moveTo>
                <a:lnTo>
                  <a:pt x="54863" y="405383"/>
                </a:lnTo>
                <a:lnTo>
                  <a:pt x="54863" y="0"/>
                </a:lnTo>
                <a:lnTo>
                  <a:pt x="0" y="0"/>
                </a:lnTo>
                <a:lnTo>
                  <a:pt x="0" y="40538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1" name="object 11"/>
          <p:cNvSpPr>
            <a:spLocks/>
          </p:cNvSpPr>
          <p:nvPr/>
        </p:nvSpPr>
        <p:spPr bwMode="auto">
          <a:xfrm>
            <a:off x="452438" y="1168400"/>
            <a:ext cx="3703637" cy="339725"/>
          </a:xfrm>
          <a:custGeom>
            <a:avLst/>
            <a:gdLst>
              <a:gd name="T0" fmla="*/ 3703844 w 3703954"/>
              <a:gd name="T1" fmla="*/ 0 h 338455"/>
              <a:gd name="T2" fmla="*/ 0 w 3703954"/>
              <a:gd name="T3" fmla="*/ 0 h 338455"/>
              <a:gd name="T4" fmla="*/ 0 w 3703954"/>
              <a:gd name="T5" fmla="*/ 287228 h 338455"/>
              <a:gd name="T6" fmla="*/ 16637 w 3703954"/>
              <a:gd name="T7" fmla="*/ 324736 h 338455"/>
              <a:gd name="T8" fmla="*/ 3653034 w 3703954"/>
              <a:gd name="T9" fmla="*/ 338020 h 338455"/>
              <a:gd name="T10" fmla="*/ 3667281 w 3703954"/>
              <a:gd name="T11" fmla="*/ 335975 h 338455"/>
              <a:gd name="T12" fmla="*/ 3698406 w 3703954"/>
              <a:gd name="T13" fmla="*/ 310020 h 338455"/>
              <a:gd name="T14" fmla="*/ 3703844 w 3703954"/>
              <a:gd name="T15" fmla="*/ 0 h 338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03954" h="338455">
                <a:moveTo>
                  <a:pt x="3703844" y="0"/>
                </a:moveTo>
                <a:lnTo>
                  <a:pt x="0" y="0"/>
                </a:lnTo>
                <a:lnTo>
                  <a:pt x="0" y="287228"/>
                </a:lnTo>
                <a:lnTo>
                  <a:pt x="16637" y="324736"/>
                </a:lnTo>
                <a:lnTo>
                  <a:pt x="3653034" y="338020"/>
                </a:lnTo>
                <a:lnTo>
                  <a:pt x="3667281" y="335975"/>
                </a:lnTo>
                <a:lnTo>
                  <a:pt x="3698406" y="310020"/>
                </a:lnTo>
                <a:lnTo>
                  <a:pt x="3703844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2" name="object 12"/>
          <p:cNvSpPr>
            <a:spLocks/>
          </p:cNvSpPr>
          <p:nvPr/>
        </p:nvSpPr>
        <p:spPr bwMode="auto">
          <a:xfrm>
            <a:off x="4156075" y="1041400"/>
            <a:ext cx="0" cy="433388"/>
          </a:xfrm>
          <a:custGeom>
            <a:avLst/>
            <a:gdLst>
              <a:gd name="T0" fmla="*/ 434175 h 434340"/>
              <a:gd name="T1" fmla="*/ 0 h 43434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34340">
                <a:moveTo>
                  <a:pt x="0" y="434175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3" name="object 13"/>
          <p:cNvSpPr>
            <a:spLocks/>
          </p:cNvSpPr>
          <p:nvPr/>
        </p:nvSpPr>
        <p:spPr bwMode="auto">
          <a:xfrm>
            <a:off x="4156075" y="1028700"/>
            <a:ext cx="0" cy="12700"/>
          </a:xfrm>
          <a:custGeom>
            <a:avLst/>
            <a:gdLst>
              <a:gd name="T0" fmla="*/ 12691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691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4" name="object 14"/>
          <p:cNvSpPr>
            <a:spLocks/>
          </p:cNvSpPr>
          <p:nvPr/>
        </p:nvSpPr>
        <p:spPr bwMode="auto">
          <a:xfrm>
            <a:off x="4156075" y="1016000"/>
            <a:ext cx="0" cy="12700"/>
          </a:xfrm>
          <a:custGeom>
            <a:avLst/>
            <a:gdLst>
              <a:gd name="T0" fmla="*/ 12704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5" name="object 15"/>
          <p:cNvSpPr>
            <a:spLocks/>
          </p:cNvSpPr>
          <p:nvPr/>
        </p:nvSpPr>
        <p:spPr bwMode="auto">
          <a:xfrm>
            <a:off x="4156075" y="1003300"/>
            <a:ext cx="0" cy="12700"/>
          </a:xfrm>
          <a:custGeom>
            <a:avLst/>
            <a:gdLst>
              <a:gd name="T0" fmla="*/ 12704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4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6"/>
          <p:cNvSpPr txBox="1"/>
          <p:nvPr/>
        </p:nvSpPr>
        <p:spPr>
          <a:xfrm>
            <a:off x="762000" y="976313"/>
            <a:ext cx="3084513" cy="5349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/>
            <a:r>
              <a:rPr lang="x-none" altLang="x-none" sz="1100">
                <a:solidFill>
                  <a:srgbClr val="CC0000"/>
                </a:solidFill>
                <a:latin typeface="Arial" charset="0"/>
              </a:rPr>
              <a:t>Mesos</a:t>
            </a:r>
            <a:endParaRPr lang="x-none" altLang="x-none" sz="1100">
              <a:latin typeface="Arial" charset="0"/>
            </a:endParaRPr>
          </a:p>
          <a:p>
            <a:pPr algn="ctr">
              <a:lnSpc>
                <a:spcPct val="103000"/>
              </a:lnSpc>
              <a:spcBef>
                <a:spcPts val="200"/>
              </a:spcBef>
            </a:pPr>
            <a:r>
              <a:rPr lang="x-none" altLang="x-none" sz="1100">
                <a:latin typeface="Arial" charset="0"/>
              </a:rPr>
              <a:t>A common </a:t>
            </a:r>
            <a:r>
              <a:rPr lang="x-none" altLang="x-none" sz="1100">
                <a:solidFill>
                  <a:srgbClr val="178DBC"/>
                </a:solidFill>
                <a:latin typeface="Arial" charset="0"/>
              </a:rPr>
              <a:t>resource sharing </a:t>
            </a:r>
            <a:r>
              <a:rPr lang="x-none" altLang="x-none" sz="1100">
                <a:latin typeface="Arial" charset="0"/>
              </a:rPr>
              <a:t>layer, over which diverse frameworks can run</a:t>
            </a:r>
          </a:p>
        </p:txBody>
      </p:sp>
      <p:sp>
        <p:nvSpPr>
          <p:cNvPr id="10257" name="object 17"/>
          <p:cNvSpPr>
            <a:spLocks noChangeArrowheads="1"/>
          </p:cNvSpPr>
          <p:nvPr/>
        </p:nvSpPr>
        <p:spPr bwMode="auto">
          <a:xfrm>
            <a:off x="858838" y="1892300"/>
            <a:ext cx="2879725" cy="7000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sp>
        <p:nvSpPr>
          <p:cNvPr id="10258" name="object 18"/>
          <p:cNvSpPr>
            <a:spLocks/>
          </p:cNvSpPr>
          <p:nvPr/>
        </p:nvSpPr>
        <p:spPr bwMode="auto">
          <a:xfrm>
            <a:off x="0" y="3346450"/>
            <a:ext cx="1536700" cy="109538"/>
          </a:xfrm>
          <a:custGeom>
            <a:avLst/>
            <a:gdLst>
              <a:gd name="T0" fmla="*/ 0 w 1536065"/>
              <a:gd name="T1" fmla="*/ 109656 h 109854"/>
              <a:gd name="T2" fmla="*/ 1535978 w 1536065"/>
              <a:gd name="T3" fmla="*/ 109656 h 109854"/>
              <a:gd name="T4" fmla="*/ 1535978 w 1536065"/>
              <a:gd name="T5" fmla="*/ 0 h 109854"/>
              <a:gd name="T6" fmla="*/ 0 w 1536065"/>
              <a:gd name="T7" fmla="*/ 0 h 109854"/>
              <a:gd name="T8" fmla="*/ 0 w 1536065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9" name="object 19"/>
          <p:cNvSpPr>
            <a:spLocks/>
          </p:cNvSpPr>
          <p:nvPr/>
        </p:nvSpPr>
        <p:spPr bwMode="auto">
          <a:xfrm>
            <a:off x="1536700" y="3346450"/>
            <a:ext cx="1535113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0" name="object 20"/>
          <p:cNvSpPr>
            <a:spLocks/>
          </p:cNvSpPr>
          <p:nvPr/>
        </p:nvSpPr>
        <p:spPr bwMode="auto">
          <a:xfrm>
            <a:off x="3071813" y="3346450"/>
            <a:ext cx="1536700" cy="109538"/>
          </a:xfrm>
          <a:custGeom>
            <a:avLst/>
            <a:gdLst>
              <a:gd name="T0" fmla="*/ 0 w 1536064"/>
              <a:gd name="T1" fmla="*/ 109656 h 109854"/>
              <a:gd name="T2" fmla="*/ 1535978 w 1536064"/>
              <a:gd name="T3" fmla="*/ 109656 h 109854"/>
              <a:gd name="T4" fmla="*/ 1535978 w 1536064"/>
              <a:gd name="T5" fmla="*/ 0 h 109854"/>
              <a:gd name="T6" fmla="*/ 0 w 1536064"/>
              <a:gd name="T7" fmla="*/ 0 h 109854"/>
              <a:gd name="T8" fmla="*/ 0 w 1536064"/>
              <a:gd name="T9" fmla="*/ 109656 h 109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09854">
                <a:moveTo>
                  <a:pt x="0" y="109656"/>
                </a:moveTo>
                <a:lnTo>
                  <a:pt x="1535978" y="109656"/>
                </a:lnTo>
                <a:lnTo>
                  <a:pt x="1535978" y="0"/>
                </a:lnTo>
                <a:lnTo>
                  <a:pt x="0" y="0"/>
                </a:lnTo>
                <a:lnTo>
                  <a:pt x="0" y="10965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object 21"/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en-US"/>
              <a:t>Engin Arslan</a:t>
            </a:r>
            <a:endParaRPr spc="-30"/>
          </a:p>
        </p:txBody>
      </p:sp>
      <p:sp>
        <p:nvSpPr>
          <p:cNvPr id="22" name="object 22"/>
          <p:cNvSpPr txBox="1"/>
          <p:nvPr/>
        </p:nvSpPr>
        <p:spPr>
          <a:xfrm>
            <a:off x="1909763" y="3352800"/>
            <a:ext cx="788987" cy="101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600" spc="-10" dirty="0">
                <a:latin typeface="Verdana"/>
                <a:ea typeface="+mn-ea"/>
                <a:cs typeface="Verdana"/>
              </a:rPr>
              <a:t>R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75" dirty="0">
                <a:latin typeface="Verdana"/>
                <a:ea typeface="+mn-ea"/>
                <a:cs typeface="Verdana"/>
              </a:rPr>
              <a:t>s</a:t>
            </a:r>
            <a:r>
              <a:rPr sz="600" spc="-50" dirty="0">
                <a:latin typeface="Verdana"/>
                <a:ea typeface="+mn-ea"/>
                <a:cs typeface="Verdana"/>
              </a:rPr>
              <a:t>o</a:t>
            </a:r>
            <a:r>
              <a:rPr sz="600" spc="-55" dirty="0">
                <a:latin typeface="Verdana"/>
                <a:ea typeface="+mn-ea"/>
                <a:cs typeface="Verdana"/>
              </a:rPr>
              <a:t>u</a:t>
            </a:r>
            <a:r>
              <a:rPr sz="600" spc="-45" dirty="0">
                <a:latin typeface="Verdana"/>
                <a:ea typeface="+mn-ea"/>
                <a:cs typeface="Verdana"/>
              </a:rPr>
              <a:t>r</a:t>
            </a:r>
            <a:r>
              <a:rPr sz="600" spc="-35" dirty="0">
                <a:latin typeface="Verdana"/>
                <a:ea typeface="+mn-ea"/>
                <a:cs typeface="Verdana"/>
              </a:rPr>
              <a:t>c</a:t>
            </a:r>
            <a:r>
              <a:rPr sz="600" spc="-80" dirty="0">
                <a:latin typeface="Verdana"/>
                <a:ea typeface="+mn-ea"/>
                <a:cs typeface="Verdana"/>
              </a:rPr>
              <a:t>e </a:t>
            </a:r>
            <a:r>
              <a:rPr sz="600" spc="45" dirty="0">
                <a:latin typeface="Verdana"/>
                <a:ea typeface="+mn-ea"/>
                <a:cs typeface="Verdana"/>
              </a:rPr>
              <a:t>M</a:t>
            </a:r>
            <a:r>
              <a:rPr sz="600" spc="-60" dirty="0">
                <a:latin typeface="Verdana"/>
                <a:ea typeface="+mn-ea"/>
                <a:cs typeface="Verdana"/>
              </a:rPr>
              <a:t>a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60" dirty="0">
                <a:latin typeface="Verdana"/>
                <a:ea typeface="+mn-ea"/>
                <a:cs typeface="Verdana"/>
              </a:rPr>
              <a:t>ag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85" dirty="0">
                <a:latin typeface="Verdana"/>
                <a:ea typeface="+mn-ea"/>
                <a:cs typeface="Verdana"/>
              </a:rPr>
              <a:t>m</a:t>
            </a:r>
            <a:r>
              <a:rPr sz="600" spc="-80" dirty="0">
                <a:latin typeface="Verdana"/>
                <a:ea typeface="+mn-ea"/>
                <a:cs typeface="Verdana"/>
              </a:rPr>
              <a:t>e</a:t>
            </a:r>
            <a:r>
              <a:rPr sz="600" spc="-55" dirty="0">
                <a:latin typeface="Verdana"/>
                <a:ea typeface="+mn-ea"/>
                <a:cs typeface="Verdana"/>
              </a:rPr>
              <a:t>n</a:t>
            </a:r>
            <a:r>
              <a:rPr sz="600" spc="-10" dirty="0">
                <a:latin typeface="Verdana"/>
                <a:ea typeface="+mn-ea"/>
                <a:cs typeface="Verdana"/>
              </a:rPr>
              <a:t>t</a:t>
            </a:r>
            <a:endParaRPr sz="60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A5A5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3341</Words>
  <Application>Microsoft Macintosh PowerPoint</Application>
  <PresentationFormat>Custom</PresentationFormat>
  <Paragraphs>630</Paragraphs>
  <Slides>70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0" baseType="lpstr">
      <vt:lpstr>Arial</vt:lpstr>
      <vt:lpstr>Calibri</vt:lpstr>
      <vt:lpstr>Cambria Math</vt:lpstr>
      <vt:lpstr>Franklin Gothic Book</vt:lpstr>
      <vt:lpstr>Lucida Sans</vt:lpstr>
      <vt:lpstr>Lucida Sans Unicode</vt:lpstr>
      <vt:lpstr>Tahoma</vt:lpstr>
      <vt:lpstr>Times New Roman</vt:lpstr>
      <vt:lpstr>Verdana</vt:lpstr>
      <vt:lpstr>Office Theme</vt:lpstr>
      <vt:lpstr>PowerPoint Presentation</vt:lpstr>
      <vt:lpstr>Motivation</vt:lpstr>
      <vt:lpstr>Motivation</vt:lpstr>
      <vt:lpstr>Proposed Solution</vt:lpstr>
      <vt:lpstr>Proposed Solution</vt:lpstr>
      <vt:lpstr>Two Resource Management Systems ...</vt:lpstr>
      <vt:lpstr>Two Resource Management Systems ...</vt:lpstr>
      <vt:lpstr>Mesos</vt:lpstr>
      <vt:lpstr>Mesos</vt:lpstr>
      <vt:lpstr>Mesos Goals</vt:lpstr>
      <vt:lpstr>Computation Model</vt:lpstr>
      <vt:lpstr>Computation Model</vt:lpstr>
      <vt:lpstr>Computation Model</vt:lpstr>
      <vt:lpstr>Computation Model</vt:lpstr>
      <vt:lpstr>Mesos Design Elements</vt:lpstr>
      <vt:lpstr>Fine-Grained Sharing</vt:lpstr>
      <vt:lpstr>Resource Offer</vt:lpstr>
      <vt:lpstr>PowerPoint Presentation</vt:lpstr>
      <vt:lpstr>Schedule Frameworks</vt:lpstr>
      <vt:lpstr>Global Scheduler (1/2)</vt:lpstr>
      <vt:lpstr>Global Scheduler (2/2)</vt:lpstr>
      <vt:lpstr>Distributed Scheduler (1/3)</vt:lpstr>
      <vt:lpstr>Distributed Scheduler (2/3)</vt:lpstr>
      <vt:lpstr>Distributed Scheduler (3/3)</vt:lpstr>
      <vt:lpstr>Mesos Architecture (1/4)</vt:lpstr>
      <vt:lpstr>Mesos Architecture (2/4)</vt:lpstr>
      <vt:lpstr>Mesos Architecture (3/4)</vt:lpstr>
      <vt:lpstr>Mesos Architecture (4/4)</vt:lpstr>
      <vt:lpstr>PowerPoint Presentation</vt:lpstr>
      <vt:lpstr>Single Resource: Fair Sharing</vt:lpstr>
      <vt:lpstr>Single Resource: Fair Sharing</vt:lpstr>
      <vt:lpstr>Single Resource: Fair Sharing</vt:lpstr>
      <vt:lpstr>Max-Min Fairness</vt:lpstr>
      <vt:lpstr>Max-Min Fairness</vt:lpstr>
      <vt:lpstr>Max-Min Fairness</vt:lpstr>
      <vt:lpstr>Max-Min Fairness</vt:lpstr>
      <vt:lpstr>Why is Fair Sharing Useful?</vt:lpstr>
      <vt:lpstr>Properties of Max-Min Fairness</vt:lpstr>
      <vt:lpstr>Properties of Max-Min Fairness</vt:lpstr>
      <vt:lpstr>PowerPoint Presentation</vt:lpstr>
      <vt:lpstr>PowerPoint Presentation</vt:lpstr>
      <vt:lpstr>Problem</vt:lpstr>
      <vt:lpstr>Problem</vt:lpstr>
      <vt:lpstr>Problem</vt:lpstr>
      <vt:lpstr>A Natural Policy (1/2)</vt:lpstr>
      <vt:lpstr>A Natural Policy (1/2)</vt:lpstr>
      <vt:lpstr>A Natural Policy (1/2)</vt:lpstr>
      <vt:lpstr>A Natural Policy (2/2)</vt:lpstr>
      <vt:lpstr>Challenge</vt:lpstr>
      <vt:lpstr>Proposed Solution</vt:lpstr>
      <vt:lpstr>Dominant Resource Fairness (DRF) (1/2)</vt:lpstr>
      <vt:lpstr>Dominant Resource Fairness (DRF) (1/2)</vt:lpstr>
      <vt:lpstr>Dominant Resource Fairness (DRF) (2/2)</vt:lpstr>
      <vt:lpstr>Dominant Resource Fairness (DRF) (2/2)</vt:lpstr>
      <vt:lpstr>Dominant Resource Fairness (DRF) (2/2)</vt:lpstr>
      <vt:lpstr>Online DRF Scheduler</vt:lpstr>
      <vt:lpstr>Two Resource Management Systems ...</vt:lpstr>
      <vt:lpstr>YARN</vt:lpstr>
      <vt:lpstr>YARN Architecture</vt:lpstr>
      <vt:lpstr>YARN Architecture - Resource Manager (1/2)</vt:lpstr>
      <vt:lpstr>YARN Architecture - Resource Manager (2/2)</vt:lpstr>
      <vt:lpstr>YARN Architecture - Application Manager (1/2)</vt:lpstr>
      <vt:lpstr>YARN Architecture - Application Manager (2/2)</vt:lpstr>
      <vt:lpstr>YARN Architecture - Node Manager (1/2)</vt:lpstr>
      <vt:lpstr>YARN Architecture - Node Manager (2/2)</vt:lpstr>
      <vt:lpstr>YARN Framework (1/2)</vt:lpstr>
      <vt:lpstr>YARN Framework (2/2)</vt:lpstr>
      <vt:lpstr>Mesos vs. YARN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Engin Arslan</cp:lastModifiedBy>
  <cp:revision>21</cp:revision>
  <dcterms:created xsi:type="dcterms:W3CDTF">2018-04-24T19:45:07Z</dcterms:created>
  <dcterms:modified xsi:type="dcterms:W3CDTF">2020-04-28T21:48:27Z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2018-04-24T00:00:00Z</vt:filetime>
  </property>
  <property fmtid="{D5CDD505-2E9C-101B-9397-08002B2CF9AE}" pid="3" name="LastSaved">
    <vt:filetime>2018-04-24T00:00:00Z</vt:filetime>
  </property>
</Properties>
</file>