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0A59E-6554-4E57-BC03-6C7054505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9E2C81-F320-40B6-B3E0-4319CF329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9BBCAB-F2BD-478C-A91D-4D1E25BB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710A-5F7C-4918-B29B-3A33794EB3F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BB2596-8029-48C5-B015-3C690282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C2F439-DC2F-4A68-A85E-84BCF989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BB9C-1463-40DF-AB81-4A6D01B6D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80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8CE60-574D-4126-B0BC-267EEE62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08ABCA-561C-465F-9A3A-FADA9D5E1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BC46AE-CF45-4547-BCA8-2E3A5EA5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710A-5F7C-4918-B29B-3A33794EB3F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159D57-2544-4F4E-B072-A675D2D6A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B57773-E671-40CD-A14C-F06916ED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BB9C-1463-40DF-AB81-4A6D01B6D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95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C7A2F7-8E28-4B14-BF6B-9010CA4BE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CE1845-6E61-46C5-90CA-63B9CC605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0B24A6-BE65-44C5-961F-DDD18000D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710A-5F7C-4918-B29B-3A33794EB3F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D4BB7A-D6DD-4D1F-A96B-0AD4C1BF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10A6DF-C3C4-4375-ABE0-EFE6D592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BB9C-1463-40DF-AB81-4A6D01B6D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83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9A51C-A46C-47F2-B763-EE56D191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5F5EE5-AA44-4BDB-9E27-64D51AAF4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C9293A-00CD-4235-8507-341F1893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710A-5F7C-4918-B29B-3A33794EB3F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A5F3F7-7FA0-4662-821A-FE2B9FDF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8C9CAA-F9C2-4332-8F39-7AF53DE1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BB9C-1463-40DF-AB81-4A6D01B6D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05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298DB-1531-4F94-99A4-621ABA80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F907D0-FBB8-4EF7-B882-365C83F4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22BE34-82F0-4EBC-A108-BE6B2EFC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710A-5F7C-4918-B29B-3A33794EB3F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41716A-14D9-4750-AA94-9DFE014B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F6298D-3392-4E24-8059-2145F27E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BB9C-1463-40DF-AB81-4A6D01B6D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17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E0B40-D093-472D-83E8-29B6156D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F46662-069D-4325-BAAD-BFA7FB8AE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A53C75-8BDD-4F60-B1C8-9BB875190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656B7D-6B79-4C1D-A595-3165309E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710A-5F7C-4918-B29B-3A33794EB3F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3F78EA-151B-4BF6-A540-6FBDF3AE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E9CADD-BD2C-4B72-9E28-225C5272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BB9C-1463-40DF-AB81-4A6D01B6D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2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0FE3-3BE3-4177-AEED-CEA84C96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29C3F4-F5D2-47E0-9A58-D7A90B8FF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DB5E28-206D-458B-A10D-F80FAFB34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A8E41BB-7052-44FB-8F29-69EA1B578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26CFEF-26F1-48E8-87C8-AE0AC6BE8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B8600A-69E7-42B5-A39D-88F655B0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710A-5F7C-4918-B29B-3A33794EB3F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6B4D78-4D2E-477C-A28A-CDFBCDC8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F1CA0F-EB11-419F-8844-C34CF152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BB9C-1463-40DF-AB81-4A6D01B6D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64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840A2-81BD-4C90-B04A-DC5D171D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767518-3856-43E9-95E5-5BA6165F9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710A-5F7C-4918-B29B-3A33794EB3F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334C739-AABB-49EA-9C03-B5434F0E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F35B6A-9423-4A42-B1E3-C450C003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BB9C-1463-40DF-AB81-4A6D01B6D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14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9CDEB34-06CA-4194-A7A7-4EA6B8D6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710A-5F7C-4918-B29B-3A33794EB3F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0987B6-5E3F-48EF-B1B3-DEF49FF1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99D93F-9707-49CF-AD03-8F1C38FE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BB9C-1463-40DF-AB81-4A6D01B6D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67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5E3E6-285C-4F3F-9170-DB09E92E0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14375B-0909-4FF7-AA7C-D22A0BB62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43AE00-ECC7-45B0-B591-FDCAE8BCD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B50D7B-49B1-4880-81DB-BBD53FAB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710A-5F7C-4918-B29B-3A33794EB3F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FE0DB2-C2BB-48D3-8DEC-1E4F03C4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6FF9F7-66CD-4F73-9CBF-E583CD10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BB9C-1463-40DF-AB81-4A6D01B6D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5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D0BEF-9495-4182-AF4E-82B708553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EA2100-C62E-4B92-ABE9-C810A0195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C817B5-C470-4A55-9226-5798C5C63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52983D-1A68-4045-A78D-ACD2509A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710A-5F7C-4918-B29B-3A33794EB3F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C6F30C-2797-466A-9CF7-A0BBD9C0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874ECB-736A-44CF-B4CA-A7443644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BB9C-1463-40DF-AB81-4A6D01B6D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58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EA052-BFB2-485A-B908-F07FAA84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405DC3-BC06-4406-9CED-4FD311487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675A66-0CD1-4F32-A56D-36094BB65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D710A-5F7C-4918-B29B-3A33794EB3F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A981E1-2733-47EA-BB7A-7AA6C742F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74CCBA-BAD9-4286-9487-0639F1626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2BB9C-1463-40DF-AB81-4A6D01B6D4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69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A8B6EC-274D-44E3-B78D-A9E9FAC2E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DDC22-03FB-4E11-AEEB-A4112EAB8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2376" y="1122363"/>
            <a:ext cx="6445624" cy="2387600"/>
          </a:xfrm>
        </p:spPr>
        <p:txBody>
          <a:bodyPr>
            <a:noAutofit/>
          </a:bodyPr>
          <a:lstStyle/>
          <a:p>
            <a:pPr algn="r"/>
            <a:r>
              <a:rPr lang="ru-RU" sz="3600" b="1" dirty="0"/>
              <a:t>Права командиров по применению дисциплинарных взысканий к подчиненным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40FA67-0B5C-492F-8840-A725EB4F9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Подготовил</a:t>
            </a:r>
            <a:r>
              <a:rPr lang="en-US" dirty="0"/>
              <a:t>: </a:t>
            </a:r>
            <a:r>
              <a:rPr lang="ru-RU" dirty="0"/>
              <a:t>Богданов Ренат</a:t>
            </a:r>
          </a:p>
        </p:txBody>
      </p:sp>
    </p:spTree>
    <p:extLst>
      <p:ext uri="{BB962C8B-B14F-4D97-AF65-F5344CB8AC3E}">
        <p14:creationId xmlns:p14="http://schemas.microsoft.com/office/powerpoint/2010/main" val="159890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5937F-E910-49C8-95C2-A850457F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Источник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EAA932-DA2D-42FB-A7D2-A9CB46DD3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ru-RU" dirty="0"/>
              <a:t>Указ Президента РФ от 10.11.2007 N 1495 (ред. от 01.03.2024) "Об утверждении общевоинских уставов Вооруженных Сил Российской Федерации" (вместе с "Уставом внутренней службы Вооруженных Сил Российской Федерации", "</a:t>
            </a:r>
            <a:r>
              <a:rPr lang="ru-RU" b="1" dirty="0"/>
              <a:t>Дисциплинарным уставом Вооруженных Сил Российской Федерации</a:t>
            </a:r>
            <a:r>
              <a:rPr lang="ru-RU" dirty="0"/>
              <a:t>", "Уставом гарнизонной и караульной служб Вооруженных Сил Российской Федерации")</a:t>
            </a:r>
          </a:p>
          <a:p>
            <a:pPr marL="0" indent="0" algn="l">
              <a:buNone/>
            </a:pPr>
            <a:endParaRPr lang="ru-RU" dirty="0"/>
          </a:p>
          <a:p>
            <a:pPr marL="0" indent="0" algn="l">
              <a:buNone/>
            </a:pPr>
            <a:r>
              <a:rPr lang="ru-RU" dirty="0"/>
              <a:t>"</a:t>
            </a:r>
            <a:r>
              <a:rPr lang="ru-RU" b="1" dirty="0"/>
              <a:t>Дисциплинарный устав Вооруженных Сил Российской Федерации</a:t>
            </a:r>
            <a:r>
              <a:rPr lang="ru-RU" dirty="0"/>
              <a:t>", глава </a:t>
            </a:r>
            <a:r>
              <a:rPr lang="en-US" dirty="0"/>
              <a:t>4 </a:t>
            </a:r>
            <a:r>
              <a:rPr lang="ru-RU" dirty="0"/>
              <a:t>«Дисциплинарные взыскания». Права командиров (начальников) по применению дисциплинарных взысканий к подчиненным им солдатам, матросам, сержантам и старшинам, пункты 56-60.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044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5C909-5748-4DB8-9D54-56D02E38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Пункт 56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0521BD-77A9-4331-961B-D1759121D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l">
              <a:buNone/>
            </a:pPr>
            <a:r>
              <a:rPr lang="ru-RU" dirty="0"/>
              <a:t>Командир отделения, заместитель командира взвода, старшина роты (команды) и командир взвода (группы) имеют право:</a:t>
            </a:r>
          </a:p>
          <a:p>
            <a:pPr indent="0" algn="l">
              <a:buNone/>
            </a:pPr>
            <a:r>
              <a:rPr lang="ru-RU" dirty="0"/>
              <a:t>а) объявлять выговор и строгий выговор;</a:t>
            </a:r>
          </a:p>
          <a:p>
            <a:pPr indent="0" algn="l">
              <a:buNone/>
            </a:pPr>
            <a:r>
              <a:rPr lang="ru-RU" dirty="0"/>
              <a:t>б) лишать солдат и матросов очередного увольнения из расположения воинской части или с корабля на берег.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504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5C3B8-50E8-4F47-BFAF-446E125A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Пункт 57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5CA1AD-4707-495B-AC69-D352BD312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ru-RU" dirty="0"/>
              <a:t>Командир роты (боевого катера, корабля 4 ранга) имеет право:</a:t>
            </a:r>
          </a:p>
          <a:p>
            <a:pPr indent="0">
              <a:buNone/>
            </a:pPr>
            <a:r>
              <a:rPr lang="ru-RU" dirty="0"/>
              <a:t>а) объявлять выговор и строгий выговор;</a:t>
            </a:r>
          </a:p>
          <a:p>
            <a:pPr indent="0">
              <a:buNone/>
            </a:pPr>
            <a:r>
              <a:rPr lang="ru-RU" dirty="0"/>
              <a:t>б) лишать солдат, матросов, сержантов и старшин очередного увольнения из расположения воинской части или с корабля на берег;</a:t>
            </a:r>
          </a:p>
          <a:p>
            <a:pPr indent="0">
              <a:buNone/>
            </a:pPr>
            <a:r>
              <a:rPr lang="ru-RU" dirty="0"/>
              <a:t>в) предупреждать о неполном служебном соответствии солдат и матросов.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1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286A2-ECFE-4124-B5C2-BC1FF519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Пункт 58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E7810B-D341-4E46-95D9-257D6184B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Командир батальона имеет право:</a:t>
            </a:r>
          </a:p>
          <a:p>
            <a:pPr marL="0" indent="0">
              <a:buNone/>
            </a:pPr>
            <a:r>
              <a:rPr lang="ru-RU" dirty="0"/>
              <a:t>а) объявлять выговор и строгий выговор;</a:t>
            </a:r>
          </a:p>
          <a:p>
            <a:pPr marL="0" indent="0">
              <a:buNone/>
            </a:pPr>
            <a:r>
              <a:rPr lang="ru-RU" dirty="0"/>
              <a:t>б) лишать солдат, матросов, сержантов и старшин очередного увольнения из расположения воинской части или с корабля на берег;</a:t>
            </a:r>
          </a:p>
          <a:p>
            <a:pPr marL="0" indent="0">
              <a:buNone/>
            </a:pPr>
            <a:r>
              <a:rPr lang="ru-RU" dirty="0"/>
              <a:t>в) предупреждать о неполном служебном соответствии солдат, матросов, сержантов и старшин.</a:t>
            </a:r>
          </a:p>
          <a:p>
            <a:pPr marL="0" indent="0">
              <a:buNone/>
            </a:pPr>
            <a:r>
              <a:rPr lang="ru-RU" dirty="0"/>
              <a:t>Командир отдельного батальона (корабля 2 и 3 ранга), а также командир отдельной воинской части, пользующийся в соответствии со статьей 11 настоящего Устава дисциплинарной властью командира батальона, кроме того, имеют право применять дисциплинарные взыскания, предусмотренные пунктами "д" - "ж" статьи 59 настоящего Устава.</a:t>
            </a:r>
          </a:p>
        </p:txBody>
      </p:sp>
    </p:spTree>
    <p:extLst>
      <p:ext uri="{BB962C8B-B14F-4D97-AF65-F5344CB8AC3E}">
        <p14:creationId xmlns:p14="http://schemas.microsoft.com/office/powerpoint/2010/main" val="318635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EAEF9C-A168-4E00-A37B-4877158F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Пункт 59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B4FD35-33BF-41C4-A053-C805B5EA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Командир полка (корабля 1 ранга) имеет право:</a:t>
            </a:r>
          </a:p>
          <a:p>
            <a:pPr marL="0" indent="0">
              <a:buNone/>
            </a:pPr>
            <a:r>
              <a:rPr lang="ru-RU" dirty="0"/>
              <a:t>а) объявлять выговор и строгий выговор;</a:t>
            </a:r>
          </a:p>
          <a:p>
            <a:pPr marL="0" indent="0">
              <a:buNone/>
            </a:pPr>
            <a:r>
              <a:rPr lang="ru-RU" dirty="0"/>
              <a:t>б) лишать солдат, матросов, сержантов и старшин очередного увольнения из расположения воинской части или с корабля на берег;</a:t>
            </a:r>
          </a:p>
          <a:p>
            <a:pPr marL="0" indent="0">
              <a:buNone/>
            </a:pPr>
            <a:r>
              <a:rPr lang="ru-RU" dirty="0"/>
              <a:t>в) предупреждать о неполном служебном соответствии солдат, матросов, сержантов и старшин;</a:t>
            </a:r>
          </a:p>
          <a:p>
            <a:pPr marL="0" indent="0">
              <a:buNone/>
            </a:pPr>
            <a:r>
              <a:rPr lang="ru-RU" dirty="0"/>
              <a:t>г) лишать нагрудного знака отличника;</a:t>
            </a:r>
          </a:p>
          <a:p>
            <a:pPr marL="0" indent="0">
              <a:buNone/>
            </a:pPr>
            <a:r>
              <a:rPr lang="ru-RU" dirty="0"/>
              <a:t>д) снижать в воинской должности ефрейторов, старших матросов, сержантов и старшин;</a:t>
            </a:r>
          </a:p>
          <a:p>
            <a:pPr marL="0" indent="0">
              <a:buNone/>
            </a:pPr>
            <a:r>
              <a:rPr lang="ru-RU" dirty="0"/>
              <a:t>е) снижать в воинском звании ефрейторов, старших матросов, сержантов и старшин на одну ступень от старшего сержанта, главного старшины и ниже, в том числе со снижением в воинской должности;</a:t>
            </a:r>
          </a:p>
          <a:p>
            <a:pPr marL="0" indent="0">
              <a:buNone/>
            </a:pPr>
            <a:r>
              <a:rPr lang="ru-RU" dirty="0"/>
              <a:t>ж) досрочно увольнять с военной службы в связи с невыполнением условий контракта солдат, матросов, сержантов и старшин.</a:t>
            </a:r>
          </a:p>
        </p:txBody>
      </p:sp>
    </p:spTree>
    <p:extLst>
      <p:ext uri="{BB962C8B-B14F-4D97-AF65-F5344CB8AC3E}">
        <p14:creationId xmlns:p14="http://schemas.microsoft.com/office/powerpoint/2010/main" val="76526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62910-FB19-4A56-AC13-B780A7A1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Пункт 60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93782E-14AF-45D5-9AC9-3C35860C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200" dirty="0"/>
              <a:t>Командир дивизии, командир корпуса (эскадры), командующий армией (флотилией) и командующий войсками военного округа, фронта, флотом и им равные в отношении подчиненных им солдат, матросов, сержантов и старшин пользуются правом применять дисциплинарные взыскания в полном объеме настоящего Устава.</a:t>
            </a:r>
          </a:p>
        </p:txBody>
      </p:sp>
    </p:spTree>
    <p:extLst>
      <p:ext uri="{BB962C8B-B14F-4D97-AF65-F5344CB8AC3E}">
        <p14:creationId xmlns:p14="http://schemas.microsoft.com/office/powerpoint/2010/main" val="232887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BF745-1865-4D35-A587-3B90BD71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9227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2214646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444</TotalTime>
  <Words>503</Words>
  <Application>Microsoft Office PowerPoint</Application>
  <PresentationFormat>Широкоэкранный</PresentationFormat>
  <Paragraphs>33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Права командиров по применению дисциплинарных взысканий к подчиненным</vt:lpstr>
      <vt:lpstr>Источник информации</vt:lpstr>
      <vt:lpstr>Пункт 56</vt:lpstr>
      <vt:lpstr>Пункт 57</vt:lpstr>
      <vt:lpstr>Пункт 58</vt:lpstr>
      <vt:lpstr>Пункт 59</vt:lpstr>
      <vt:lpstr>Пункт 60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Права командиров по применению дисциплинарных взысканий к подчиненным</dc:title>
  <dc:creator>Богданов Ренат Алексеевич</dc:creator>
  <cp:lastModifiedBy>Богданов Ренат Алексеевич</cp:lastModifiedBy>
  <cp:revision>13</cp:revision>
  <dcterms:created xsi:type="dcterms:W3CDTF">2024-10-06T06:44:37Z</dcterms:created>
  <dcterms:modified xsi:type="dcterms:W3CDTF">2024-10-07T19:01:42Z</dcterms:modified>
</cp:coreProperties>
</file>