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DA6FB-3279-4539-A8BC-0E6DEC2C7C2C}" v="448" dt="2021-03-19T12:02:44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E%D1%82%D0%BE%D0%BA_%D0%B4%D0%B0%D0%BD%D0%BD%D1%8B%D1%85" TargetMode="External"/><Relationship Id="rId3" Type="http://schemas.openxmlformats.org/officeDocument/2006/relationships/hyperlink" Target="https://ru.wikipedia.org/wiki/%D0%90%D0%BB%D0%B3%D0%BE%D1%80%D0%B8%D1%82%D0%BC_%D1%81%D0%BE%D1%80%D1%82%D0%B8%D1%80%D0%BE%D0%B2%D0%BA%D0%B8" TargetMode="External"/><Relationship Id="rId7" Type="http://schemas.openxmlformats.org/officeDocument/2006/relationships/hyperlink" Target="https://ru.wikipedia.org/wiki/%D0%9F%D0%BE%D1%81%D0%BB%D0%B5%D0%B4%D0%BE%D0%B2%D0%B0%D1%82%D0%B5%D0%BB%D1%8C%D0%BD%D1%8B%D0%B9_%D0%B4%D0%BE%D1%81%D1%82%D1%83%D0%BF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C%D0%BD%D0%BE%D0%B6%D0%B5%D1%81%D1%82%D0%B2%D0%BE#%D0%AD%D0%BB%D0%B5%D0%BC%D0%B5%D0%BD%D1%82_%D0%BC%D0%BD%D0%BE%D0%B6%D0%B5%D1%81%D1%82%D0%B2%D0%B0" TargetMode="External"/><Relationship Id="rId11" Type="http://schemas.openxmlformats.org/officeDocument/2006/relationships/hyperlink" Target="https://ru.wikipedia.org/wiki/%D0%A0%D0%B5%D1%88%D0%B5%D0%BD%D0%B8%D0%B5_%D0%B7%D0%B0%D0%B4%D0%B0%D1%87" TargetMode="External"/><Relationship Id="rId5" Type="http://schemas.openxmlformats.org/officeDocument/2006/relationships/hyperlink" Target="https://ru.wikipedia.org/wiki/%D0%A1%D1%82%D1%80%D1%83%D0%BA%D1%82%D1%83%D1%80%D0%B0_%D0%B4%D0%B0%D0%BD%D0%BD%D1%8B%D1%85" TargetMode="External"/><Relationship Id="rId10" Type="http://schemas.openxmlformats.org/officeDocument/2006/relationships/hyperlink" Target="https://ru.wikipedia.org/wiki/%D0%A0%D0%B5%D0%BA%D1%83%D1%80%D1%81%D0%B8%D1%8F" TargetMode="External"/><Relationship Id="rId4" Type="http://schemas.openxmlformats.org/officeDocument/2006/relationships/hyperlink" Target="https://ru.wikipedia.org/wiki/%D0%A1%D0%BF%D0%B8%D1%81%D0%BE%D0%BA_(%D0%B8%D0%BD%D1%84%D0%BE%D1%80%D0%BC%D0%B0%D1%82%D0%B8%D0%BA%D0%B0)" TargetMode="External"/><Relationship Id="rId9" Type="http://schemas.openxmlformats.org/officeDocument/2006/relationships/hyperlink" Target="https://ru.wikipedia.org/wiki/%D0%A0%D0%B0%D0%B7%D0%B4%D0%B5%D0%BB%D1%8F%D0%B9_%D0%B8_%D0%B2%D0%BB%D0%B0%D1%81%D1%82%D0%B2%D1%83%D0%B9_(%D0%BF%D1%80%D0%BE%D0%B3%D1%80%D0%B0%D0%BC%D0%BC%D0%B8%D1%80%D0%BE%D0%B2%D0%B0%D0%BD%D0%B8%D0%B5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B0948-78EC-406E-A641-40552D71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6504"/>
          </a:xfrm>
        </p:spPr>
        <p:txBody>
          <a:bodyPr/>
          <a:lstStyle/>
          <a:p>
            <a:pPr algn="ctr"/>
            <a:r>
              <a:rPr lang="ru-RU" dirty="0" err="1">
                <a:latin typeface="Times New Roman"/>
                <a:cs typeface="Calibri Light"/>
              </a:rPr>
              <a:t>Merge</a:t>
            </a:r>
            <a:r>
              <a:rPr lang="ru-RU" dirty="0">
                <a:latin typeface="Times New Roman"/>
                <a:cs typeface="Calibri Light"/>
              </a:rPr>
              <a:t> </a:t>
            </a:r>
            <a:r>
              <a:rPr lang="ru-RU" dirty="0" err="1">
                <a:latin typeface="Times New Roman"/>
                <a:cs typeface="Calibri Light"/>
              </a:rPr>
              <a:t>sort</a:t>
            </a:r>
            <a:r>
              <a:rPr lang="ru-RU" dirty="0">
                <a:latin typeface="Times New Roman"/>
                <a:cs typeface="Calibri Light"/>
              </a:rPr>
              <a:t> (Сортировка слиянием)</a:t>
            </a:r>
          </a:p>
        </p:txBody>
      </p:sp>
    </p:spTree>
    <p:extLst>
      <p:ext uri="{BB962C8B-B14F-4D97-AF65-F5344CB8AC3E}">
        <p14:creationId xmlns:p14="http://schemas.microsoft.com/office/powerpoint/2010/main" val="1275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EDA3A-556E-48D4-BAE1-8D5B6DF99A0E}"/>
              </a:ext>
            </a:extLst>
          </p:cNvPr>
          <p:cNvSpPr txBox="1"/>
          <p:nvPr/>
        </p:nvSpPr>
        <p:spPr>
          <a:xfrm>
            <a:off x="-4482" y="4825254"/>
            <a:ext cx="882799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/>
              <a:t>Сортировка</a:t>
            </a:r>
            <a:r>
              <a:rPr lang="ru-RU" b="1" dirty="0">
                <a:ea typeface="+mn-lt"/>
                <a:cs typeface="+mn-lt"/>
              </a:rPr>
              <a:t> слиянием</a:t>
            </a:r>
            <a:r>
              <a:rPr lang="ru-RU" dirty="0">
                <a:ea typeface="+mn-lt"/>
                <a:cs typeface="+mn-lt"/>
              </a:rPr>
              <a:t> (</a:t>
            </a:r>
            <a:r>
              <a:rPr lang="ru-RU" dirty="0">
                <a:ea typeface="+mn-lt"/>
                <a:cs typeface="+mn-lt"/>
                <a:hlinkClick r:id="rId2"/>
              </a:rPr>
              <a:t>англ.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en" i="1" dirty="0">
                <a:ea typeface="+mn-lt"/>
                <a:cs typeface="+mn-lt"/>
              </a:rPr>
              <a:t>merge sort</a:t>
            </a:r>
            <a:r>
              <a:rPr lang="ru-RU" dirty="0">
                <a:ea typeface="+mn-lt"/>
                <a:cs typeface="+mn-lt"/>
              </a:rPr>
              <a:t>) — </a:t>
            </a:r>
            <a:r>
              <a:rPr lang="ru-RU" dirty="0">
                <a:ea typeface="+mn-lt"/>
                <a:cs typeface="+mn-lt"/>
                <a:hlinkClick r:id="rId3"/>
              </a:rPr>
              <a:t>алгоритм сортировки</a:t>
            </a:r>
            <a:r>
              <a:rPr lang="ru-RU" dirty="0">
                <a:ea typeface="+mn-lt"/>
                <a:cs typeface="+mn-lt"/>
              </a:rPr>
              <a:t>, который упорядочивает </a:t>
            </a:r>
            <a:r>
              <a:rPr lang="ru-RU" dirty="0">
                <a:ea typeface="+mn-lt"/>
                <a:cs typeface="+mn-lt"/>
                <a:hlinkClick r:id="rId4"/>
              </a:rPr>
              <a:t>списки</a:t>
            </a:r>
            <a:r>
              <a:rPr lang="ru-RU" dirty="0">
                <a:ea typeface="+mn-lt"/>
                <a:cs typeface="+mn-lt"/>
              </a:rPr>
              <a:t> (или другие </a:t>
            </a:r>
            <a:r>
              <a:rPr lang="ru-RU" dirty="0">
                <a:ea typeface="+mn-lt"/>
                <a:cs typeface="+mn-lt"/>
                <a:hlinkClick r:id="rId5"/>
              </a:rPr>
              <a:t>структуры данных</a:t>
            </a:r>
            <a:r>
              <a:rPr lang="ru-RU" dirty="0">
                <a:ea typeface="+mn-lt"/>
                <a:cs typeface="+mn-lt"/>
              </a:rPr>
              <a:t>, доступ к </a:t>
            </a:r>
            <a:r>
              <a:rPr lang="ru-RU" dirty="0">
                <a:ea typeface="+mn-lt"/>
                <a:cs typeface="+mn-lt"/>
                <a:hlinkClick r:id="rId6"/>
              </a:rPr>
              <a:t>элементам</a:t>
            </a:r>
            <a:r>
              <a:rPr lang="ru-RU" dirty="0">
                <a:ea typeface="+mn-lt"/>
                <a:cs typeface="+mn-lt"/>
              </a:rPr>
              <a:t> которых можно получать только </a:t>
            </a:r>
            <a:r>
              <a:rPr lang="ru-RU" dirty="0">
                <a:ea typeface="+mn-lt"/>
                <a:cs typeface="+mn-lt"/>
                <a:hlinkClick r:id="rId7"/>
              </a:rPr>
              <a:t>последовательно</a:t>
            </a:r>
            <a:r>
              <a:rPr lang="ru-RU" dirty="0">
                <a:ea typeface="+mn-lt"/>
                <a:cs typeface="+mn-lt"/>
              </a:rPr>
              <a:t>, например — </a:t>
            </a:r>
            <a:r>
              <a:rPr lang="ru-RU" dirty="0">
                <a:ea typeface="+mn-lt"/>
                <a:cs typeface="+mn-lt"/>
                <a:hlinkClick r:id="rId8"/>
              </a:rPr>
              <a:t>потоки</a:t>
            </a:r>
            <a:r>
              <a:rPr lang="ru-RU" dirty="0">
                <a:ea typeface="+mn-lt"/>
                <a:cs typeface="+mn-lt"/>
              </a:rPr>
              <a:t>) в определённом порядке. Эта сортировка — хороший пример использования принципа «</a:t>
            </a:r>
            <a:r>
              <a:rPr lang="ru-RU" dirty="0">
                <a:ea typeface="+mn-lt"/>
                <a:cs typeface="+mn-lt"/>
                <a:hlinkClick r:id="rId9"/>
              </a:rPr>
              <a:t>разделяй и властвуй</a:t>
            </a:r>
            <a:r>
              <a:rPr lang="ru-RU" dirty="0">
                <a:ea typeface="+mn-lt"/>
                <a:cs typeface="+mn-lt"/>
              </a:rPr>
              <a:t>». Сначала задача разбивается на несколько подзадач меньшего размера. Затем эти задачи решаются с помощью </a:t>
            </a:r>
            <a:r>
              <a:rPr lang="ru-RU" dirty="0">
                <a:ea typeface="+mn-lt"/>
                <a:cs typeface="+mn-lt"/>
                <a:hlinkClick r:id="rId10"/>
              </a:rPr>
              <a:t>рекурсивного вызова</a:t>
            </a:r>
            <a:r>
              <a:rPr lang="ru-RU" dirty="0">
                <a:ea typeface="+mn-lt"/>
                <a:cs typeface="+mn-lt"/>
              </a:rPr>
              <a:t> или непосредственно, если их размер достаточно мал. Наконец, их </a:t>
            </a:r>
            <a:r>
              <a:rPr lang="ru-RU" dirty="0">
                <a:ea typeface="+mn-lt"/>
                <a:cs typeface="+mn-lt"/>
                <a:hlinkClick r:id="rId11"/>
              </a:rPr>
              <a:t>решения</a:t>
            </a:r>
            <a:r>
              <a:rPr lang="ru-RU" dirty="0">
                <a:ea typeface="+mn-lt"/>
                <a:cs typeface="+mn-lt"/>
              </a:rPr>
              <a:t> комбинируются, и получается решение исходной задачи.</a:t>
            </a:r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D6BA55A-58BE-4958-836C-288723A1C2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3" y="-2082"/>
            <a:ext cx="6654054" cy="4833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511A5-2EDB-4E17-9728-9FA0B0DB416D}"/>
              </a:ext>
            </a:extLst>
          </p:cNvPr>
          <p:cNvSpPr txBox="1"/>
          <p:nvPr/>
        </p:nvSpPr>
        <p:spPr>
          <a:xfrm>
            <a:off x="6248400" y="6724"/>
            <a:ext cx="257511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Основной принцип работы</a:t>
            </a:r>
          </a:p>
          <a:p>
            <a:r>
              <a:rPr lang="ru-RU" dirty="0">
                <a:ea typeface="+mn-lt"/>
                <a:cs typeface="+mn-lt"/>
              </a:rPr>
              <a:t>Сортируемые элементы разбиваются на две группы, каждая из которых сортируется рекурсивно, после чего отсортированные наборы сливаются.</a:t>
            </a:r>
            <a:endParaRPr lang="ru-RU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04AF2-96D0-4E38-B51F-C9EDAC81E45A}"/>
              </a:ext>
            </a:extLst>
          </p:cNvPr>
          <p:cNvSpPr txBox="1"/>
          <p:nvPr/>
        </p:nvSpPr>
        <p:spPr>
          <a:xfrm>
            <a:off x="8811745" y="3922"/>
            <a:ext cx="331470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>
                <a:cs typeface="Calibri"/>
              </a:rPr>
              <a:t>Оценка временной сложности</a:t>
            </a:r>
          </a:p>
          <a:p>
            <a:r>
              <a:rPr lang="ru-RU" sz="1600" dirty="0">
                <a:ea typeface="+mn-lt"/>
                <a:cs typeface="+mn-lt"/>
              </a:rPr>
              <a:t>Нужно оценить объем работы на каждом уровне дерева сортировки .На каждом уровне массив разделяется на две части. Если число элементов массива является степенью 2, n=2^k, то k-й уровень вызывает 2^k процессов сортировки слиянием, обрабатывающим массивы из n/2^k элементов. Количество уровней k= </a:t>
            </a:r>
            <a:r>
              <a:rPr lang="ru-RU" sz="1600" dirty="0" err="1">
                <a:ea typeface="+mn-lt"/>
                <a:cs typeface="+mn-lt"/>
              </a:rPr>
              <a:t>log</a:t>
            </a:r>
            <a:r>
              <a:rPr lang="ru-RU" sz="1600" dirty="0">
                <a:ea typeface="+mn-lt"/>
                <a:cs typeface="+mn-lt"/>
              </a:rPr>
              <a:t> 2^k = </a:t>
            </a:r>
            <a:r>
              <a:rPr lang="ru-RU" sz="1600" dirty="0" err="1">
                <a:ea typeface="+mn-lt"/>
                <a:cs typeface="+mn-lt"/>
              </a:rPr>
              <a:t>log</a:t>
            </a:r>
            <a:r>
              <a:rPr lang="ru-RU" sz="1600" dirty="0">
                <a:ea typeface="+mn-lt"/>
                <a:cs typeface="+mn-lt"/>
              </a:rPr>
              <a:t> n. Если n не является степенью 2, то можем найти k такое, что 2^k &lt; n &lt; 2k+1. Поэтому, количество уровней будет больше, чем k, но не более k+1, т.е. равно наименьшему целому, большему или равному </a:t>
            </a:r>
            <a:r>
              <a:rPr lang="ru-RU" sz="1600" dirty="0" err="1">
                <a:ea typeface="+mn-lt"/>
                <a:cs typeface="+mn-lt"/>
              </a:rPr>
              <a:t>log</a:t>
            </a:r>
            <a:r>
              <a:rPr lang="ru-RU" sz="1600" dirty="0">
                <a:ea typeface="+mn-lt"/>
                <a:cs typeface="+mn-lt"/>
              </a:rPr>
              <a:t> n. Каждый уровень требуется n сравнений (в худшем случае).Общая оценка времени выполнения этого алгоритма O(n </a:t>
            </a:r>
            <a:r>
              <a:rPr lang="ru-RU" sz="1600" dirty="0" err="1">
                <a:ea typeface="+mn-lt"/>
                <a:cs typeface="+mn-lt"/>
              </a:rPr>
              <a:t>log</a:t>
            </a:r>
            <a:r>
              <a:rPr lang="ru-RU" sz="1600" dirty="0">
                <a:ea typeface="+mn-lt"/>
                <a:cs typeface="+mn-lt"/>
              </a:rPr>
              <a:t> n).</a:t>
            </a:r>
            <a:r>
              <a:rPr lang="ru-RU" sz="1600" b="1" dirty="0">
                <a:ea typeface="+mn-lt"/>
                <a:cs typeface="+mn-lt"/>
              </a:rPr>
              <a:t>Замечание</a:t>
            </a:r>
            <a:r>
              <a:rPr lang="ru-RU" sz="1600" dirty="0">
                <a:ea typeface="+mn-lt"/>
                <a:cs typeface="+mn-lt"/>
              </a:rPr>
              <a:t>. При выполнении алгоритма требуется O(n)дополнительной памяти, что значительно больше, чем в любом другом алгоритме сортировки. </a:t>
            </a:r>
            <a:endParaRPr lang="ru-RU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0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4B8DEF67-9289-4408-B773-C66D3D7F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852089"/>
            <a:ext cx="5499846" cy="4716791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9B1684BA-C761-4B01-B59F-67FB4C38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12" y="921423"/>
            <a:ext cx="5029200" cy="46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7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165F8-2541-4978-886B-0A2A4633AA00}"/>
              </a:ext>
            </a:extLst>
          </p:cNvPr>
          <p:cNvSpPr txBox="1"/>
          <p:nvPr/>
        </p:nvSpPr>
        <p:spPr>
          <a:xfrm>
            <a:off x="6726" y="242049"/>
            <a:ext cx="121897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b="1" dirty="0">
                <a:cs typeface="Calibri"/>
              </a:rPr>
              <a:t>Вывод алгоритма</a:t>
            </a:r>
            <a:endParaRPr lang="ru-RU" sz="32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7F15B-64AA-4888-9E25-0E42FC385833}"/>
              </a:ext>
            </a:extLst>
          </p:cNvPr>
          <p:cNvSpPr txBox="1"/>
          <p:nvPr/>
        </p:nvSpPr>
        <p:spPr>
          <a:xfrm>
            <a:off x="3922" y="821952"/>
            <a:ext cx="1217855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ea typeface="+mn-lt"/>
                <a:cs typeface="+mn-lt"/>
              </a:rPr>
              <a:t>С небольшими наборами данных выбирается менее затратная по ресурсам </a:t>
            </a:r>
            <a:r>
              <a:rPr lang="ru-RU" sz="3600" dirty="0" err="1">
                <a:ea typeface="+mn-lt"/>
                <a:cs typeface="+mn-lt"/>
              </a:rPr>
              <a:t>сортировка.И</a:t>
            </a:r>
            <a:r>
              <a:rPr lang="ru-RU" sz="3600" dirty="0">
                <a:ea typeface="+mn-lt"/>
                <a:cs typeface="+mn-lt"/>
              </a:rPr>
              <a:t> в методе </a:t>
            </a:r>
            <a:r>
              <a:rPr lang="ru-RU" sz="3600" dirty="0" err="1">
                <a:ea typeface="+mn-lt"/>
                <a:cs typeface="+mn-lt"/>
              </a:rPr>
              <a:t>mergeSortSimple</a:t>
            </a:r>
            <a:r>
              <a:rPr lang="ru-RU" sz="3600" dirty="0">
                <a:ea typeface="+mn-lt"/>
                <a:cs typeface="+mn-lt"/>
              </a:rPr>
              <a:t>() устанавливается нижнее </a:t>
            </a:r>
            <a:endParaRPr lang="ru-RU" sz="3600">
              <a:cs typeface="Calibri"/>
            </a:endParaRPr>
          </a:p>
          <a:p>
            <a:r>
              <a:rPr lang="ru-RU" sz="3600" dirty="0">
                <a:ea typeface="+mn-lt"/>
                <a:cs typeface="+mn-lt"/>
              </a:rPr>
              <a:t>ограничение на размер массива, например, 10, для использования сортировки слиянием. А для данных, количество которых меньше этого «порога» вызывается, например, сортировка вставками.</a:t>
            </a:r>
            <a:endParaRPr lang="ru-RU" sz="2400" dirty="0">
              <a:cs typeface="Calibri" panose="020F0502020204030204"/>
            </a:endParaRP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910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Merge sort (Сортировка слиянием)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105</cp:revision>
  <dcterms:created xsi:type="dcterms:W3CDTF">2021-03-19T11:37:41Z</dcterms:created>
  <dcterms:modified xsi:type="dcterms:W3CDTF">2021-03-19T12:02:45Z</dcterms:modified>
</cp:coreProperties>
</file>