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embeddedFontLst>
    <p:embeddedFont>
      <p:font typeface="Amatic SC"/>
      <p:regular r:id="rId28"/>
      <p:bold r:id="rId29"/>
    </p:embeddedFont>
    <p:embeddedFont>
      <p:font typeface="Source Code Pr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AmaticSC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AmaticSC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SourceCodePro-bold.fntdata"/><Relationship Id="rId30" Type="http://schemas.openxmlformats.org/officeDocument/2006/relationships/font" Target="fonts/SourceCodePro-regular.fntdata"/><Relationship Id="rId11" Type="http://schemas.openxmlformats.org/officeDocument/2006/relationships/slide" Target="slides/slide6.xml"/><Relationship Id="rId33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32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g31b82c94e6a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g31b82c94e6a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b82c94e6a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b82c94e6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1b82c94e6a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1b82c94e6a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1b82c94e6a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1b82c94e6a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1b82c94e6a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1b82c94e6a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1b82c94e6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1b82c94e6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1b82c94e6a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1b82c94e6a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1ba1e34b13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1ba1e34b13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1ba1e34b13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1ba1e34b13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1ba1e34b1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1ba1e34b1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1b82c94e6a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1b82c94e6a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1ba1e34b1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1ba1e34b1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1b82c94e6a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1b82c94e6a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1b82c94e6a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1b82c94e6a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ba1e34b1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ba1e34b1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1b82c94e6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1b82c94e6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b82c94e6a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b82c94e6a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1b82c94e6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1b82c94e6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1b82c94e6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1b82c94e6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b82c94e6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1b82c94e6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b82c94e6a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b82c94e6a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ba1e34b13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ba1e34b13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3429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392150"/>
            <a:ext cx="8520600" cy="2690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ctr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890400"/>
            <a:ext cx="8520600" cy="70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None/>
              <a:defRPr b="1" sz="21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240275"/>
            <a:ext cx="8520600" cy="19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  <a:highlight>
                  <a:schemeClr val="accent1"/>
                </a:highlight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3046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2802750" y="802500"/>
            <a:ext cx="3538500" cy="3538500"/>
          </a:xfrm>
          <a:prstGeom prst="rect">
            <a:avLst/>
          </a:prstGeom>
          <a:solidFill>
            <a:srgbClr val="FFFFFF"/>
          </a:solidFill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228675"/>
            <a:ext cx="3999900" cy="334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highlight>
                  <a:schemeClr val="dk1"/>
                </a:highlight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845223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  <a:highlight>
                  <a:schemeClr val="lt1"/>
                </a:highlight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Amatic SC"/>
              <a:buNone/>
              <a:defRPr b="1" sz="24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beach-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292850"/>
            <a:ext cx="85206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Font typeface="Amatic SC"/>
              <a:buNone/>
              <a:defRPr b="1" sz="42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8675"/>
            <a:ext cx="8520600" cy="33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5.png"/><Relationship Id="rId4" Type="http://schemas.openxmlformats.org/officeDocument/2006/relationships/image" Target="../media/image2.png"/><Relationship Id="rId5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9.png"/><Relationship Id="rId5" Type="http://schemas.openxmlformats.org/officeDocument/2006/relationships/image" Target="../media/image17.png"/><Relationship Id="rId6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2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2.png"/><Relationship Id="rId4" Type="http://schemas.openxmlformats.org/officeDocument/2006/relationships/image" Target="../media/image26.png"/><Relationship Id="rId5" Type="http://schemas.openxmlformats.org/officeDocument/2006/relationships/image" Target="../media/image2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3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2365350" y="96637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9400"/>
              <a:t>MOVABILITY</a:t>
            </a:r>
            <a:endParaRPr sz="9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9400"/>
              <a:t>MILESTONE 2</a:t>
            </a:r>
            <a:endParaRPr sz="9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ro"/>
              <a:t>FONT - SAN FRANCISCO</a:t>
            </a:r>
            <a:endParaRPr/>
          </a:p>
        </p:txBody>
      </p:sp>
      <p:sp>
        <p:nvSpPr>
          <p:cNvPr id="121" name="Google Shape;121;p22"/>
          <p:cNvSpPr txBox="1"/>
          <p:nvPr/>
        </p:nvSpPr>
        <p:spPr>
          <a:xfrm>
            <a:off x="304800" y="1386300"/>
            <a:ext cx="80697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ro" sz="1600"/>
              <a:t>De ce San Francisco?</a:t>
            </a:r>
            <a:endParaRPr b="1"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Claritate și lizibilitate:</a:t>
            </a:r>
            <a:r>
              <a:rPr lang="ro" sz="1600"/>
              <a:t> Este un font modern și ușor de citit, ideal pentru interfețe digitale.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Adaptabilitate:</a:t>
            </a:r>
            <a:r>
              <a:rPr lang="ro" sz="1600"/>
              <a:t> Funcționează bine pe diverse dimensiuni de ecran, inclusiv dispozitive mobile, fiind optim pentru accesibilitate.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Aspect minimalist:</a:t>
            </a:r>
            <a:r>
              <a:rPr lang="ro" sz="1600"/>
              <a:t> Se potrivește cu stilul contemporan al aplicațiilor mobile.</a:t>
            </a:r>
            <a:endParaRPr sz="1600"/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1650" y="3351850"/>
            <a:ext cx="2102180" cy="1605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447900" y="3772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Paleta de culori</a:t>
            </a:r>
            <a:endParaRPr/>
          </a:p>
        </p:txBody>
      </p:sp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9538" y="3935912"/>
            <a:ext cx="3131323" cy="1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3"/>
          <p:cNvSpPr txBox="1"/>
          <p:nvPr/>
        </p:nvSpPr>
        <p:spPr>
          <a:xfrm>
            <a:off x="304800" y="1204275"/>
            <a:ext cx="8680800" cy="280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b="1" lang="ro" sz="1500"/>
              <a:t>Motiv pentru alegerea culorilor:</a:t>
            </a:r>
            <a:endParaRPr b="1"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Creează o atmosferă caldă și prietenoasă.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ro" sz="1500"/>
              <a:t>Contribuie la o experiență vizuală plăcută, evitând contrastul agresiv.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b="1" lang="ro" sz="1500"/>
              <a:t>Rol funcțional:</a:t>
            </a:r>
            <a:endParaRPr b="1"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ro" sz="1500"/>
              <a:t>Negru și nuanțe închise (010001, 2B0504):</a:t>
            </a:r>
            <a:r>
              <a:rPr lang="ro" sz="1500"/>
              <a:t> Folosite pentru text și elemente structurale, oferă un fundal solid și clar.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ro" sz="1500"/>
              <a:t>Culorile calde (874000, BC5F04):</a:t>
            </a:r>
            <a:r>
              <a:rPr lang="ro" sz="1500"/>
              <a:t> Pot fi utilizate pentru butoane sau indicatoare importante, atrăgând atenția.</a:t>
            </a:r>
            <a:endParaRPr sz="1500"/>
          </a:p>
          <a:p>
            <a:pPr indent="-3238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ro" sz="1500"/>
              <a:t>Roșu coral (F4442E):</a:t>
            </a:r>
            <a:r>
              <a:rPr lang="ro" sz="1500"/>
              <a:t> Ideal pentru notificări, erori sau mesaje urgente, datorită vizibilității ridicate.</a:t>
            </a:r>
            <a:endParaRPr sz="18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4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EMOTICOANE - de ce emoticoane?</a:t>
            </a:r>
            <a:endParaRPr/>
          </a:p>
        </p:txBody>
      </p:sp>
      <p:sp>
        <p:nvSpPr>
          <p:cNvPr id="135" name="Google Shape;135;p24"/>
          <p:cNvSpPr txBox="1"/>
          <p:nvPr/>
        </p:nvSpPr>
        <p:spPr>
          <a:xfrm>
            <a:off x="186725" y="1459875"/>
            <a:ext cx="8255700" cy="16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ro" sz="2200"/>
              <a:t>Simplifică comunicarea vizuală, fiind intuitive și universale.</a:t>
            </a:r>
            <a:endParaRPr sz="2200"/>
          </a:p>
          <a:p>
            <a:pPr indent="-3683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ro" sz="2200"/>
              <a:t>Adaugă personalitate aplicației, făcând-o mai atractivă și prietenoasă.</a:t>
            </a:r>
            <a:endParaRPr sz="25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 SELECTAT - DISCUSSION Pack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69750" y="1057550"/>
            <a:ext cx="7916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■"/>
            </a:pPr>
            <a:r>
              <a:rPr b="1" lang="ro" sz="1600"/>
              <a:t>Discussion pack:</a:t>
            </a:r>
            <a:r>
              <a:rPr lang="ro" sz="1600"/>
              <a:t> Perfect pentru funcții legate de feedback, raportare sau interacțiuni comunitare.</a:t>
            </a:r>
            <a:endParaRPr sz="1900"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0425" y="1907275"/>
            <a:ext cx="5813844" cy="306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PACHET SELECTAT - weather pack </a:t>
            </a:r>
            <a:endParaRPr/>
          </a:p>
        </p:txBody>
      </p:sp>
      <p:sp>
        <p:nvSpPr>
          <p:cNvPr id="148" name="Google Shape;148;p26"/>
          <p:cNvSpPr txBox="1"/>
          <p:nvPr/>
        </p:nvSpPr>
        <p:spPr>
          <a:xfrm>
            <a:off x="-340250" y="1159400"/>
            <a:ext cx="8120700" cy="8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2" marL="13716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900"/>
              <a:buChar char="■"/>
            </a:pPr>
            <a:r>
              <a:rPr b="1" lang="ro" sz="1900"/>
              <a:t>Weather pack:</a:t>
            </a:r>
            <a:r>
              <a:rPr lang="ro" sz="1900"/>
              <a:t> Ideal pentru informații despre vreme care pot influența mobilitatea utilizatorilor.</a:t>
            </a:r>
            <a:endParaRPr sz="2200"/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4175" y="1973000"/>
            <a:ext cx="6690484" cy="2865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beneficii </a:t>
            </a:r>
            <a:endParaRPr/>
          </a:p>
        </p:txBody>
      </p:sp>
      <p:sp>
        <p:nvSpPr>
          <p:cNvPr id="155" name="Google Shape;155;p27"/>
          <p:cNvSpPr txBox="1"/>
          <p:nvPr/>
        </p:nvSpPr>
        <p:spPr>
          <a:xfrm>
            <a:off x="186700" y="1307700"/>
            <a:ext cx="7984200" cy="19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ro" sz="1700"/>
              <a:t>Accesibilitate:</a:t>
            </a:r>
            <a:r>
              <a:rPr lang="ro" sz="1700"/>
              <a:t> Fontul și culorile asigură lizibilitate și ușurință în utilizare pentru toți utilizatorii, inclusiv cei cu dizabilități.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o" sz="1700"/>
              <a:t>Claritate vizuală:</a:t>
            </a:r>
            <a:r>
              <a:rPr lang="ro" sz="1700"/>
              <a:t> Elementele vizuale și emoticoanele sprijină o navigare intuitivă.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ro" sz="1700"/>
              <a:t>Experiență prietenoasă:</a:t>
            </a:r>
            <a:r>
              <a:rPr lang="ro" sz="1700"/>
              <a:t> Designul cald și emoțional creează o conexiune plăcută cu utilizatorul.</a:t>
            </a:r>
            <a:endParaRPr sz="2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75" y="1170926"/>
            <a:ext cx="2341300" cy="3726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125" y="1344250"/>
            <a:ext cx="2238375" cy="35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05187" y="681175"/>
            <a:ext cx="2386513" cy="37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169" name="Google Shape;16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7275" y="83600"/>
            <a:ext cx="2401250" cy="380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0225" y="1057545"/>
            <a:ext cx="2401250" cy="3842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475" y="1208150"/>
            <a:ext cx="2238375" cy="357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177" name="Google Shape;17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7196" y="177600"/>
            <a:ext cx="1520650" cy="2568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7300" y="2422359"/>
            <a:ext cx="1520650" cy="256874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20400" y="1060444"/>
            <a:ext cx="2238375" cy="3537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5025" y="1057538"/>
            <a:ext cx="2238375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186" name="Google Shape;18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2938" y="390450"/>
            <a:ext cx="2161425" cy="3449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04125" y="1303350"/>
            <a:ext cx="2238375" cy="35623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8" name="Google Shape;188;p31"/>
          <p:cNvCxnSpPr/>
          <p:nvPr/>
        </p:nvCxnSpPr>
        <p:spPr>
          <a:xfrm>
            <a:off x="4596925" y="3335575"/>
            <a:ext cx="3146400" cy="100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189" name="Google Shape;189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4788" y="1308125"/>
            <a:ext cx="2238375" cy="35528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0" name="Google Shape;190;p31"/>
          <p:cNvCxnSpPr>
            <a:endCxn id="189" idx="3"/>
          </p:cNvCxnSpPr>
          <p:nvPr/>
        </p:nvCxnSpPr>
        <p:spPr>
          <a:xfrm flipH="1">
            <a:off x="2543163" y="2452738"/>
            <a:ext cx="1962600" cy="631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83250" y="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IDEEA</a:t>
            </a:r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1890150" y="649550"/>
            <a:ext cx="5363700" cy="13452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Ce face?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oferă rute sigure persoanelor cu dizabilități spre locurile dorite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890150" y="2149600"/>
            <a:ext cx="5523900" cy="11979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Cum se folosește?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pe telefonul mobil oferă asistență vizuală/audio 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64" name="Google Shape;64;p14"/>
          <p:cNvSpPr/>
          <p:nvPr/>
        </p:nvSpPr>
        <p:spPr>
          <a:xfrm>
            <a:off x="1948350" y="3572875"/>
            <a:ext cx="5523900" cy="1028700"/>
          </a:xfrm>
          <a:prstGeom prst="horizontalScroll">
            <a:avLst>
              <a:gd fmla="val 12500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ro">
                <a:latin typeface="Source Code Pro"/>
                <a:ea typeface="Source Code Pro"/>
                <a:cs typeface="Source Code Pro"/>
                <a:sym typeface="Source Code Pro"/>
              </a:rPr>
              <a:t>Unde se găsește?</a:t>
            </a:r>
            <a:endParaRPr b="1">
              <a:latin typeface="Source Code Pro"/>
              <a:ea typeface="Source Code Pro"/>
              <a:cs typeface="Source Code Pro"/>
              <a:sym typeface="Source Code Pr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>
                <a:latin typeface="Source Code Pro"/>
                <a:ea typeface="Source Code Pro"/>
                <a:cs typeface="Source Code Pro"/>
                <a:sym typeface="Source Code Pro"/>
              </a:rPr>
              <a:t>Magazin Play</a:t>
            </a:r>
            <a:endParaRPr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2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196" name="Google Shape;196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52813" y="197975"/>
            <a:ext cx="223837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7" name="Google Shape;197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125" y="1057550"/>
            <a:ext cx="2238375" cy="3590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3425" y="1366450"/>
            <a:ext cx="2238375" cy="35718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9" name="Google Shape;199;p32"/>
          <p:cNvCxnSpPr>
            <a:endCxn id="198" idx="3"/>
          </p:cNvCxnSpPr>
          <p:nvPr/>
        </p:nvCxnSpPr>
        <p:spPr>
          <a:xfrm flipH="1">
            <a:off x="2501800" y="1415388"/>
            <a:ext cx="1373400" cy="1737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0" name="Google Shape;200;p32"/>
          <p:cNvCxnSpPr/>
          <p:nvPr/>
        </p:nvCxnSpPr>
        <p:spPr>
          <a:xfrm>
            <a:off x="4575900" y="3272500"/>
            <a:ext cx="2949900" cy="848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32"/>
          <p:cNvSpPr txBox="1"/>
          <p:nvPr/>
        </p:nvSpPr>
        <p:spPr>
          <a:xfrm>
            <a:off x="3468625" y="3966250"/>
            <a:ext cx="2238300" cy="5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o" sz="2600">
                <a:solidFill>
                  <a:schemeClr val="dk2"/>
                </a:solidFill>
                <a:latin typeface="Amatic SC"/>
                <a:ea typeface="Amatic SC"/>
                <a:cs typeface="Amatic SC"/>
                <a:sym typeface="Amatic SC"/>
              </a:rPr>
              <a:t>Main Page</a:t>
            </a:r>
            <a:endParaRPr sz="2600">
              <a:solidFill>
                <a:schemeClr val="dk2"/>
              </a:solidFill>
              <a:latin typeface="Amatic SC"/>
              <a:ea typeface="Amatic SC"/>
              <a:cs typeface="Amatic SC"/>
              <a:sym typeface="Amatic SC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3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WIREFRAME</a:t>
            </a:r>
            <a:endParaRPr/>
          </a:p>
        </p:txBody>
      </p:sp>
      <p:pic>
        <p:nvPicPr>
          <p:cNvPr id="207" name="Google Shape;20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9075" y="1187875"/>
            <a:ext cx="2238375" cy="3543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0025" y="1183116"/>
            <a:ext cx="2238375" cy="35528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09525" y="118825"/>
            <a:ext cx="1745775" cy="225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9525" y="2571750"/>
            <a:ext cx="1745775" cy="23964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11" name="Google Shape;211;p33"/>
          <p:cNvCxnSpPr>
            <a:stCxn id="207" idx="3"/>
            <a:endCxn id="209" idx="1"/>
          </p:cNvCxnSpPr>
          <p:nvPr/>
        </p:nvCxnSpPr>
        <p:spPr>
          <a:xfrm flipH="1" rot="10800000">
            <a:off x="5377450" y="1244725"/>
            <a:ext cx="1132200" cy="1714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2" name="Google Shape;212;p33"/>
          <p:cNvCxnSpPr>
            <a:stCxn id="207" idx="3"/>
            <a:endCxn id="210" idx="1"/>
          </p:cNvCxnSpPr>
          <p:nvPr/>
        </p:nvCxnSpPr>
        <p:spPr>
          <a:xfrm>
            <a:off x="5377450" y="2959525"/>
            <a:ext cx="1132200" cy="8106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4"/>
          <p:cNvSpPr txBox="1"/>
          <p:nvPr>
            <p:ph type="title"/>
          </p:nvPr>
        </p:nvSpPr>
        <p:spPr>
          <a:xfrm>
            <a:off x="2629950" y="16826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8100"/>
              <a:t>MULȚUMIM!</a:t>
            </a:r>
            <a:endParaRPr sz="81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0" y="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User FLOWS - Matricea de UTILIZARE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06875" y="669550"/>
            <a:ext cx="5500000" cy="433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Red Route - ALEGERE TRASEU PARCURS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3625" y="1324225"/>
            <a:ext cx="7875925" cy="310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Normal route - Actualizare informatii traseu parcurs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209950"/>
            <a:ext cx="8313578" cy="3781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Design PATTERN - WIZARD</a:t>
            </a:r>
            <a:endParaRPr/>
          </a:p>
        </p:txBody>
      </p:sp>
      <p:sp>
        <p:nvSpPr>
          <p:cNvPr id="88" name="Google Shape;88;p18"/>
          <p:cNvSpPr txBox="1"/>
          <p:nvPr/>
        </p:nvSpPr>
        <p:spPr>
          <a:xfrm>
            <a:off x="304800" y="1420250"/>
            <a:ext cx="6592800" cy="32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De ce este util?</a:t>
            </a:r>
            <a:r>
              <a:rPr lang="ro" sz="1600"/>
              <a:t> Simplifică procesul complex de planificare a traseului, mai ales pentru utilizatorii cu dizabilități.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Cum funcționează?</a:t>
            </a:r>
            <a:r>
              <a:rPr lang="ro" sz="1600"/>
              <a:t> Împarte procesul în pași clari și ușor de urmat: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ro" sz="1600"/>
              <a:t>Alegerea locației de plecare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ro" sz="1600"/>
              <a:t>Stabilirea destinației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ro" sz="1600"/>
              <a:t>Setarea preferințelor de accesibilitate</a:t>
            </a:r>
            <a:endParaRPr sz="1600"/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b="1" lang="ro" sz="1600"/>
              <a:t>Beneficii:</a:t>
            </a:r>
            <a:endParaRPr b="1"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ro" sz="1600"/>
              <a:t>Reduce complexitatea prin prezentarea etapizată a informațiilor.</a:t>
            </a:r>
            <a:endParaRPr sz="1600"/>
          </a:p>
          <a:p>
            <a:pPr indent="-3302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ro" sz="1600"/>
              <a:t>Asigură claritate și navigare intuitivă.</a:t>
            </a:r>
            <a:endParaRPr sz="1900"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2400" y="249688"/>
            <a:ext cx="4957225" cy="867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Design PATTERN - GOAL GRADIENT</a:t>
            </a:r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0" y="1278225"/>
            <a:ext cx="8289600" cy="28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6550" lvl="1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○"/>
            </a:pPr>
            <a:r>
              <a:rPr b="1" lang="ro" sz="1700"/>
              <a:t>De ce este util?</a:t>
            </a:r>
            <a:r>
              <a:rPr lang="ro" sz="1700"/>
              <a:t> Motivează utilizatorii să contribuie activ și să utilizeze frecvent aplicația.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ro" sz="1700"/>
              <a:t>Cum funcționează?</a:t>
            </a:r>
            <a:r>
              <a:rPr lang="ro" sz="1700"/>
              <a:t> Include acumularea de puncte/recompense pentru: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o" sz="1700"/>
              <a:t>Completarea unui traseu.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o" sz="1700"/>
              <a:t>Raportarea accesibilității unei rute.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o" sz="1700"/>
              <a:t>Vizualizarea progresului personal.</a:t>
            </a:r>
            <a:endParaRPr sz="1700"/>
          </a:p>
          <a:p>
            <a:pPr indent="-3365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b="1" lang="ro" sz="1700"/>
              <a:t>Beneficii:</a:t>
            </a:r>
            <a:endParaRPr b="1"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o" sz="1700"/>
              <a:t>Crește implicarea utilizatorilor prin recompense.</a:t>
            </a:r>
            <a:endParaRPr sz="1700"/>
          </a:p>
          <a:p>
            <a:pPr indent="-33655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ro" sz="1700"/>
              <a:t>Încurajează utilizarea constantă a aplicației.</a:t>
            </a:r>
            <a:endParaRPr sz="2000"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750" y="72913"/>
            <a:ext cx="2442129" cy="1221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04800" y="309350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o"/>
              <a:t>DESIGN PATTERN - IMPACT</a:t>
            </a:r>
            <a:endParaRPr/>
          </a:p>
        </p:txBody>
      </p:sp>
      <p:sp>
        <p:nvSpPr>
          <p:cNvPr id="102" name="Google Shape;102;p20"/>
          <p:cNvSpPr txBox="1"/>
          <p:nvPr/>
        </p:nvSpPr>
        <p:spPr>
          <a:xfrm>
            <a:off x="304800" y="1324075"/>
            <a:ext cx="7798200" cy="14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o" sz="2500"/>
              <a:t>Aceste șabloane îmbunătățesc experiența utilizatorilor și susțin misiunea aplicației Movability de a facilita mobilitatea și autonomia persoanelor cu dizabilități.</a:t>
            </a:r>
            <a:endParaRPr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73650" y="72425"/>
            <a:ext cx="8537700" cy="7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o" sz="4900"/>
              <a:t>Brandbook</a:t>
            </a:r>
            <a:endParaRPr sz="4900"/>
          </a:p>
        </p:txBody>
      </p:sp>
      <p:pic>
        <p:nvPicPr>
          <p:cNvPr id="108" name="Google Shape;10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41400" y="2941800"/>
            <a:ext cx="2043075" cy="2043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21"/>
          <p:cNvSpPr txBox="1"/>
          <p:nvPr/>
        </p:nvSpPr>
        <p:spPr>
          <a:xfrm>
            <a:off x="304800" y="278265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Paleta de culori</a:t>
            </a:r>
            <a:endParaRPr/>
          </a:p>
        </p:txBody>
      </p:sp>
      <p:sp>
        <p:nvSpPr>
          <p:cNvPr id="110" name="Google Shape;110;p21"/>
          <p:cNvSpPr txBox="1"/>
          <p:nvPr/>
        </p:nvSpPr>
        <p:spPr>
          <a:xfrm>
            <a:off x="5842488" y="2226275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Logo</a:t>
            </a:r>
            <a:endParaRPr/>
          </a:p>
        </p:txBody>
      </p:sp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788" y="3701937"/>
            <a:ext cx="3131323" cy="11339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1"/>
          <p:cNvSpPr txBox="1"/>
          <p:nvPr/>
        </p:nvSpPr>
        <p:spPr>
          <a:xfrm>
            <a:off x="3436100" y="374500"/>
            <a:ext cx="3000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40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pictograme</a:t>
            </a:r>
            <a:endParaRPr/>
          </a:p>
        </p:txBody>
      </p:sp>
      <p:sp>
        <p:nvSpPr>
          <p:cNvPr id="113" name="Google Shape;113;p21"/>
          <p:cNvSpPr txBox="1"/>
          <p:nvPr/>
        </p:nvSpPr>
        <p:spPr>
          <a:xfrm>
            <a:off x="6947238" y="0"/>
            <a:ext cx="30000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o" sz="3500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rPr>
              <a:t>FONT</a:t>
            </a:r>
            <a:endParaRPr sz="900"/>
          </a:p>
        </p:txBody>
      </p:sp>
      <p:pic>
        <p:nvPicPr>
          <p:cNvPr id="114" name="Google Shape;114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27849" y="689238"/>
            <a:ext cx="2012774" cy="15370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749250" y="1244213"/>
            <a:ext cx="2913749" cy="153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