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73" r:id="rId7"/>
    <p:sldId id="274" r:id="rId8"/>
    <p:sldId id="275" r:id="rId9"/>
    <p:sldId id="272" r:id="rId10"/>
    <p:sldId id="276" r:id="rId11"/>
    <p:sldId id="280" r:id="rId12"/>
    <p:sldId id="289" r:id="rId13"/>
    <p:sldId id="281" r:id="rId14"/>
    <p:sldId id="290" r:id="rId15"/>
    <p:sldId id="283" r:id="rId16"/>
    <p:sldId id="291" r:id="rId17"/>
    <p:sldId id="284" r:id="rId18"/>
    <p:sldId id="288" r:id="rId19"/>
    <p:sldId id="287" r:id="rId20"/>
    <p:sldId id="286" r:id="rId21"/>
    <p:sldId id="285" r:id="rId22"/>
    <p:sldId id="293" r:id="rId23"/>
    <p:sldId id="271" r:id="rId24"/>
    <p:sldId id="292" r:id="rId25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27"/>
      <p:bold r:id="rId28"/>
    </p:embeddedFont>
    <p:embeddedFont>
      <p:font typeface="Source Code Pro" panose="020B0509030403020204" pitchFamily="49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383D27FB-C491-A4D8-F295-4F7739DCE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fb32221b9_0_20:notes">
            <a:extLst>
              <a:ext uri="{FF2B5EF4-FFF2-40B4-BE49-F238E27FC236}">
                <a16:creationId xmlns:a16="http://schemas.microsoft.com/office/drawing/2014/main" id="{61B36264-8488-10A3-153E-10F1B4955D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fb32221b9_0_20:notes">
            <a:extLst>
              <a:ext uri="{FF2B5EF4-FFF2-40B4-BE49-F238E27FC236}">
                <a16:creationId xmlns:a16="http://schemas.microsoft.com/office/drawing/2014/main" id="{EF883A26-611A-E8BE-6BB7-0B06865D67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170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0FE5F8A4-59DF-CF65-EDD1-4D2784BE2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fb32221b9_0_20:notes">
            <a:extLst>
              <a:ext uri="{FF2B5EF4-FFF2-40B4-BE49-F238E27FC236}">
                <a16:creationId xmlns:a16="http://schemas.microsoft.com/office/drawing/2014/main" id="{B83BE4E4-7B19-D382-5250-8CF70A8CB1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fb32221b9_0_20:notes">
            <a:extLst>
              <a:ext uri="{FF2B5EF4-FFF2-40B4-BE49-F238E27FC236}">
                <a16:creationId xmlns:a16="http://schemas.microsoft.com/office/drawing/2014/main" id="{915315F3-C47C-2FBD-AD7E-ED0AE7B55E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441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0644925B-6F68-4140-BA2F-3399106FD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fb32221b9_0_20:notes">
            <a:extLst>
              <a:ext uri="{FF2B5EF4-FFF2-40B4-BE49-F238E27FC236}">
                <a16:creationId xmlns:a16="http://schemas.microsoft.com/office/drawing/2014/main" id="{483619DD-A89E-5C75-1F48-ADDC4D040B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fb32221b9_0_20:notes">
            <a:extLst>
              <a:ext uri="{FF2B5EF4-FFF2-40B4-BE49-F238E27FC236}">
                <a16:creationId xmlns:a16="http://schemas.microsoft.com/office/drawing/2014/main" id="{069FED8D-2CC1-6E28-5E0A-C749AD0967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957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BB89F566-7A65-E6D9-419E-2CAAF2D74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fb32221b9_0_20:notes">
            <a:extLst>
              <a:ext uri="{FF2B5EF4-FFF2-40B4-BE49-F238E27FC236}">
                <a16:creationId xmlns:a16="http://schemas.microsoft.com/office/drawing/2014/main" id="{2D6F6543-DFDA-05F7-6D56-030BABD95A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fb32221b9_0_20:notes">
            <a:extLst>
              <a:ext uri="{FF2B5EF4-FFF2-40B4-BE49-F238E27FC236}">
                <a16:creationId xmlns:a16="http://schemas.microsoft.com/office/drawing/2014/main" id="{D9ADD08E-65DA-66BE-EEBB-2E22510ED1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136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0382DF35-E81B-B705-DE42-8AB713932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fb32221b9_0_20:notes">
            <a:extLst>
              <a:ext uri="{FF2B5EF4-FFF2-40B4-BE49-F238E27FC236}">
                <a16:creationId xmlns:a16="http://schemas.microsoft.com/office/drawing/2014/main" id="{54686124-C032-4ACD-0C90-F69AF9603D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fb32221b9_0_20:notes">
            <a:extLst>
              <a:ext uri="{FF2B5EF4-FFF2-40B4-BE49-F238E27FC236}">
                <a16:creationId xmlns:a16="http://schemas.microsoft.com/office/drawing/2014/main" id="{DD72C458-E09A-37CA-069C-62BF47473E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844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2DA720B5-F1A5-A397-9FC0-466D8D5A0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fb32221b9_0_20:notes">
            <a:extLst>
              <a:ext uri="{FF2B5EF4-FFF2-40B4-BE49-F238E27FC236}">
                <a16:creationId xmlns:a16="http://schemas.microsoft.com/office/drawing/2014/main" id="{77A0CF03-891D-1EE0-A292-21DC27941C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fb32221b9_0_20:notes">
            <a:extLst>
              <a:ext uri="{FF2B5EF4-FFF2-40B4-BE49-F238E27FC236}">
                <a16:creationId xmlns:a16="http://schemas.microsoft.com/office/drawing/2014/main" id="{E5A2C9FC-A16E-753B-6DAA-2D45801C3E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548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5C4ED441-2E43-835B-013B-A9EF4F6A8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fb32221b9_0_20:notes">
            <a:extLst>
              <a:ext uri="{FF2B5EF4-FFF2-40B4-BE49-F238E27FC236}">
                <a16:creationId xmlns:a16="http://schemas.microsoft.com/office/drawing/2014/main" id="{24515E67-098F-21E9-E24A-6B747D1732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fb32221b9_0_20:notes">
            <a:extLst>
              <a:ext uri="{FF2B5EF4-FFF2-40B4-BE49-F238E27FC236}">
                <a16:creationId xmlns:a16="http://schemas.microsoft.com/office/drawing/2014/main" id="{02C02F69-3E55-A993-9E57-B2A05732DB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498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0F382B9B-B989-6BEF-D635-94ABA99DC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fb32221b9_0_20:notes">
            <a:extLst>
              <a:ext uri="{FF2B5EF4-FFF2-40B4-BE49-F238E27FC236}">
                <a16:creationId xmlns:a16="http://schemas.microsoft.com/office/drawing/2014/main" id="{C92F3EC2-DC30-3011-F560-F35F467FEA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fb32221b9_0_20:notes">
            <a:extLst>
              <a:ext uri="{FF2B5EF4-FFF2-40B4-BE49-F238E27FC236}">
                <a16:creationId xmlns:a16="http://schemas.microsoft.com/office/drawing/2014/main" id="{21E18562-69FE-99D5-8ABB-5F893DAC7E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0877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D5191A18-C34A-41C6-8CA5-506D019AC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fb32221b9_0_20:notes">
            <a:extLst>
              <a:ext uri="{FF2B5EF4-FFF2-40B4-BE49-F238E27FC236}">
                <a16:creationId xmlns:a16="http://schemas.microsoft.com/office/drawing/2014/main" id="{469E6211-4E63-3B95-37CB-BF917DFFA4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fb32221b9_0_20:notes">
            <a:extLst>
              <a:ext uri="{FF2B5EF4-FFF2-40B4-BE49-F238E27FC236}">
                <a16:creationId xmlns:a16="http://schemas.microsoft.com/office/drawing/2014/main" id="{DA63ED67-6F16-C11E-CBFD-E1E4E64D84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208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24DADD27-F573-F2B6-1808-928589991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fb32221b9_0_20:notes">
            <a:extLst>
              <a:ext uri="{FF2B5EF4-FFF2-40B4-BE49-F238E27FC236}">
                <a16:creationId xmlns:a16="http://schemas.microsoft.com/office/drawing/2014/main" id="{DCF9E190-276D-46D2-443E-FBE1CC9B68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fb32221b9_0_20:notes">
            <a:extLst>
              <a:ext uri="{FF2B5EF4-FFF2-40B4-BE49-F238E27FC236}">
                <a16:creationId xmlns:a16="http://schemas.microsoft.com/office/drawing/2014/main" id="{ABD03D1F-33CC-B8E8-291C-B24377C5BC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358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f73444006_0_6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0f73444006_0_6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A7AC3628-12FD-4FBC-02B0-82765778A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fb32221b9_0_20:notes">
            <a:extLst>
              <a:ext uri="{FF2B5EF4-FFF2-40B4-BE49-F238E27FC236}">
                <a16:creationId xmlns:a16="http://schemas.microsoft.com/office/drawing/2014/main" id="{D757F23F-79F5-B043-C7DB-0068269182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fb32221b9_0_20:notes">
            <a:extLst>
              <a:ext uri="{FF2B5EF4-FFF2-40B4-BE49-F238E27FC236}">
                <a16:creationId xmlns:a16="http://schemas.microsoft.com/office/drawing/2014/main" id="{D68B2057-0548-613B-B7B7-F831112ADD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29959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7B0AC605-9514-BD91-8B89-E2263AEB4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fb32221b9_0_20:notes">
            <a:extLst>
              <a:ext uri="{FF2B5EF4-FFF2-40B4-BE49-F238E27FC236}">
                <a16:creationId xmlns:a16="http://schemas.microsoft.com/office/drawing/2014/main" id="{FB0D4939-DFF0-7BBF-82B0-10BFA0396B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fb32221b9_0_20:notes">
            <a:extLst>
              <a:ext uri="{FF2B5EF4-FFF2-40B4-BE49-F238E27FC236}">
                <a16:creationId xmlns:a16="http://schemas.microsoft.com/office/drawing/2014/main" id="{EF1F5763-A5ED-056B-748C-5BFF27E752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1368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f8da97bb8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f8da97bb8_2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f8da97bb8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f8da97bb8_2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180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f8da97b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f8da97b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f8da97bb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f8da97bb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fb32221b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fb32221b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80490062-2FF8-D20A-C3C1-704880CD7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fb32221b9_0_20:notes">
            <a:extLst>
              <a:ext uri="{FF2B5EF4-FFF2-40B4-BE49-F238E27FC236}">
                <a16:creationId xmlns:a16="http://schemas.microsoft.com/office/drawing/2014/main" id="{74108F60-042E-8AD9-B276-FB4FB3EDC4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fb32221b9_0_20:notes">
            <a:extLst>
              <a:ext uri="{FF2B5EF4-FFF2-40B4-BE49-F238E27FC236}">
                <a16:creationId xmlns:a16="http://schemas.microsoft.com/office/drawing/2014/main" id="{827B694B-ACD9-CB35-2347-4D6FC6AB8C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394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0DB3AB4E-AF51-2576-069F-D207D81D7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fb32221b9_0_20:notes">
            <a:extLst>
              <a:ext uri="{FF2B5EF4-FFF2-40B4-BE49-F238E27FC236}">
                <a16:creationId xmlns:a16="http://schemas.microsoft.com/office/drawing/2014/main" id="{3E88321F-26D7-2103-F962-3CC24F4F2C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fb32221b9_0_20:notes">
            <a:extLst>
              <a:ext uri="{FF2B5EF4-FFF2-40B4-BE49-F238E27FC236}">
                <a16:creationId xmlns:a16="http://schemas.microsoft.com/office/drawing/2014/main" id="{F9486E87-4295-5E2B-8790-D106D86320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846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18A1E06A-6133-82C9-BA13-6EF4F4EA6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fb32221b9_0_20:notes">
            <a:extLst>
              <a:ext uri="{FF2B5EF4-FFF2-40B4-BE49-F238E27FC236}">
                <a16:creationId xmlns:a16="http://schemas.microsoft.com/office/drawing/2014/main" id="{F0F3E851-EB4F-719D-0167-96E8AE55E2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fb32221b9_0_20:notes">
            <a:extLst>
              <a:ext uri="{FF2B5EF4-FFF2-40B4-BE49-F238E27FC236}">
                <a16:creationId xmlns:a16="http://schemas.microsoft.com/office/drawing/2014/main" id="{B6662F12-4507-38F7-FA2F-219DA8960E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645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C6C8DAD4-8B33-38B8-4AD5-D488AD292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fb32221b9_0_20:notes">
            <a:extLst>
              <a:ext uri="{FF2B5EF4-FFF2-40B4-BE49-F238E27FC236}">
                <a16:creationId xmlns:a16="http://schemas.microsoft.com/office/drawing/2014/main" id="{AF6A9350-933B-ECCB-5C70-2CFE4A87E5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fb32221b9_0_20:notes">
            <a:extLst>
              <a:ext uri="{FF2B5EF4-FFF2-40B4-BE49-F238E27FC236}">
                <a16:creationId xmlns:a16="http://schemas.microsoft.com/office/drawing/2014/main" id="{22D03196-9407-4298-FDD1-CD61C01FB6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912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m_lcOzz6t2UkPuGRjmm-HVfzPECULsKt/view?usp=sharing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Movability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457200" algn="r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ro" sz="1979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Badea Sebastian - 341 C4   </a:t>
            </a:r>
            <a:endParaRPr sz="1979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457200" algn="r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ro" sz="1979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Echimenco Rareș - 343 C4 </a:t>
            </a:r>
            <a:endParaRPr sz="1979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457200" algn="r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rPr lang="ro" sz="1979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Văideanu Renata - 341 C4</a:t>
            </a:r>
            <a:endParaRPr sz="234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0288C7DE-9AC1-2782-E172-D431C0891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>
            <a:extLst>
              <a:ext uri="{FF2B5EF4-FFF2-40B4-BE49-F238E27FC236}">
                <a16:creationId xmlns:a16="http://schemas.microsoft.com/office/drawing/2014/main" id="{3B93ABB5-2C20-D9F5-E3FD-047A5BA0C6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Canvas – </a:t>
            </a:r>
            <a:r>
              <a:rPr lang="en-US" dirty="0" err="1"/>
              <a:t>Observa</a:t>
            </a:r>
            <a:r>
              <a:rPr lang="ro-RO" dirty="0"/>
              <a:t>ț</a:t>
            </a:r>
            <a:r>
              <a:rPr lang="en-US" dirty="0"/>
              <a:t>ii </a:t>
            </a:r>
            <a:endParaRPr dirty="0"/>
          </a:p>
        </p:txBody>
      </p:sp>
      <p:sp>
        <p:nvSpPr>
          <p:cNvPr id="83" name="Google Shape;83;p17">
            <a:extLst>
              <a:ext uri="{FF2B5EF4-FFF2-40B4-BE49-F238E27FC236}">
                <a16:creationId xmlns:a16="http://schemas.microsoft.com/office/drawing/2014/main" id="{5A6BD5CC-4E47-6F84-F37C-65AC4BBC05B2}"/>
              </a:ext>
            </a:extLst>
          </p:cNvPr>
          <p:cNvSpPr txBox="1"/>
          <p:nvPr/>
        </p:nvSpPr>
        <p:spPr>
          <a:xfrm>
            <a:off x="304800" y="1154850"/>
            <a:ext cx="7699200" cy="28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6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Punctele</a:t>
            </a:r>
            <a:r>
              <a:rPr lang="en-GB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forte ale </a:t>
            </a:r>
            <a:r>
              <a:rPr lang="en-GB" sz="16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metricii</a:t>
            </a:r>
            <a:r>
              <a:rPr lang="en-GB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Se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concentrează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pe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impactul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real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asupra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utilizatorilor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și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contribuie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la o imagine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holistică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succesului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aplicației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6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Riscuri</a:t>
            </a:r>
            <a:r>
              <a:rPr lang="en-GB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Subliniază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necesitatea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unei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balanțe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între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utilizatorii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obișnuiți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și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cei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cu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nevoi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complexe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it-IT" sz="16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565134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A269CE3C-E831-4F9B-C9B0-10793B56E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>
            <a:extLst>
              <a:ext uri="{FF2B5EF4-FFF2-40B4-BE49-F238E27FC236}">
                <a16:creationId xmlns:a16="http://schemas.microsoft.com/office/drawing/2014/main" id="{0CE167C1-F4A9-BB18-297B-6B5B4F3E34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57828" y="110837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Vizualiz</a:t>
            </a:r>
            <a:r>
              <a:rPr lang="ro-RO" dirty="0"/>
              <a:t>ă</a:t>
            </a:r>
            <a:r>
              <a:rPr lang="en-US" dirty="0"/>
              <a:t>rile  </a:t>
            </a:r>
            <a:r>
              <a:rPr lang="en-US" dirty="0" err="1"/>
              <a:t>pentru</a:t>
            </a:r>
            <a:r>
              <a:rPr lang="en-US" dirty="0"/>
              <a:t>  </a:t>
            </a:r>
            <a:r>
              <a:rPr lang="en-US" dirty="0" err="1"/>
              <a:t>statisticile</a:t>
            </a:r>
            <a:r>
              <a:rPr lang="en-US" dirty="0"/>
              <a:t>  </a:t>
            </a:r>
            <a:r>
              <a:rPr lang="en-US" dirty="0" err="1"/>
              <a:t>Alese</a:t>
            </a:r>
            <a:endParaRPr lang="en-US" dirty="0"/>
          </a:p>
        </p:txBody>
      </p:sp>
      <p:sp>
        <p:nvSpPr>
          <p:cNvPr id="83" name="Google Shape;83;p17">
            <a:extLst>
              <a:ext uri="{FF2B5EF4-FFF2-40B4-BE49-F238E27FC236}">
                <a16:creationId xmlns:a16="http://schemas.microsoft.com/office/drawing/2014/main" id="{16AC1F2F-148F-98D8-604B-B5F0F58F532C}"/>
              </a:ext>
            </a:extLst>
          </p:cNvPr>
          <p:cNvSpPr txBox="1"/>
          <p:nvPr/>
        </p:nvSpPr>
        <p:spPr>
          <a:xfrm>
            <a:off x="581891" y="625395"/>
            <a:ext cx="7699200" cy="28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Numărul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GB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rute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planificate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și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finalizate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cu success</a:t>
            </a:r>
            <a:endParaRPr lang="en-GB" sz="1800" b="1" dirty="0">
              <a:latin typeface="Arial" panose="020B0604020202020204" pitchFamily="34" charset="0"/>
              <a:ea typeface="Source Code Pro"/>
              <a:cs typeface="Source Code Pro"/>
              <a:sym typeface="Source Code Pro"/>
            </a:endParaRP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Luna 1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200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rute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planificate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/ 180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finalizate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(90%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rată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succes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GB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Luna 2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300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rute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planificate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/ 270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finalizate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(90%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rată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succes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ro-RO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Luna 3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400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rute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planificate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/ 360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finalizate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(90%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rată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succes</a:t>
            </a:r>
            <a:endParaRPr lang="en-GB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Luna 4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500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rute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planificate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/ 420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finalizate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(84%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rată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succes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it-IT" sz="16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E16D2216-2357-6F58-288D-AE4ABA632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281" y="2309701"/>
            <a:ext cx="4539169" cy="283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258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CE5C706A-4BE2-4B9F-B77C-EC2AAD17B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>
            <a:extLst>
              <a:ext uri="{FF2B5EF4-FFF2-40B4-BE49-F238E27FC236}">
                <a16:creationId xmlns:a16="http://schemas.microsoft.com/office/drawing/2014/main" id="{525F87FD-52FD-79F9-5DCE-4E42639855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54810" y="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Vizualiz</a:t>
            </a:r>
            <a:r>
              <a:rPr lang="ro-RO" dirty="0"/>
              <a:t>ă</a:t>
            </a:r>
            <a:r>
              <a:rPr lang="en-US" dirty="0"/>
              <a:t>rile  </a:t>
            </a:r>
            <a:r>
              <a:rPr lang="en-US" dirty="0" err="1"/>
              <a:t>pentru</a:t>
            </a:r>
            <a:r>
              <a:rPr lang="en-US" dirty="0"/>
              <a:t>  </a:t>
            </a:r>
            <a:r>
              <a:rPr lang="en-US" dirty="0" err="1"/>
              <a:t>statisticile</a:t>
            </a:r>
            <a:r>
              <a:rPr lang="en-US" dirty="0"/>
              <a:t>  </a:t>
            </a:r>
            <a:r>
              <a:rPr lang="en-US" dirty="0" err="1"/>
              <a:t>Alese</a:t>
            </a:r>
            <a:endParaRPr lang="en-US" dirty="0"/>
          </a:p>
        </p:txBody>
      </p:sp>
      <p:sp>
        <p:nvSpPr>
          <p:cNvPr id="83" name="Google Shape;83;p17">
            <a:extLst>
              <a:ext uri="{FF2B5EF4-FFF2-40B4-BE49-F238E27FC236}">
                <a16:creationId xmlns:a16="http://schemas.microsoft.com/office/drawing/2014/main" id="{1DE22EC7-2779-7A4E-E75C-EA8FFC6B8BCD}"/>
              </a:ext>
            </a:extLst>
          </p:cNvPr>
          <p:cNvSpPr txBox="1"/>
          <p:nvPr/>
        </p:nvSpPr>
        <p:spPr>
          <a:xfrm>
            <a:off x="326002" y="1013443"/>
            <a:ext cx="8651019" cy="28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Numărul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GB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rute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planificate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și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finalizate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cu success</a:t>
            </a:r>
            <a:r>
              <a:rPr lang="ro-RO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INTERPRETARE</a:t>
            </a:r>
            <a:endParaRPr lang="en-GB" sz="1800" b="1" dirty="0">
              <a:latin typeface="Arial" panose="020B0604020202020204" pitchFamily="34" charset="0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B84801-F2A9-23F5-13FE-32FF8ADEE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83" y="2033512"/>
            <a:ext cx="8840434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73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15EFC5F0-46A6-E502-8B98-F71D2A305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>
            <a:extLst>
              <a:ext uri="{FF2B5EF4-FFF2-40B4-BE49-F238E27FC236}">
                <a16:creationId xmlns:a16="http://schemas.microsoft.com/office/drawing/2014/main" id="{9B2E6B23-B574-3DBD-2EC7-8079483F1B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7589" y="-647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Vizualiz</a:t>
            </a:r>
            <a:r>
              <a:rPr lang="ro-RO" dirty="0"/>
              <a:t>ă</a:t>
            </a:r>
            <a:r>
              <a:rPr lang="en-US" dirty="0"/>
              <a:t>rile  </a:t>
            </a:r>
            <a:r>
              <a:rPr lang="en-US" dirty="0" err="1"/>
              <a:t>pentru</a:t>
            </a:r>
            <a:r>
              <a:rPr lang="en-US" dirty="0"/>
              <a:t>  </a:t>
            </a:r>
            <a:r>
              <a:rPr lang="en-US" dirty="0" err="1"/>
              <a:t>statisticile</a:t>
            </a:r>
            <a:r>
              <a:rPr lang="en-US" dirty="0"/>
              <a:t>  </a:t>
            </a:r>
            <a:r>
              <a:rPr lang="en-US" dirty="0" err="1"/>
              <a:t>Alese</a:t>
            </a:r>
            <a:endParaRPr lang="en-US" dirty="0"/>
          </a:p>
        </p:txBody>
      </p:sp>
      <p:sp>
        <p:nvSpPr>
          <p:cNvPr id="83" name="Google Shape;83;p17">
            <a:extLst>
              <a:ext uri="{FF2B5EF4-FFF2-40B4-BE49-F238E27FC236}">
                <a16:creationId xmlns:a16="http://schemas.microsoft.com/office/drawing/2014/main" id="{F2BA5F68-68AE-9245-AD15-562FFCB5D717}"/>
              </a:ext>
            </a:extLst>
          </p:cNvPr>
          <p:cNvSpPr txBox="1"/>
          <p:nvPr/>
        </p:nvSpPr>
        <p:spPr>
          <a:xfrm>
            <a:off x="300285" y="531987"/>
            <a:ext cx="7699200" cy="28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Numărul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GB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utilizatori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activi</a:t>
            </a:r>
            <a:endParaRPr lang="en-GB" sz="1800" b="1" dirty="0">
              <a:latin typeface="Arial" panose="020B0604020202020204" pitchFamily="34" charset="0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endParaRPr lang="en-GB" sz="1800" b="1" dirty="0">
              <a:latin typeface="Arial" panose="020B0604020202020204" pitchFamily="34" charset="0"/>
              <a:ea typeface="Source Code Pro"/>
              <a:cs typeface="Source Code Pro"/>
              <a:sym typeface="Source Code Pro"/>
            </a:endParaRP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Total utilizatori : 750 (75%)</a:t>
            </a:r>
          </a:p>
          <a:p>
            <a:pPr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Utilizatori activi în ultima lună: 750 (75%)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Utilizatori inactivi în ultima lună: 250 (25%)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it-IT" sz="1800" dirty="0">
              <a:latin typeface="Arial" panose="020B0604020202020204" pitchFamily="34" charset="0"/>
            </a:endParaRP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it-IT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Aft>
                <a:spcPts val="1200"/>
              </a:spcAft>
            </a:pPr>
            <a:endParaRPr lang="it-IT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CB0B7EF-9F86-2C07-D3E8-B2F5F7FC1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077" y="777821"/>
            <a:ext cx="3747172" cy="3738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75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9065D246-E666-D8B4-E104-8C6CDA509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>
            <a:extLst>
              <a:ext uri="{FF2B5EF4-FFF2-40B4-BE49-F238E27FC236}">
                <a16:creationId xmlns:a16="http://schemas.microsoft.com/office/drawing/2014/main" id="{D2C0DA3F-2D0E-F26C-5A13-CF52FE1D92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7589" y="-647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Vizualiz</a:t>
            </a:r>
            <a:r>
              <a:rPr lang="ro-RO" dirty="0"/>
              <a:t>ă</a:t>
            </a:r>
            <a:r>
              <a:rPr lang="en-US" dirty="0"/>
              <a:t>rile  </a:t>
            </a:r>
            <a:r>
              <a:rPr lang="en-US" dirty="0" err="1"/>
              <a:t>pentru</a:t>
            </a:r>
            <a:r>
              <a:rPr lang="en-US" dirty="0"/>
              <a:t>  </a:t>
            </a:r>
            <a:r>
              <a:rPr lang="en-US" dirty="0" err="1"/>
              <a:t>statisticile</a:t>
            </a:r>
            <a:r>
              <a:rPr lang="en-US" dirty="0"/>
              <a:t>  </a:t>
            </a:r>
            <a:r>
              <a:rPr lang="en-US" dirty="0" err="1"/>
              <a:t>Alese</a:t>
            </a:r>
            <a:endParaRPr lang="en-US" dirty="0"/>
          </a:p>
        </p:txBody>
      </p:sp>
      <p:sp>
        <p:nvSpPr>
          <p:cNvPr id="83" name="Google Shape;83;p17">
            <a:extLst>
              <a:ext uri="{FF2B5EF4-FFF2-40B4-BE49-F238E27FC236}">
                <a16:creationId xmlns:a16="http://schemas.microsoft.com/office/drawing/2014/main" id="{F9B18D9A-36B2-8EB4-D661-094AF5298A00}"/>
              </a:ext>
            </a:extLst>
          </p:cNvPr>
          <p:cNvSpPr txBox="1"/>
          <p:nvPr/>
        </p:nvSpPr>
        <p:spPr>
          <a:xfrm>
            <a:off x="1166139" y="860652"/>
            <a:ext cx="7699200" cy="28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Numărul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GB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utilizatori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activi</a:t>
            </a:r>
            <a:r>
              <a:rPr lang="ro-RO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INTERPRETARE</a:t>
            </a:r>
            <a:endParaRPr lang="en-GB" sz="1800" b="1" dirty="0">
              <a:latin typeface="Arial" panose="020B0604020202020204" pitchFamily="34" charset="0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endParaRPr lang="en-GB" sz="1800" b="1" dirty="0">
              <a:latin typeface="Arial" panose="020B0604020202020204" pitchFamily="34" charset="0"/>
              <a:ea typeface="Source Code Pro"/>
              <a:cs typeface="Source Code Pro"/>
              <a:sym typeface="Source Code Pro"/>
            </a:endParaRPr>
          </a:p>
          <a:p>
            <a:pPr rtl="0" fontAlgn="base">
              <a:spcAft>
                <a:spcPts val="1200"/>
              </a:spcAft>
            </a:pPr>
            <a:endParaRPr lang="it-IT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it-IT" sz="1800" dirty="0">
              <a:latin typeface="Arial" panose="020B0604020202020204" pitchFamily="34" charset="0"/>
            </a:endParaRP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it-IT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Aft>
                <a:spcPts val="1200"/>
              </a:spcAft>
            </a:pPr>
            <a:endParaRPr lang="it-IT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D2A64F-385C-29E1-50ED-E94C7DB57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61" y="1815525"/>
            <a:ext cx="8411749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58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BF5CD97B-7DA6-240F-A3DB-DBC66B1F9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>
            <a:extLst>
              <a:ext uri="{FF2B5EF4-FFF2-40B4-BE49-F238E27FC236}">
                <a16:creationId xmlns:a16="http://schemas.microsoft.com/office/drawing/2014/main" id="{2D128131-904D-2018-6538-6B2DF50B83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7589" y="-647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Vizualiz</a:t>
            </a:r>
            <a:r>
              <a:rPr lang="ro-RO" dirty="0"/>
              <a:t>ă</a:t>
            </a:r>
            <a:r>
              <a:rPr lang="en-US" dirty="0"/>
              <a:t>rile  </a:t>
            </a:r>
            <a:r>
              <a:rPr lang="en-US" dirty="0" err="1"/>
              <a:t>pentru</a:t>
            </a:r>
            <a:r>
              <a:rPr lang="en-US" dirty="0"/>
              <a:t>  </a:t>
            </a:r>
            <a:r>
              <a:rPr lang="en-US" dirty="0" err="1"/>
              <a:t>statisticile</a:t>
            </a:r>
            <a:r>
              <a:rPr lang="en-US" dirty="0"/>
              <a:t>  </a:t>
            </a:r>
            <a:r>
              <a:rPr lang="en-US" dirty="0" err="1"/>
              <a:t>Alese</a:t>
            </a:r>
            <a:endParaRPr lang="en-US" dirty="0"/>
          </a:p>
        </p:txBody>
      </p:sp>
      <p:sp>
        <p:nvSpPr>
          <p:cNvPr id="83" name="Google Shape;83;p17">
            <a:extLst>
              <a:ext uri="{FF2B5EF4-FFF2-40B4-BE49-F238E27FC236}">
                <a16:creationId xmlns:a16="http://schemas.microsoft.com/office/drawing/2014/main" id="{6C8F1ECA-B127-24B9-251C-3E8736086D56}"/>
              </a:ext>
            </a:extLst>
          </p:cNvPr>
          <p:cNvSpPr txBox="1"/>
          <p:nvPr/>
        </p:nvSpPr>
        <p:spPr>
          <a:xfrm>
            <a:off x="300285" y="531987"/>
            <a:ext cx="7699200" cy="28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Feedback-</a:t>
            </a:r>
            <a:r>
              <a:rPr lang="en-GB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ul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utilizatorilor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despre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rutele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oferite</a:t>
            </a:r>
            <a:endParaRPr lang="en-GB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endParaRPr lang="en-GB" sz="1800" b="1" dirty="0">
              <a:latin typeface="Arial" panose="020B0604020202020204" pitchFamily="34" charset="0"/>
              <a:ea typeface="Source Code Pro"/>
              <a:cs typeface="Source Code Pro"/>
              <a:sym typeface="Source Code Pro"/>
            </a:endParaRPr>
          </a:p>
          <a:p>
            <a:pPr marL="457200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Pozitive: 400 (80%)</a:t>
            </a:r>
          </a:p>
          <a:p>
            <a:pPr marL="457200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</a:t>
            </a:r>
            <a:r>
              <a:rPr lang="it-IT" sz="1800" dirty="0">
                <a:latin typeface="Arial" panose="020B0604020202020204" pitchFamily="34" charset="0"/>
              </a:rPr>
              <a:t>utre: 70 (14%)</a:t>
            </a:r>
            <a:endParaRPr lang="it-IT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Negative: 30 (6%)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it-IT" sz="1800" dirty="0">
              <a:latin typeface="Arial" panose="020B0604020202020204" pitchFamily="34" charset="0"/>
            </a:endParaRP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it-IT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Aft>
                <a:spcPts val="1200"/>
              </a:spcAft>
            </a:pPr>
            <a:endParaRPr lang="it-IT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C4E3A16-4C87-84D5-B58D-A89F083BB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867" y="1125363"/>
            <a:ext cx="4867275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185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13C903FC-68F3-DD62-6D33-2C6DD1B3F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>
            <a:extLst>
              <a:ext uri="{FF2B5EF4-FFF2-40B4-BE49-F238E27FC236}">
                <a16:creationId xmlns:a16="http://schemas.microsoft.com/office/drawing/2014/main" id="{C540272D-2809-59C2-55BA-711B0C5DE2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79098" y="371668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Vizualiz</a:t>
            </a:r>
            <a:r>
              <a:rPr lang="ro-RO" dirty="0"/>
              <a:t>ă</a:t>
            </a:r>
            <a:r>
              <a:rPr lang="en-US" dirty="0"/>
              <a:t>rile  </a:t>
            </a:r>
            <a:r>
              <a:rPr lang="en-US" dirty="0" err="1"/>
              <a:t>pentru</a:t>
            </a:r>
            <a:r>
              <a:rPr lang="en-US" dirty="0"/>
              <a:t>  </a:t>
            </a:r>
            <a:r>
              <a:rPr lang="en-US" dirty="0" err="1"/>
              <a:t>statisticile</a:t>
            </a:r>
            <a:r>
              <a:rPr lang="en-US" dirty="0"/>
              <a:t>  </a:t>
            </a:r>
            <a:r>
              <a:rPr lang="en-US" dirty="0" err="1"/>
              <a:t>Alese</a:t>
            </a:r>
            <a:endParaRPr lang="en-US" dirty="0"/>
          </a:p>
        </p:txBody>
      </p:sp>
      <p:sp>
        <p:nvSpPr>
          <p:cNvPr id="83" name="Google Shape;83;p17">
            <a:extLst>
              <a:ext uri="{FF2B5EF4-FFF2-40B4-BE49-F238E27FC236}">
                <a16:creationId xmlns:a16="http://schemas.microsoft.com/office/drawing/2014/main" id="{27607F91-151D-EBDE-ADD3-56732A8B12C5}"/>
              </a:ext>
            </a:extLst>
          </p:cNvPr>
          <p:cNvSpPr txBox="1"/>
          <p:nvPr/>
        </p:nvSpPr>
        <p:spPr>
          <a:xfrm>
            <a:off x="324138" y="945454"/>
            <a:ext cx="8000877" cy="28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Feedback-</a:t>
            </a:r>
            <a:r>
              <a:rPr lang="en-GB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ul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utilizatorilor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despre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rutele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oferite</a:t>
            </a:r>
            <a:r>
              <a:rPr lang="ro-RO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INTERPRETARE</a:t>
            </a:r>
            <a:endParaRPr lang="en-GB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endParaRPr lang="en-GB" sz="1800" b="1" dirty="0">
              <a:latin typeface="Arial" panose="020B0604020202020204" pitchFamily="34" charset="0"/>
              <a:ea typeface="Source Code Pro"/>
              <a:cs typeface="Source Code Pro"/>
              <a:sym typeface="Source Code Pro"/>
            </a:endParaRP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it-IT" sz="1800" dirty="0">
              <a:latin typeface="Arial" panose="020B0604020202020204" pitchFamily="34" charset="0"/>
            </a:endParaRP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it-IT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Aft>
                <a:spcPts val="1200"/>
              </a:spcAft>
            </a:pPr>
            <a:endParaRPr lang="it-IT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EE35F4-8D98-6D1E-BFE5-A9D550CFB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39" y="1921253"/>
            <a:ext cx="8726118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18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27358598-B3EC-221B-E212-818EC4CEF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>
            <a:extLst>
              <a:ext uri="{FF2B5EF4-FFF2-40B4-BE49-F238E27FC236}">
                <a16:creationId xmlns:a16="http://schemas.microsoft.com/office/drawing/2014/main" id="{B1DA0CCA-6016-1E49-29C1-02E9535768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Usability TESTING – SCENARIUL 1</a:t>
            </a:r>
            <a:endParaRPr dirty="0"/>
          </a:p>
        </p:txBody>
      </p:sp>
      <p:sp>
        <p:nvSpPr>
          <p:cNvPr id="83" name="Google Shape;83;p17">
            <a:extLst>
              <a:ext uri="{FF2B5EF4-FFF2-40B4-BE49-F238E27FC236}">
                <a16:creationId xmlns:a16="http://schemas.microsoft.com/office/drawing/2014/main" id="{45EF4AF9-2EF0-9F80-6A06-BA67092769E8}"/>
              </a:ext>
            </a:extLst>
          </p:cNvPr>
          <p:cNvSpPr txBox="1"/>
          <p:nvPr/>
        </p:nvSpPr>
        <p:spPr>
          <a:xfrm>
            <a:off x="487680" y="1057550"/>
            <a:ext cx="7699200" cy="28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>
              <a:spcBef>
                <a:spcPts val="1200"/>
              </a:spcBef>
              <a:spcAft>
                <a:spcPts val="1200"/>
              </a:spcAft>
            </a:pPr>
            <a:r>
              <a:rPr lang="en-GB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Planificarea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unei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rute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complexe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într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-un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oraș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aglomerat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Obiectiv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Testarea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capacității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aplicației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a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gestiona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cerințe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complexe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navigație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800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48EB1624-A0E2-2329-D888-FBDEB6245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>
            <a:extLst>
              <a:ext uri="{FF2B5EF4-FFF2-40B4-BE49-F238E27FC236}">
                <a16:creationId xmlns:a16="http://schemas.microsoft.com/office/drawing/2014/main" id="{25803793-CDB0-A1C0-1460-6CE6AF637F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Usability TESTING – SCENARIUL 2</a:t>
            </a:r>
            <a:endParaRPr dirty="0"/>
          </a:p>
        </p:txBody>
      </p:sp>
      <p:sp>
        <p:nvSpPr>
          <p:cNvPr id="83" name="Google Shape;83;p17">
            <a:extLst>
              <a:ext uri="{FF2B5EF4-FFF2-40B4-BE49-F238E27FC236}">
                <a16:creationId xmlns:a16="http://schemas.microsoft.com/office/drawing/2014/main" id="{568639A6-80A6-8D6D-5AAA-D997E275C541}"/>
              </a:ext>
            </a:extLst>
          </p:cNvPr>
          <p:cNvSpPr txBox="1"/>
          <p:nvPr/>
        </p:nvSpPr>
        <p:spPr>
          <a:xfrm>
            <a:off x="559240" y="1218461"/>
            <a:ext cx="7699200" cy="28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>
              <a:spcBef>
                <a:spcPts val="1200"/>
              </a:spcBef>
              <a:spcAft>
                <a:spcPts val="1200"/>
              </a:spcAft>
            </a:pPr>
            <a:r>
              <a:rPr lang="en-GB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Căutarea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unui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loc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actualizat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recent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în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baza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date.</a:t>
            </a:r>
          </a:p>
          <a:p>
            <a:pPr marL="742950" lvl="1" indent="-285750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Obiectiv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Verificarea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ușurinței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utilizare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pentru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funcțiile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căutare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2874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A18EE33A-8D32-4A2E-25F3-A988DD9EA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>
            <a:extLst>
              <a:ext uri="{FF2B5EF4-FFF2-40B4-BE49-F238E27FC236}">
                <a16:creationId xmlns:a16="http://schemas.microsoft.com/office/drawing/2014/main" id="{0B4A93A0-9207-AD9A-4BBF-2CFC972AED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Usability TESTING – SCENARIUL 3</a:t>
            </a:r>
            <a:endParaRPr dirty="0"/>
          </a:p>
        </p:txBody>
      </p:sp>
      <p:sp>
        <p:nvSpPr>
          <p:cNvPr id="83" name="Google Shape;83;p17">
            <a:extLst>
              <a:ext uri="{FF2B5EF4-FFF2-40B4-BE49-F238E27FC236}">
                <a16:creationId xmlns:a16="http://schemas.microsoft.com/office/drawing/2014/main" id="{5FDDE4B2-F7D3-8009-F7B3-6697B9451BBF}"/>
              </a:ext>
            </a:extLst>
          </p:cNvPr>
          <p:cNvSpPr txBox="1"/>
          <p:nvPr/>
        </p:nvSpPr>
        <p:spPr>
          <a:xfrm>
            <a:off x="722400" y="1367651"/>
            <a:ext cx="7699200" cy="28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>
              <a:spcBef>
                <a:spcPts val="1200"/>
              </a:spcBef>
              <a:spcAft>
                <a:spcPts val="1200"/>
              </a:spcAft>
            </a:pPr>
            <a:r>
              <a:rPr lang="en-GB" sz="2000" b="0" i="0" u="none" strike="noStrike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Ajustarea</a:t>
            </a:r>
            <a:r>
              <a:rPr lang="en-GB" sz="2000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2000" b="0" i="0" u="none" strike="noStrike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unei</a:t>
            </a:r>
            <a:r>
              <a:rPr lang="en-GB" sz="2000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2000" b="0" i="0" u="none" strike="noStrike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rute</a:t>
            </a:r>
            <a:r>
              <a:rPr lang="en-GB" sz="2000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2000" b="0" i="0" u="none" strike="noStrike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existente</a:t>
            </a:r>
            <a:r>
              <a:rPr lang="en-GB" sz="2000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pe </a:t>
            </a:r>
            <a:r>
              <a:rPr lang="en-GB" sz="2000" b="0" i="0" u="none" strike="noStrike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baza</a:t>
            </a:r>
            <a:r>
              <a:rPr lang="en-GB" sz="2000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feedback-</a:t>
            </a:r>
            <a:r>
              <a:rPr lang="en-GB" sz="2000" b="0" i="0" u="none" strike="noStrike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ului</a:t>
            </a:r>
            <a:r>
              <a:rPr lang="en-GB" sz="2000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2000" b="0" i="0" u="none" strike="noStrike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utilizatorilor</a:t>
            </a:r>
            <a:r>
              <a:rPr lang="en-GB" sz="2000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b="0" i="0" u="none" strike="noStrike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Obiectiv</a:t>
            </a:r>
            <a:r>
              <a:rPr lang="en-GB" sz="2000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GB" sz="2000" b="0" i="0" u="none" strike="noStrike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Evaluarea</a:t>
            </a:r>
            <a:r>
              <a:rPr lang="en-GB" sz="2000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2000" b="0" i="0" u="none" strike="noStrike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clarității</a:t>
            </a:r>
            <a:r>
              <a:rPr lang="en-GB" sz="2000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2000" b="0" i="0" u="none" strike="noStrike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interfeței</a:t>
            </a:r>
            <a:r>
              <a:rPr lang="en-GB" sz="2000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2000" b="0" i="0" u="none" strike="noStrike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pentru</a:t>
            </a:r>
            <a:r>
              <a:rPr lang="en-GB" sz="2000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2000" b="0" i="0" u="none" strike="noStrike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utilizatorii</a:t>
            </a:r>
            <a:r>
              <a:rPr lang="en-GB" sz="2000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care </a:t>
            </a:r>
            <a:r>
              <a:rPr lang="en-GB" sz="2000" b="0" i="0" u="none" strike="noStrike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doresc</a:t>
            </a:r>
            <a:r>
              <a:rPr lang="en-GB" sz="2000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2000" b="0" i="0" u="none" strike="noStrike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să</a:t>
            </a:r>
            <a:r>
              <a:rPr lang="en-GB" sz="2000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2000" b="0" i="0" u="none" strike="noStrike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modifice</a:t>
            </a:r>
            <a:r>
              <a:rPr lang="en-GB" sz="2000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2000" b="0" i="0" u="none" strike="noStrike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rutele</a:t>
            </a:r>
            <a:r>
              <a:rPr lang="en-GB" sz="2000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813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Cuprins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 err="1"/>
              <a:t>Reiterarea</a:t>
            </a:r>
            <a:r>
              <a:rPr lang="en-GB" dirty="0"/>
              <a:t> </a:t>
            </a:r>
            <a:r>
              <a:rPr lang="en-GB" dirty="0" err="1"/>
              <a:t>ideii</a:t>
            </a:r>
            <a:r>
              <a:rPr lang="en-GB" dirty="0"/>
              <a:t> </a:t>
            </a:r>
            <a:r>
              <a:rPr lang="en-GB" dirty="0" err="1"/>
              <a:t>proiectului</a:t>
            </a:r>
            <a:r>
              <a:rPr lang="en-GB" dirty="0"/>
              <a:t>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 err="1"/>
              <a:t>Prototipul</a:t>
            </a:r>
            <a:r>
              <a:rPr lang="en-GB" dirty="0"/>
              <a:t> </a:t>
            </a:r>
            <a:r>
              <a:rPr lang="en-GB" dirty="0" err="1"/>
              <a:t>interactiv</a:t>
            </a:r>
            <a:r>
              <a:rPr lang="en-GB" dirty="0"/>
              <a:t> al </a:t>
            </a:r>
            <a:r>
              <a:rPr lang="en-GB" dirty="0" err="1"/>
              <a:t>aplicației</a:t>
            </a:r>
            <a:endParaRPr lang="en-GB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-IT" dirty="0"/>
              <a:t>Canvas-ul cu metrici pentru succes, riscuri și indicatori de risc</a:t>
            </a:r>
            <a:endParaRPr lang="en-GB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-IT" dirty="0"/>
              <a:t>Vizualizările pentru statisticile alese și interpretarea acestora</a:t>
            </a:r>
            <a:endParaRPr lang="en-GB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-IT" dirty="0"/>
              <a:t>Scenariile alese pentru usability testing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 err="1"/>
              <a:t>Rezultate</a:t>
            </a:r>
            <a:r>
              <a:rPr lang="en-GB" dirty="0"/>
              <a:t> consolidate ale </a:t>
            </a:r>
            <a:r>
              <a:rPr lang="en-GB" dirty="0" err="1"/>
              <a:t>testării</a:t>
            </a:r>
            <a:endParaRPr lang="it-IT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 err="1"/>
              <a:t>Modificări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îmbunătățiri</a:t>
            </a:r>
            <a:r>
              <a:rPr lang="en-GB" dirty="0"/>
              <a:t> </a:t>
            </a:r>
            <a:r>
              <a:rPr lang="en-GB" dirty="0" err="1"/>
              <a:t>propuse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urma</a:t>
            </a:r>
            <a:r>
              <a:rPr lang="en-GB" dirty="0"/>
              <a:t> </a:t>
            </a:r>
            <a:r>
              <a:rPr lang="en-GB" dirty="0" err="1"/>
              <a:t>testării</a:t>
            </a:r>
            <a:endParaRPr lang="it-IT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 err="1"/>
              <a:t>Reflectarea</a:t>
            </a:r>
            <a:r>
              <a:rPr lang="en-GB" dirty="0"/>
              <a:t> </a:t>
            </a:r>
            <a:r>
              <a:rPr lang="en-GB" dirty="0" err="1"/>
              <a:t>modificărilor</a:t>
            </a:r>
            <a:r>
              <a:rPr lang="en-GB" dirty="0"/>
              <a:t> </a:t>
            </a:r>
            <a:r>
              <a:rPr lang="en-GB" dirty="0" err="1"/>
              <a:t>implementată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modelul</a:t>
            </a:r>
            <a:r>
              <a:rPr lang="en-GB" dirty="0"/>
              <a:t> Figma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8299C923-6A79-574B-502A-B2CC66D81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>
            <a:extLst>
              <a:ext uri="{FF2B5EF4-FFF2-40B4-BE49-F238E27FC236}">
                <a16:creationId xmlns:a16="http://schemas.microsoft.com/office/drawing/2014/main" id="{4293C53B-7954-C663-193D-080170372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Rezultate</a:t>
            </a:r>
            <a:r>
              <a:rPr lang="en-US" dirty="0"/>
              <a:t> CONSOLIDATE  ale test</a:t>
            </a:r>
            <a:r>
              <a:rPr lang="ro-RO" dirty="0"/>
              <a:t>ă</a:t>
            </a:r>
            <a:r>
              <a:rPr lang="en-US" dirty="0" err="1"/>
              <a:t>rii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98C871-91CD-7ADB-6588-ADA55D768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97036"/>
            <a:ext cx="5401973" cy="302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35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714356AF-5CF1-844C-910F-73990B80C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>
            <a:extLst>
              <a:ext uri="{FF2B5EF4-FFF2-40B4-BE49-F238E27FC236}">
                <a16:creationId xmlns:a16="http://schemas.microsoft.com/office/drawing/2014/main" id="{55ACDB08-BC8C-5397-D5C7-268817605A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Modific</a:t>
            </a:r>
            <a:r>
              <a:rPr lang="ro-RO" dirty="0"/>
              <a:t>ă</a:t>
            </a:r>
            <a:r>
              <a:rPr lang="en-US" dirty="0" err="1"/>
              <a:t>ri</a:t>
            </a:r>
            <a:r>
              <a:rPr lang="en-US" dirty="0"/>
              <a:t> 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mbun</a:t>
            </a:r>
            <a:r>
              <a:rPr lang="ro-RO" dirty="0"/>
              <a:t>ă</a:t>
            </a:r>
            <a:r>
              <a:rPr lang="en-US" dirty="0"/>
              <a:t>t</a:t>
            </a:r>
            <a:r>
              <a:rPr lang="ro-RO" dirty="0"/>
              <a:t>ăți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en-US" dirty="0" err="1"/>
              <a:t>propuse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urma</a:t>
            </a:r>
            <a:r>
              <a:rPr lang="en-US" dirty="0"/>
              <a:t> test</a:t>
            </a:r>
            <a:r>
              <a:rPr lang="ro-RO" dirty="0"/>
              <a:t>ă</a:t>
            </a:r>
            <a:r>
              <a:rPr lang="en-US" dirty="0" err="1"/>
              <a:t>rii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D8C03C-82CE-7EDD-5724-3F8429213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53" y="1922083"/>
            <a:ext cx="8221222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16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1E9F-8184-369E-4FEC-640344088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Obiectiv</a:t>
            </a:r>
            <a:r>
              <a:rPr lang="en-US" dirty="0"/>
              <a:t> SMART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09E0C6-2A77-49EA-B8E8-C28312A5BC9A}"/>
              </a:ext>
            </a:extLst>
          </p:cNvPr>
          <p:cNvSpPr txBox="1"/>
          <p:nvPr/>
        </p:nvSpPr>
        <p:spPr>
          <a:xfrm>
            <a:off x="533400" y="1634836"/>
            <a:ext cx="7294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Până</a:t>
            </a:r>
            <a:r>
              <a:rPr lang="en-US" sz="1800" dirty="0"/>
              <a:t> la </a:t>
            </a:r>
            <a:r>
              <a:rPr lang="en-US" sz="1800" dirty="0" err="1"/>
              <a:t>finalul</a:t>
            </a:r>
            <a:r>
              <a:rPr lang="en-US" sz="1800" dirty="0"/>
              <a:t> </a:t>
            </a:r>
            <a:r>
              <a:rPr lang="en-US" sz="1800" dirty="0" err="1"/>
              <a:t>anului</a:t>
            </a:r>
            <a:r>
              <a:rPr lang="en-US" sz="1800" dirty="0"/>
              <a:t> </a:t>
            </a:r>
            <a:r>
              <a:rPr lang="en-US" sz="1800" dirty="0" err="1"/>
              <a:t>curent</a:t>
            </a:r>
            <a:r>
              <a:rPr lang="en-US" sz="1800" dirty="0"/>
              <a:t>, Movability </a:t>
            </a:r>
            <a:r>
              <a:rPr lang="en-US" sz="1800" dirty="0" err="1"/>
              <a:t>va</a:t>
            </a:r>
            <a:r>
              <a:rPr lang="en-US" sz="1800" dirty="0"/>
              <a:t> </a:t>
            </a:r>
            <a:r>
              <a:rPr lang="en-US" sz="1800" dirty="0" err="1"/>
              <a:t>crește</a:t>
            </a:r>
            <a:r>
              <a:rPr lang="en-US" sz="1800" dirty="0"/>
              <a:t> </a:t>
            </a:r>
            <a:r>
              <a:rPr lang="en-US" sz="1800" dirty="0" err="1"/>
              <a:t>numărul</a:t>
            </a:r>
            <a:r>
              <a:rPr lang="en-US" sz="1800" dirty="0"/>
              <a:t> de </a:t>
            </a:r>
            <a:r>
              <a:rPr lang="en-US" sz="1800" dirty="0" err="1"/>
              <a:t>rute</a:t>
            </a:r>
            <a:r>
              <a:rPr lang="en-US" sz="1800" dirty="0"/>
              <a:t> </a:t>
            </a:r>
            <a:r>
              <a:rPr lang="en-US" sz="1800" dirty="0" err="1"/>
              <a:t>finalizate</a:t>
            </a:r>
            <a:r>
              <a:rPr lang="en-US" sz="1800" dirty="0"/>
              <a:t> cu </a:t>
            </a:r>
            <a:r>
              <a:rPr lang="en-US" sz="1800" dirty="0" err="1"/>
              <a:t>succes</a:t>
            </a:r>
            <a:r>
              <a:rPr lang="en-US" sz="1800" dirty="0"/>
              <a:t> de la 3,600 la 4,320 (o </a:t>
            </a:r>
            <a:r>
              <a:rPr lang="en-US" sz="1800" dirty="0" err="1"/>
              <a:t>creștere</a:t>
            </a:r>
            <a:r>
              <a:rPr lang="en-US" sz="1800" dirty="0"/>
              <a:t> de 20%), </a:t>
            </a:r>
            <a:r>
              <a:rPr lang="en-US" sz="1800" dirty="0" err="1"/>
              <a:t>prin</a:t>
            </a:r>
            <a:r>
              <a:rPr lang="en-US" sz="1800" dirty="0"/>
              <a:t> </a:t>
            </a:r>
            <a:r>
              <a:rPr lang="en-US" sz="1800" dirty="0" err="1"/>
              <a:t>actualizarea</a:t>
            </a:r>
            <a:r>
              <a:rPr lang="en-US" sz="1800" dirty="0"/>
              <a:t> </a:t>
            </a:r>
            <a:r>
              <a:rPr lang="en-US" sz="1800" dirty="0" err="1"/>
              <a:t>bazei</a:t>
            </a:r>
            <a:r>
              <a:rPr lang="en-US" sz="1800" dirty="0"/>
              <a:t> de date cu 500 de </a:t>
            </a:r>
            <a:r>
              <a:rPr lang="en-US" sz="1800" dirty="0" err="1"/>
              <a:t>locații</a:t>
            </a:r>
            <a:r>
              <a:rPr lang="en-US" sz="1800" dirty="0"/>
              <a:t> </a:t>
            </a:r>
            <a:r>
              <a:rPr lang="en-US" sz="1800" dirty="0" err="1"/>
              <a:t>noi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optimizarea</a:t>
            </a:r>
            <a:r>
              <a:rPr lang="en-US" sz="1800" dirty="0"/>
              <a:t> </a:t>
            </a:r>
            <a:r>
              <a:rPr lang="en-US" sz="1800" dirty="0" err="1"/>
              <a:t>funcției</a:t>
            </a:r>
            <a:r>
              <a:rPr lang="en-US" sz="1800" dirty="0"/>
              <a:t> de </a:t>
            </a:r>
            <a:r>
              <a:rPr lang="en-US" sz="1800" dirty="0" err="1"/>
              <a:t>căutare</a:t>
            </a:r>
            <a:r>
              <a:rPr lang="en-US" sz="1800" dirty="0"/>
              <a:t> pe </a:t>
            </a:r>
            <a:r>
              <a:rPr lang="en-US" sz="1800" dirty="0" err="1"/>
              <a:t>baza</a:t>
            </a:r>
            <a:r>
              <a:rPr lang="en-US" sz="1800" dirty="0"/>
              <a:t> feedback-</a:t>
            </a:r>
            <a:r>
              <a:rPr lang="en-US" sz="1800" dirty="0" err="1"/>
              <a:t>ului</a:t>
            </a:r>
            <a:r>
              <a:rPr lang="en-US" sz="1800" dirty="0"/>
              <a:t> </a:t>
            </a:r>
            <a:r>
              <a:rPr lang="en-US" sz="1800" dirty="0" err="1"/>
              <a:t>utilizatorilor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790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4C125E-8331-8A7F-EB92-97E70BA1F41F}"/>
              </a:ext>
            </a:extLst>
          </p:cNvPr>
          <p:cNvSpPr/>
          <p:nvPr/>
        </p:nvSpPr>
        <p:spPr>
          <a:xfrm>
            <a:off x="3044983" y="2110085"/>
            <a:ext cx="30540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latin typeface="Amatic SC" panose="00000500000000000000" pitchFamily="2" charset="-79"/>
                <a:cs typeface="Amatic SC" panose="00000500000000000000" pitchFamily="2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Aici e </a:t>
            </a:r>
            <a:r>
              <a:rPr lang="en-US" sz="3600" b="0" cap="none" spc="0" dirty="0" err="1">
                <a:ln w="0"/>
                <a:solidFill>
                  <a:schemeClr val="accent1"/>
                </a:solidFill>
                <a:latin typeface="Amatic SC" panose="00000500000000000000" pitchFamily="2" charset="-79"/>
                <a:cs typeface="Amatic SC" panose="00000500000000000000" pitchFamily="2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videoul</a:t>
            </a:r>
            <a:r>
              <a:rPr lang="en-US" sz="3600" b="0" cap="none" spc="0" dirty="0">
                <a:ln w="0"/>
                <a:solidFill>
                  <a:schemeClr val="accent1"/>
                </a:solidFill>
                <a:latin typeface="Amatic SC" panose="00000500000000000000" pitchFamily="2" charset="-79"/>
                <a:cs typeface="Amatic SC" panose="00000500000000000000" pitchFamily="2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600" b="0" cap="none" spc="0" dirty="0" err="1">
                <a:ln w="0"/>
                <a:solidFill>
                  <a:schemeClr val="accent1"/>
                </a:solidFill>
                <a:latin typeface="Amatic SC" panose="00000500000000000000" pitchFamily="2" charset="-79"/>
                <a:cs typeface="Amatic SC" panose="00000500000000000000" pitchFamily="2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nostru</a:t>
            </a:r>
            <a:r>
              <a:rPr lang="en-US" sz="3600" b="0" cap="none" spc="0" dirty="0">
                <a:ln w="0"/>
                <a:solidFill>
                  <a:schemeClr val="accent1"/>
                </a:solidFill>
                <a:latin typeface="Amatic SC" panose="00000500000000000000" pitchFamily="2" charset="-79"/>
                <a:cs typeface="Amatic SC" panose="00000500000000000000" pitchFamily="2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n-US" sz="3600" b="0" cap="none" spc="0" dirty="0">
              <a:ln w="0"/>
              <a:solidFill>
                <a:schemeClr val="accent1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2629950" y="16826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o" sz="8100" dirty="0"/>
              <a:t>MULȚUMIM!</a:t>
            </a:r>
            <a:endParaRPr sz="8100" dirty="0"/>
          </a:p>
        </p:txBody>
      </p:sp>
    </p:spTree>
    <p:extLst>
      <p:ext uri="{BB962C8B-B14F-4D97-AF65-F5344CB8AC3E}">
        <p14:creationId xmlns:p14="http://schemas.microsoft.com/office/powerpoint/2010/main" val="180725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83250" y="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IDEEA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1890150" y="649550"/>
            <a:ext cx="5363700" cy="13452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b="1">
                <a:latin typeface="Source Code Pro"/>
                <a:ea typeface="Source Code Pro"/>
                <a:cs typeface="Source Code Pro"/>
                <a:sym typeface="Source Code Pro"/>
              </a:rPr>
              <a:t>Ce face?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Source Code Pro"/>
                <a:ea typeface="Source Code Pro"/>
                <a:cs typeface="Source Code Pro"/>
                <a:sym typeface="Source Code Pro"/>
              </a:rPr>
              <a:t>oferă rute sigure persoanelor cu dizabilități spre locurile dorite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1890150" y="2149600"/>
            <a:ext cx="5523900" cy="11979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b="1">
                <a:latin typeface="Source Code Pro"/>
                <a:ea typeface="Source Code Pro"/>
                <a:cs typeface="Source Code Pro"/>
                <a:sym typeface="Source Code Pro"/>
              </a:rPr>
              <a:t>Cum se folosește?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Source Code Pro"/>
                <a:ea typeface="Source Code Pro"/>
                <a:cs typeface="Source Code Pro"/>
                <a:sym typeface="Source Code Pro"/>
              </a:rPr>
              <a:t>pe telefonul mobil oferă asistență vizuală/audio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1948350" y="3572875"/>
            <a:ext cx="5523900" cy="10287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b="1">
                <a:latin typeface="Source Code Pro"/>
                <a:ea typeface="Source Code Pro"/>
                <a:cs typeface="Source Code Pro"/>
                <a:sym typeface="Source Code Pro"/>
              </a:rPr>
              <a:t>Unde se găsește?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Source Code Pro"/>
                <a:ea typeface="Source Code Pro"/>
                <a:cs typeface="Source Code Pro"/>
                <a:sym typeface="Source Code Pro"/>
              </a:rPr>
              <a:t>Magazin Play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Nevoia</a:t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1004200" y="1135025"/>
            <a:ext cx="6834600" cy="3438300"/>
          </a:xfrm>
          <a:prstGeom prst="vertic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b="1">
                <a:latin typeface="Source Code Pro"/>
                <a:ea typeface="Source Code Pro"/>
                <a:cs typeface="Source Code Pro"/>
                <a:sym typeface="Source Code Pro"/>
              </a:rPr>
              <a:t>La ce ajută produsul?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eriod"/>
            </a:pPr>
            <a:r>
              <a:rPr lang="ro">
                <a:latin typeface="Source Code Pro"/>
                <a:ea typeface="Source Code Pro"/>
                <a:cs typeface="Source Code Pro"/>
                <a:sym typeface="Source Code Pro"/>
              </a:rPr>
              <a:t>să se deplaseze independent și în siguranță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eriod"/>
            </a:pPr>
            <a:r>
              <a:rPr lang="ro">
                <a:latin typeface="Source Code Pro"/>
                <a:ea typeface="Source Code Pro"/>
                <a:cs typeface="Source Code Pro"/>
                <a:sym typeface="Source Code Pro"/>
              </a:rPr>
              <a:t>să acceseze activități sociale și culturale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eriod"/>
            </a:pPr>
            <a:r>
              <a:rPr lang="ro">
                <a:latin typeface="Source Code Pro"/>
                <a:ea typeface="Source Code Pro"/>
                <a:cs typeface="Source Code Pro"/>
                <a:sym typeface="Source Code Pro"/>
              </a:rPr>
              <a:t>să exploreze orașele cu încredere           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192892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Canvas - </a:t>
            </a:r>
            <a:r>
              <a:rPr lang="en-GB" dirty="0"/>
              <a:t>North  Star   </a:t>
            </a:r>
            <a:r>
              <a:rPr lang="en-GB" dirty="0" err="1"/>
              <a:t>MEtric</a:t>
            </a:r>
            <a:endParaRPr dirty="0"/>
          </a:p>
        </p:txBody>
      </p:sp>
      <p:sp>
        <p:nvSpPr>
          <p:cNvPr id="83" name="Google Shape;83;p17"/>
          <p:cNvSpPr txBox="1"/>
          <p:nvPr/>
        </p:nvSpPr>
        <p:spPr>
          <a:xfrm>
            <a:off x="413408" y="1057550"/>
            <a:ext cx="7699200" cy="28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</a:pPr>
            <a:r>
              <a:rPr lang="en-GB" b="1" dirty="0"/>
              <a:t>Total number of successful routes</a:t>
            </a:r>
            <a:r>
              <a:rPr lang="en-GB" dirty="0"/>
              <a:t> – </a:t>
            </a:r>
            <a:r>
              <a:rPr lang="en-GB" dirty="0" err="1"/>
              <a:t>Această</a:t>
            </a:r>
            <a:r>
              <a:rPr lang="en-GB" dirty="0"/>
              <a:t> </a:t>
            </a:r>
            <a:r>
              <a:rPr lang="en-GB" dirty="0" err="1"/>
              <a:t>metrică</a:t>
            </a:r>
            <a:r>
              <a:rPr lang="en-GB" dirty="0"/>
              <a:t> </a:t>
            </a:r>
            <a:r>
              <a:rPr lang="en-GB" dirty="0" err="1"/>
              <a:t>va</a:t>
            </a:r>
            <a:r>
              <a:rPr lang="en-GB" dirty="0"/>
              <a:t> </a:t>
            </a:r>
            <a:r>
              <a:rPr lang="en-GB" dirty="0" err="1"/>
              <a:t>măsura</a:t>
            </a:r>
            <a:r>
              <a:rPr lang="en-GB" dirty="0"/>
              <a:t> </a:t>
            </a:r>
            <a:r>
              <a:rPr lang="en-GB" dirty="0" err="1"/>
              <a:t>câte</a:t>
            </a:r>
            <a:r>
              <a:rPr lang="en-GB" dirty="0"/>
              <a:t> </a:t>
            </a:r>
            <a:r>
              <a:rPr lang="en-GB" dirty="0" err="1"/>
              <a:t>drumuri</a:t>
            </a:r>
            <a:r>
              <a:rPr lang="en-GB" dirty="0"/>
              <a:t> au </a:t>
            </a:r>
            <a:r>
              <a:rPr lang="en-GB" dirty="0" err="1"/>
              <a:t>fost</a:t>
            </a:r>
            <a:r>
              <a:rPr lang="en-GB" dirty="0"/>
              <a:t> </a:t>
            </a:r>
            <a:r>
              <a:rPr lang="en-GB" dirty="0" err="1"/>
              <a:t>planificate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terminate cu </a:t>
            </a:r>
            <a:r>
              <a:rPr lang="en-GB" dirty="0" err="1"/>
              <a:t>succes</a:t>
            </a:r>
            <a:r>
              <a:rPr lang="en-GB" dirty="0"/>
              <a:t> pe o </a:t>
            </a:r>
            <a:r>
              <a:rPr lang="en-GB" dirty="0" err="1"/>
              <a:t>lună</a:t>
            </a:r>
            <a:r>
              <a:rPr lang="en-GB" dirty="0"/>
              <a:t>.</a:t>
            </a:r>
            <a:endParaRPr sz="21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" name="Google Shape;82;p17">
            <a:extLst>
              <a:ext uri="{FF2B5EF4-FFF2-40B4-BE49-F238E27FC236}">
                <a16:creationId xmlns:a16="http://schemas.microsoft.com/office/drawing/2014/main" id="{17554415-7F4B-17BD-C04A-4997E76E0808}"/>
              </a:ext>
            </a:extLst>
          </p:cNvPr>
          <p:cNvSpPr txBox="1">
            <a:spLocks/>
          </p:cNvSpPr>
          <p:nvPr/>
        </p:nvSpPr>
        <p:spPr>
          <a:xfrm>
            <a:off x="192892" y="2571750"/>
            <a:ext cx="85377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sz="40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sz="40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sz="40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sz="40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sz="40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sz="40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sz="40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sz="40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sz="40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GB" dirty="0"/>
              <a:t>Measurement</a:t>
            </a:r>
            <a:endParaRPr lang="en-US"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4DF0370B-1330-938B-BEB7-0FF972830B32}"/>
              </a:ext>
            </a:extLst>
          </p:cNvPr>
          <p:cNvSpPr txBox="1"/>
          <p:nvPr/>
        </p:nvSpPr>
        <p:spPr>
          <a:xfrm>
            <a:off x="294198" y="3012802"/>
            <a:ext cx="7699200" cy="28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GB" dirty="0" err="1"/>
              <a:t>Fiecare</a:t>
            </a:r>
            <a:r>
              <a:rPr lang="en-GB" dirty="0"/>
              <a:t> </a:t>
            </a:r>
            <a:r>
              <a:rPr lang="en-GB" dirty="0" err="1"/>
              <a:t>utilizator</a:t>
            </a:r>
            <a:r>
              <a:rPr lang="en-GB" dirty="0"/>
              <a:t> </a:t>
            </a:r>
            <a:r>
              <a:rPr lang="en-GB" dirty="0" err="1"/>
              <a:t>va</a:t>
            </a:r>
            <a:r>
              <a:rPr lang="en-GB" dirty="0"/>
              <a:t> fi </a:t>
            </a:r>
            <a:r>
              <a:rPr lang="en-GB" dirty="0" err="1"/>
              <a:t>solicitat</a:t>
            </a:r>
            <a:r>
              <a:rPr lang="en-GB" dirty="0"/>
              <a:t> la </a:t>
            </a:r>
            <a:r>
              <a:rPr lang="en-GB" dirty="0" err="1"/>
              <a:t>finalul</a:t>
            </a:r>
            <a:r>
              <a:rPr lang="en-GB" dirty="0"/>
              <a:t> </a:t>
            </a:r>
            <a:r>
              <a:rPr lang="en-GB" dirty="0" err="1"/>
              <a:t>călătoriei</a:t>
            </a:r>
            <a:r>
              <a:rPr lang="en-GB" dirty="0"/>
              <a:t> </a:t>
            </a:r>
            <a:r>
              <a:rPr lang="en-GB" dirty="0" err="1"/>
              <a:t>să</a:t>
            </a:r>
            <a:r>
              <a:rPr lang="en-GB" dirty="0"/>
              <a:t> ne </a:t>
            </a:r>
            <a:r>
              <a:rPr lang="en-GB" dirty="0" err="1"/>
              <a:t>informeze</a:t>
            </a:r>
            <a:r>
              <a:rPr lang="en-GB" dirty="0"/>
              <a:t> </a:t>
            </a:r>
            <a:r>
              <a:rPr lang="en-GB" dirty="0" err="1"/>
              <a:t>dacă</a:t>
            </a:r>
            <a:r>
              <a:rPr lang="en-GB" dirty="0"/>
              <a:t> </a:t>
            </a:r>
            <a:r>
              <a:rPr lang="en-GB" dirty="0" err="1"/>
              <a:t>ruta</a:t>
            </a:r>
            <a:r>
              <a:rPr lang="en-GB" dirty="0"/>
              <a:t> </a:t>
            </a:r>
            <a:r>
              <a:rPr lang="en-GB" dirty="0" err="1"/>
              <a:t>oferită</a:t>
            </a:r>
            <a:r>
              <a:rPr lang="en-GB" dirty="0"/>
              <a:t> a </a:t>
            </a:r>
            <a:r>
              <a:rPr lang="en-GB" dirty="0" err="1"/>
              <a:t>fost</a:t>
            </a:r>
            <a:r>
              <a:rPr lang="en-GB" dirty="0"/>
              <a:t> </a:t>
            </a:r>
            <a:r>
              <a:rPr lang="en-GB" dirty="0" err="1"/>
              <a:t>utilă</a:t>
            </a:r>
            <a:r>
              <a:rPr lang="en-GB" dirty="0"/>
              <a:t>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GB" dirty="0" err="1"/>
              <a:t>Adunând</a:t>
            </a:r>
            <a:r>
              <a:rPr lang="en-GB" dirty="0"/>
              <a:t> </a:t>
            </a:r>
            <a:r>
              <a:rPr lang="en-GB" dirty="0" err="1"/>
              <a:t>fiecare</a:t>
            </a:r>
            <a:r>
              <a:rPr lang="en-GB" dirty="0"/>
              <a:t> </a:t>
            </a:r>
            <a:r>
              <a:rPr lang="en-GB" dirty="0" err="1"/>
              <a:t>aprobare</a:t>
            </a:r>
            <a:r>
              <a:rPr lang="en-GB" dirty="0"/>
              <a:t>, </a:t>
            </a:r>
            <a:r>
              <a:rPr lang="en-GB" dirty="0" err="1"/>
              <a:t>avem</a:t>
            </a:r>
            <a:r>
              <a:rPr lang="en-GB" dirty="0"/>
              <a:t> </a:t>
            </a:r>
            <a:r>
              <a:rPr lang="en-GB" dirty="0" err="1"/>
              <a:t>metrica</a:t>
            </a:r>
            <a:r>
              <a:rPr lang="en-GB" dirty="0"/>
              <a:t>.</a:t>
            </a:r>
            <a:endParaRPr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B4BFDC04-5854-3913-21D5-D53962205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>
            <a:extLst>
              <a:ext uri="{FF2B5EF4-FFF2-40B4-BE49-F238E27FC236}">
                <a16:creationId xmlns:a16="http://schemas.microsoft.com/office/drawing/2014/main" id="{C3CD2AA7-43A2-F7AC-138C-1FDE940B86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Canvas – RISKS </a:t>
            </a:r>
            <a:endParaRPr dirty="0"/>
          </a:p>
        </p:txBody>
      </p:sp>
      <p:sp>
        <p:nvSpPr>
          <p:cNvPr id="83" name="Google Shape;83;p17">
            <a:extLst>
              <a:ext uri="{FF2B5EF4-FFF2-40B4-BE49-F238E27FC236}">
                <a16:creationId xmlns:a16="http://schemas.microsoft.com/office/drawing/2014/main" id="{4A32F056-199A-976F-E003-2D40326961D3}"/>
              </a:ext>
            </a:extLst>
          </p:cNvPr>
          <p:cNvSpPr txBox="1"/>
          <p:nvPr/>
        </p:nvSpPr>
        <p:spPr>
          <a:xfrm>
            <a:off x="190771" y="1154850"/>
            <a:ext cx="7699200" cy="28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</a:pPr>
            <a:r>
              <a:rPr lang="en-GB" sz="1600" dirty="0" err="1"/>
              <a:t>Putem</a:t>
            </a:r>
            <a:r>
              <a:rPr lang="en-GB" sz="1600" dirty="0"/>
              <a:t> </a:t>
            </a:r>
            <a:r>
              <a:rPr lang="en-GB" sz="1600" dirty="0" err="1"/>
              <a:t>avea</a:t>
            </a:r>
            <a:r>
              <a:rPr lang="en-GB" sz="1600" dirty="0"/>
              <a:t> </a:t>
            </a:r>
            <a:r>
              <a:rPr lang="en-GB" sz="1600" dirty="0" err="1"/>
              <a:t>multe</a:t>
            </a:r>
            <a:r>
              <a:rPr lang="en-GB" sz="1600" dirty="0"/>
              <a:t> </a:t>
            </a:r>
            <a:r>
              <a:rPr lang="en-GB" sz="1600" dirty="0" err="1"/>
              <a:t>rute</a:t>
            </a:r>
            <a:r>
              <a:rPr lang="en-GB" sz="1600" dirty="0"/>
              <a:t> inutile, cum </a:t>
            </a:r>
            <a:r>
              <a:rPr lang="en-GB" sz="1600" dirty="0" err="1"/>
              <a:t>ar</a:t>
            </a:r>
            <a:r>
              <a:rPr lang="en-GB" sz="1600" dirty="0"/>
              <a:t> fi </a:t>
            </a:r>
            <a:r>
              <a:rPr lang="en-GB" sz="1600" dirty="0" err="1"/>
              <a:t>cele</a:t>
            </a:r>
            <a:r>
              <a:rPr lang="en-GB" sz="1600" dirty="0"/>
              <a:t> </a:t>
            </a:r>
            <a:r>
              <a:rPr lang="en-GB" sz="1600" dirty="0" err="1"/>
              <a:t>triviale</a:t>
            </a:r>
            <a:r>
              <a:rPr lang="en-GB" sz="1600" dirty="0"/>
              <a:t> pe </a:t>
            </a:r>
            <a:r>
              <a:rPr lang="en-GB" sz="1600" dirty="0" err="1"/>
              <a:t>distanțe</a:t>
            </a:r>
            <a:r>
              <a:rPr lang="en-GB" sz="1600" dirty="0"/>
              <a:t> </a:t>
            </a:r>
            <a:r>
              <a:rPr lang="en-GB" sz="1600" dirty="0" err="1"/>
              <a:t>mici</a:t>
            </a:r>
            <a:r>
              <a:rPr lang="en-GB" sz="1600" dirty="0"/>
              <a:t> </a:t>
            </a:r>
            <a:r>
              <a:rPr lang="en-GB" sz="1600" dirty="0" err="1"/>
              <a:t>și</a:t>
            </a:r>
            <a:r>
              <a:rPr lang="en-GB" sz="1600" dirty="0"/>
              <a:t> </a:t>
            </a:r>
            <a:r>
              <a:rPr lang="en-GB" sz="1600" dirty="0" err="1"/>
              <a:t>foarte</a:t>
            </a:r>
            <a:r>
              <a:rPr lang="en-GB" sz="1600" dirty="0"/>
              <a:t> </a:t>
            </a:r>
            <a:r>
              <a:rPr lang="en-GB" sz="1600" dirty="0" err="1"/>
              <a:t>mici</a:t>
            </a:r>
            <a:r>
              <a:rPr lang="en-GB" sz="1600" dirty="0"/>
              <a:t> (</a:t>
            </a:r>
            <a:r>
              <a:rPr lang="en-GB" sz="1600" dirty="0" err="1"/>
              <a:t>sute</a:t>
            </a:r>
            <a:r>
              <a:rPr lang="en-GB" sz="1600" dirty="0"/>
              <a:t> de </a:t>
            </a:r>
            <a:r>
              <a:rPr lang="en-GB" sz="1600" dirty="0" err="1"/>
              <a:t>metri</a:t>
            </a:r>
            <a:r>
              <a:rPr lang="en-GB" sz="1600" dirty="0"/>
              <a:t> </a:t>
            </a:r>
            <a:r>
              <a:rPr lang="en-GB" sz="1600" dirty="0" err="1"/>
              <a:t>sau</a:t>
            </a:r>
            <a:r>
              <a:rPr lang="en-GB" sz="1600" dirty="0"/>
              <a:t> </a:t>
            </a:r>
            <a:r>
              <a:rPr lang="en-GB" sz="1600" dirty="0" err="1"/>
              <a:t>mai</a:t>
            </a:r>
            <a:r>
              <a:rPr lang="en-GB" sz="1600" dirty="0"/>
              <a:t> </a:t>
            </a:r>
            <a:r>
              <a:rPr lang="en-GB" sz="1600" dirty="0" err="1"/>
              <a:t>puțin</a:t>
            </a:r>
            <a:r>
              <a:rPr lang="en-GB" sz="1600" dirty="0"/>
              <a:t>) </a:t>
            </a:r>
            <a:r>
              <a:rPr lang="en-GB" sz="1600" dirty="0" err="1"/>
              <a:t>sau</a:t>
            </a:r>
            <a:r>
              <a:rPr lang="en-GB" sz="1600" dirty="0"/>
              <a:t> </a:t>
            </a:r>
            <a:r>
              <a:rPr lang="en-GB" sz="1600" dirty="0" err="1"/>
              <a:t>repetarea</a:t>
            </a:r>
            <a:r>
              <a:rPr lang="en-GB" sz="1600" dirty="0"/>
              <a:t> </a:t>
            </a:r>
            <a:r>
              <a:rPr lang="en-GB" sz="1600" dirty="0" err="1"/>
              <a:t>unor</a:t>
            </a:r>
            <a:r>
              <a:rPr lang="en-GB" sz="1600" dirty="0"/>
              <a:t> </a:t>
            </a:r>
            <a:r>
              <a:rPr lang="en-GB" sz="1600" dirty="0" err="1"/>
              <a:t>drumuri</a:t>
            </a:r>
            <a:r>
              <a:rPr lang="en-GB" sz="1600" dirty="0"/>
              <a:t> </a:t>
            </a:r>
            <a:r>
              <a:rPr lang="en-GB" sz="1600" dirty="0" err="1"/>
              <a:t>mai</a:t>
            </a:r>
            <a:r>
              <a:rPr lang="en-GB" sz="1600" dirty="0"/>
              <a:t> </a:t>
            </a:r>
            <a:r>
              <a:rPr lang="en-GB" sz="1600" dirty="0" err="1"/>
              <a:t>populare</a:t>
            </a:r>
            <a:r>
              <a:rPr lang="en-GB" sz="1600" dirty="0"/>
              <a:t>, </a:t>
            </a:r>
            <a:r>
              <a:rPr lang="en-GB" sz="1600" dirty="0" err="1"/>
              <a:t>cunoscute</a:t>
            </a:r>
            <a:r>
              <a:rPr lang="en-GB" sz="1600" dirty="0"/>
              <a:t> </a:t>
            </a:r>
            <a:r>
              <a:rPr lang="en-GB" sz="1600" dirty="0" err="1"/>
              <a:t>deja</a:t>
            </a:r>
            <a:r>
              <a:rPr lang="en-GB" sz="1600" dirty="0"/>
              <a:t> de </a:t>
            </a:r>
            <a:r>
              <a:rPr lang="en-GB" sz="1600" dirty="0" err="1"/>
              <a:t>aplicație</a:t>
            </a:r>
            <a:r>
              <a:rPr lang="en-GB" sz="1600" dirty="0"/>
              <a:t> ca </a:t>
            </a:r>
            <a:r>
              <a:rPr lang="en-GB" sz="1600" dirty="0" err="1"/>
              <a:t>funcționale</a:t>
            </a:r>
            <a:r>
              <a:rPr lang="en-GB" sz="1600" dirty="0"/>
              <a:t>, </a:t>
            </a:r>
            <a:r>
              <a:rPr lang="en-GB" sz="1600" dirty="0" err="1"/>
              <a:t>în</a:t>
            </a:r>
            <a:r>
              <a:rPr lang="en-GB" sz="1600" dirty="0"/>
              <a:t> </a:t>
            </a:r>
            <a:r>
              <a:rPr lang="en-GB" sz="1600" dirty="0" err="1"/>
              <a:t>defavoarea</a:t>
            </a:r>
            <a:r>
              <a:rPr lang="en-GB" sz="1600" dirty="0"/>
              <a:t> </a:t>
            </a:r>
            <a:r>
              <a:rPr lang="en-GB" sz="1600" dirty="0" err="1"/>
              <a:t>unor</a:t>
            </a:r>
            <a:r>
              <a:rPr lang="en-GB" sz="1600" dirty="0"/>
              <a:t> </a:t>
            </a:r>
            <a:r>
              <a:rPr lang="en-GB" sz="1600" dirty="0" err="1"/>
              <a:t>clienți</a:t>
            </a:r>
            <a:r>
              <a:rPr lang="en-GB" sz="1600" dirty="0"/>
              <a:t> cu </a:t>
            </a:r>
            <a:r>
              <a:rPr lang="en-GB" sz="1600" dirty="0" err="1"/>
              <a:t>trasee</a:t>
            </a:r>
            <a:r>
              <a:rPr lang="en-GB" sz="1600" dirty="0"/>
              <a:t> </a:t>
            </a:r>
            <a:r>
              <a:rPr lang="en-GB" sz="1600" dirty="0" err="1"/>
              <a:t>mai</a:t>
            </a:r>
            <a:r>
              <a:rPr lang="en-GB" sz="1600" dirty="0"/>
              <a:t> </a:t>
            </a:r>
            <a:r>
              <a:rPr lang="en-GB" sz="1600" dirty="0" err="1"/>
              <a:t>sofisticate</a:t>
            </a:r>
            <a:r>
              <a:rPr lang="en-GB" sz="1600" dirty="0"/>
              <a:t>.</a:t>
            </a:r>
            <a:endParaRPr sz="16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" name="Google Shape;82;p17">
            <a:extLst>
              <a:ext uri="{FF2B5EF4-FFF2-40B4-BE49-F238E27FC236}">
                <a16:creationId xmlns:a16="http://schemas.microsoft.com/office/drawing/2014/main" id="{42689D50-980F-25E3-7109-DBDB68E6BBF1}"/>
              </a:ext>
            </a:extLst>
          </p:cNvPr>
          <p:cNvSpPr txBox="1">
            <a:spLocks/>
          </p:cNvSpPr>
          <p:nvPr/>
        </p:nvSpPr>
        <p:spPr>
          <a:xfrm>
            <a:off x="303150" y="3421730"/>
            <a:ext cx="85377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sz="40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sz="40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sz="40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sz="40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sz="40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sz="40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sz="40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sz="40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sz="40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2418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2C7EBAFF-0044-60B2-6559-625A065D1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>
            <a:extLst>
              <a:ext uri="{FF2B5EF4-FFF2-40B4-BE49-F238E27FC236}">
                <a16:creationId xmlns:a16="http://schemas.microsoft.com/office/drawing/2014/main" id="{8547EE0D-9772-7DF3-62CD-DC080C1025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Canvas – North Star Arguments</a:t>
            </a:r>
            <a:endParaRPr dirty="0"/>
          </a:p>
        </p:txBody>
      </p:sp>
      <p:sp>
        <p:nvSpPr>
          <p:cNvPr id="83" name="Google Shape;83;p17">
            <a:extLst>
              <a:ext uri="{FF2B5EF4-FFF2-40B4-BE49-F238E27FC236}">
                <a16:creationId xmlns:a16="http://schemas.microsoft.com/office/drawing/2014/main" id="{34E9313A-8037-E5D8-0898-C0841DE3D27B}"/>
              </a:ext>
            </a:extLst>
          </p:cNvPr>
          <p:cNvSpPr txBox="1"/>
          <p:nvPr/>
        </p:nvSpPr>
        <p:spPr>
          <a:xfrm>
            <a:off x="636104" y="1387282"/>
            <a:ext cx="7699200" cy="28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 err="1"/>
              <a:t>Această</a:t>
            </a:r>
            <a:r>
              <a:rPr lang="en-GB" dirty="0"/>
              <a:t> </a:t>
            </a:r>
            <a:r>
              <a:rPr lang="en-GB" dirty="0" err="1"/>
              <a:t>metrică</a:t>
            </a:r>
            <a:r>
              <a:rPr lang="en-GB" dirty="0"/>
              <a:t> </a:t>
            </a:r>
            <a:r>
              <a:rPr lang="en-GB" dirty="0" err="1"/>
              <a:t>oferă</a:t>
            </a:r>
            <a:r>
              <a:rPr lang="en-GB" dirty="0"/>
              <a:t> o imagine de </a:t>
            </a:r>
            <a:r>
              <a:rPr lang="en-GB" dirty="0" err="1"/>
              <a:t>ansamblu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succesul</a:t>
            </a:r>
            <a:r>
              <a:rPr lang="en-GB" dirty="0"/>
              <a:t> </a:t>
            </a:r>
            <a:r>
              <a:rPr lang="en-GB" dirty="0" err="1"/>
              <a:t>aplicației</a:t>
            </a:r>
            <a:r>
              <a:rPr lang="en-GB" dirty="0"/>
              <a:t> </a:t>
            </a:r>
            <a:r>
              <a:rPr lang="en-GB" dirty="0" err="1"/>
              <a:t>noastre</a:t>
            </a:r>
            <a:r>
              <a:rPr lang="en-GB" dirty="0"/>
              <a:t>, </a:t>
            </a:r>
            <a:r>
              <a:rPr lang="en-GB" dirty="0" err="1"/>
              <a:t>mai</a:t>
            </a:r>
            <a:r>
              <a:rPr lang="en-GB" dirty="0"/>
              <a:t> ales </a:t>
            </a:r>
            <a:r>
              <a:rPr lang="en-GB" dirty="0" err="1"/>
              <a:t>atunci</a:t>
            </a:r>
            <a:r>
              <a:rPr lang="en-GB" dirty="0"/>
              <a:t> </a:t>
            </a:r>
            <a:r>
              <a:rPr lang="en-GB" dirty="0" err="1"/>
              <a:t>când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comparată</a:t>
            </a:r>
            <a:r>
              <a:rPr lang="en-GB" dirty="0"/>
              <a:t> cu </a:t>
            </a:r>
            <a:r>
              <a:rPr lang="en-GB" dirty="0" err="1"/>
              <a:t>numărul</a:t>
            </a:r>
            <a:r>
              <a:rPr lang="en-GB" dirty="0"/>
              <a:t> total de </a:t>
            </a:r>
            <a:r>
              <a:rPr lang="en-GB" dirty="0" err="1"/>
              <a:t>rute</a:t>
            </a:r>
            <a:r>
              <a:rPr lang="en-GB" dirty="0"/>
              <a:t>, </a:t>
            </a:r>
            <a:r>
              <a:rPr lang="en-GB" dirty="0" err="1"/>
              <a:t>reușite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nu.</a:t>
            </a:r>
            <a:br>
              <a:rPr lang="en-GB" dirty="0"/>
            </a:b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Un </a:t>
            </a:r>
            <a:r>
              <a:rPr lang="en-GB" dirty="0" err="1"/>
              <a:t>procent</a:t>
            </a:r>
            <a:r>
              <a:rPr lang="en-GB" dirty="0"/>
              <a:t> </a:t>
            </a:r>
            <a:r>
              <a:rPr lang="en-GB" dirty="0" err="1"/>
              <a:t>cât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mare de </a:t>
            </a:r>
            <a:r>
              <a:rPr lang="en-GB" dirty="0" err="1"/>
              <a:t>reușite</a:t>
            </a:r>
            <a:r>
              <a:rPr lang="en-GB" dirty="0"/>
              <a:t> </a:t>
            </a:r>
            <a:r>
              <a:rPr lang="en-GB" dirty="0" err="1"/>
              <a:t>indică</a:t>
            </a:r>
            <a:r>
              <a:rPr lang="en-GB" dirty="0"/>
              <a:t> o </a:t>
            </a:r>
            <a:r>
              <a:rPr lang="en-GB" dirty="0" err="1"/>
              <a:t>aplicație</a:t>
            </a:r>
            <a:r>
              <a:rPr lang="en-GB" dirty="0"/>
              <a:t> </a:t>
            </a:r>
            <a:r>
              <a:rPr lang="en-GB" dirty="0" err="1"/>
              <a:t>eficientă</a:t>
            </a:r>
            <a:r>
              <a:rPr lang="en-GB" dirty="0"/>
              <a:t>, </a:t>
            </a:r>
            <a:r>
              <a:rPr lang="en-GB" dirty="0" err="1"/>
              <a:t>robustă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fața</a:t>
            </a:r>
            <a:r>
              <a:rPr lang="en-GB" dirty="0"/>
              <a:t> </a:t>
            </a:r>
            <a:r>
              <a:rPr lang="en-GB" dirty="0" err="1"/>
              <a:t>schimbărilor</a:t>
            </a:r>
            <a:r>
              <a:rPr lang="en-GB" dirty="0"/>
              <a:t> continue din </a:t>
            </a:r>
            <a:r>
              <a:rPr lang="en-GB" dirty="0" err="1"/>
              <a:t>fiecare</a:t>
            </a:r>
            <a:r>
              <a:rPr lang="en-GB" dirty="0"/>
              <a:t> </a:t>
            </a:r>
            <a:r>
              <a:rPr lang="en-GB" dirty="0" err="1"/>
              <a:t>oraș</a:t>
            </a:r>
            <a:r>
              <a:rPr lang="en-GB" dirty="0"/>
              <a:t>. </a:t>
            </a:r>
            <a:r>
              <a:rPr lang="en-GB" dirty="0" err="1"/>
              <a:t>În</a:t>
            </a:r>
            <a:r>
              <a:rPr lang="en-GB" dirty="0"/>
              <a:t> general,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multe</a:t>
            </a:r>
            <a:r>
              <a:rPr lang="en-GB" dirty="0"/>
              <a:t> </a:t>
            </a:r>
            <a:r>
              <a:rPr lang="en-GB" dirty="0" err="1"/>
              <a:t>rute</a:t>
            </a:r>
            <a:r>
              <a:rPr lang="en-GB" dirty="0"/>
              <a:t> </a:t>
            </a:r>
            <a:r>
              <a:rPr lang="en-GB" dirty="0" err="1"/>
              <a:t>finalizate</a:t>
            </a:r>
            <a:r>
              <a:rPr lang="en-GB" dirty="0"/>
              <a:t> </a:t>
            </a:r>
            <a:r>
              <a:rPr lang="en-GB" dirty="0" err="1"/>
              <a:t>înseamnă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mulți</a:t>
            </a:r>
            <a:r>
              <a:rPr lang="en-GB" dirty="0"/>
              <a:t> </a:t>
            </a:r>
            <a:r>
              <a:rPr lang="en-GB" dirty="0" err="1"/>
              <a:t>utilizatori</a:t>
            </a:r>
            <a:r>
              <a:rPr lang="en-GB" dirty="0"/>
              <a:t> </a:t>
            </a:r>
            <a:r>
              <a:rPr lang="en-GB" dirty="0" err="1"/>
              <a:t>ajutați</a:t>
            </a:r>
            <a:r>
              <a:rPr lang="en-GB" dirty="0"/>
              <a:t> de </a:t>
            </a:r>
            <a:r>
              <a:rPr lang="en-GB" dirty="0" err="1"/>
              <a:t>serviciile</a:t>
            </a:r>
            <a:r>
              <a:rPr lang="en-GB" dirty="0"/>
              <a:t> </a:t>
            </a:r>
            <a:r>
              <a:rPr lang="en-GB" dirty="0" err="1"/>
              <a:t>noastre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5534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342A98A8-C5A5-8F52-43E9-3A3AE23D7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>
            <a:extLst>
              <a:ext uri="{FF2B5EF4-FFF2-40B4-BE49-F238E27FC236}">
                <a16:creationId xmlns:a16="http://schemas.microsoft.com/office/drawing/2014/main" id="{012C6555-E3D5-0186-F4C4-7334CA7C60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Leading Indicators</a:t>
            </a:r>
            <a:endParaRPr dirty="0"/>
          </a:p>
        </p:txBody>
      </p:sp>
      <p:sp>
        <p:nvSpPr>
          <p:cNvPr id="83" name="Google Shape;83;p17">
            <a:extLst>
              <a:ext uri="{FF2B5EF4-FFF2-40B4-BE49-F238E27FC236}">
                <a16:creationId xmlns:a16="http://schemas.microsoft.com/office/drawing/2014/main" id="{6305835A-EEE8-7165-29C6-3F15E85534B5}"/>
              </a:ext>
            </a:extLst>
          </p:cNvPr>
          <p:cNvSpPr txBox="1"/>
          <p:nvPr/>
        </p:nvSpPr>
        <p:spPr>
          <a:xfrm>
            <a:off x="365111" y="862496"/>
            <a:ext cx="7699200" cy="28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200" dirty="0" err="1">
                <a:solidFill>
                  <a:schemeClr val="accent1"/>
                </a:solidFill>
                <a:latin typeface="+mj-lt"/>
                <a:ea typeface="Source Code Pro"/>
                <a:cs typeface="Source Code Pro"/>
                <a:sym typeface="Source Code Pro"/>
              </a:rPr>
              <a:t>Numărul</a:t>
            </a:r>
            <a:r>
              <a:rPr lang="en-GB" sz="1200" dirty="0">
                <a:solidFill>
                  <a:schemeClr val="accent1"/>
                </a:solidFill>
                <a:latin typeface="+mj-lt"/>
                <a:ea typeface="Source Code Pro"/>
                <a:cs typeface="Source Code Pro"/>
                <a:sym typeface="Source Code Pro"/>
              </a:rPr>
              <a:t> de </a:t>
            </a:r>
            <a:r>
              <a:rPr lang="en-GB" sz="1200" dirty="0" err="1">
                <a:solidFill>
                  <a:schemeClr val="accent1"/>
                </a:solidFill>
                <a:latin typeface="+mj-lt"/>
                <a:ea typeface="Source Code Pro"/>
                <a:cs typeface="Source Code Pro"/>
                <a:sym typeface="Source Code Pro"/>
              </a:rPr>
              <a:t>utilizatori</a:t>
            </a:r>
            <a:r>
              <a:rPr lang="en-GB" sz="1200" dirty="0">
                <a:solidFill>
                  <a:schemeClr val="accent1"/>
                </a:solidFill>
                <a:latin typeface="+mj-lt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200" dirty="0" err="1">
                <a:solidFill>
                  <a:schemeClr val="accent1"/>
                </a:solidFill>
                <a:latin typeface="+mj-lt"/>
                <a:ea typeface="Source Code Pro"/>
                <a:cs typeface="Source Code Pro"/>
                <a:sym typeface="Source Code Pro"/>
              </a:rPr>
              <a:t>activi</a:t>
            </a:r>
            <a:r>
              <a:rPr lang="en-GB" sz="1200" dirty="0">
                <a:solidFill>
                  <a:schemeClr val="accent1"/>
                </a:solidFill>
                <a:latin typeface="+mj-lt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200" dirty="0" err="1">
                <a:solidFill>
                  <a:schemeClr val="accent1"/>
                </a:solidFill>
                <a:latin typeface="+mj-lt"/>
                <a:ea typeface="Source Code Pro"/>
                <a:cs typeface="Source Code Pro"/>
                <a:sym typeface="Source Code Pro"/>
              </a:rPr>
              <a:t>într</a:t>
            </a:r>
            <a:r>
              <a:rPr lang="en-GB" sz="1200" dirty="0">
                <a:solidFill>
                  <a:schemeClr val="accent1"/>
                </a:solidFill>
                <a:latin typeface="+mj-lt"/>
                <a:ea typeface="Source Code Pro"/>
                <a:cs typeface="Source Code Pro"/>
                <a:sym typeface="Source Code Pro"/>
              </a:rPr>
              <a:t>-o </a:t>
            </a:r>
            <a:r>
              <a:rPr lang="en-GB" sz="1200" dirty="0" err="1">
                <a:solidFill>
                  <a:schemeClr val="accent1"/>
                </a:solidFill>
                <a:latin typeface="+mj-lt"/>
                <a:ea typeface="Source Code Pro"/>
                <a:cs typeface="Source Code Pro"/>
                <a:sym typeface="Source Code Pro"/>
              </a:rPr>
              <a:t>lună</a:t>
            </a:r>
            <a:r>
              <a:rPr lang="en-GB" sz="1200" dirty="0">
                <a:solidFill>
                  <a:schemeClr val="accent1"/>
                </a:solidFill>
                <a:latin typeface="+mj-lt"/>
                <a:ea typeface="Source Code Pro"/>
                <a:cs typeface="Source Code Pro"/>
                <a:sym typeface="Source Code Pro"/>
              </a:rPr>
              <a:t>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it-IT" sz="1200" dirty="0">
                <a:solidFill>
                  <a:schemeClr val="accent1"/>
                </a:solidFill>
              </a:rPr>
              <a:t>Numărul de locații noi actualizate ca fiind accesibile.</a:t>
            </a:r>
            <a:endParaRPr lang="en-GB" sz="1200" dirty="0">
              <a:solidFill>
                <a:schemeClr val="accent1"/>
              </a:solidFill>
              <a:latin typeface="Source Code Pro"/>
              <a:ea typeface="Source Code Pro"/>
              <a:sym typeface="Source Code Pr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200" dirty="0" err="1">
                <a:solidFill>
                  <a:schemeClr val="accent1"/>
                </a:solidFill>
              </a:rPr>
              <a:t>Numărul</a:t>
            </a:r>
            <a:r>
              <a:rPr lang="en-GB" sz="1200" dirty="0">
                <a:solidFill>
                  <a:schemeClr val="accent1"/>
                </a:solidFill>
              </a:rPr>
              <a:t> de </a:t>
            </a:r>
            <a:r>
              <a:rPr lang="en-GB" sz="1200" dirty="0" err="1">
                <a:solidFill>
                  <a:schemeClr val="accent1"/>
                </a:solidFill>
              </a:rPr>
              <a:t>planificări</a:t>
            </a:r>
            <a:r>
              <a:rPr lang="en-GB" sz="1200" dirty="0">
                <a:solidFill>
                  <a:schemeClr val="accent1"/>
                </a:solidFill>
              </a:rPr>
              <a:t> </a:t>
            </a:r>
            <a:r>
              <a:rPr lang="en-GB" sz="1200" dirty="0" err="1">
                <a:solidFill>
                  <a:schemeClr val="accent1"/>
                </a:solidFill>
              </a:rPr>
              <a:t>totale</a:t>
            </a:r>
            <a:r>
              <a:rPr lang="en-GB" sz="1200" dirty="0">
                <a:solidFill>
                  <a:schemeClr val="accent1"/>
                </a:solidFill>
              </a:rPr>
              <a:t>.</a:t>
            </a:r>
            <a:endParaRPr lang="en-GB" sz="1200" dirty="0">
              <a:solidFill>
                <a:schemeClr val="accent1"/>
              </a:solidFill>
              <a:latin typeface="Source Code Pro"/>
              <a:ea typeface="Source Code Pro"/>
              <a:sym typeface="Source Code Pr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it-IT" sz="1200" dirty="0">
                <a:solidFill>
                  <a:schemeClr val="accent1"/>
                </a:solidFill>
              </a:rPr>
              <a:t>Numărul de evenimente importante din fiecare oraș.</a:t>
            </a:r>
            <a:endParaRPr sz="1200" dirty="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" name="Google Shape;82;p17">
            <a:extLst>
              <a:ext uri="{FF2B5EF4-FFF2-40B4-BE49-F238E27FC236}">
                <a16:creationId xmlns:a16="http://schemas.microsoft.com/office/drawing/2014/main" id="{562148CA-EECD-269B-AA19-29779B51F6B7}"/>
              </a:ext>
            </a:extLst>
          </p:cNvPr>
          <p:cNvSpPr txBox="1">
            <a:spLocks/>
          </p:cNvSpPr>
          <p:nvPr/>
        </p:nvSpPr>
        <p:spPr>
          <a:xfrm>
            <a:off x="241189" y="2473430"/>
            <a:ext cx="85377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sz="40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sz="40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sz="40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sz="40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sz="40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sz="40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sz="40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sz="40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sz="40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GB" dirty="0"/>
              <a:t>Measurement</a:t>
            </a:r>
            <a:endParaRPr lang="en-US" dirty="0"/>
          </a:p>
        </p:txBody>
      </p:sp>
      <p:sp>
        <p:nvSpPr>
          <p:cNvPr id="8" name="Google Shape;83;p17">
            <a:extLst>
              <a:ext uri="{FF2B5EF4-FFF2-40B4-BE49-F238E27FC236}">
                <a16:creationId xmlns:a16="http://schemas.microsoft.com/office/drawing/2014/main" id="{96A8816E-5C77-70A4-653B-C96CB77ED0CF}"/>
              </a:ext>
            </a:extLst>
          </p:cNvPr>
          <p:cNvSpPr txBox="1"/>
          <p:nvPr/>
        </p:nvSpPr>
        <p:spPr>
          <a:xfrm>
            <a:off x="365111" y="2959520"/>
            <a:ext cx="7699200" cy="28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200" dirty="0" err="1"/>
              <a:t>Numărul</a:t>
            </a:r>
            <a:r>
              <a:rPr lang="en-GB" sz="1200" dirty="0"/>
              <a:t> de </a:t>
            </a:r>
            <a:r>
              <a:rPr lang="en-GB" sz="1200" dirty="0" err="1"/>
              <a:t>utilizatori</a:t>
            </a:r>
            <a:r>
              <a:rPr lang="en-GB" sz="1200" dirty="0"/>
              <a:t> </a:t>
            </a:r>
            <a:r>
              <a:rPr lang="en-GB" sz="1200" dirty="0" err="1"/>
              <a:t>activi</a:t>
            </a:r>
            <a:r>
              <a:rPr lang="en-GB" sz="1200" dirty="0"/>
              <a:t> </a:t>
            </a:r>
            <a:r>
              <a:rPr lang="en-GB" sz="1200" dirty="0" err="1"/>
              <a:t>într</a:t>
            </a:r>
            <a:r>
              <a:rPr lang="en-GB" sz="1200" dirty="0"/>
              <a:t>-o </a:t>
            </a:r>
            <a:r>
              <a:rPr lang="en-GB" sz="1200" dirty="0" err="1"/>
              <a:t>lună</a:t>
            </a:r>
            <a:r>
              <a:rPr lang="en-GB" sz="1200" dirty="0"/>
              <a:t>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200" dirty="0"/>
              <a:t>Prin </a:t>
            </a:r>
            <a:r>
              <a:rPr lang="en-GB" sz="1200" dirty="0" err="1"/>
              <a:t>actualizarea</a:t>
            </a:r>
            <a:r>
              <a:rPr lang="en-GB" sz="1200" dirty="0"/>
              <a:t> </a:t>
            </a:r>
            <a:r>
              <a:rPr lang="en-GB" sz="1200" dirty="0" err="1"/>
              <a:t>bazei</a:t>
            </a:r>
            <a:r>
              <a:rPr lang="en-GB" sz="1200" dirty="0"/>
              <a:t> de date cu </a:t>
            </a:r>
            <a:r>
              <a:rPr lang="en-GB" sz="1200" dirty="0" err="1"/>
              <a:t>aceste</a:t>
            </a:r>
            <a:r>
              <a:rPr lang="en-GB" sz="1200" dirty="0"/>
              <a:t> </a:t>
            </a:r>
            <a:r>
              <a:rPr lang="en-GB" sz="1200" dirty="0" err="1"/>
              <a:t>noi</a:t>
            </a:r>
            <a:r>
              <a:rPr lang="en-GB" sz="1200" dirty="0"/>
              <a:t> </a:t>
            </a:r>
            <a:r>
              <a:rPr lang="en-GB" sz="1200" dirty="0" err="1"/>
              <a:t>locuri</a:t>
            </a:r>
            <a:r>
              <a:rPr lang="en-GB" sz="1200" dirty="0"/>
              <a:t>.</a:t>
            </a:r>
            <a:r>
              <a:rPr lang="it-IT" sz="1200" dirty="0">
                <a:solidFill>
                  <a:schemeClr val="accent1"/>
                </a:solidFill>
              </a:rPr>
              <a:t>.</a:t>
            </a:r>
            <a:endParaRPr lang="en-GB" sz="1200" dirty="0">
              <a:solidFill>
                <a:schemeClr val="accent1"/>
              </a:solidFill>
              <a:latin typeface="Source Code Pro"/>
              <a:ea typeface="Source Code Pro"/>
              <a:sym typeface="Source Code Pr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200" dirty="0" err="1"/>
              <a:t>Numărul</a:t>
            </a:r>
            <a:r>
              <a:rPr lang="en-GB" sz="1200" dirty="0"/>
              <a:t> de </a:t>
            </a:r>
            <a:r>
              <a:rPr lang="en-GB" sz="1200" dirty="0" err="1"/>
              <a:t>planificări</a:t>
            </a:r>
            <a:r>
              <a:rPr lang="en-GB" sz="1200" dirty="0"/>
              <a:t> </a:t>
            </a:r>
            <a:r>
              <a:rPr lang="en-GB" sz="1200" dirty="0" err="1"/>
              <a:t>totale</a:t>
            </a:r>
            <a:r>
              <a:rPr lang="en-GB" sz="1200" dirty="0"/>
              <a:t>.</a:t>
            </a:r>
            <a:r>
              <a:rPr lang="en-GB" sz="1200" dirty="0">
                <a:solidFill>
                  <a:schemeClr val="accent1"/>
                </a:solidFill>
              </a:rPr>
              <a:t>.</a:t>
            </a:r>
            <a:endParaRPr lang="en-GB" sz="1200" dirty="0">
              <a:solidFill>
                <a:schemeClr val="accent1"/>
              </a:solidFill>
              <a:latin typeface="Source Code Pro"/>
              <a:ea typeface="Source Code Pro"/>
              <a:sym typeface="Source Code Pr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200" dirty="0"/>
              <a:t>Prin </a:t>
            </a:r>
            <a:r>
              <a:rPr lang="en-GB" sz="1200" dirty="0" err="1"/>
              <a:t>verificarea</a:t>
            </a:r>
            <a:r>
              <a:rPr lang="en-GB" sz="1200" dirty="0"/>
              <a:t> de </a:t>
            </a:r>
            <a:r>
              <a:rPr lang="en-GB" sz="1200" dirty="0" err="1"/>
              <a:t>reclame</a:t>
            </a:r>
            <a:r>
              <a:rPr lang="en-GB" sz="1200" dirty="0"/>
              <a:t>, de </a:t>
            </a:r>
            <a:r>
              <a:rPr lang="en-GB" sz="1200" dirty="0" err="1"/>
              <a:t>sponsorizări</a:t>
            </a:r>
            <a:r>
              <a:rPr lang="en-GB" sz="1200" dirty="0"/>
              <a:t> </a:t>
            </a:r>
            <a:r>
              <a:rPr lang="en-GB" sz="1200" dirty="0" err="1"/>
              <a:t>sau</a:t>
            </a:r>
            <a:r>
              <a:rPr lang="en-GB" sz="1200" dirty="0"/>
              <a:t> a </a:t>
            </a:r>
            <a:r>
              <a:rPr lang="en-GB" sz="1200" dirty="0" err="1"/>
              <a:t>perioadei</a:t>
            </a:r>
            <a:r>
              <a:rPr lang="en-GB" sz="1200" dirty="0"/>
              <a:t> </a:t>
            </a:r>
            <a:r>
              <a:rPr lang="en-GB" sz="1200" dirty="0" err="1"/>
              <a:t>calendaristice</a:t>
            </a:r>
            <a:r>
              <a:rPr lang="en-GB" sz="1200" dirty="0"/>
              <a:t>.</a:t>
            </a:r>
            <a:endParaRPr sz="1200" dirty="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82195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60C78627-0D6D-CDDD-EE16-B9D8F9764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>
            <a:extLst>
              <a:ext uri="{FF2B5EF4-FFF2-40B4-BE49-F238E27FC236}">
                <a16:creationId xmlns:a16="http://schemas.microsoft.com/office/drawing/2014/main" id="{FE27FFDB-33AF-D2DE-9566-35E81EEAD8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Canvas – RISKS Indicators</a:t>
            </a:r>
            <a:endParaRPr dirty="0"/>
          </a:p>
        </p:txBody>
      </p:sp>
      <p:sp>
        <p:nvSpPr>
          <p:cNvPr id="83" name="Google Shape;83;p17">
            <a:extLst>
              <a:ext uri="{FF2B5EF4-FFF2-40B4-BE49-F238E27FC236}">
                <a16:creationId xmlns:a16="http://schemas.microsoft.com/office/drawing/2014/main" id="{4A279F41-E835-F3F0-4206-51B83FBE6383}"/>
              </a:ext>
            </a:extLst>
          </p:cNvPr>
          <p:cNvSpPr txBox="1"/>
          <p:nvPr/>
        </p:nvSpPr>
        <p:spPr>
          <a:xfrm>
            <a:off x="304800" y="1154850"/>
            <a:ext cx="7699200" cy="28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it-IT" dirty="0"/>
              <a:t>Distanța medie a unei rute - </a:t>
            </a:r>
            <a:r>
              <a:rPr lang="en-GB" dirty="0" err="1"/>
              <a:t>pentru</a:t>
            </a:r>
            <a:r>
              <a:rPr lang="en-GB" dirty="0"/>
              <a:t> a nu </a:t>
            </a:r>
            <a:r>
              <a:rPr lang="en-GB" dirty="0" err="1"/>
              <a:t>umple</a:t>
            </a:r>
            <a:r>
              <a:rPr lang="en-GB" dirty="0"/>
              <a:t> </a:t>
            </a:r>
            <a:r>
              <a:rPr lang="en-GB" dirty="0" err="1"/>
              <a:t>sistemul</a:t>
            </a:r>
            <a:r>
              <a:rPr lang="en-GB" dirty="0"/>
              <a:t> de </a:t>
            </a:r>
            <a:r>
              <a:rPr lang="en-GB" dirty="0" err="1"/>
              <a:t>verificare</a:t>
            </a:r>
            <a:r>
              <a:rPr lang="en-GB" dirty="0"/>
              <a:t> cu </a:t>
            </a:r>
            <a:r>
              <a:rPr lang="en-GB" dirty="0" err="1"/>
              <a:t>rute</a:t>
            </a:r>
            <a:r>
              <a:rPr lang="en-GB" dirty="0"/>
              <a:t> </a:t>
            </a:r>
            <a:r>
              <a:rPr lang="en-GB" dirty="0" err="1"/>
              <a:t>triviale</a:t>
            </a:r>
            <a:r>
              <a:rPr lang="en-GB" dirty="0"/>
              <a:t>.</a:t>
            </a:r>
            <a:endParaRPr lang="it-IT" dirty="0"/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GB" dirty="0" err="1"/>
              <a:t>Numărul</a:t>
            </a:r>
            <a:r>
              <a:rPr lang="en-GB" dirty="0"/>
              <a:t> de review-</a:t>
            </a:r>
            <a:r>
              <a:rPr lang="en-GB" dirty="0" err="1"/>
              <a:t>uri</a:t>
            </a:r>
            <a:r>
              <a:rPr lang="en-GB" dirty="0"/>
              <a:t> negative - </a:t>
            </a:r>
            <a:r>
              <a:rPr lang="en-GB" dirty="0" err="1"/>
              <a:t>poate</a:t>
            </a:r>
            <a:r>
              <a:rPr lang="en-GB" dirty="0"/>
              <a:t> fi </a:t>
            </a:r>
            <a:r>
              <a:rPr lang="en-GB" dirty="0" err="1"/>
              <a:t>cauzat</a:t>
            </a:r>
            <a:r>
              <a:rPr lang="en-GB" dirty="0"/>
              <a:t> de </a:t>
            </a:r>
            <a:r>
              <a:rPr lang="en-GB" dirty="0" err="1"/>
              <a:t>inacuratețea</a:t>
            </a:r>
            <a:r>
              <a:rPr lang="en-GB" dirty="0"/>
              <a:t> </a:t>
            </a:r>
            <a:r>
              <a:rPr lang="en-GB" dirty="0" err="1"/>
              <a:t>destinației</a:t>
            </a:r>
            <a:r>
              <a:rPr lang="en-GB" dirty="0"/>
              <a:t>, </a:t>
            </a:r>
            <a:r>
              <a:rPr lang="en-GB" dirty="0" err="1"/>
              <a:t>ceea</a:t>
            </a:r>
            <a:r>
              <a:rPr lang="en-GB" dirty="0"/>
              <a:t> </a:t>
            </a:r>
            <a:r>
              <a:rPr lang="en-GB" dirty="0" err="1"/>
              <a:t>ce</a:t>
            </a:r>
            <a:r>
              <a:rPr lang="en-GB" dirty="0"/>
              <a:t> nu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avantajul</a:t>
            </a:r>
            <a:r>
              <a:rPr lang="en-GB" dirty="0"/>
              <a:t> </a:t>
            </a:r>
            <a:r>
              <a:rPr lang="en-GB" dirty="0" err="1"/>
              <a:t>nostru</a:t>
            </a:r>
            <a:r>
              <a:rPr lang="en-GB" dirty="0"/>
              <a:t>.</a:t>
            </a:r>
            <a:endParaRPr lang="it-IT" dirty="0"/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GB" dirty="0" err="1"/>
              <a:t>Lipsa</a:t>
            </a:r>
            <a:r>
              <a:rPr lang="en-GB" dirty="0"/>
              <a:t> de </a:t>
            </a:r>
            <a:r>
              <a:rPr lang="en-GB" dirty="0" err="1"/>
              <a:t>varietate</a:t>
            </a:r>
            <a:r>
              <a:rPr lang="en-GB" dirty="0"/>
              <a:t> – </a:t>
            </a:r>
            <a:r>
              <a:rPr lang="en-GB" dirty="0" err="1"/>
              <a:t>dorim</a:t>
            </a:r>
            <a:r>
              <a:rPr lang="en-GB" dirty="0"/>
              <a:t> o </a:t>
            </a:r>
            <a:r>
              <a:rPr lang="en-GB" dirty="0" err="1"/>
              <a:t>aplicație</a:t>
            </a:r>
            <a:r>
              <a:rPr lang="en-GB" dirty="0"/>
              <a:t> </a:t>
            </a:r>
            <a:r>
              <a:rPr lang="en-GB" dirty="0" err="1"/>
              <a:t>versatilă</a:t>
            </a:r>
            <a:r>
              <a:rPr lang="en-GB" dirty="0"/>
              <a:t>, nu </a:t>
            </a:r>
            <a:r>
              <a:rPr lang="en-GB" dirty="0" err="1"/>
              <a:t>doar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anumite</a:t>
            </a:r>
            <a:r>
              <a:rPr lang="en-GB" dirty="0"/>
              <a:t> zone.</a:t>
            </a:r>
            <a:endParaRPr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992637373"/>
      </p:ext>
    </p:extLst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803</Words>
  <Application>Microsoft Office PowerPoint</Application>
  <PresentationFormat>On-screen Show (16:9)</PresentationFormat>
  <Paragraphs>103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Amatic SC</vt:lpstr>
      <vt:lpstr>Source Code Pro</vt:lpstr>
      <vt:lpstr>Beach Day</vt:lpstr>
      <vt:lpstr>Movability</vt:lpstr>
      <vt:lpstr>Cuprins</vt:lpstr>
      <vt:lpstr>IDEEA</vt:lpstr>
      <vt:lpstr>Nevoia</vt:lpstr>
      <vt:lpstr>Canvas - North  Star   MEtric</vt:lpstr>
      <vt:lpstr>Canvas – RISKS </vt:lpstr>
      <vt:lpstr>Canvas – North Star Arguments</vt:lpstr>
      <vt:lpstr>Leading Indicators</vt:lpstr>
      <vt:lpstr>Canvas – RISKS Indicators</vt:lpstr>
      <vt:lpstr>Canvas – Observații </vt:lpstr>
      <vt:lpstr>Vizualizările  pentru  statisticile  Alese</vt:lpstr>
      <vt:lpstr>Vizualizările  pentru  statisticile  Alese</vt:lpstr>
      <vt:lpstr>Vizualizările  pentru  statisticile  Alese</vt:lpstr>
      <vt:lpstr>Vizualizările  pentru  statisticile  Alese</vt:lpstr>
      <vt:lpstr>Vizualizările  pentru  statisticile  Alese</vt:lpstr>
      <vt:lpstr>Vizualizările  pentru  statisticile  Alese</vt:lpstr>
      <vt:lpstr>Usability TESTING – SCENARIUL 1</vt:lpstr>
      <vt:lpstr>Usability TESTING – SCENARIUL 2</vt:lpstr>
      <vt:lpstr>Usability TESTING – SCENARIUL 3</vt:lpstr>
      <vt:lpstr>Rezultate CONSOLIDATE  ale testării</vt:lpstr>
      <vt:lpstr>Modificări  sau îmbunătățiri propuse în urma testării </vt:lpstr>
      <vt:lpstr>Obiectiv SMART</vt:lpstr>
      <vt:lpstr>PowerPoint Presentation</vt:lpstr>
      <vt:lpstr>MULȚUMIM!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Rareș-Adrian ECHIMENCO (124266)</cp:lastModifiedBy>
  <cp:revision>4</cp:revision>
  <dcterms:modified xsi:type="dcterms:W3CDTF">2025-01-21T09:46:38Z</dcterms:modified>
</cp:coreProperties>
</file>