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89" r:id="rId4"/>
    <p:sldId id="440" r:id="rId5"/>
    <p:sldId id="441" r:id="rId6"/>
    <p:sldId id="444" r:id="rId7"/>
    <p:sldId id="435" r:id="rId8"/>
    <p:sldId id="447" r:id="rId9"/>
    <p:sldId id="450" r:id="rId10"/>
    <p:sldId id="452" r:id="rId11"/>
    <p:sldId id="451" r:id="rId12"/>
    <p:sldId id="453" r:id="rId13"/>
    <p:sldId id="436" r:id="rId14"/>
    <p:sldId id="442" r:id="rId15"/>
    <p:sldId id="455" r:id="rId16"/>
    <p:sldId id="445" r:id="rId17"/>
    <p:sldId id="437" r:id="rId18"/>
    <p:sldId id="448" r:id="rId19"/>
    <p:sldId id="449" r:id="rId20"/>
    <p:sldId id="454" r:id="rId21"/>
    <p:sldId id="456" r:id="rId2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87D"/>
    <a:srgbClr val="843C6C"/>
    <a:srgbClr val="FCEEFC"/>
    <a:srgbClr val="FEF8FE"/>
    <a:srgbClr val="F8E3F9"/>
    <a:srgbClr val="F7E1FF"/>
    <a:srgbClr val="F1E7EA"/>
    <a:srgbClr val="926E80"/>
    <a:srgbClr val="F7E5EB"/>
    <a:srgbClr val="F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2368" autoAdjust="0"/>
  </p:normalViewPr>
  <p:slideViewPr>
    <p:cSldViewPr snapToGrid="0">
      <p:cViewPr varScale="1">
        <p:scale>
          <a:sx n="70" d="100"/>
          <a:sy n="70" d="100"/>
        </p:scale>
        <p:origin x="1320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32AE2-14F3-4B67-8903-9B0DF09C81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F8234CA-E3C7-4A70-895C-192231E89903}">
      <dgm:prSet phldrT="[文字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2000" b="1" baseline="0" dirty="0">
              <a:ea typeface="微軟正黑體" panose="020B0604030504040204" pitchFamily="34" charset="-120"/>
            </a:rPr>
            <a:t>Raw data</a:t>
          </a:r>
          <a:endParaRPr lang="zh-TW" altLang="en-US" sz="2000" b="1" baseline="0" dirty="0">
            <a:ea typeface="微軟正黑體" panose="020B0604030504040204" pitchFamily="34" charset="-120"/>
          </a:endParaRPr>
        </a:p>
      </dgm:t>
    </dgm:pt>
    <dgm:pt modelId="{6809E700-C8F9-4C71-ADC9-173910B66261}" type="parTrans" cxnId="{34698970-2581-47CC-9D3B-5DAD30D88554}">
      <dgm:prSet/>
      <dgm:spPr/>
      <dgm:t>
        <a:bodyPr/>
        <a:lstStyle/>
        <a:p>
          <a:endParaRPr lang="zh-TW" altLang="en-US" sz="2000" b="1" baseline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8CF079-08EA-40D4-BD4D-24A6B99C352C}" type="sibTrans" cxnId="{34698970-2581-47CC-9D3B-5DAD30D88554}">
      <dgm:prSet custT="1"/>
      <dgm:spPr/>
      <dgm:t>
        <a:bodyPr/>
        <a:lstStyle/>
        <a:p>
          <a:endParaRPr lang="zh-TW" altLang="en-US" sz="2000" b="1" baseline="0">
            <a:ea typeface="微軟正黑體" panose="020B0604030504040204" pitchFamily="34" charset="-120"/>
          </a:endParaRPr>
        </a:p>
      </dgm:t>
    </dgm:pt>
    <dgm:pt modelId="{330D2AA4-B906-4E38-BF1D-7A04811506E0}">
      <dgm:prSet phldrT="[文字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2000" b="1" baseline="0" dirty="0">
              <a:ea typeface="微軟正黑體" panose="020B0604030504040204" pitchFamily="34" charset="-120"/>
            </a:rPr>
            <a:t>R detection</a:t>
          </a:r>
          <a:endParaRPr lang="zh-TW" altLang="en-US" sz="2000" b="1" baseline="0" dirty="0">
            <a:ea typeface="微軟正黑體" panose="020B0604030504040204" pitchFamily="34" charset="-120"/>
          </a:endParaRPr>
        </a:p>
      </dgm:t>
    </dgm:pt>
    <dgm:pt modelId="{241C7140-22AD-4A1B-B906-4925461BE103}" type="parTrans" cxnId="{033F2EFA-0CD0-4BA7-8AE7-233B5AE3C7CD}">
      <dgm:prSet/>
      <dgm:spPr/>
      <dgm:t>
        <a:bodyPr/>
        <a:lstStyle/>
        <a:p>
          <a:endParaRPr lang="zh-TW" altLang="en-US" sz="2000" b="1" baseline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FCEB6C-E045-4B5D-8010-237A5C6D2797}" type="sibTrans" cxnId="{033F2EFA-0CD0-4BA7-8AE7-233B5AE3C7CD}">
      <dgm:prSet/>
      <dgm:spPr/>
      <dgm:t>
        <a:bodyPr/>
        <a:lstStyle/>
        <a:p>
          <a:endParaRPr lang="zh-TW" altLang="en-US" sz="2000" b="1" baseline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4B1187-0260-415D-AD9B-E6AE3146941A}">
      <dgm:prSet phldrT="[文字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2000" b="1" baseline="0" dirty="0">
              <a:ea typeface="微軟正黑體" panose="020B0604030504040204" pitchFamily="34" charset="-120"/>
            </a:rPr>
            <a:t>training</a:t>
          </a:r>
          <a:endParaRPr lang="zh-TW" altLang="en-US" sz="2000" b="1" baseline="0" dirty="0">
            <a:ea typeface="微軟正黑體" panose="020B0604030504040204" pitchFamily="34" charset="-120"/>
          </a:endParaRPr>
        </a:p>
      </dgm:t>
    </dgm:pt>
    <dgm:pt modelId="{9D26AFC6-A247-4AF1-B0C5-3690826D7590}" type="parTrans" cxnId="{7619E4A5-C098-45F8-A98C-DDA8C20EE9EF}">
      <dgm:prSet/>
      <dgm:spPr/>
      <dgm:t>
        <a:bodyPr/>
        <a:lstStyle/>
        <a:p>
          <a:endParaRPr lang="zh-TW" altLang="en-US" b="1"/>
        </a:p>
      </dgm:t>
    </dgm:pt>
    <dgm:pt modelId="{0D3256D7-C640-46FD-B4A9-ABBFAA0AA9F0}" type="sibTrans" cxnId="{7619E4A5-C098-45F8-A98C-DDA8C20EE9EF}">
      <dgm:prSet/>
      <dgm:spPr/>
      <dgm:t>
        <a:bodyPr/>
        <a:lstStyle/>
        <a:p>
          <a:endParaRPr lang="zh-TW" altLang="en-US" b="1"/>
        </a:p>
      </dgm:t>
    </dgm:pt>
    <dgm:pt modelId="{51E62B2E-0EED-492F-9B5D-BC3246358B5C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baseline="0" dirty="0">
              <a:solidFill>
                <a:srgbClr val="FFFFFF"/>
              </a:solidFill>
              <a:latin typeface="Montserrat"/>
              <a:ea typeface="微軟正黑體" panose="020B0604030504040204" pitchFamily="34" charset="-120"/>
              <a:cs typeface="+mn-cs"/>
            </a:rPr>
            <a:t>normalization</a:t>
          </a:r>
          <a:endParaRPr lang="zh-TW" altLang="en-US" sz="2000" b="1" kern="1200" baseline="0" dirty="0">
            <a:solidFill>
              <a:srgbClr val="FFFFFF"/>
            </a:solidFill>
            <a:latin typeface="Montserrat"/>
            <a:ea typeface="微軟正黑體" panose="020B0604030504040204" pitchFamily="34" charset="-120"/>
            <a:cs typeface="+mn-cs"/>
          </a:endParaRPr>
        </a:p>
      </dgm:t>
    </dgm:pt>
    <dgm:pt modelId="{24872B31-1686-44A9-9737-0057B6B24A6E}" type="parTrans" cxnId="{ED2433A2-C028-4089-8E5A-C0642765E8FF}">
      <dgm:prSet/>
      <dgm:spPr/>
      <dgm:t>
        <a:bodyPr/>
        <a:lstStyle/>
        <a:p>
          <a:endParaRPr lang="zh-TW" altLang="en-US"/>
        </a:p>
      </dgm:t>
    </dgm:pt>
    <dgm:pt modelId="{02A6A3CE-AF13-4596-A12A-06A383B61F6B}" type="sibTrans" cxnId="{ED2433A2-C028-4089-8E5A-C0642765E8FF}">
      <dgm:prSet/>
      <dgm:spPr/>
      <dgm:t>
        <a:bodyPr/>
        <a:lstStyle/>
        <a:p>
          <a:endParaRPr lang="zh-TW" altLang="en-US"/>
        </a:p>
      </dgm:t>
    </dgm:pt>
    <dgm:pt modelId="{F17FA462-E32B-4B37-A35C-206A8C661A37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buNone/>
          </a:pPr>
          <a:r>
            <a:rPr lang="en-US" altLang="zh-TW" sz="2000" b="1" kern="1200" baseline="0" dirty="0">
              <a:solidFill>
                <a:srgbClr val="FFFFFF"/>
              </a:solidFill>
              <a:latin typeface="Montserrat"/>
              <a:ea typeface="微軟正黑體" panose="020B0604030504040204" pitchFamily="34" charset="-120"/>
              <a:cs typeface="+mn-cs"/>
            </a:rPr>
            <a:t>Filtering</a:t>
          </a:r>
          <a:endParaRPr lang="zh-TW" altLang="en-US" sz="2000" b="1" kern="1200" baseline="0" dirty="0">
            <a:solidFill>
              <a:srgbClr val="FFFFFF"/>
            </a:solidFill>
            <a:latin typeface="Montserrat"/>
            <a:ea typeface="微軟正黑體" panose="020B0604030504040204" pitchFamily="34" charset="-120"/>
            <a:cs typeface="+mn-cs"/>
          </a:endParaRPr>
        </a:p>
      </dgm:t>
    </dgm:pt>
    <dgm:pt modelId="{24DC4702-8F5F-4E44-85C5-8EB29F59ED54}" type="parTrans" cxnId="{0A2A022E-0675-46B5-AB10-4EC82D353D05}">
      <dgm:prSet/>
      <dgm:spPr/>
      <dgm:t>
        <a:bodyPr/>
        <a:lstStyle/>
        <a:p>
          <a:endParaRPr lang="zh-TW" altLang="en-US"/>
        </a:p>
      </dgm:t>
    </dgm:pt>
    <dgm:pt modelId="{147D7A75-9D18-4AFD-B68B-4B780D0534A7}" type="sibTrans" cxnId="{0A2A022E-0675-46B5-AB10-4EC82D353D05}">
      <dgm:prSet/>
      <dgm:spPr/>
      <dgm:t>
        <a:bodyPr/>
        <a:lstStyle/>
        <a:p>
          <a:endParaRPr lang="zh-TW" altLang="en-US"/>
        </a:p>
      </dgm:t>
    </dgm:pt>
    <dgm:pt modelId="{E3F223C4-210B-46A9-8F95-5FE04FBA29A7}" type="pres">
      <dgm:prSet presAssocID="{C7932AE2-14F3-4B67-8903-9B0DF09C8181}" presName="Name0" presStyleCnt="0">
        <dgm:presLayoutVars>
          <dgm:dir/>
          <dgm:resizeHandles val="exact"/>
        </dgm:presLayoutVars>
      </dgm:prSet>
      <dgm:spPr/>
    </dgm:pt>
    <dgm:pt modelId="{2F3C7957-1A5F-4D61-8B09-1E5B14A1D5F5}" type="pres">
      <dgm:prSet presAssocID="{3F8234CA-E3C7-4A70-895C-192231E89903}" presName="node" presStyleLbl="node1" presStyleIdx="0" presStyleCnt="5" custScaleX="137088">
        <dgm:presLayoutVars>
          <dgm:bulletEnabled val="1"/>
        </dgm:presLayoutVars>
      </dgm:prSet>
      <dgm:spPr/>
    </dgm:pt>
    <dgm:pt modelId="{F1602364-58EC-4088-B71E-506E0879CD54}" type="pres">
      <dgm:prSet presAssocID="{D58CF079-08EA-40D4-BD4D-24A6B99C352C}" presName="sibTrans" presStyleLbl="sibTrans2D1" presStyleIdx="0" presStyleCnt="4"/>
      <dgm:spPr/>
    </dgm:pt>
    <dgm:pt modelId="{B478EBC2-8771-4597-A13E-041149DDB090}" type="pres">
      <dgm:prSet presAssocID="{D58CF079-08EA-40D4-BD4D-24A6B99C352C}" presName="connectorText" presStyleLbl="sibTrans2D1" presStyleIdx="0" presStyleCnt="4"/>
      <dgm:spPr/>
    </dgm:pt>
    <dgm:pt modelId="{B97F0E67-200D-4221-B383-19EAAF97458F}" type="pres">
      <dgm:prSet presAssocID="{51E62B2E-0EED-492F-9B5D-BC3246358B5C}" presName="node" presStyleLbl="node1" presStyleIdx="1" presStyleCnt="5" custScaleX="191077">
        <dgm:presLayoutVars>
          <dgm:bulletEnabled val="1"/>
        </dgm:presLayoutVars>
      </dgm:prSet>
      <dgm:spPr/>
    </dgm:pt>
    <dgm:pt modelId="{C25A1C9E-70EA-4CD3-857F-93FBDB166BA1}" type="pres">
      <dgm:prSet presAssocID="{02A6A3CE-AF13-4596-A12A-06A383B61F6B}" presName="sibTrans" presStyleLbl="sibTrans2D1" presStyleIdx="1" presStyleCnt="4"/>
      <dgm:spPr/>
    </dgm:pt>
    <dgm:pt modelId="{88294A78-FD7F-44F1-9175-88272B3058CB}" type="pres">
      <dgm:prSet presAssocID="{02A6A3CE-AF13-4596-A12A-06A383B61F6B}" presName="connectorText" presStyleLbl="sibTrans2D1" presStyleIdx="1" presStyleCnt="4"/>
      <dgm:spPr/>
    </dgm:pt>
    <dgm:pt modelId="{2C0CAB43-9012-43AB-A5A1-67D656974711}" type="pres">
      <dgm:prSet presAssocID="{F17FA462-E32B-4B37-A35C-206A8C661A37}" presName="node" presStyleLbl="node1" presStyleIdx="2" presStyleCnt="5" custScaleX="154530">
        <dgm:presLayoutVars>
          <dgm:bulletEnabled val="1"/>
        </dgm:presLayoutVars>
      </dgm:prSet>
      <dgm:spPr/>
    </dgm:pt>
    <dgm:pt modelId="{FFFB1C2F-F008-45F2-9B22-3B78E1BDEBA0}" type="pres">
      <dgm:prSet presAssocID="{147D7A75-9D18-4AFD-B68B-4B780D0534A7}" presName="sibTrans" presStyleLbl="sibTrans2D1" presStyleIdx="2" presStyleCnt="4"/>
      <dgm:spPr/>
    </dgm:pt>
    <dgm:pt modelId="{B9A3DF02-45FE-41A5-8E75-216488F3A502}" type="pres">
      <dgm:prSet presAssocID="{147D7A75-9D18-4AFD-B68B-4B780D0534A7}" presName="connectorText" presStyleLbl="sibTrans2D1" presStyleIdx="2" presStyleCnt="4"/>
      <dgm:spPr/>
    </dgm:pt>
    <dgm:pt modelId="{73AE816A-FEFC-4238-BCE5-D1049CB7AAC2}" type="pres">
      <dgm:prSet presAssocID="{330D2AA4-B906-4E38-BF1D-7A04811506E0}" presName="node" presStyleLbl="node1" presStyleIdx="3" presStyleCnt="5" custScaleX="176659" custLinFactNeighborX="837">
        <dgm:presLayoutVars>
          <dgm:bulletEnabled val="1"/>
        </dgm:presLayoutVars>
      </dgm:prSet>
      <dgm:spPr/>
    </dgm:pt>
    <dgm:pt modelId="{A43E358A-0E42-4074-98F7-50A9355053A6}" type="pres">
      <dgm:prSet presAssocID="{3AFCEB6C-E045-4B5D-8010-237A5C6D2797}" presName="sibTrans" presStyleLbl="sibTrans2D1" presStyleIdx="3" presStyleCnt="4"/>
      <dgm:spPr/>
    </dgm:pt>
    <dgm:pt modelId="{C60AFF93-19DA-43F9-8442-AAEB0F515825}" type="pres">
      <dgm:prSet presAssocID="{3AFCEB6C-E045-4B5D-8010-237A5C6D2797}" presName="connectorText" presStyleLbl="sibTrans2D1" presStyleIdx="3" presStyleCnt="4"/>
      <dgm:spPr/>
    </dgm:pt>
    <dgm:pt modelId="{46A21F03-5675-4F7C-A818-A02FA42B250F}" type="pres">
      <dgm:prSet presAssocID="{F74B1187-0260-415D-AD9B-E6AE3146941A}" presName="node" presStyleLbl="node1" presStyleIdx="4" presStyleCnt="5">
        <dgm:presLayoutVars>
          <dgm:bulletEnabled val="1"/>
        </dgm:presLayoutVars>
      </dgm:prSet>
      <dgm:spPr/>
    </dgm:pt>
  </dgm:ptLst>
  <dgm:cxnLst>
    <dgm:cxn modelId="{87B81615-6D21-4E1E-9260-93A29AF8C96B}" type="presOf" srcId="{D58CF079-08EA-40D4-BD4D-24A6B99C352C}" destId="{B478EBC2-8771-4597-A13E-041149DDB090}" srcOrd="1" destOrd="0" presId="urn:microsoft.com/office/officeart/2005/8/layout/process1"/>
    <dgm:cxn modelId="{129D2E16-7704-409E-8242-3F93DAC45EA5}" type="presOf" srcId="{02A6A3CE-AF13-4596-A12A-06A383B61F6B}" destId="{C25A1C9E-70EA-4CD3-857F-93FBDB166BA1}" srcOrd="0" destOrd="0" presId="urn:microsoft.com/office/officeart/2005/8/layout/process1"/>
    <dgm:cxn modelId="{0A2A022E-0675-46B5-AB10-4EC82D353D05}" srcId="{C7932AE2-14F3-4B67-8903-9B0DF09C8181}" destId="{F17FA462-E32B-4B37-A35C-206A8C661A37}" srcOrd="2" destOrd="0" parTransId="{24DC4702-8F5F-4E44-85C5-8EB29F59ED54}" sibTransId="{147D7A75-9D18-4AFD-B68B-4B780D0534A7}"/>
    <dgm:cxn modelId="{F510ED2F-D10A-482A-B543-545D16607C19}" type="presOf" srcId="{147D7A75-9D18-4AFD-B68B-4B780D0534A7}" destId="{FFFB1C2F-F008-45F2-9B22-3B78E1BDEBA0}" srcOrd="0" destOrd="0" presId="urn:microsoft.com/office/officeart/2005/8/layout/process1"/>
    <dgm:cxn modelId="{2B827041-3B70-439D-91C6-2D09C71E8565}" type="presOf" srcId="{3F8234CA-E3C7-4A70-895C-192231E89903}" destId="{2F3C7957-1A5F-4D61-8B09-1E5B14A1D5F5}" srcOrd="0" destOrd="0" presId="urn:microsoft.com/office/officeart/2005/8/layout/process1"/>
    <dgm:cxn modelId="{64A91667-DE5A-4530-ADDE-840E8AEA484D}" type="presOf" srcId="{02A6A3CE-AF13-4596-A12A-06A383B61F6B}" destId="{88294A78-FD7F-44F1-9175-88272B3058CB}" srcOrd="1" destOrd="0" presId="urn:microsoft.com/office/officeart/2005/8/layout/process1"/>
    <dgm:cxn modelId="{34698970-2581-47CC-9D3B-5DAD30D88554}" srcId="{C7932AE2-14F3-4B67-8903-9B0DF09C8181}" destId="{3F8234CA-E3C7-4A70-895C-192231E89903}" srcOrd="0" destOrd="0" parTransId="{6809E700-C8F9-4C71-ADC9-173910B66261}" sibTransId="{D58CF079-08EA-40D4-BD4D-24A6B99C352C}"/>
    <dgm:cxn modelId="{26E9F185-F5B7-456C-A0A1-FE3C3F9AB22A}" type="presOf" srcId="{3AFCEB6C-E045-4B5D-8010-237A5C6D2797}" destId="{A43E358A-0E42-4074-98F7-50A9355053A6}" srcOrd="0" destOrd="0" presId="urn:microsoft.com/office/officeart/2005/8/layout/process1"/>
    <dgm:cxn modelId="{D8196893-A579-4865-A65F-A8142887382E}" type="presOf" srcId="{C7932AE2-14F3-4B67-8903-9B0DF09C8181}" destId="{E3F223C4-210B-46A9-8F95-5FE04FBA29A7}" srcOrd="0" destOrd="0" presId="urn:microsoft.com/office/officeart/2005/8/layout/process1"/>
    <dgm:cxn modelId="{DD5B6D93-496F-4000-8554-EF8E9A5E6A09}" type="presOf" srcId="{F74B1187-0260-415D-AD9B-E6AE3146941A}" destId="{46A21F03-5675-4F7C-A818-A02FA42B250F}" srcOrd="0" destOrd="0" presId="urn:microsoft.com/office/officeart/2005/8/layout/process1"/>
    <dgm:cxn modelId="{ED2433A2-C028-4089-8E5A-C0642765E8FF}" srcId="{C7932AE2-14F3-4B67-8903-9B0DF09C8181}" destId="{51E62B2E-0EED-492F-9B5D-BC3246358B5C}" srcOrd="1" destOrd="0" parTransId="{24872B31-1686-44A9-9737-0057B6B24A6E}" sibTransId="{02A6A3CE-AF13-4596-A12A-06A383B61F6B}"/>
    <dgm:cxn modelId="{7619E4A5-C098-45F8-A98C-DDA8C20EE9EF}" srcId="{C7932AE2-14F3-4B67-8903-9B0DF09C8181}" destId="{F74B1187-0260-415D-AD9B-E6AE3146941A}" srcOrd="4" destOrd="0" parTransId="{9D26AFC6-A247-4AF1-B0C5-3690826D7590}" sibTransId="{0D3256D7-C640-46FD-B4A9-ABBFAA0AA9F0}"/>
    <dgm:cxn modelId="{64E1E0CB-3AF9-4D22-826A-A8B7659240F3}" type="presOf" srcId="{51E62B2E-0EED-492F-9B5D-BC3246358B5C}" destId="{B97F0E67-200D-4221-B383-19EAAF97458F}" srcOrd="0" destOrd="0" presId="urn:microsoft.com/office/officeart/2005/8/layout/process1"/>
    <dgm:cxn modelId="{83C8CACF-5854-46F3-B241-0B1C8B50A2BC}" type="presOf" srcId="{147D7A75-9D18-4AFD-B68B-4B780D0534A7}" destId="{B9A3DF02-45FE-41A5-8E75-216488F3A502}" srcOrd="1" destOrd="0" presId="urn:microsoft.com/office/officeart/2005/8/layout/process1"/>
    <dgm:cxn modelId="{A0C071D8-054F-4BD9-889D-6125E50C5AAD}" type="presOf" srcId="{3AFCEB6C-E045-4B5D-8010-237A5C6D2797}" destId="{C60AFF93-19DA-43F9-8442-AAEB0F515825}" srcOrd="1" destOrd="0" presId="urn:microsoft.com/office/officeart/2005/8/layout/process1"/>
    <dgm:cxn modelId="{41DFA0D9-94FB-452D-82AE-36D5C82D8BF6}" type="presOf" srcId="{330D2AA4-B906-4E38-BF1D-7A04811506E0}" destId="{73AE816A-FEFC-4238-BCE5-D1049CB7AAC2}" srcOrd="0" destOrd="0" presId="urn:microsoft.com/office/officeart/2005/8/layout/process1"/>
    <dgm:cxn modelId="{26C73AF8-E20A-4E15-AA07-7869D48B5C34}" type="presOf" srcId="{D58CF079-08EA-40D4-BD4D-24A6B99C352C}" destId="{F1602364-58EC-4088-B71E-506E0879CD54}" srcOrd="0" destOrd="0" presId="urn:microsoft.com/office/officeart/2005/8/layout/process1"/>
    <dgm:cxn modelId="{033F2EFA-0CD0-4BA7-8AE7-233B5AE3C7CD}" srcId="{C7932AE2-14F3-4B67-8903-9B0DF09C8181}" destId="{330D2AA4-B906-4E38-BF1D-7A04811506E0}" srcOrd="3" destOrd="0" parTransId="{241C7140-22AD-4A1B-B906-4925461BE103}" sibTransId="{3AFCEB6C-E045-4B5D-8010-237A5C6D2797}"/>
    <dgm:cxn modelId="{E87CD7FC-0007-439C-A4E3-3A8EC03E6BB5}" type="presOf" srcId="{F17FA462-E32B-4B37-A35C-206A8C661A37}" destId="{2C0CAB43-9012-43AB-A5A1-67D656974711}" srcOrd="0" destOrd="0" presId="urn:microsoft.com/office/officeart/2005/8/layout/process1"/>
    <dgm:cxn modelId="{AE36C8FE-B65E-48A5-90BE-428D469E00F7}" type="presParOf" srcId="{E3F223C4-210B-46A9-8F95-5FE04FBA29A7}" destId="{2F3C7957-1A5F-4D61-8B09-1E5B14A1D5F5}" srcOrd="0" destOrd="0" presId="urn:microsoft.com/office/officeart/2005/8/layout/process1"/>
    <dgm:cxn modelId="{B3887D75-7809-4FCB-AD6E-58684F3C0EB7}" type="presParOf" srcId="{E3F223C4-210B-46A9-8F95-5FE04FBA29A7}" destId="{F1602364-58EC-4088-B71E-506E0879CD54}" srcOrd="1" destOrd="0" presId="urn:microsoft.com/office/officeart/2005/8/layout/process1"/>
    <dgm:cxn modelId="{050FE63C-639C-4992-BAC1-BC0303692828}" type="presParOf" srcId="{F1602364-58EC-4088-B71E-506E0879CD54}" destId="{B478EBC2-8771-4597-A13E-041149DDB090}" srcOrd="0" destOrd="0" presId="urn:microsoft.com/office/officeart/2005/8/layout/process1"/>
    <dgm:cxn modelId="{F13770F9-FE31-4B98-ABDF-2228C1F1213C}" type="presParOf" srcId="{E3F223C4-210B-46A9-8F95-5FE04FBA29A7}" destId="{B97F0E67-200D-4221-B383-19EAAF97458F}" srcOrd="2" destOrd="0" presId="urn:microsoft.com/office/officeart/2005/8/layout/process1"/>
    <dgm:cxn modelId="{0B514977-A1C1-489A-8D17-3FF39316101F}" type="presParOf" srcId="{E3F223C4-210B-46A9-8F95-5FE04FBA29A7}" destId="{C25A1C9E-70EA-4CD3-857F-93FBDB166BA1}" srcOrd="3" destOrd="0" presId="urn:microsoft.com/office/officeart/2005/8/layout/process1"/>
    <dgm:cxn modelId="{B7F9A294-65F6-4263-90B1-2402D0F4F8F2}" type="presParOf" srcId="{C25A1C9E-70EA-4CD3-857F-93FBDB166BA1}" destId="{88294A78-FD7F-44F1-9175-88272B3058CB}" srcOrd="0" destOrd="0" presId="urn:microsoft.com/office/officeart/2005/8/layout/process1"/>
    <dgm:cxn modelId="{285D452B-59FC-4DBF-B82C-52D69E65B091}" type="presParOf" srcId="{E3F223C4-210B-46A9-8F95-5FE04FBA29A7}" destId="{2C0CAB43-9012-43AB-A5A1-67D656974711}" srcOrd="4" destOrd="0" presId="urn:microsoft.com/office/officeart/2005/8/layout/process1"/>
    <dgm:cxn modelId="{54C6DC90-BFB1-4619-998D-37AC4FD5B83C}" type="presParOf" srcId="{E3F223C4-210B-46A9-8F95-5FE04FBA29A7}" destId="{FFFB1C2F-F008-45F2-9B22-3B78E1BDEBA0}" srcOrd="5" destOrd="0" presId="urn:microsoft.com/office/officeart/2005/8/layout/process1"/>
    <dgm:cxn modelId="{A8099685-2C7F-4B86-807B-9B257858D087}" type="presParOf" srcId="{FFFB1C2F-F008-45F2-9B22-3B78E1BDEBA0}" destId="{B9A3DF02-45FE-41A5-8E75-216488F3A502}" srcOrd="0" destOrd="0" presId="urn:microsoft.com/office/officeart/2005/8/layout/process1"/>
    <dgm:cxn modelId="{5FE54A21-1AF0-4B8C-AF76-701CEAF90396}" type="presParOf" srcId="{E3F223C4-210B-46A9-8F95-5FE04FBA29A7}" destId="{73AE816A-FEFC-4238-BCE5-D1049CB7AAC2}" srcOrd="6" destOrd="0" presId="urn:microsoft.com/office/officeart/2005/8/layout/process1"/>
    <dgm:cxn modelId="{D62FC999-C26A-4AD4-948D-5A0D7734F69C}" type="presParOf" srcId="{E3F223C4-210B-46A9-8F95-5FE04FBA29A7}" destId="{A43E358A-0E42-4074-98F7-50A9355053A6}" srcOrd="7" destOrd="0" presId="urn:microsoft.com/office/officeart/2005/8/layout/process1"/>
    <dgm:cxn modelId="{545F9D42-E9A9-47CE-B0AA-C703FC5FCF49}" type="presParOf" srcId="{A43E358A-0E42-4074-98F7-50A9355053A6}" destId="{C60AFF93-19DA-43F9-8442-AAEB0F515825}" srcOrd="0" destOrd="0" presId="urn:microsoft.com/office/officeart/2005/8/layout/process1"/>
    <dgm:cxn modelId="{DB4B84C0-CCC9-4C3A-BCD0-EE3363994B7D}" type="presParOf" srcId="{E3F223C4-210B-46A9-8F95-5FE04FBA29A7}" destId="{46A21F03-5675-4F7C-A818-A02FA42B250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C7957-1A5F-4D61-8B09-1E5B14A1D5F5}">
      <dsp:nvSpPr>
        <dsp:cNvPr id="0" name=""/>
        <dsp:cNvSpPr/>
      </dsp:nvSpPr>
      <dsp:spPr>
        <a:xfrm>
          <a:off x="6051" y="301046"/>
          <a:ext cx="1726391" cy="75633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baseline="0" dirty="0">
              <a:ea typeface="微軟正黑體" panose="020B0604030504040204" pitchFamily="34" charset="-120"/>
            </a:rPr>
            <a:t>Raw data</a:t>
          </a:r>
          <a:endParaRPr lang="zh-TW" altLang="en-US" sz="2000" b="1" kern="1200" baseline="0" dirty="0">
            <a:ea typeface="微軟正黑體" panose="020B0604030504040204" pitchFamily="34" charset="-120"/>
          </a:endParaRPr>
        </a:p>
      </dsp:txBody>
      <dsp:txXfrm>
        <a:off x="28203" y="323198"/>
        <a:ext cx="1682087" cy="712033"/>
      </dsp:txXfrm>
    </dsp:sp>
    <dsp:sp modelId="{F1602364-58EC-4088-B71E-506E0879CD54}">
      <dsp:nvSpPr>
        <dsp:cNvPr id="0" name=""/>
        <dsp:cNvSpPr/>
      </dsp:nvSpPr>
      <dsp:spPr>
        <a:xfrm>
          <a:off x="1858376" y="523058"/>
          <a:ext cx="266978" cy="312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b="1" kern="1200" baseline="0">
            <a:ea typeface="微軟正黑體" panose="020B0604030504040204" pitchFamily="34" charset="-120"/>
          </a:endParaRPr>
        </a:p>
      </dsp:txBody>
      <dsp:txXfrm>
        <a:off x="1858376" y="585521"/>
        <a:ext cx="186885" cy="187388"/>
      </dsp:txXfrm>
    </dsp:sp>
    <dsp:sp modelId="{B97F0E67-200D-4221-B383-19EAAF97458F}">
      <dsp:nvSpPr>
        <dsp:cNvPr id="0" name=""/>
        <dsp:cNvSpPr/>
      </dsp:nvSpPr>
      <dsp:spPr>
        <a:xfrm>
          <a:off x="2236175" y="301046"/>
          <a:ext cx="2406291" cy="75633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baseline="0" dirty="0">
              <a:solidFill>
                <a:srgbClr val="FFFFFF"/>
              </a:solidFill>
              <a:latin typeface="Montserrat"/>
              <a:ea typeface="微軟正黑體" panose="020B0604030504040204" pitchFamily="34" charset="-120"/>
              <a:cs typeface="+mn-cs"/>
            </a:rPr>
            <a:t>normalization</a:t>
          </a:r>
          <a:endParaRPr lang="zh-TW" altLang="en-US" sz="2000" b="1" kern="1200" baseline="0" dirty="0">
            <a:solidFill>
              <a:srgbClr val="FFFFFF"/>
            </a:solidFill>
            <a:latin typeface="Montserrat"/>
            <a:ea typeface="微軟正黑體" panose="020B0604030504040204" pitchFamily="34" charset="-120"/>
            <a:cs typeface="+mn-cs"/>
          </a:endParaRPr>
        </a:p>
      </dsp:txBody>
      <dsp:txXfrm>
        <a:off x="2258327" y="323198"/>
        <a:ext cx="2361987" cy="712033"/>
      </dsp:txXfrm>
    </dsp:sp>
    <dsp:sp modelId="{C25A1C9E-70EA-4CD3-857F-93FBDB166BA1}">
      <dsp:nvSpPr>
        <dsp:cNvPr id="0" name=""/>
        <dsp:cNvSpPr/>
      </dsp:nvSpPr>
      <dsp:spPr>
        <a:xfrm>
          <a:off x="4768400" y="523058"/>
          <a:ext cx="266978" cy="312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4768400" y="585521"/>
        <a:ext cx="186885" cy="187388"/>
      </dsp:txXfrm>
    </dsp:sp>
    <dsp:sp modelId="{2C0CAB43-9012-43AB-A5A1-67D656974711}">
      <dsp:nvSpPr>
        <dsp:cNvPr id="0" name=""/>
        <dsp:cNvSpPr/>
      </dsp:nvSpPr>
      <dsp:spPr>
        <a:xfrm>
          <a:off x="5146199" y="301046"/>
          <a:ext cx="1946044" cy="75633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baseline="0" dirty="0">
              <a:solidFill>
                <a:srgbClr val="FFFFFF"/>
              </a:solidFill>
              <a:latin typeface="Montserrat"/>
              <a:ea typeface="微軟正黑體" panose="020B0604030504040204" pitchFamily="34" charset="-120"/>
              <a:cs typeface="+mn-cs"/>
            </a:rPr>
            <a:t>Filtering</a:t>
          </a:r>
          <a:endParaRPr lang="zh-TW" altLang="en-US" sz="2000" b="1" kern="1200" baseline="0" dirty="0">
            <a:solidFill>
              <a:srgbClr val="FFFFFF"/>
            </a:solidFill>
            <a:latin typeface="Montserrat"/>
            <a:ea typeface="微軟正黑體" panose="020B0604030504040204" pitchFamily="34" charset="-120"/>
            <a:cs typeface="+mn-cs"/>
          </a:endParaRPr>
        </a:p>
      </dsp:txBody>
      <dsp:txXfrm>
        <a:off x="5168351" y="323198"/>
        <a:ext cx="1901740" cy="712033"/>
      </dsp:txXfrm>
    </dsp:sp>
    <dsp:sp modelId="{FFFB1C2F-F008-45F2-9B22-3B78E1BDEBA0}">
      <dsp:nvSpPr>
        <dsp:cNvPr id="0" name=""/>
        <dsp:cNvSpPr/>
      </dsp:nvSpPr>
      <dsp:spPr>
        <a:xfrm>
          <a:off x="7219231" y="523058"/>
          <a:ext cx="269212" cy="312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7219231" y="585521"/>
        <a:ext cx="188448" cy="187388"/>
      </dsp:txXfrm>
    </dsp:sp>
    <dsp:sp modelId="{73AE816A-FEFC-4238-BCE5-D1049CB7AAC2}">
      <dsp:nvSpPr>
        <dsp:cNvPr id="0" name=""/>
        <dsp:cNvSpPr/>
      </dsp:nvSpPr>
      <dsp:spPr>
        <a:xfrm>
          <a:off x="7600192" y="301046"/>
          <a:ext cx="2224721" cy="75633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baseline="0" dirty="0">
              <a:ea typeface="微軟正黑體" panose="020B0604030504040204" pitchFamily="34" charset="-120"/>
            </a:rPr>
            <a:t>R detection</a:t>
          </a:r>
          <a:endParaRPr lang="zh-TW" altLang="en-US" sz="2000" b="1" kern="1200" baseline="0" dirty="0">
            <a:ea typeface="微軟正黑體" panose="020B0604030504040204" pitchFamily="34" charset="-120"/>
          </a:endParaRPr>
        </a:p>
      </dsp:txBody>
      <dsp:txXfrm>
        <a:off x="7622344" y="323198"/>
        <a:ext cx="2180417" cy="712033"/>
      </dsp:txXfrm>
    </dsp:sp>
    <dsp:sp modelId="{A43E358A-0E42-4074-98F7-50A9355053A6}">
      <dsp:nvSpPr>
        <dsp:cNvPr id="0" name=""/>
        <dsp:cNvSpPr/>
      </dsp:nvSpPr>
      <dsp:spPr>
        <a:xfrm>
          <a:off x="9949793" y="523058"/>
          <a:ext cx="264743" cy="312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b="1" kern="1200" baseline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949793" y="585521"/>
        <a:ext cx="185320" cy="187388"/>
      </dsp:txXfrm>
    </dsp:sp>
    <dsp:sp modelId="{46A21F03-5675-4F7C-A818-A02FA42B250F}">
      <dsp:nvSpPr>
        <dsp:cNvPr id="0" name=""/>
        <dsp:cNvSpPr/>
      </dsp:nvSpPr>
      <dsp:spPr>
        <a:xfrm>
          <a:off x="10324430" y="301046"/>
          <a:ext cx="1259330" cy="75633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baseline="0" dirty="0">
              <a:ea typeface="微軟正黑體" panose="020B0604030504040204" pitchFamily="34" charset="-120"/>
            </a:rPr>
            <a:t>training</a:t>
          </a:r>
          <a:endParaRPr lang="zh-TW" altLang="en-US" sz="2000" b="1" kern="1200" baseline="0" dirty="0">
            <a:ea typeface="微軟正黑體" panose="020B0604030504040204" pitchFamily="34" charset="-120"/>
          </a:endParaRPr>
        </a:p>
      </dsp:txBody>
      <dsp:txXfrm>
        <a:off x="10346582" y="323198"/>
        <a:ext cx="1215026" cy="712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0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05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8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76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2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31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4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2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5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97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64</a:t>
            </a:r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64</a:t>
            </a:r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2832</a:t>
            </a:r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8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0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33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BD163A-A41B-4C9B-B076-E7EDB8A8DB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63271" y="2052540"/>
            <a:ext cx="3395600" cy="3343780"/>
          </a:xfrm>
          <a:custGeom>
            <a:avLst/>
            <a:gdLst>
              <a:gd name="connsiteX0" fmla="*/ 1288249 w 3395600"/>
              <a:gd name="connsiteY0" fmla="*/ 0 h 3343780"/>
              <a:gd name="connsiteX1" fmla="*/ 1305708 w 3395600"/>
              <a:gd name="connsiteY1" fmla="*/ 32167 h 3343780"/>
              <a:gd name="connsiteX2" fmla="*/ 1697801 w 3395600"/>
              <a:gd name="connsiteY2" fmla="*/ 240641 h 3343780"/>
              <a:gd name="connsiteX3" fmla="*/ 2089893 w 3395600"/>
              <a:gd name="connsiteY3" fmla="*/ 32167 h 3343780"/>
              <a:gd name="connsiteX4" fmla="*/ 2107353 w 3395600"/>
              <a:gd name="connsiteY4" fmla="*/ 0 h 3343780"/>
              <a:gd name="connsiteX5" fmla="*/ 2202673 w 3395600"/>
              <a:gd name="connsiteY5" fmla="*/ 24510 h 3343780"/>
              <a:gd name="connsiteX6" fmla="*/ 3395600 w 3395600"/>
              <a:gd name="connsiteY6" fmla="*/ 1645980 h 3343780"/>
              <a:gd name="connsiteX7" fmla="*/ 1697800 w 3395600"/>
              <a:gd name="connsiteY7" fmla="*/ 3343780 h 3343780"/>
              <a:gd name="connsiteX8" fmla="*/ 0 w 3395600"/>
              <a:gd name="connsiteY8" fmla="*/ 1645980 h 3343780"/>
              <a:gd name="connsiteX9" fmla="*/ 1192927 w 3395600"/>
              <a:gd name="connsiteY9" fmla="*/ 24510 h 33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5600" h="3343780">
                <a:moveTo>
                  <a:pt x="1288249" y="0"/>
                </a:moveTo>
                <a:lnTo>
                  <a:pt x="1305708" y="32167"/>
                </a:lnTo>
                <a:cubicBezTo>
                  <a:pt x="1390683" y="157945"/>
                  <a:pt x="1534584" y="240641"/>
                  <a:pt x="1697801" y="240641"/>
                </a:cubicBezTo>
                <a:cubicBezTo>
                  <a:pt x="1861018" y="240641"/>
                  <a:pt x="2004920" y="157945"/>
                  <a:pt x="2089893" y="32167"/>
                </a:cubicBezTo>
                <a:lnTo>
                  <a:pt x="2107353" y="0"/>
                </a:lnTo>
                <a:lnTo>
                  <a:pt x="2202673" y="24510"/>
                </a:lnTo>
                <a:cubicBezTo>
                  <a:pt x="2893795" y="239471"/>
                  <a:pt x="3395600" y="884125"/>
                  <a:pt x="3395600" y="1645980"/>
                </a:cubicBezTo>
                <a:cubicBezTo>
                  <a:pt x="3395600" y="2583649"/>
                  <a:pt x="2635469" y="3343780"/>
                  <a:pt x="1697800" y="3343780"/>
                </a:cubicBezTo>
                <a:cubicBezTo>
                  <a:pt x="760131" y="3343780"/>
                  <a:pt x="0" y="2583649"/>
                  <a:pt x="0" y="1645980"/>
                </a:cubicBezTo>
                <a:cubicBezTo>
                  <a:pt x="0" y="884125"/>
                  <a:pt x="501806" y="239471"/>
                  <a:pt x="1192927" y="245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619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39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67" r:id="rId2"/>
    <p:sldLayoutId id="2147483769" r:id="rId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1E26E08-029D-4DD1-982E-A62576C382C1}"/>
              </a:ext>
            </a:extLst>
          </p:cNvPr>
          <p:cNvSpPr/>
          <p:nvPr/>
        </p:nvSpPr>
        <p:spPr>
          <a:xfrm>
            <a:off x="-12086" y="0"/>
            <a:ext cx="12192000" cy="6858000"/>
          </a:xfrm>
          <a:prstGeom prst="rect">
            <a:avLst/>
          </a:prstGeom>
          <a:solidFill>
            <a:srgbClr val="8D6B95">
              <a:alpha val="9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5DF9F-413A-47E8-82BF-B54AEFA6CF31}"/>
              </a:ext>
            </a:extLst>
          </p:cNvPr>
          <p:cNvSpPr txBox="1"/>
          <p:nvPr/>
        </p:nvSpPr>
        <p:spPr>
          <a:xfrm>
            <a:off x="204504" y="1523058"/>
            <a:ext cx="120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Book Antiqua" panose="02040602050305030304" pitchFamily="18" charset="0"/>
                <a:ea typeface="Jost" pitchFamily="2" charset="0"/>
                <a:cs typeface="Arial Bold" panose="020B0704020202020204" pitchFamily="34" charset="0"/>
              </a:rPr>
              <a:t>單導程多時段心電圖識別</a:t>
            </a:r>
            <a:endParaRPr lang="en-US" altLang="zh-TW" sz="4400" b="1" dirty="0">
              <a:solidFill>
                <a:schemeClr val="bg1"/>
              </a:solidFill>
              <a:latin typeface="Book Antiqua" panose="02040602050305030304" pitchFamily="18" charset="0"/>
              <a:ea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9F575CB-4CEE-4B5E-8C97-8A3888D2DF03}"/>
              </a:ext>
            </a:extLst>
          </p:cNvPr>
          <p:cNvSpPr txBox="1"/>
          <p:nvPr/>
        </p:nvSpPr>
        <p:spPr>
          <a:xfrm>
            <a:off x="2882259" y="3768633"/>
            <a:ext cx="66342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2400" dirty="0">
              <a:solidFill>
                <a:schemeClr val="accent2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r>
              <a:rPr lang="en-US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endParaRPr lang="en-US" altLang="zh-TW" sz="2400" dirty="0">
              <a:solidFill>
                <a:schemeClr val="accent2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dirty="0">
              <a:solidFill>
                <a:schemeClr val="accent2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財金產碩二 許珍箖</a:t>
            </a:r>
            <a:br>
              <a:rPr lang="zh-TW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會計碩二     林予捷</a:t>
            </a:r>
            <a:br>
              <a:rPr lang="zh-TW" altLang="en-US" sz="1400" dirty="0"/>
            </a:br>
            <a:endParaRPr lang="en-US" sz="1400" b="1" dirty="0">
              <a:solidFill>
                <a:schemeClr val="bg1">
                  <a:alpha val="88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2" name="组合 5">
            <a:extLst>
              <a:ext uri="{FF2B5EF4-FFF2-40B4-BE49-F238E27FC236}">
                <a16:creationId xmlns:a16="http://schemas.microsoft.com/office/drawing/2014/main" id="{A713AE7C-4214-10E6-4735-D8F896CD05D1}"/>
              </a:ext>
            </a:extLst>
          </p:cNvPr>
          <p:cNvGrpSpPr/>
          <p:nvPr/>
        </p:nvGrpSpPr>
        <p:grpSpPr>
          <a:xfrm>
            <a:off x="1180592" y="3938300"/>
            <a:ext cx="1818104" cy="2057284"/>
            <a:chOff x="7230304" y="933723"/>
            <a:chExt cx="394594" cy="506457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CF1D1200-9A15-BFCB-F04C-2E7137CE3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65" y="1170356"/>
              <a:ext cx="4303" cy="31961"/>
            </a:xfrm>
            <a:custGeom>
              <a:avLst/>
              <a:gdLst>
                <a:gd name="T0" fmla="*/ 5 w 5"/>
                <a:gd name="T1" fmla="*/ 0 h 38"/>
                <a:gd name="T2" fmla="*/ 0 w 5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38">
                  <a:moveTo>
                    <a:pt x="5" y="0"/>
                  </a:moveTo>
                  <a:cubicBezTo>
                    <a:pt x="5" y="0"/>
                    <a:pt x="0" y="27"/>
                    <a:pt x="0" y="38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7AE70BBB-78AF-FA10-B24B-806763D1A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903" y="1167898"/>
              <a:ext cx="8605" cy="27659"/>
            </a:xfrm>
            <a:custGeom>
              <a:avLst/>
              <a:gdLst>
                <a:gd name="T0" fmla="*/ 0 w 10"/>
                <a:gd name="T1" fmla="*/ 0 h 33"/>
                <a:gd name="T2" fmla="*/ 10 w 10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33">
                  <a:moveTo>
                    <a:pt x="0" y="0"/>
                  </a:moveTo>
                  <a:cubicBezTo>
                    <a:pt x="0" y="0"/>
                    <a:pt x="7" y="13"/>
                    <a:pt x="10" y="33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FE7C80D-F70E-A2EA-018F-BDA2DB332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020" y="1147000"/>
              <a:ext cx="23971" cy="20283"/>
            </a:xfrm>
            <a:custGeom>
              <a:avLst/>
              <a:gdLst>
                <a:gd name="T0" fmla="*/ 0 w 29"/>
                <a:gd name="T1" fmla="*/ 0 h 24"/>
                <a:gd name="T2" fmla="*/ 29 w 29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cubicBezTo>
                    <a:pt x="0" y="0"/>
                    <a:pt x="27" y="13"/>
                    <a:pt x="29" y="24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FA94232-FD00-8F64-B3A0-5ADCB2613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982" y="1353517"/>
              <a:ext cx="242165" cy="86663"/>
            </a:xfrm>
            <a:custGeom>
              <a:avLst/>
              <a:gdLst>
                <a:gd name="T0" fmla="*/ 281 w 289"/>
                <a:gd name="T1" fmla="*/ 0 h 104"/>
                <a:gd name="T2" fmla="*/ 289 w 289"/>
                <a:gd name="T3" fmla="*/ 3 h 104"/>
                <a:gd name="T4" fmla="*/ 166 w 289"/>
                <a:gd name="T5" fmla="*/ 97 h 104"/>
                <a:gd name="T6" fmla="*/ 0 w 289"/>
                <a:gd name="T7" fmla="*/ 40 h 104"/>
                <a:gd name="T8" fmla="*/ 21 w 289"/>
                <a:gd name="T9" fmla="*/ 30 h 104"/>
                <a:gd name="T10" fmla="*/ 32 w 289"/>
                <a:gd name="T11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104">
                  <a:moveTo>
                    <a:pt x="281" y="0"/>
                  </a:moveTo>
                  <a:cubicBezTo>
                    <a:pt x="289" y="3"/>
                    <a:pt x="289" y="3"/>
                    <a:pt x="289" y="3"/>
                  </a:cubicBezTo>
                  <a:cubicBezTo>
                    <a:pt x="289" y="3"/>
                    <a:pt x="215" y="72"/>
                    <a:pt x="166" y="97"/>
                  </a:cubicBezTo>
                  <a:cubicBezTo>
                    <a:pt x="166" y="97"/>
                    <a:pt x="75" y="104"/>
                    <a:pt x="0" y="40"/>
                  </a:cubicBezTo>
                  <a:cubicBezTo>
                    <a:pt x="0" y="40"/>
                    <a:pt x="6" y="38"/>
                    <a:pt x="21" y="30"/>
                  </a:cubicBezTo>
                  <a:cubicBezTo>
                    <a:pt x="32" y="24"/>
                    <a:pt x="32" y="24"/>
                    <a:pt x="32" y="24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AACA74E8-47D4-6F5D-46B8-D1C299C3B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928" y="1286522"/>
              <a:ext cx="275970" cy="120468"/>
            </a:xfrm>
            <a:custGeom>
              <a:avLst/>
              <a:gdLst>
                <a:gd name="T0" fmla="*/ 172 w 330"/>
                <a:gd name="T1" fmla="*/ 11 h 144"/>
                <a:gd name="T2" fmla="*/ 193 w 330"/>
                <a:gd name="T3" fmla="*/ 0 h 144"/>
                <a:gd name="T4" fmla="*/ 212 w 330"/>
                <a:gd name="T5" fmla="*/ 14 h 144"/>
                <a:gd name="T6" fmla="*/ 235 w 330"/>
                <a:gd name="T7" fmla="*/ 27 h 144"/>
                <a:gd name="T8" fmla="*/ 330 w 330"/>
                <a:gd name="T9" fmla="*/ 61 h 144"/>
                <a:gd name="T10" fmla="*/ 234 w 330"/>
                <a:gd name="T11" fmla="*/ 109 h 144"/>
                <a:gd name="T12" fmla="*/ 151 w 330"/>
                <a:gd name="T13" fmla="*/ 133 h 144"/>
                <a:gd name="T14" fmla="*/ 0 w 330"/>
                <a:gd name="T15" fmla="*/ 36 h 144"/>
                <a:gd name="T16" fmla="*/ 35 w 330"/>
                <a:gd name="T17" fmla="*/ 39 h 144"/>
                <a:gd name="T18" fmla="*/ 46 w 330"/>
                <a:gd name="T19" fmla="*/ 39 h 144"/>
                <a:gd name="T20" fmla="*/ 62 w 330"/>
                <a:gd name="T21" fmla="*/ 37 h 144"/>
                <a:gd name="T22" fmla="*/ 115 w 330"/>
                <a:gd name="T23" fmla="*/ 26 h 144"/>
                <a:gd name="T24" fmla="*/ 156 w 330"/>
                <a:gd name="T25" fmla="*/ 17 h 144"/>
                <a:gd name="T26" fmla="*/ 162 w 330"/>
                <a:gd name="T27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44">
                  <a:moveTo>
                    <a:pt x="172" y="11"/>
                  </a:moveTo>
                  <a:cubicBezTo>
                    <a:pt x="172" y="11"/>
                    <a:pt x="181" y="9"/>
                    <a:pt x="193" y="0"/>
                  </a:cubicBezTo>
                  <a:cubicBezTo>
                    <a:pt x="193" y="0"/>
                    <a:pt x="200" y="6"/>
                    <a:pt x="212" y="14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61" y="42"/>
                    <a:pt x="295" y="57"/>
                    <a:pt x="330" y="61"/>
                  </a:cubicBezTo>
                  <a:cubicBezTo>
                    <a:pt x="330" y="61"/>
                    <a:pt x="291" y="91"/>
                    <a:pt x="234" y="109"/>
                  </a:cubicBezTo>
                  <a:cubicBezTo>
                    <a:pt x="189" y="123"/>
                    <a:pt x="151" y="133"/>
                    <a:pt x="151" y="133"/>
                  </a:cubicBezTo>
                  <a:cubicBezTo>
                    <a:pt x="56" y="144"/>
                    <a:pt x="0" y="36"/>
                    <a:pt x="0" y="36"/>
                  </a:cubicBezTo>
                  <a:cubicBezTo>
                    <a:pt x="9" y="39"/>
                    <a:pt x="21" y="40"/>
                    <a:pt x="35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79" y="34"/>
                    <a:pt x="98" y="30"/>
                    <a:pt x="115" y="2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62" y="15"/>
                    <a:pt x="162" y="15"/>
                    <a:pt x="162" y="15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000FB09-39CA-937C-D39F-98C69E43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630" y="1370726"/>
              <a:ext cx="75600" cy="27044"/>
            </a:xfrm>
            <a:custGeom>
              <a:avLst/>
              <a:gdLst>
                <a:gd name="T0" fmla="*/ 91 w 91"/>
                <a:gd name="T1" fmla="*/ 30 h 32"/>
                <a:gd name="T2" fmla="*/ 49 w 91"/>
                <a:gd name="T3" fmla="*/ 0 h 32"/>
                <a:gd name="T4" fmla="*/ 0 w 91"/>
                <a:gd name="T5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32">
                  <a:moveTo>
                    <a:pt x="91" y="30"/>
                  </a:moveTo>
                  <a:cubicBezTo>
                    <a:pt x="91" y="30"/>
                    <a:pt x="55" y="32"/>
                    <a:pt x="49" y="0"/>
                  </a:cubicBezTo>
                  <a:cubicBezTo>
                    <a:pt x="49" y="0"/>
                    <a:pt x="30" y="24"/>
                    <a:pt x="0" y="9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55300F6-CB57-700A-0B73-56795470E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60" y="1008708"/>
              <a:ext cx="163492" cy="138292"/>
            </a:xfrm>
            <a:custGeom>
              <a:avLst/>
              <a:gdLst>
                <a:gd name="T0" fmla="*/ 196 w 196"/>
                <a:gd name="T1" fmla="*/ 101 h 165"/>
                <a:gd name="T2" fmla="*/ 131 w 196"/>
                <a:gd name="T3" fmla="*/ 142 h 165"/>
                <a:gd name="T4" fmla="*/ 69 w 196"/>
                <a:gd name="T5" fmla="*/ 159 h 165"/>
                <a:gd name="T6" fmla="*/ 12 w 196"/>
                <a:gd name="T7" fmla="*/ 142 h 165"/>
                <a:gd name="T8" fmla="*/ 17 w 196"/>
                <a:gd name="T9" fmla="*/ 36 h 165"/>
                <a:gd name="T10" fmla="*/ 36 w 196"/>
                <a:gd name="T11" fmla="*/ 12 h 165"/>
                <a:gd name="T12" fmla="*/ 87 w 196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65">
                  <a:moveTo>
                    <a:pt x="196" y="101"/>
                  </a:moveTo>
                  <a:cubicBezTo>
                    <a:pt x="177" y="119"/>
                    <a:pt x="151" y="133"/>
                    <a:pt x="131" y="142"/>
                  </a:cubicBezTo>
                  <a:cubicBezTo>
                    <a:pt x="112" y="150"/>
                    <a:pt x="90" y="157"/>
                    <a:pt x="69" y="159"/>
                  </a:cubicBezTo>
                  <a:cubicBezTo>
                    <a:pt x="48" y="162"/>
                    <a:pt x="21" y="165"/>
                    <a:pt x="12" y="142"/>
                  </a:cubicBezTo>
                  <a:cubicBezTo>
                    <a:pt x="0" y="111"/>
                    <a:pt x="2" y="66"/>
                    <a:pt x="17" y="36"/>
                  </a:cubicBezTo>
                  <a:cubicBezTo>
                    <a:pt x="19" y="32"/>
                    <a:pt x="30" y="12"/>
                    <a:pt x="36" y="12"/>
                  </a:cubicBezTo>
                  <a:cubicBezTo>
                    <a:pt x="36" y="12"/>
                    <a:pt x="60" y="14"/>
                    <a:pt x="87" y="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92F1285-84F1-A124-EE21-B6F39209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655" y="942328"/>
              <a:ext cx="169024" cy="141365"/>
            </a:xfrm>
            <a:custGeom>
              <a:avLst/>
              <a:gdLst>
                <a:gd name="T0" fmla="*/ 13 w 202"/>
                <a:gd name="T1" fmla="*/ 85 h 169"/>
                <a:gd name="T2" fmla="*/ 2 w 202"/>
                <a:gd name="T3" fmla="*/ 32 h 169"/>
                <a:gd name="T4" fmla="*/ 8 w 202"/>
                <a:gd name="T5" fmla="*/ 18 h 169"/>
                <a:gd name="T6" fmla="*/ 37 w 202"/>
                <a:gd name="T7" fmla="*/ 3 h 169"/>
                <a:gd name="T8" fmla="*/ 53 w 202"/>
                <a:gd name="T9" fmla="*/ 10 h 169"/>
                <a:gd name="T10" fmla="*/ 88 w 202"/>
                <a:gd name="T11" fmla="*/ 57 h 169"/>
                <a:gd name="T12" fmla="*/ 97 w 202"/>
                <a:gd name="T13" fmla="*/ 57 h 169"/>
                <a:gd name="T14" fmla="*/ 121 w 202"/>
                <a:gd name="T15" fmla="*/ 62 h 169"/>
                <a:gd name="T16" fmla="*/ 183 w 202"/>
                <a:gd name="T17" fmla="*/ 107 h 169"/>
                <a:gd name="T18" fmla="*/ 186 w 202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69">
                  <a:moveTo>
                    <a:pt x="13" y="85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0" y="20"/>
                    <a:pt x="8" y="18"/>
                    <a:pt x="8" y="1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7" y="0"/>
                    <a:pt x="53" y="10"/>
                    <a:pt x="53" y="10"/>
                  </a:cubicBezTo>
                  <a:cubicBezTo>
                    <a:pt x="53" y="10"/>
                    <a:pt x="88" y="57"/>
                    <a:pt x="88" y="57"/>
                  </a:cubicBezTo>
                  <a:cubicBezTo>
                    <a:pt x="88" y="58"/>
                    <a:pt x="96" y="57"/>
                    <a:pt x="97" y="57"/>
                  </a:cubicBezTo>
                  <a:cubicBezTo>
                    <a:pt x="105" y="58"/>
                    <a:pt x="113" y="60"/>
                    <a:pt x="121" y="62"/>
                  </a:cubicBezTo>
                  <a:cubicBezTo>
                    <a:pt x="147" y="70"/>
                    <a:pt x="166" y="86"/>
                    <a:pt x="183" y="107"/>
                  </a:cubicBezTo>
                  <a:cubicBezTo>
                    <a:pt x="202" y="129"/>
                    <a:pt x="199" y="150"/>
                    <a:pt x="186" y="169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39C7D086-DC74-6108-73EE-CBD34DB1C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9992" y="970601"/>
              <a:ext cx="7990" cy="12293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5C1D533-9EF0-EB0E-B3EB-657243E8F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2167" y="977362"/>
              <a:ext cx="4917" cy="14751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E63868F-DA60-A8F1-489A-761B4C83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2499" y="933723"/>
              <a:ext cx="25815" cy="23356"/>
            </a:xfrm>
            <a:custGeom>
              <a:avLst/>
              <a:gdLst>
                <a:gd name="T0" fmla="*/ 31 w 31"/>
                <a:gd name="T1" fmla="*/ 13 h 28"/>
                <a:gd name="T2" fmla="*/ 25 w 31"/>
                <a:gd name="T3" fmla="*/ 5 h 28"/>
                <a:gd name="T4" fmla="*/ 16 w 31"/>
                <a:gd name="T5" fmla="*/ 2 h 28"/>
                <a:gd name="T6" fmla="*/ 4 w 31"/>
                <a:gd name="T7" fmla="*/ 7 h 28"/>
                <a:gd name="T8" fmla="*/ 2 w 31"/>
                <a:gd name="T9" fmla="*/ 17 h 28"/>
                <a:gd name="T10" fmla="*/ 4 w 3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8">
                  <a:moveTo>
                    <a:pt x="31" y="13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1" y="0"/>
                    <a:pt x="16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0" y="11"/>
                    <a:pt x="2" y="17"/>
                  </a:cubicBezTo>
                  <a:cubicBezTo>
                    <a:pt x="4" y="28"/>
                    <a:pt x="4" y="28"/>
                    <a:pt x="4" y="28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14D5D96-EAC9-E7C6-1376-2C93300F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0304" y="954620"/>
              <a:ext cx="95268" cy="170868"/>
            </a:xfrm>
            <a:custGeom>
              <a:avLst/>
              <a:gdLst>
                <a:gd name="T0" fmla="*/ 112 w 114"/>
                <a:gd name="T1" fmla="*/ 0 h 204"/>
                <a:gd name="T2" fmla="*/ 7 w 114"/>
                <a:gd name="T3" fmla="*/ 186 h 204"/>
                <a:gd name="T4" fmla="*/ 11 w 114"/>
                <a:gd name="T5" fmla="*/ 199 h 204"/>
                <a:gd name="T6" fmla="*/ 28 w 114"/>
                <a:gd name="T7" fmla="*/ 194 h 204"/>
                <a:gd name="T8" fmla="*/ 114 w 114"/>
                <a:gd name="T9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4">
                  <a:moveTo>
                    <a:pt x="112" y="0"/>
                  </a:move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0" y="194"/>
                    <a:pt x="11" y="199"/>
                  </a:cubicBezTo>
                  <a:cubicBezTo>
                    <a:pt x="11" y="199"/>
                    <a:pt x="23" y="204"/>
                    <a:pt x="28" y="194"/>
                  </a:cubicBezTo>
                  <a:cubicBezTo>
                    <a:pt x="54" y="142"/>
                    <a:pt x="114" y="36"/>
                    <a:pt x="114" y="36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50D1B96-D4A6-4289-96BA-A9978D5C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3377" y="1121186"/>
              <a:ext cx="101414" cy="228029"/>
            </a:xfrm>
            <a:custGeom>
              <a:avLst/>
              <a:gdLst>
                <a:gd name="T0" fmla="*/ 121 w 121"/>
                <a:gd name="T1" fmla="*/ 272 h 273"/>
                <a:gd name="T2" fmla="*/ 103 w 121"/>
                <a:gd name="T3" fmla="*/ 223 h 273"/>
                <a:gd name="T4" fmla="*/ 90 w 121"/>
                <a:gd name="T5" fmla="*/ 186 h 273"/>
                <a:gd name="T6" fmla="*/ 82 w 121"/>
                <a:gd name="T7" fmla="*/ 162 h 273"/>
                <a:gd name="T8" fmla="*/ 25 w 121"/>
                <a:gd name="T9" fmla="*/ 8 h 273"/>
                <a:gd name="T10" fmla="*/ 10 w 121"/>
                <a:gd name="T11" fmla="*/ 5 h 273"/>
                <a:gd name="T12" fmla="*/ 3 w 121"/>
                <a:gd name="T13" fmla="*/ 14 h 273"/>
                <a:gd name="T14" fmla="*/ 61 w 121"/>
                <a:gd name="T15" fmla="*/ 165 h 273"/>
                <a:gd name="T16" fmla="*/ 69 w 121"/>
                <a:gd name="T17" fmla="*/ 186 h 273"/>
                <a:gd name="T18" fmla="*/ 83 w 121"/>
                <a:gd name="T19" fmla="*/ 226 h 273"/>
                <a:gd name="T20" fmla="*/ 100 w 121"/>
                <a:gd name="T2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273">
                  <a:moveTo>
                    <a:pt x="121" y="272"/>
                  </a:moveTo>
                  <a:cubicBezTo>
                    <a:pt x="103" y="223"/>
                    <a:pt x="103" y="223"/>
                    <a:pt x="103" y="223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1" y="0"/>
                    <a:pt x="10" y="5"/>
                    <a:pt x="10" y="5"/>
                  </a:cubicBezTo>
                  <a:cubicBezTo>
                    <a:pt x="0" y="8"/>
                    <a:pt x="3" y="14"/>
                    <a:pt x="3" y="14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69" y="186"/>
                    <a:pt x="69" y="186"/>
                    <a:pt x="69" y="18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100" y="273"/>
                    <a:pt x="100" y="273"/>
                    <a:pt x="100" y="273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E86C668-98F2-BA39-986F-334D0383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8909" y="1349829"/>
              <a:ext cx="159190" cy="66380"/>
            </a:xfrm>
            <a:custGeom>
              <a:avLst/>
              <a:gdLst>
                <a:gd name="T0" fmla="*/ 191 w 191"/>
                <a:gd name="T1" fmla="*/ 68 h 79"/>
                <a:gd name="T2" fmla="*/ 105 w 191"/>
                <a:gd name="T3" fmla="*/ 78 h 79"/>
                <a:gd name="T4" fmla="*/ 44 w 191"/>
                <a:gd name="T5" fmla="*/ 75 h 79"/>
                <a:gd name="T6" fmla="*/ 21 w 191"/>
                <a:gd name="T7" fmla="*/ 70 h 79"/>
                <a:gd name="T8" fmla="*/ 4 w 191"/>
                <a:gd name="T9" fmla="*/ 62 h 79"/>
                <a:gd name="T10" fmla="*/ 2 w 191"/>
                <a:gd name="T11" fmla="*/ 44 h 79"/>
                <a:gd name="T12" fmla="*/ 2 w 191"/>
                <a:gd name="T13" fmla="*/ 44 h 79"/>
                <a:gd name="T14" fmla="*/ 21 w 191"/>
                <a:gd name="T15" fmla="*/ 22 h 79"/>
                <a:gd name="T16" fmla="*/ 51 w 191"/>
                <a:gd name="T17" fmla="*/ 8 h 79"/>
                <a:gd name="T18" fmla="*/ 69 w 191"/>
                <a:gd name="T19" fmla="*/ 3 h 79"/>
                <a:gd name="T20" fmla="*/ 105 w 191"/>
                <a:gd name="T21" fmla="*/ 0 h 79"/>
                <a:gd name="T22" fmla="*/ 168 w 191"/>
                <a:gd name="T2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9">
                  <a:moveTo>
                    <a:pt x="191" y="68"/>
                  </a:moveTo>
                  <a:cubicBezTo>
                    <a:pt x="161" y="79"/>
                    <a:pt x="105" y="78"/>
                    <a:pt x="105" y="78"/>
                  </a:cubicBezTo>
                  <a:cubicBezTo>
                    <a:pt x="85" y="78"/>
                    <a:pt x="64" y="78"/>
                    <a:pt x="44" y="75"/>
                  </a:cubicBezTo>
                  <a:cubicBezTo>
                    <a:pt x="36" y="74"/>
                    <a:pt x="29" y="73"/>
                    <a:pt x="21" y="70"/>
                  </a:cubicBezTo>
                  <a:cubicBezTo>
                    <a:pt x="15" y="69"/>
                    <a:pt x="8" y="66"/>
                    <a:pt x="4" y="62"/>
                  </a:cubicBezTo>
                  <a:cubicBezTo>
                    <a:pt x="0" y="57"/>
                    <a:pt x="1" y="50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34"/>
                    <a:pt x="13" y="28"/>
                    <a:pt x="21" y="22"/>
                  </a:cubicBezTo>
                  <a:cubicBezTo>
                    <a:pt x="30" y="16"/>
                    <a:pt x="40" y="11"/>
                    <a:pt x="51" y="8"/>
                  </a:cubicBezTo>
                  <a:cubicBezTo>
                    <a:pt x="57" y="6"/>
                    <a:pt x="63" y="4"/>
                    <a:pt x="69" y="3"/>
                  </a:cubicBezTo>
                  <a:cubicBezTo>
                    <a:pt x="81" y="1"/>
                    <a:pt x="93" y="0"/>
                    <a:pt x="105" y="0"/>
                  </a:cubicBezTo>
                  <a:cubicBezTo>
                    <a:pt x="128" y="0"/>
                    <a:pt x="150" y="4"/>
                    <a:pt x="168" y="11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AEBF0A0-4FD2-6B2B-E9CB-BF9835F30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577" y="1381790"/>
              <a:ext cx="97727" cy="6146"/>
            </a:xfrm>
            <a:custGeom>
              <a:avLst/>
              <a:gdLst>
                <a:gd name="T0" fmla="*/ 117 w 117"/>
                <a:gd name="T1" fmla="*/ 4 h 7"/>
                <a:gd name="T2" fmla="*/ 17 w 117"/>
                <a:gd name="T3" fmla="*/ 3 h 7"/>
                <a:gd name="T4" fmla="*/ 0 w 11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7">
                  <a:moveTo>
                    <a:pt x="117" y="4"/>
                  </a:moveTo>
                  <a:cubicBezTo>
                    <a:pt x="77" y="7"/>
                    <a:pt x="41" y="5"/>
                    <a:pt x="1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684728-36A1-92A4-97D2-7EF088EE167E}"/>
              </a:ext>
            </a:extLst>
          </p:cNvPr>
          <p:cNvSpPr txBox="1"/>
          <p:nvPr/>
        </p:nvSpPr>
        <p:spPr>
          <a:xfrm>
            <a:off x="3491755" y="2422902"/>
            <a:ext cx="779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chemeClr val="bg1"/>
                </a:solidFill>
                <a:effectLst/>
                <a:latin typeface="Söhne"/>
              </a:rPr>
              <a:t>Single Lead Multisession ECG Identification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5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2.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資料前處理</a:t>
            </a:r>
            <a:endParaRPr lang="en-US" sz="3200" b="1" dirty="0">
              <a:solidFill>
                <a:schemeClr val="accent2"/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AEACD1-90D4-C05C-1DD2-5807904DA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2" t="1602"/>
          <a:stretch/>
        </p:blipFill>
        <p:spPr>
          <a:xfrm>
            <a:off x="2155540" y="1548109"/>
            <a:ext cx="7880920" cy="47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2.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資料前處理</a:t>
            </a:r>
            <a:endParaRPr lang="en-US" sz="3200" b="1" dirty="0">
              <a:solidFill>
                <a:schemeClr val="accent2"/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4F839580-79B7-569C-8E56-7440FB67FAD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760220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40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380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cs typeface="Arial Bold" panose="020B0704020202020204" pitchFamily="34" charset="0"/>
                        </a:rPr>
                        <a:t>特徵名稱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cs typeface="Arial Bold" panose="020B0704020202020204" pitchFamily="34" charset="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3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Subject_ID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每個樣本的受測者</a:t>
                      </a:r>
                      <a:r>
                        <a:rPr lang="en-US" altLang="zh-TW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ID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22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Age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每個樣本的年齡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0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Gender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每個樣本的性別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1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RR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每個樣本的</a:t>
                      </a:r>
                      <a:r>
                        <a:rPr lang="en-US" altLang="zh-TW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RR</a:t>
                      </a:r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間隔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7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ECG_mean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每個樣本的</a:t>
                      </a:r>
                      <a:r>
                        <a:rPr lang="en-US" altLang="zh-TW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ECG</a:t>
                      </a:r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信號平均值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5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ECG_std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每個樣本的</a:t>
                      </a:r>
                      <a:r>
                        <a:rPr lang="en-US" altLang="zh-TW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ECG</a:t>
                      </a:r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信號標準差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8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ECG_var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每個樣本的</a:t>
                      </a:r>
                      <a:r>
                        <a:rPr lang="en-US" altLang="zh-TW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ECG</a:t>
                      </a:r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信號方差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28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ECG_median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每個樣本的</a:t>
                      </a:r>
                      <a:r>
                        <a:rPr lang="en-US" altLang="zh-TW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ECG</a:t>
                      </a:r>
                      <a:r>
                        <a:rPr lang="zh-TW" altLang="en-US" sz="2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Jost" pitchFamily="2" charset="0"/>
                          <a:ea typeface="+mn-ea"/>
                          <a:cs typeface="Arial Bold" panose="020B0704020202020204" pitchFamily="34" charset="0"/>
                        </a:rPr>
                        <a:t>信號中位數</a:t>
                      </a:r>
                      <a:endParaRPr lang="zh-TW" altLang="en-US" sz="2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Jost" pitchFamily="2" charset="0"/>
                        <a:cs typeface="Arial Bold" panose="020B07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9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2.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敘述性統計</a:t>
            </a:r>
            <a:endParaRPr lang="en-US" sz="3200" b="1" dirty="0">
              <a:solidFill>
                <a:schemeClr val="accent2"/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D9116D-530F-5CF3-5403-39B0F3A9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2105973"/>
            <a:ext cx="6184168" cy="355399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EA7F4A3-4708-0205-9F46-1BD71EDF1A2D}"/>
              </a:ext>
            </a:extLst>
          </p:cNvPr>
          <p:cNvSpPr txBox="1"/>
          <p:nvPr/>
        </p:nvSpPr>
        <p:spPr>
          <a:xfrm>
            <a:off x="431799" y="17266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年齡分布</a:t>
            </a: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53D610-4945-6BE9-3C83-DF23D7FE3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412" y="1516800"/>
            <a:ext cx="618258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4626417" y="2294212"/>
            <a:ext cx="2811579" cy="90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itchFamily="34" charset="-122"/>
              </a:defRPr>
            </a:lvl1pPr>
          </a:lstStyle>
          <a:p>
            <a:r>
              <a:rPr lang="en-US" altLang="zh-CN" sz="5865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Part</a:t>
            </a:r>
            <a:r>
              <a:rPr lang="zh-TW" altLang="en-US" sz="5865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</a:t>
            </a:r>
            <a:r>
              <a:rPr lang="en-US" altLang="zh-TW" sz="5865" b="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</a:t>
            </a:r>
            <a:endParaRPr lang="zh-CN" altLang="en-US" sz="5865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633E97-2CF7-39B5-6E7C-41EFEC8D00CA}"/>
              </a:ext>
            </a:extLst>
          </p:cNvPr>
          <p:cNvSpPr txBox="1"/>
          <p:nvPr/>
        </p:nvSpPr>
        <p:spPr>
          <a:xfrm>
            <a:off x="4626417" y="3346773"/>
            <a:ext cx="6805584" cy="135421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zh-TW" altLang="en-US" sz="4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old" panose="020B0704020202020204" pitchFamily="34" charset="0"/>
                <a:sym typeface="Inter"/>
              </a:rPr>
              <a:t>模型實證結果與比較</a:t>
            </a:r>
          </a:p>
          <a:p>
            <a:pPr algn="ctr"/>
            <a:endParaRPr lang="en-US" altLang="zh-TW" sz="44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Bold" panose="020B0704020202020204" pitchFamily="34" charset="0"/>
              <a:sym typeface="Inter"/>
            </a:endParaRPr>
          </a:p>
        </p:txBody>
      </p:sp>
      <p:grpSp>
        <p:nvGrpSpPr>
          <p:cNvPr id="24" name="组合 5">
            <a:extLst>
              <a:ext uri="{FF2B5EF4-FFF2-40B4-BE49-F238E27FC236}">
                <a16:creationId xmlns:a16="http://schemas.microsoft.com/office/drawing/2014/main" id="{94F58C65-E01A-FC26-348F-0F501ADB1AC6}"/>
              </a:ext>
            </a:extLst>
          </p:cNvPr>
          <p:cNvGrpSpPr/>
          <p:nvPr/>
        </p:nvGrpSpPr>
        <p:grpSpPr>
          <a:xfrm>
            <a:off x="1097816" y="1623598"/>
            <a:ext cx="2301366" cy="2943206"/>
            <a:chOff x="7230304" y="933723"/>
            <a:chExt cx="394594" cy="506457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5C1F88F5-8BF2-CCEB-DBBB-CD29B5617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65" y="1170356"/>
              <a:ext cx="4303" cy="31961"/>
            </a:xfrm>
            <a:custGeom>
              <a:avLst/>
              <a:gdLst>
                <a:gd name="T0" fmla="*/ 5 w 5"/>
                <a:gd name="T1" fmla="*/ 0 h 38"/>
                <a:gd name="T2" fmla="*/ 0 w 5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38">
                  <a:moveTo>
                    <a:pt x="5" y="0"/>
                  </a:moveTo>
                  <a:cubicBezTo>
                    <a:pt x="5" y="0"/>
                    <a:pt x="0" y="27"/>
                    <a:pt x="0" y="38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49533EC-FBC3-A986-591E-58E99A8D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903" y="1167898"/>
              <a:ext cx="8605" cy="27659"/>
            </a:xfrm>
            <a:custGeom>
              <a:avLst/>
              <a:gdLst>
                <a:gd name="T0" fmla="*/ 0 w 10"/>
                <a:gd name="T1" fmla="*/ 0 h 33"/>
                <a:gd name="T2" fmla="*/ 10 w 10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33">
                  <a:moveTo>
                    <a:pt x="0" y="0"/>
                  </a:moveTo>
                  <a:cubicBezTo>
                    <a:pt x="0" y="0"/>
                    <a:pt x="7" y="13"/>
                    <a:pt x="10" y="33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55BC2FE3-FD1D-6139-C2D5-ACF2E3832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020" y="1147000"/>
              <a:ext cx="23971" cy="20283"/>
            </a:xfrm>
            <a:custGeom>
              <a:avLst/>
              <a:gdLst>
                <a:gd name="T0" fmla="*/ 0 w 29"/>
                <a:gd name="T1" fmla="*/ 0 h 24"/>
                <a:gd name="T2" fmla="*/ 29 w 29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cubicBezTo>
                    <a:pt x="0" y="0"/>
                    <a:pt x="27" y="13"/>
                    <a:pt x="29" y="24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2F418CA-4156-C3B3-68D2-27BBBA78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982" y="1353517"/>
              <a:ext cx="242165" cy="86663"/>
            </a:xfrm>
            <a:custGeom>
              <a:avLst/>
              <a:gdLst>
                <a:gd name="T0" fmla="*/ 281 w 289"/>
                <a:gd name="T1" fmla="*/ 0 h 104"/>
                <a:gd name="T2" fmla="*/ 289 w 289"/>
                <a:gd name="T3" fmla="*/ 3 h 104"/>
                <a:gd name="T4" fmla="*/ 166 w 289"/>
                <a:gd name="T5" fmla="*/ 97 h 104"/>
                <a:gd name="T6" fmla="*/ 0 w 289"/>
                <a:gd name="T7" fmla="*/ 40 h 104"/>
                <a:gd name="T8" fmla="*/ 21 w 289"/>
                <a:gd name="T9" fmla="*/ 30 h 104"/>
                <a:gd name="T10" fmla="*/ 32 w 289"/>
                <a:gd name="T11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104">
                  <a:moveTo>
                    <a:pt x="281" y="0"/>
                  </a:moveTo>
                  <a:cubicBezTo>
                    <a:pt x="289" y="3"/>
                    <a:pt x="289" y="3"/>
                    <a:pt x="289" y="3"/>
                  </a:cubicBezTo>
                  <a:cubicBezTo>
                    <a:pt x="289" y="3"/>
                    <a:pt x="215" y="72"/>
                    <a:pt x="166" y="97"/>
                  </a:cubicBezTo>
                  <a:cubicBezTo>
                    <a:pt x="166" y="97"/>
                    <a:pt x="75" y="104"/>
                    <a:pt x="0" y="40"/>
                  </a:cubicBezTo>
                  <a:cubicBezTo>
                    <a:pt x="0" y="40"/>
                    <a:pt x="6" y="38"/>
                    <a:pt x="21" y="30"/>
                  </a:cubicBezTo>
                  <a:cubicBezTo>
                    <a:pt x="32" y="24"/>
                    <a:pt x="32" y="24"/>
                    <a:pt x="32" y="24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B01D099D-740D-13A5-EF32-DC1B861BB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928" y="1286522"/>
              <a:ext cx="275970" cy="120468"/>
            </a:xfrm>
            <a:custGeom>
              <a:avLst/>
              <a:gdLst>
                <a:gd name="T0" fmla="*/ 172 w 330"/>
                <a:gd name="T1" fmla="*/ 11 h 144"/>
                <a:gd name="T2" fmla="*/ 193 w 330"/>
                <a:gd name="T3" fmla="*/ 0 h 144"/>
                <a:gd name="T4" fmla="*/ 212 w 330"/>
                <a:gd name="T5" fmla="*/ 14 h 144"/>
                <a:gd name="T6" fmla="*/ 235 w 330"/>
                <a:gd name="T7" fmla="*/ 27 h 144"/>
                <a:gd name="T8" fmla="*/ 330 w 330"/>
                <a:gd name="T9" fmla="*/ 61 h 144"/>
                <a:gd name="T10" fmla="*/ 234 w 330"/>
                <a:gd name="T11" fmla="*/ 109 h 144"/>
                <a:gd name="T12" fmla="*/ 151 w 330"/>
                <a:gd name="T13" fmla="*/ 133 h 144"/>
                <a:gd name="T14" fmla="*/ 0 w 330"/>
                <a:gd name="T15" fmla="*/ 36 h 144"/>
                <a:gd name="T16" fmla="*/ 35 w 330"/>
                <a:gd name="T17" fmla="*/ 39 h 144"/>
                <a:gd name="T18" fmla="*/ 46 w 330"/>
                <a:gd name="T19" fmla="*/ 39 h 144"/>
                <a:gd name="T20" fmla="*/ 62 w 330"/>
                <a:gd name="T21" fmla="*/ 37 h 144"/>
                <a:gd name="T22" fmla="*/ 115 w 330"/>
                <a:gd name="T23" fmla="*/ 26 h 144"/>
                <a:gd name="T24" fmla="*/ 156 w 330"/>
                <a:gd name="T25" fmla="*/ 17 h 144"/>
                <a:gd name="T26" fmla="*/ 162 w 330"/>
                <a:gd name="T27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44">
                  <a:moveTo>
                    <a:pt x="172" y="11"/>
                  </a:moveTo>
                  <a:cubicBezTo>
                    <a:pt x="172" y="11"/>
                    <a:pt x="181" y="9"/>
                    <a:pt x="193" y="0"/>
                  </a:cubicBezTo>
                  <a:cubicBezTo>
                    <a:pt x="193" y="0"/>
                    <a:pt x="200" y="6"/>
                    <a:pt x="212" y="14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61" y="42"/>
                    <a:pt x="295" y="57"/>
                    <a:pt x="330" y="61"/>
                  </a:cubicBezTo>
                  <a:cubicBezTo>
                    <a:pt x="330" y="61"/>
                    <a:pt x="291" y="91"/>
                    <a:pt x="234" y="109"/>
                  </a:cubicBezTo>
                  <a:cubicBezTo>
                    <a:pt x="189" y="123"/>
                    <a:pt x="151" y="133"/>
                    <a:pt x="151" y="133"/>
                  </a:cubicBezTo>
                  <a:cubicBezTo>
                    <a:pt x="56" y="144"/>
                    <a:pt x="0" y="36"/>
                    <a:pt x="0" y="36"/>
                  </a:cubicBezTo>
                  <a:cubicBezTo>
                    <a:pt x="9" y="39"/>
                    <a:pt x="21" y="40"/>
                    <a:pt x="35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79" y="34"/>
                    <a:pt x="98" y="30"/>
                    <a:pt x="115" y="2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62" y="15"/>
                    <a:pt x="162" y="15"/>
                    <a:pt x="162" y="15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499ABDED-4295-142D-A802-ABCDB80C7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630" y="1370726"/>
              <a:ext cx="75600" cy="27044"/>
            </a:xfrm>
            <a:custGeom>
              <a:avLst/>
              <a:gdLst>
                <a:gd name="T0" fmla="*/ 91 w 91"/>
                <a:gd name="T1" fmla="*/ 30 h 32"/>
                <a:gd name="T2" fmla="*/ 49 w 91"/>
                <a:gd name="T3" fmla="*/ 0 h 32"/>
                <a:gd name="T4" fmla="*/ 0 w 91"/>
                <a:gd name="T5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32">
                  <a:moveTo>
                    <a:pt x="91" y="30"/>
                  </a:moveTo>
                  <a:cubicBezTo>
                    <a:pt x="91" y="30"/>
                    <a:pt x="55" y="32"/>
                    <a:pt x="49" y="0"/>
                  </a:cubicBezTo>
                  <a:cubicBezTo>
                    <a:pt x="49" y="0"/>
                    <a:pt x="30" y="24"/>
                    <a:pt x="0" y="9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E9E5C572-FA89-8B95-1940-FF7FDE0C2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60" y="1008708"/>
              <a:ext cx="163492" cy="138292"/>
            </a:xfrm>
            <a:custGeom>
              <a:avLst/>
              <a:gdLst>
                <a:gd name="T0" fmla="*/ 196 w 196"/>
                <a:gd name="T1" fmla="*/ 101 h 165"/>
                <a:gd name="T2" fmla="*/ 131 w 196"/>
                <a:gd name="T3" fmla="*/ 142 h 165"/>
                <a:gd name="T4" fmla="*/ 69 w 196"/>
                <a:gd name="T5" fmla="*/ 159 h 165"/>
                <a:gd name="T6" fmla="*/ 12 w 196"/>
                <a:gd name="T7" fmla="*/ 142 h 165"/>
                <a:gd name="T8" fmla="*/ 17 w 196"/>
                <a:gd name="T9" fmla="*/ 36 h 165"/>
                <a:gd name="T10" fmla="*/ 36 w 196"/>
                <a:gd name="T11" fmla="*/ 12 h 165"/>
                <a:gd name="T12" fmla="*/ 87 w 196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65">
                  <a:moveTo>
                    <a:pt x="196" y="101"/>
                  </a:moveTo>
                  <a:cubicBezTo>
                    <a:pt x="177" y="119"/>
                    <a:pt x="151" y="133"/>
                    <a:pt x="131" y="142"/>
                  </a:cubicBezTo>
                  <a:cubicBezTo>
                    <a:pt x="112" y="150"/>
                    <a:pt x="90" y="157"/>
                    <a:pt x="69" y="159"/>
                  </a:cubicBezTo>
                  <a:cubicBezTo>
                    <a:pt x="48" y="162"/>
                    <a:pt x="21" y="165"/>
                    <a:pt x="12" y="142"/>
                  </a:cubicBezTo>
                  <a:cubicBezTo>
                    <a:pt x="0" y="111"/>
                    <a:pt x="2" y="66"/>
                    <a:pt x="17" y="36"/>
                  </a:cubicBezTo>
                  <a:cubicBezTo>
                    <a:pt x="19" y="32"/>
                    <a:pt x="30" y="12"/>
                    <a:pt x="36" y="12"/>
                  </a:cubicBezTo>
                  <a:cubicBezTo>
                    <a:pt x="36" y="12"/>
                    <a:pt x="60" y="14"/>
                    <a:pt x="87" y="0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6097ACB3-F10E-529C-A4DE-1DF7B074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655" y="942328"/>
              <a:ext cx="169024" cy="141365"/>
            </a:xfrm>
            <a:custGeom>
              <a:avLst/>
              <a:gdLst>
                <a:gd name="T0" fmla="*/ 13 w 202"/>
                <a:gd name="T1" fmla="*/ 85 h 169"/>
                <a:gd name="T2" fmla="*/ 2 w 202"/>
                <a:gd name="T3" fmla="*/ 32 h 169"/>
                <a:gd name="T4" fmla="*/ 8 w 202"/>
                <a:gd name="T5" fmla="*/ 18 h 169"/>
                <a:gd name="T6" fmla="*/ 37 w 202"/>
                <a:gd name="T7" fmla="*/ 3 h 169"/>
                <a:gd name="T8" fmla="*/ 53 w 202"/>
                <a:gd name="T9" fmla="*/ 10 h 169"/>
                <a:gd name="T10" fmla="*/ 88 w 202"/>
                <a:gd name="T11" fmla="*/ 57 h 169"/>
                <a:gd name="T12" fmla="*/ 97 w 202"/>
                <a:gd name="T13" fmla="*/ 57 h 169"/>
                <a:gd name="T14" fmla="*/ 121 w 202"/>
                <a:gd name="T15" fmla="*/ 62 h 169"/>
                <a:gd name="T16" fmla="*/ 183 w 202"/>
                <a:gd name="T17" fmla="*/ 107 h 169"/>
                <a:gd name="T18" fmla="*/ 186 w 202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69">
                  <a:moveTo>
                    <a:pt x="13" y="85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0" y="20"/>
                    <a:pt x="8" y="18"/>
                    <a:pt x="8" y="1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7" y="0"/>
                    <a:pt x="53" y="10"/>
                    <a:pt x="53" y="10"/>
                  </a:cubicBezTo>
                  <a:cubicBezTo>
                    <a:pt x="53" y="10"/>
                    <a:pt x="88" y="57"/>
                    <a:pt x="88" y="57"/>
                  </a:cubicBezTo>
                  <a:cubicBezTo>
                    <a:pt x="88" y="58"/>
                    <a:pt x="96" y="57"/>
                    <a:pt x="97" y="57"/>
                  </a:cubicBezTo>
                  <a:cubicBezTo>
                    <a:pt x="105" y="58"/>
                    <a:pt x="113" y="60"/>
                    <a:pt x="121" y="62"/>
                  </a:cubicBezTo>
                  <a:cubicBezTo>
                    <a:pt x="147" y="70"/>
                    <a:pt x="166" y="86"/>
                    <a:pt x="183" y="107"/>
                  </a:cubicBezTo>
                  <a:cubicBezTo>
                    <a:pt x="202" y="129"/>
                    <a:pt x="199" y="150"/>
                    <a:pt x="186" y="169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1B82CB1F-7883-298B-CED8-5074285E7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9992" y="970601"/>
              <a:ext cx="7990" cy="12293"/>
            </a:xfrm>
            <a:prstGeom prst="line">
              <a:avLst/>
            </a:pr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DF11CA49-A23C-BFDC-558D-F16FC4A49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2167" y="977362"/>
              <a:ext cx="4917" cy="14751"/>
            </a:xfrm>
            <a:prstGeom prst="line">
              <a:avLst/>
            </a:pr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8228C38-C106-B483-4BA8-90CCE2BC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2499" y="933723"/>
              <a:ext cx="25815" cy="23356"/>
            </a:xfrm>
            <a:custGeom>
              <a:avLst/>
              <a:gdLst>
                <a:gd name="T0" fmla="*/ 31 w 31"/>
                <a:gd name="T1" fmla="*/ 13 h 28"/>
                <a:gd name="T2" fmla="*/ 25 w 31"/>
                <a:gd name="T3" fmla="*/ 5 h 28"/>
                <a:gd name="T4" fmla="*/ 16 w 31"/>
                <a:gd name="T5" fmla="*/ 2 h 28"/>
                <a:gd name="T6" fmla="*/ 4 w 31"/>
                <a:gd name="T7" fmla="*/ 7 h 28"/>
                <a:gd name="T8" fmla="*/ 2 w 31"/>
                <a:gd name="T9" fmla="*/ 17 h 28"/>
                <a:gd name="T10" fmla="*/ 4 w 3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8">
                  <a:moveTo>
                    <a:pt x="31" y="13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1" y="0"/>
                    <a:pt x="16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0" y="11"/>
                    <a:pt x="2" y="17"/>
                  </a:cubicBezTo>
                  <a:cubicBezTo>
                    <a:pt x="4" y="28"/>
                    <a:pt x="4" y="28"/>
                    <a:pt x="4" y="28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2331E3E-DE97-793D-AA0E-B7B930301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0304" y="954620"/>
              <a:ext cx="95268" cy="170868"/>
            </a:xfrm>
            <a:custGeom>
              <a:avLst/>
              <a:gdLst>
                <a:gd name="T0" fmla="*/ 112 w 114"/>
                <a:gd name="T1" fmla="*/ 0 h 204"/>
                <a:gd name="T2" fmla="*/ 7 w 114"/>
                <a:gd name="T3" fmla="*/ 186 h 204"/>
                <a:gd name="T4" fmla="*/ 11 w 114"/>
                <a:gd name="T5" fmla="*/ 199 h 204"/>
                <a:gd name="T6" fmla="*/ 28 w 114"/>
                <a:gd name="T7" fmla="*/ 194 h 204"/>
                <a:gd name="T8" fmla="*/ 114 w 114"/>
                <a:gd name="T9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4">
                  <a:moveTo>
                    <a:pt x="112" y="0"/>
                  </a:move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0" y="194"/>
                    <a:pt x="11" y="199"/>
                  </a:cubicBezTo>
                  <a:cubicBezTo>
                    <a:pt x="11" y="199"/>
                    <a:pt x="23" y="204"/>
                    <a:pt x="28" y="194"/>
                  </a:cubicBezTo>
                  <a:cubicBezTo>
                    <a:pt x="54" y="142"/>
                    <a:pt x="114" y="36"/>
                    <a:pt x="114" y="36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D15F5592-205F-3262-5F14-BF3FD22BF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3377" y="1121186"/>
              <a:ext cx="101414" cy="228029"/>
            </a:xfrm>
            <a:custGeom>
              <a:avLst/>
              <a:gdLst>
                <a:gd name="T0" fmla="*/ 121 w 121"/>
                <a:gd name="T1" fmla="*/ 272 h 273"/>
                <a:gd name="T2" fmla="*/ 103 w 121"/>
                <a:gd name="T3" fmla="*/ 223 h 273"/>
                <a:gd name="T4" fmla="*/ 90 w 121"/>
                <a:gd name="T5" fmla="*/ 186 h 273"/>
                <a:gd name="T6" fmla="*/ 82 w 121"/>
                <a:gd name="T7" fmla="*/ 162 h 273"/>
                <a:gd name="T8" fmla="*/ 25 w 121"/>
                <a:gd name="T9" fmla="*/ 8 h 273"/>
                <a:gd name="T10" fmla="*/ 10 w 121"/>
                <a:gd name="T11" fmla="*/ 5 h 273"/>
                <a:gd name="T12" fmla="*/ 3 w 121"/>
                <a:gd name="T13" fmla="*/ 14 h 273"/>
                <a:gd name="T14" fmla="*/ 61 w 121"/>
                <a:gd name="T15" fmla="*/ 165 h 273"/>
                <a:gd name="T16" fmla="*/ 69 w 121"/>
                <a:gd name="T17" fmla="*/ 186 h 273"/>
                <a:gd name="T18" fmla="*/ 83 w 121"/>
                <a:gd name="T19" fmla="*/ 226 h 273"/>
                <a:gd name="T20" fmla="*/ 100 w 121"/>
                <a:gd name="T2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273">
                  <a:moveTo>
                    <a:pt x="121" y="272"/>
                  </a:moveTo>
                  <a:cubicBezTo>
                    <a:pt x="103" y="223"/>
                    <a:pt x="103" y="223"/>
                    <a:pt x="103" y="223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1" y="0"/>
                    <a:pt x="10" y="5"/>
                    <a:pt x="10" y="5"/>
                  </a:cubicBezTo>
                  <a:cubicBezTo>
                    <a:pt x="0" y="8"/>
                    <a:pt x="3" y="14"/>
                    <a:pt x="3" y="14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69" y="186"/>
                    <a:pt x="69" y="186"/>
                    <a:pt x="69" y="18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100" y="273"/>
                    <a:pt x="100" y="273"/>
                    <a:pt x="100" y="273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412F3E15-6668-95A9-D58F-9F30F87A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8909" y="1349829"/>
              <a:ext cx="159190" cy="66380"/>
            </a:xfrm>
            <a:custGeom>
              <a:avLst/>
              <a:gdLst>
                <a:gd name="T0" fmla="*/ 191 w 191"/>
                <a:gd name="T1" fmla="*/ 68 h 79"/>
                <a:gd name="T2" fmla="*/ 105 w 191"/>
                <a:gd name="T3" fmla="*/ 78 h 79"/>
                <a:gd name="T4" fmla="*/ 44 w 191"/>
                <a:gd name="T5" fmla="*/ 75 h 79"/>
                <a:gd name="T6" fmla="*/ 21 w 191"/>
                <a:gd name="T7" fmla="*/ 70 h 79"/>
                <a:gd name="T8" fmla="*/ 4 w 191"/>
                <a:gd name="T9" fmla="*/ 62 h 79"/>
                <a:gd name="T10" fmla="*/ 2 w 191"/>
                <a:gd name="T11" fmla="*/ 44 h 79"/>
                <a:gd name="T12" fmla="*/ 2 w 191"/>
                <a:gd name="T13" fmla="*/ 44 h 79"/>
                <a:gd name="T14" fmla="*/ 21 w 191"/>
                <a:gd name="T15" fmla="*/ 22 h 79"/>
                <a:gd name="T16" fmla="*/ 51 w 191"/>
                <a:gd name="T17" fmla="*/ 8 h 79"/>
                <a:gd name="T18" fmla="*/ 69 w 191"/>
                <a:gd name="T19" fmla="*/ 3 h 79"/>
                <a:gd name="T20" fmla="*/ 105 w 191"/>
                <a:gd name="T21" fmla="*/ 0 h 79"/>
                <a:gd name="T22" fmla="*/ 168 w 191"/>
                <a:gd name="T2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9">
                  <a:moveTo>
                    <a:pt x="191" y="68"/>
                  </a:moveTo>
                  <a:cubicBezTo>
                    <a:pt x="161" y="79"/>
                    <a:pt x="105" y="78"/>
                    <a:pt x="105" y="78"/>
                  </a:cubicBezTo>
                  <a:cubicBezTo>
                    <a:pt x="85" y="78"/>
                    <a:pt x="64" y="78"/>
                    <a:pt x="44" y="75"/>
                  </a:cubicBezTo>
                  <a:cubicBezTo>
                    <a:pt x="36" y="74"/>
                    <a:pt x="29" y="73"/>
                    <a:pt x="21" y="70"/>
                  </a:cubicBezTo>
                  <a:cubicBezTo>
                    <a:pt x="15" y="69"/>
                    <a:pt x="8" y="66"/>
                    <a:pt x="4" y="62"/>
                  </a:cubicBezTo>
                  <a:cubicBezTo>
                    <a:pt x="0" y="57"/>
                    <a:pt x="1" y="50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34"/>
                    <a:pt x="13" y="28"/>
                    <a:pt x="21" y="22"/>
                  </a:cubicBezTo>
                  <a:cubicBezTo>
                    <a:pt x="30" y="16"/>
                    <a:pt x="40" y="11"/>
                    <a:pt x="51" y="8"/>
                  </a:cubicBezTo>
                  <a:cubicBezTo>
                    <a:pt x="57" y="6"/>
                    <a:pt x="63" y="4"/>
                    <a:pt x="69" y="3"/>
                  </a:cubicBezTo>
                  <a:cubicBezTo>
                    <a:pt x="81" y="1"/>
                    <a:pt x="93" y="0"/>
                    <a:pt x="105" y="0"/>
                  </a:cubicBezTo>
                  <a:cubicBezTo>
                    <a:pt x="128" y="0"/>
                    <a:pt x="150" y="4"/>
                    <a:pt x="168" y="11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90BFB848-DC18-9F6D-EF12-84906EE15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577" y="1381790"/>
              <a:ext cx="97727" cy="6146"/>
            </a:xfrm>
            <a:custGeom>
              <a:avLst/>
              <a:gdLst>
                <a:gd name="T0" fmla="*/ 117 w 117"/>
                <a:gd name="T1" fmla="*/ 4 h 7"/>
                <a:gd name="T2" fmla="*/ 17 w 117"/>
                <a:gd name="T3" fmla="*/ 3 h 7"/>
                <a:gd name="T4" fmla="*/ 0 w 11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7">
                  <a:moveTo>
                    <a:pt x="117" y="4"/>
                  </a:moveTo>
                  <a:cubicBezTo>
                    <a:pt x="77" y="7"/>
                    <a:pt x="41" y="5"/>
                    <a:pt x="1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5E756DB-17B7-9916-2CCA-63AD7E757611}"/>
              </a:ext>
            </a:extLst>
          </p:cNvPr>
          <p:cNvGrpSpPr/>
          <p:nvPr/>
        </p:nvGrpSpPr>
        <p:grpSpPr>
          <a:xfrm>
            <a:off x="528638" y="1870537"/>
            <a:ext cx="5288489" cy="4258336"/>
            <a:chOff x="317936" y="1870537"/>
            <a:chExt cx="5288489" cy="4258336"/>
          </a:xfrm>
        </p:grpSpPr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71D754CB-BB4A-3316-1F4C-6E800B329B21}"/>
                </a:ext>
              </a:extLst>
            </p:cNvPr>
            <p:cNvGrpSpPr/>
            <p:nvPr/>
          </p:nvGrpSpPr>
          <p:grpSpPr>
            <a:xfrm>
              <a:off x="317936" y="1870537"/>
              <a:ext cx="5288489" cy="4258336"/>
              <a:chOff x="5572126" y="1393855"/>
              <a:chExt cx="5419725" cy="4364009"/>
            </a:xfrm>
          </p:grpSpPr>
          <p:sp>
            <p:nvSpPr>
              <p:cNvPr id="8" name="Freeform 13">
                <a:extLst>
                  <a:ext uri="{FF2B5EF4-FFF2-40B4-BE49-F238E27FC236}">
                    <a16:creationId xmlns:a16="http://schemas.microsoft.com/office/drawing/2014/main" id="{CF539DC1-1C47-4264-34EB-F9D6AE142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176" y="1762126"/>
                <a:ext cx="4265613" cy="3995738"/>
              </a:xfrm>
              <a:custGeom>
                <a:avLst/>
                <a:gdLst>
                  <a:gd name="T0" fmla="*/ 8 w 170"/>
                  <a:gd name="T1" fmla="*/ 65 h 159"/>
                  <a:gd name="T2" fmla="*/ 65 w 170"/>
                  <a:gd name="T3" fmla="*/ 159 h 159"/>
                  <a:gd name="T4" fmla="*/ 68 w 170"/>
                  <a:gd name="T5" fmla="*/ 150 h 159"/>
                  <a:gd name="T6" fmla="*/ 16 w 170"/>
                  <a:gd name="T7" fmla="*/ 81 h 159"/>
                  <a:gd name="T8" fmla="*/ 87 w 170"/>
                  <a:gd name="T9" fmla="*/ 10 h 159"/>
                  <a:gd name="T10" fmla="*/ 159 w 170"/>
                  <a:gd name="T11" fmla="*/ 81 h 159"/>
                  <a:gd name="T12" fmla="*/ 159 w 170"/>
                  <a:gd name="T13" fmla="*/ 84 h 159"/>
                  <a:gd name="T14" fmla="*/ 168 w 170"/>
                  <a:gd name="T15" fmla="*/ 84 h 159"/>
                  <a:gd name="T16" fmla="*/ 97 w 170"/>
                  <a:gd name="T17" fmla="*/ 1 h 159"/>
                  <a:gd name="T18" fmla="*/ 87 w 170"/>
                  <a:gd name="T19" fmla="*/ 0 h 159"/>
                  <a:gd name="T20" fmla="*/ 8 w 170"/>
                  <a:gd name="T21" fmla="*/ 6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159">
                    <a:moveTo>
                      <a:pt x="8" y="65"/>
                    </a:moveTo>
                    <a:cubicBezTo>
                      <a:pt x="0" y="107"/>
                      <a:pt x="24" y="148"/>
                      <a:pt x="65" y="15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38" y="141"/>
                      <a:pt x="16" y="114"/>
                      <a:pt x="16" y="81"/>
                    </a:cubicBezTo>
                    <a:cubicBezTo>
                      <a:pt x="16" y="42"/>
                      <a:pt x="48" y="10"/>
                      <a:pt x="87" y="10"/>
                    </a:cubicBezTo>
                    <a:cubicBezTo>
                      <a:pt x="127" y="10"/>
                      <a:pt x="159" y="42"/>
                      <a:pt x="159" y="81"/>
                    </a:cubicBezTo>
                    <a:cubicBezTo>
                      <a:pt x="159" y="82"/>
                      <a:pt x="159" y="83"/>
                      <a:pt x="159" y="84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70" y="42"/>
                      <a:pt x="139" y="6"/>
                      <a:pt x="97" y="1"/>
                    </a:cubicBezTo>
                    <a:cubicBezTo>
                      <a:pt x="93" y="1"/>
                      <a:pt x="90" y="0"/>
                      <a:pt x="87" y="0"/>
                    </a:cubicBezTo>
                    <a:cubicBezTo>
                      <a:pt x="49" y="0"/>
                      <a:pt x="16" y="27"/>
                      <a:pt x="8" y="6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6FE79ED9-DE38-BE63-C425-EDD83B55B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126" y="1393855"/>
                <a:ext cx="5419725" cy="4348163"/>
              </a:xfrm>
              <a:custGeom>
                <a:avLst/>
                <a:gdLst>
                  <a:gd name="T0" fmla="*/ 62 w 216"/>
                  <a:gd name="T1" fmla="*/ 12 h 173"/>
                  <a:gd name="T2" fmla="*/ 23 w 216"/>
                  <a:gd name="T3" fmla="*/ 137 h 173"/>
                  <a:gd name="T4" fmla="*/ 31 w 216"/>
                  <a:gd name="T5" fmla="*/ 133 h 173"/>
                  <a:gd name="T6" fmla="*/ 23 w 216"/>
                  <a:gd name="T7" fmla="*/ 95 h 173"/>
                  <a:gd name="T8" fmla="*/ 108 w 216"/>
                  <a:gd name="T9" fmla="*/ 10 h 173"/>
                  <a:gd name="T10" fmla="*/ 194 w 216"/>
                  <a:gd name="T11" fmla="*/ 95 h 173"/>
                  <a:gd name="T12" fmla="*/ 157 w 216"/>
                  <a:gd name="T13" fmla="*/ 166 h 173"/>
                  <a:gd name="T14" fmla="*/ 163 w 216"/>
                  <a:gd name="T15" fmla="*/ 173 h 173"/>
                  <a:gd name="T16" fmla="*/ 189 w 216"/>
                  <a:gd name="T17" fmla="*/ 45 h 173"/>
                  <a:gd name="T18" fmla="*/ 108 w 216"/>
                  <a:gd name="T19" fmla="*/ 0 h 173"/>
                  <a:gd name="T20" fmla="*/ 62 w 216"/>
                  <a:gd name="T21" fmla="*/ 1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73">
                    <a:moveTo>
                      <a:pt x="62" y="12"/>
                    </a:moveTo>
                    <a:cubicBezTo>
                      <a:pt x="18" y="37"/>
                      <a:pt x="0" y="92"/>
                      <a:pt x="23" y="13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26" y="122"/>
                      <a:pt x="23" y="109"/>
                      <a:pt x="23" y="95"/>
                    </a:cubicBezTo>
                    <a:cubicBezTo>
                      <a:pt x="23" y="48"/>
                      <a:pt x="61" y="10"/>
                      <a:pt x="108" y="10"/>
                    </a:cubicBezTo>
                    <a:cubicBezTo>
                      <a:pt x="156" y="10"/>
                      <a:pt x="194" y="48"/>
                      <a:pt x="194" y="95"/>
                    </a:cubicBezTo>
                    <a:cubicBezTo>
                      <a:pt x="194" y="124"/>
                      <a:pt x="180" y="150"/>
                      <a:pt x="157" y="166"/>
                    </a:cubicBezTo>
                    <a:cubicBezTo>
                      <a:pt x="163" y="173"/>
                      <a:pt x="163" y="173"/>
                      <a:pt x="163" y="173"/>
                    </a:cubicBezTo>
                    <a:cubicBezTo>
                      <a:pt x="204" y="144"/>
                      <a:pt x="216" y="88"/>
                      <a:pt x="189" y="45"/>
                    </a:cubicBezTo>
                    <a:cubicBezTo>
                      <a:pt x="171" y="16"/>
                      <a:pt x="140" y="0"/>
                      <a:pt x="108" y="0"/>
                    </a:cubicBezTo>
                    <a:cubicBezTo>
                      <a:pt x="93" y="0"/>
                      <a:pt x="77" y="4"/>
                      <a:pt x="62" y="1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96F0419B-7AEB-E5CE-AB6A-B2CA98BBB04B}"/>
                </a:ext>
              </a:extLst>
            </p:cNvPr>
            <p:cNvGrpSpPr/>
            <p:nvPr/>
          </p:nvGrpSpPr>
          <p:grpSpPr>
            <a:xfrm>
              <a:off x="1491828" y="2654307"/>
              <a:ext cx="2940703" cy="3320425"/>
              <a:chOff x="1491828" y="2654307"/>
              <a:chExt cx="2940703" cy="332042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1BADE82-EAA4-495B-A98A-CB72011F8CE3}"/>
                  </a:ext>
                </a:extLst>
              </p:cNvPr>
              <p:cNvSpPr txBox="1"/>
              <p:nvPr/>
            </p:nvSpPr>
            <p:spPr>
              <a:xfrm>
                <a:off x="1491828" y="3971072"/>
                <a:ext cx="2940703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500"/>
                  </a:lnSpc>
                </a:pPr>
                <a:r>
                  <a:rPr lang="zh-TW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 Bold" panose="020B0704020202020204" pitchFamily="34" charset="0"/>
                  </a:rPr>
                  <a:t>使用影像辨識模型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Bold" panose="020B0704020202020204" pitchFamily="34" charset="0"/>
                </a:endParaRPr>
              </a:p>
              <a:p>
                <a:pPr algn="ctr">
                  <a:lnSpc>
                    <a:spcPts val="2500"/>
                  </a:lnSpc>
                </a:pPr>
                <a:r>
                  <a:rPr lang="zh-TW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 Bold" panose="020B0704020202020204" pitchFamily="34" charset="0"/>
                  </a:rPr>
                  <a:t>做心電圖分類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Bold" panose="020B0704020202020204" pitchFamily="34" charset="0"/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8E895488-F9C5-0DA1-0FD0-6368863D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238" y="2654307"/>
                <a:ext cx="2472299" cy="1152500"/>
              </a:xfrm>
              <a:custGeom>
                <a:avLst/>
                <a:gdLst>
                  <a:gd name="T0" fmla="*/ 0 w 101"/>
                  <a:gd name="T1" fmla="*/ 34 h 47"/>
                  <a:gd name="T2" fmla="*/ 9 w 101"/>
                  <a:gd name="T3" fmla="*/ 38 h 47"/>
                  <a:gd name="T4" fmla="*/ 49 w 101"/>
                  <a:gd name="T5" fmla="*/ 9 h 47"/>
                  <a:gd name="T6" fmla="*/ 92 w 101"/>
                  <a:gd name="T7" fmla="*/ 47 h 47"/>
                  <a:gd name="T8" fmla="*/ 101 w 101"/>
                  <a:gd name="T9" fmla="*/ 46 h 47"/>
                  <a:gd name="T10" fmla="*/ 55 w 101"/>
                  <a:gd name="T11" fmla="*/ 0 h 47"/>
                  <a:gd name="T12" fmla="*/ 49 w 101"/>
                  <a:gd name="T13" fmla="*/ 0 h 47"/>
                  <a:gd name="T14" fmla="*/ 0 w 101"/>
                  <a:gd name="T15" fmla="*/ 3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47">
                    <a:moveTo>
                      <a:pt x="0" y="34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15" y="21"/>
                      <a:pt x="31" y="9"/>
                      <a:pt x="49" y="9"/>
                    </a:cubicBezTo>
                    <a:cubicBezTo>
                      <a:pt x="71" y="9"/>
                      <a:pt x="89" y="26"/>
                      <a:pt x="92" y="47"/>
                    </a:cubicBezTo>
                    <a:cubicBezTo>
                      <a:pt x="101" y="46"/>
                      <a:pt x="101" y="46"/>
                      <a:pt x="101" y="46"/>
                    </a:cubicBezTo>
                    <a:cubicBezTo>
                      <a:pt x="98" y="22"/>
                      <a:pt x="79" y="3"/>
                      <a:pt x="55" y="0"/>
                    </a:cubicBezTo>
                    <a:cubicBezTo>
                      <a:pt x="53" y="0"/>
                      <a:pt x="51" y="0"/>
                      <a:pt x="49" y="0"/>
                    </a:cubicBezTo>
                    <a:cubicBezTo>
                      <a:pt x="27" y="0"/>
                      <a:pt x="8" y="14"/>
                      <a:pt x="0" y="3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AC90E89A-0677-3E66-8511-32193606D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430" y="4895037"/>
                <a:ext cx="2204312" cy="1079695"/>
              </a:xfrm>
              <a:custGeom>
                <a:avLst/>
                <a:gdLst>
                  <a:gd name="T0" fmla="*/ 0 w 90"/>
                  <a:gd name="T1" fmla="*/ 6 h 44"/>
                  <a:gd name="T2" fmla="*/ 90 w 90"/>
                  <a:gd name="T3" fmla="*/ 25 h 44"/>
                  <a:gd name="T4" fmla="*/ 85 w 90"/>
                  <a:gd name="T5" fmla="*/ 17 h 44"/>
                  <a:gd name="T6" fmla="*/ 55 w 90"/>
                  <a:gd name="T7" fmla="*/ 25 h 44"/>
                  <a:gd name="T8" fmla="*/ 8 w 90"/>
                  <a:gd name="T9" fmla="*/ 0 h 44"/>
                  <a:gd name="T10" fmla="*/ 0 w 90"/>
                  <a:gd name="T11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4">
                    <a:moveTo>
                      <a:pt x="0" y="6"/>
                    </a:moveTo>
                    <a:cubicBezTo>
                      <a:pt x="20" y="35"/>
                      <a:pt x="59" y="44"/>
                      <a:pt x="90" y="25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76" y="22"/>
                      <a:pt x="66" y="25"/>
                      <a:pt x="55" y="25"/>
                    </a:cubicBezTo>
                    <a:cubicBezTo>
                      <a:pt x="36" y="25"/>
                      <a:pt x="18" y="15"/>
                      <a:pt x="8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extBox 30">
            <a:extLst>
              <a:ext uri="{FF2B5EF4-FFF2-40B4-BE49-F238E27FC236}">
                <a16:creationId xmlns:a16="http://schemas.microsoft.com/office/drawing/2014/main" id="{24D7A102-48E4-B163-87C9-B31C0103D89B}"/>
              </a:ext>
            </a:extLst>
          </p:cNvPr>
          <p:cNvSpPr txBox="1"/>
          <p:nvPr/>
        </p:nvSpPr>
        <p:spPr>
          <a:xfrm>
            <a:off x="431799" y="511981"/>
            <a:ext cx="9735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3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 模型實證結果與比較</a:t>
            </a:r>
          </a:p>
          <a:p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D304D04-6BCA-5123-207D-4D5D9F3D38F9}"/>
              </a:ext>
            </a:extLst>
          </p:cNvPr>
          <p:cNvGrpSpPr/>
          <p:nvPr/>
        </p:nvGrpSpPr>
        <p:grpSpPr>
          <a:xfrm>
            <a:off x="7300244" y="2331766"/>
            <a:ext cx="5234935" cy="3695229"/>
            <a:chOff x="6331415" y="2267091"/>
            <a:chExt cx="5234935" cy="3695229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F2B7C7C-3E5C-4D6D-250C-8A87AB8C1FB3}"/>
                </a:ext>
              </a:extLst>
            </p:cNvPr>
            <p:cNvGrpSpPr/>
            <p:nvPr/>
          </p:nvGrpSpPr>
          <p:grpSpPr>
            <a:xfrm>
              <a:off x="6331415" y="2267091"/>
              <a:ext cx="5234935" cy="2627946"/>
              <a:chOff x="6803093" y="2473853"/>
              <a:chExt cx="5234935" cy="2627946"/>
            </a:xfrm>
          </p:grpSpPr>
          <p:sp>
            <p:nvSpPr>
              <p:cNvPr id="10" name="Google Shape;4732;p81">
                <a:extLst>
                  <a:ext uri="{FF2B5EF4-FFF2-40B4-BE49-F238E27FC236}">
                    <a16:creationId xmlns:a16="http://schemas.microsoft.com/office/drawing/2014/main" id="{3A8C6141-1836-31EF-86BA-32240D1BCE6A}"/>
                  </a:ext>
                </a:extLst>
              </p:cNvPr>
              <p:cNvSpPr/>
              <p:nvPr/>
            </p:nvSpPr>
            <p:spPr>
              <a:xfrm flipH="1">
                <a:off x="6803093" y="2473853"/>
                <a:ext cx="344904" cy="293343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" name="TextBox 85">
                <a:extLst>
                  <a:ext uri="{FF2B5EF4-FFF2-40B4-BE49-F238E27FC236}">
                    <a16:creationId xmlns:a16="http://schemas.microsoft.com/office/drawing/2014/main" id="{03DE9208-8769-C347-F827-68F356BFBDB4}"/>
                  </a:ext>
                </a:extLst>
              </p:cNvPr>
              <p:cNvSpPr txBox="1"/>
              <p:nvPr/>
            </p:nvSpPr>
            <p:spPr>
              <a:xfrm>
                <a:off x="7429736" y="2498130"/>
                <a:ext cx="3658892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TW" sz="24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 Bold" panose="020B0704020202020204" pitchFamily="34" charset="0"/>
                  </a:rPr>
                  <a:t>PlexNet</a:t>
                </a:r>
                <a:endParaRPr lang="en-US" altLang="zh-TW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Bold" panose="020B0704020202020204" pitchFamily="34" charset="0"/>
                </a:endParaRPr>
              </a:p>
            </p:txBody>
          </p:sp>
          <p:sp>
            <p:nvSpPr>
              <p:cNvPr id="13" name="Google Shape;4729;p81">
                <a:extLst>
                  <a:ext uri="{FF2B5EF4-FFF2-40B4-BE49-F238E27FC236}">
                    <a16:creationId xmlns:a16="http://schemas.microsoft.com/office/drawing/2014/main" id="{6C8DF74D-700B-1C1A-B572-327B6B1D4EAD}"/>
                  </a:ext>
                </a:extLst>
              </p:cNvPr>
              <p:cNvSpPr/>
              <p:nvPr/>
            </p:nvSpPr>
            <p:spPr>
              <a:xfrm flipH="1">
                <a:off x="6803093" y="3613079"/>
                <a:ext cx="344904" cy="293343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" name="TextBox 80">
                <a:extLst>
                  <a:ext uri="{FF2B5EF4-FFF2-40B4-BE49-F238E27FC236}">
                    <a16:creationId xmlns:a16="http://schemas.microsoft.com/office/drawing/2014/main" id="{1E72D900-6084-5F43-CDEF-F0ADF7A30565}"/>
                  </a:ext>
                </a:extLst>
              </p:cNvPr>
              <p:cNvSpPr txBox="1"/>
              <p:nvPr/>
            </p:nvSpPr>
            <p:spPr>
              <a:xfrm>
                <a:off x="7429735" y="3637356"/>
                <a:ext cx="4608293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TW" sz="24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 Bold" panose="020B0704020202020204" pitchFamily="34" charset="0"/>
                  </a:rPr>
                  <a:t>ResNet</a:t>
                </a:r>
                <a:endParaRPr lang="en-US" altLang="zh-TW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Bold" panose="020B0704020202020204" pitchFamily="34" charset="0"/>
                </a:endParaRPr>
              </a:p>
            </p:txBody>
          </p:sp>
          <p:sp>
            <p:nvSpPr>
              <p:cNvPr id="16" name="Google Shape;4726;p81">
                <a:extLst>
                  <a:ext uri="{FF2B5EF4-FFF2-40B4-BE49-F238E27FC236}">
                    <a16:creationId xmlns:a16="http://schemas.microsoft.com/office/drawing/2014/main" id="{4D7EE434-F4EA-0AEB-0322-D336E8456A20}"/>
                  </a:ext>
                </a:extLst>
              </p:cNvPr>
              <p:cNvSpPr/>
              <p:nvPr/>
            </p:nvSpPr>
            <p:spPr>
              <a:xfrm flipH="1">
                <a:off x="6803093" y="4752305"/>
                <a:ext cx="344904" cy="293343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" name="TextBox 77">
                <a:extLst>
                  <a:ext uri="{FF2B5EF4-FFF2-40B4-BE49-F238E27FC236}">
                    <a16:creationId xmlns:a16="http://schemas.microsoft.com/office/drawing/2014/main" id="{F6FE5892-6F9F-A8DC-2524-CB90BECDAB51}"/>
                  </a:ext>
                </a:extLst>
              </p:cNvPr>
              <p:cNvSpPr txBox="1"/>
              <p:nvPr/>
            </p:nvSpPr>
            <p:spPr>
              <a:xfrm>
                <a:off x="7429736" y="4776582"/>
                <a:ext cx="3658892" cy="32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altLang="zh-TW" sz="24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 Bold" panose="020B0704020202020204" pitchFamily="34" charset="0"/>
                  </a:rPr>
                  <a:t>SENet</a:t>
                </a:r>
                <a:endParaRPr 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Jost" pitchFamily="2" charset="0"/>
                  <a:ea typeface="Jost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Google Shape;4726;p81">
              <a:extLst>
                <a:ext uri="{FF2B5EF4-FFF2-40B4-BE49-F238E27FC236}">
                  <a16:creationId xmlns:a16="http://schemas.microsoft.com/office/drawing/2014/main" id="{4C8F7BE4-D8BB-48DB-9C86-DA7E24B6579C}"/>
                </a:ext>
              </a:extLst>
            </p:cNvPr>
            <p:cNvSpPr/>
            <p:nvPr/>
          </p:nvSpPr>
          <p:spPr>
            <a:xfrm flipH="1">
              <a:off x="6331415" y="5538097"/>
              <a:ext cx="344904" cy="293343"/>
            </a:xfrm>
            <a:custGeom>
              <a:avLst/>
              <a:gdLst/>
              <a:ahLst/>
              <a:cxnLst/>
              <a:rect l="l" t="t" r="r" b="b"/>
              <a:pathLst>
                <a:path w="1184" h="1007" extrusionOk="0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TextBox 77">
              <a:extLst>
                <a:ext uri="{FF2B5EF4-FFF2-40B4-BE49-F238E27FC236}">
                  <a16:creationId xmlns:a16="http://schemas.microsoft.com/office/drawing/2014/main" id="{67C41BF9-CF29-A998-9B4A-BF0A9120B4AA}"/>
                </a:ext>
              </a:extLst>
            </p:cNvPr>
            <p:cNvSpPr txBox="1"/>
            <p:nvPr/>
          </p:nvSpPr>
          <p:spPr>
            <a:xfrm>
              <a:off x="6958058" y="5621329"/>
              <a:ext cx="3658892" cy="34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TW" sz="2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DenseNet</a:t>
              </a:r>
              <a:endPara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19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0">
            <a:extLst>
              <a:ext uri="{FF2B5EF4-FFF2-40B4-BE49-F238E27FC236}">
                <a16:creationId xmlns:a16="http://schemas.microsoft.com/office/drawing/2014/main" id="{24D7A102-48E4-B163-87C9-B31C0103D89B}"/>
              </a:ext>
            </a:extLst>
          </p:cNvPr>
          <p:cNvSpPr txBox="1"/>
          <p:nvPr/>
        </p:nvSpPr>
        <p:spPr>
          <a:xfrm>
            <a:off x="431799" y="511981"/>
            <a:ext cx="9735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3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 模型實證結果與比較</a:t>
            </a:r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-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模型參數</a:t>
            </a:r>
          </a:p>
          <a:p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03A266-9296-8370-1147-8E26429DCFD1}"/>
              </a:ext>
            </a:extLst>
          </p:cNvPr>
          <p:cNvSpPr txBox="1"/>
          <p:nvPr/>
        </p:nvSpPr>
        <p:spPr>
          <a:xfrm>
            <a:off x="2362200" y="3198167"/>
            <a:ext cx="8545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batch_size=32   epochs=10  validation_split=0.2</a:t>
            </a:r>
          </a:p>
        </p:txBody>
      </p:sp>
    </p:spTree>
    <p:extLst>
      <p:ext uri="{BB962C8B-B14F-4D97-AF65-F5344CB8AC3E}">
        <p14:creationId xmlns:p14="http://schemas.microsoft.com/office/powerpoint/2010/main" val="108007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3.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模型實證結果與比較</a:t>
            </a:r>
          </a:p>
          <a:p>
            <a:endParaRPr lang="en-US" sz="4000" b="1" dirty="0">
              <a:solidFill>
                <a:schemeClr val="accent2"/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F34DF3F-C897-728C-892D-B1826B939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00558"/>
              </p:ext>
            </p:extLst>
          </p:nvPr>
        </p:nvGraphicFramePr>
        <p:xfrm>
          <a:off x="957677" y="1860624"/>
          <a:ext cx="10276645" cy="39906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5329">
                  <a:extLst>
                    <a:ext uri="{9D8B030D-6E8A-4147-A177-3AD203B41FA5}">
                      <a16:colId xmlns:a16="http://schemas.microsoft.com/office/drawing/2014/main" val="2978355032"/>
                    </a:ext>
                  </a:extLst>
                </a:gridCol>
                <a:gridCol w="2055329">
                  <a:extLst>
                    <a:ext uri="{9D8B030D-6E8A-4147-A177-3AD203B41FA5}">
                      <a16:colId xmlns:a16="http://schemas.microsoft.com/office/drawing/2014/main" val="3146752417"/>
                    </a:ext>
                  </a:extLst>
                </a:gridCol>
                <a:gridCol w="2055329">
                  <a:extLst>
                    <a:ext uri="{9D8B030D-6E8A-4147-A177-3AD203B41FA5}">
                      <a16:colId xmlns:a16="http://schemas.microsoft.com/office/drawing/2014/main" val="2756845039"/>
                    </a:ext>
                  </a:extLst>
                </a:gridCol>
                <a:gridCol w="2055329">
                  <a:extLst>
                    <a:ext uri="{9D8B030D-6E8A-4147-A177-3AD203B41FA5}">
                      <a16:colId xmlns:a16="http://schemas.microsoft.com/office/drawing/2014/main" val="1205974007"/>
                    </a:ext>
                  </a:extLst>
                </a:gridCol>
                <a:gridCol w="2055329">
                  <a:extLst>
                    <a:ext uri="{9D8B030D-6E8A-4147-A177-3AD203B41FA5}">
                      <a16:colId xmlns:a16="http://schemas.microsoft.com/office/drawing/2014/main" val="427160450"/>
                    </a:ext>
                  </a:extLst>
                </a:gridCol>
              </a:tblGrid>
              <a:tr h="765847"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PlexNet</a:t>
                      </a:r>
                      <a:endPara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1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ResNet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SENet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DenseNet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01893"/>
                  </a:ext>
                </a:extLst>
              </a:tr>
              <a:tr h="7995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0.37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0.72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0.78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69582"/>
                  </a:ext>
                </a:extLst>
              </a:tr>
              <a:tr h="799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0.42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0.72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72618"/>
                  </a:ext>
                </a:extLst>
              </a:tr>
              <a:tr h="7995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0.72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0.32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0.71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77945"/>
                  </a:ext>
                </a:extLst>
              </a:tr>
              <a:tr h="7995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0.65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0.26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0.62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84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4626417" y="2294212"/>
            <a:ext cx="2811579" cy="90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itchFamily="34" charset="-122"/>
              </a:defRPr>
            </a:lvl1pPr>
          </a:lstStyle>
          <a:p>
            <a:r>
              <a:rPr lang="en-US" altLang="zh-CN" sz="5865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Part</a:t>
            </a:r>
            <a:r>
              <a:rPr lang="zh-TW" altLang="en-US" sz="5865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</a:t>
            </a:r>
            <a:r>
              <a:rPr lang="en-US" altLang="zh-TW" sz="5865" b="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4</a:t>
            </a:r>
            <a:endParaRPr lang="zh-CN" altLang="en-US" sz="5865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633E97-2CF7-39B5-6E7C-41EFEC8D00CA}"/>
              </a:ext>
            </a:extLst>
          </p:cNvPr>
          <p:cNvSpPr txBox="1"/>
          <p:nvPr/>
        </p:nvSpPr>
        <p:spPr>
          <a:xfrm>
            <a:off x="4270678" y="3311001"/>
            <a:ext cx="6805584" cy="135421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zh-TW" altLang="en-US" sz="4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old" panose="020B0704020202020204" pitchFamily="34" charset="0"/>
                <a:sym typeface="Inter"/>
              </a:rPr>
              <a:t>結論</a:t>
            </a:r>
          </a:p>
          <a:p>
            <a:pPr algn="ctr"/>
            <a:endParaRPr lang="en-US" altLang="zh-TW" sz="44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Bold" panose="020B0704020202020204" pitchFamily="34" charset="0"/>
              <a:sym typeface="Inter"/>
            </a:endParaRPr>
          </a:p>
        </p:txBody>
      </p:sp>
      <p:grpSp>
        <p:nvGrpSpPr>
          <p:cNvPr id="24" name="组合 5">
            <a:extLst>
              <a:ext uri="{FF2B5EF4-FFF2-40B4-BE49-F238E27FC236}">
                <a16:creationId xmlns:a16="http://schemas.microsoft.com/office/drawing/2014/main" id="{94F58C65-E01A-FC26-348F-0F501ADB1AC6}"/>
              </a:ext>
            </a:extLst>
          </p:cNvPr>
          <p:cNvGrpSpPr/>
          <p:nvPr/>
        </p:nvGrpSpPr>
        <p:grpSpPr>
          <a:xfrm>
            <a:off x="1097816" y="1623598"/>
            <a:ext cx="2301366" cy="2943206"/>
            <a:chOff x="7230304" y="933723"/>
            <a:chExt cx="394594" cy="506457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5C1F88F5-8BF2-CCEB-DBBB-CD29B5617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65" y="1170356"/>
              <a:ext cx="4303" cy="31961"/>
            </a:xfrm>
            <a:custGeom>
              <a:avLst/>
              <a:gdLst>
                <a:gd name="T0" fmla="*/ 5 w 5"/>
                <a:gd name="T1" fmla="*/ 0 h 38"/>
                <a:gd name="T2" fmla="*/ 0 w 5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38">
                  <a:moveTo>
                    <a:pt x="5" y="0"/>
                  </a:moveTo>
                  <a:cubicBezTo>
                    <a:pt x="5" y="0"/>
                    <a:pt x="0" y="27"/>
                    <a:pt x="0" y="38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49533EC-FBC3-A986-591E-58E99A8D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903" y="1167898"/>
              <a:ext cx="8605" cy="27659"/>
            </a:xfrm>
            <a:custGeom>
              <a:avLst/>
              <a:gdLst>
                <a:gd name="T0" fmla="*/ 0 w 10"/>
                <a:gd name="T1" fmla="*/ 0 h 33"/>
                <a:gd name="T2" fmla="*/ 10 w 10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33">
                  <a:moveTo>
                    <a:pt x="0" y="0"/>
                  </a:moveTo>
                  <a:cubicBezTo>
                    <a:pt x="0" y="0"/>
                    <a:pt x="7" y="13"/>
                    <a:pt x="10" y="33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55BC2FE3-FD1D-6139-C2D5-ACF2E3832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020" y="1147000"/>
              <a:ext cx="23971" cy="20283"/>
            </a:xfrm>
            <a:custGeom>
              <a:avLst/>
              <a:gdLst>
                <a:gd name="T0" fmla="*/ 0 w 29"/>
                <a:gd name="T1" fmla="*/ 0 h 24"/>
                <a:gd name="T2" fmla="*/ 29 w 29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cubicBezTo>
                    <a:pt x="0" y="0"/>
                    <a:pt x="27" y="13"/>
                    <a:pt x="29" y="24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2F418CA-4156-C3B3-68D2-27BBBA78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982" y="1353517"/>
              <a:ext cx="242165" cy="86663"/>
            </a:xfrm>
            <a:custGeom>
              <a:avLst/>
              <a:gdLst>
                <a:gd name="T0" fmla="*/ 281 w 289"/>
                <a:gd name="T1" fmla="*/ 0 h 104"/>
                <a:gd name="T2" fmla="*/ 289 w 289"/>
                <a:gd name="T3" fmla="*/ 3 h 104"/>
                <a:gd name="T4" fmla="*/ 166 w 289"/>
                <a:gd name="T5" fmla="*/ 97 h 104"/>
                <a:gd name="T6" fmla="*/ 0 w 289"/>
                <a:gd name="T7" fmla="*/ 40 h 104"/>
                <a:gd name="T8" fmla="*/ 21 w 289"/>
                <a:gd name="T9" fmla="*/ 30 h 104"/>
                <a:gd name="T10" fmla="*/ 32 w 289"/>
                <a:gd name="T11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104">
                  <a:moveTo>
                    <a:pt x="281" y="0"/>
                  </a:moveTo>
                  <a:cubicBezTo>
                    <a:pt x="289" y="3"/>
                    <a:pt x="289" y="3"/>
                    <a:pt x="289" y="3"/>
                  </a:cubicBezTo>
                  <a:cubicBezTo>
                    <a:pt x="289" y="3"/>
                    <a:pt x="215" y="72"/>
                    <a:pt x="166" y="97"/>
                  </a:cubicBezTo>
                  <a:cubicBezTo>
                    <a:pt x="166" y="97"/>
                    <a:pt x="75" y="104"/>
                    <a:pt x="0" y="40"/>
                  </a:cubicBezTo>
                  <a:cubicBezTo>
                    <a:pt x="0" y="40"/>
                    <a:pt x="6" y="38"/>
                    <a:pt x="21" y="30"/>
                  </a:cubicBezTo>
                  <a:cubicBezTo>
                    <a:pt x="32" y="24"/>
                    <a:pt x="32" y="24"/>
                    <a:pt x="32" y="24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B01D099D-740D-13A5-EF32-DC1B861BB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928" y="1286522"/>
              <a:ext cx="275970" cy="120468"/>
            </a:xfrm>
            <a:custGeom>
              <a:avLst/>
              <a:gdLst>
                <a:gd name="T0" fmla="*/ 172 w 330"/>
                <a:gd name="T1" fmla="*/ 11 h 144"/>
                <a:gd name="T2" fmla="*/ 193 w 330"/>
                <a:gd name="T3" fmla="*/ 0 h 144"/>
                <a:gd name="T4" fmla="*/ 212 w 330"/>
                <a:gd name="T5" fmla="*/ 14 h 144"/>
                <a:gd name="T6" fmla="*/ 235 w 330"/>
                <a:gd name="T7" fmla="*/ 27 h 144"/>
                <a:gd name="T8" fmla="*/ 330 w 330"/>
                <a:gd name="T9" fmla="*/ 61 h 144"/>
                <a:gd name="T10" fmla="*/ 234 w 330"/>
                <a:gd name="T11" fmla="*/ 109 h 144"/>
                <a:gd name="T12" fmla="*/ 151 w 330"/>
                <a:gd name="T13" fmla="*/ 133 h 144"/>
                <a:gd name="T14" fmla="*/ 0 w 330"/>
                <a:gd name="T15" fmla="*/ 36 h 144"/>
                <a:gd name="T16" fmla="*/ 35 w 330"/>
                <a:gd name="T17" fmla="*/ 39 h 144"/>
                <a:gd name="T18" fmla="*/ 46 w 330"/>
                <a:gd name="T19" fmla="*/ 39 h 144"/>
                <a:gd name="T20" fmla="*/ 62 w 330"/>
                <a:gd name="T21" fmla="*/ 37 h 144"/>
                <a:gd name="T22" fmla="*/ 115 w 330"/>
                <a:gd name="T23" fmla="*/ 26 h 144"/>
                <a:gd name="T24" fmla="*/ 156 w 330"/>
                <a:gd name="T25" fmla="*/ 17 h 144"/>
                <a:gd name="T26" fmla="*/ 162 w 330"/>
                <a:gd name="T27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44">
                  <a:moveTo>
                    <a:pt x="172" y="11"/>
                  </a:moveTo>
                  <a:cubicBezTo>
                    <a:pt x="172" y="11"/>
                    <a:pt x="181" y="9"/>
                    <a:pt x="193" y="0"/>
                  </a:cubicBezTo>
                  <a:cubicBezTo>
                    <a:pt x="193" y="0"/>
                    <a:pt x="200" y="6"/>
                    <a:pt x="212" y="14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61" y="42"/>
                    <a:pt x="295" y="57"/>
                    <a:pt x="330" y="61"/>
                  </a:cubicBezTo>
                  <a:cubicBezTo>
                    <a:pt x="330" y="61"/>
                    <a:pt x="291" y="91"/>
                    <a:pt x="234" y="109"/>
                  </a:cubicBezTo>
                  <a:cubicBezTo>
                    <a:pt x="189" y="123"/>
                    <a:pt x="151" y="133"/>
                    <a:pt x="151" y="133"/>
                  </a:cubicBezTo>
                  <a:cubicBezTo>
                    <a:pt x="56" y="144"/>
                    <a:pt x="0" y="36"/>
                    <a:pt x="0" y="36"/>
                  </a:cubicBezTo>
                  <a:cubicBezTo>
                    <a:pt x="9" y="39"/>
                    <a:pt x="21" y="40"/>
                    <a:pt x="35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79" y="34"/>
                    <a:pt x="98" y="30"/>
                    <a:pt x="115" y="2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62" y="15"/>
                    <a:pt x="162" y="15"/>
                    <a:pt x="162" y="15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499ABDED-4295-142D-A802-ABCDB80C7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630" y="1370726"/>
              <a:ext cx="75600" cy="27044"/>
            </a:xfrm>
            <a:custGeom>
              <a:avLst/>
              <a:gdLst>
                <a:gd name="T0" fmla="*/ 91 w 91"/>
                <a:gd name="T1" fmla="*/ 30 h 32"/>
                <a:gd name="T2" fmla="*/ 49 w 91"/>
                <a:gd name="T3" fmla="*/ 0 h 32"/>
                <a:gd name="T4" fmla="*/ 0 w 91"/>
                <a:gd name="T5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32">
                  <a:moveTo>
                    <a:pt x="91" y="30"/>
                  </a:moveTo>
                  <a:cubicBezTo>
                    <a:pt x="91" y="30"/>
                    <a:pt x="55" y="32"/>
                    <a:pt x="49" y="0"/>
                  </a:cubicBezTo>
                  <a:cubicBezTo>
                    <a:pt x="49" y="0"/>
                    <a:pt x="30" y="24"/>
                    <a:pt x="0" y="9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E9E5C572-FA89-8B95-1940-FF7FDE0C2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60" y="1008708"/>
              <a:ext cx="163492" cy="138292"/>
            </a:xfrm>
            <a:custGeom>
              <a:avLst/>
              <a:gdLst>
                <a:gd name="T0" fmla="*/ 196 w 196"/>
                <a:gd name="T1" fmla="*/ 101 h 165"/>
                <a:gd name="T2" fmla="*/ 131 w 196"/>
                <a:gd name="T3" fmla="*/ 142 h 165"/>
                <a:gd name="T4" fmla="*/ 69 w 196"/>
                <a:gd name="T5" fmla="*/ 159 h 165"/>
                <a:gd name="T6" fmla="*/ 12 w 196"/>
                <a:gd name="T7" fmla="*/ 142 h 165"/>
                <a:gd name="T8" fmla="*/ 17 w 196"/>
                <a:gd name="T9" fmla="*/ 36 h 165"/>
                <a:gd name="T10" fmla="*/ 36 w 196"/>
                <a:gd name="T11" fmla="*/ 12 h 165"/>
                <a:gd name="T12" fmla="*/ 87 w 196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65">
                  <a:moveTo>
                    <a:pt x="196" y="101"/>
                  </a:moveTo>
                  <a:cubicBezTo>
                    <a:pt x="177" y="119"/>
                    <a:pt x="151" y="133"/>
                    <a:pt x="131" y="142"/>
                  </a:cubicBezTo>
                  <a:cubicBezTo>
                    <a:pt x="112" y="150"/>
                    <a:pt x="90" y="157"/>
                    <a:pt x="69" y="159"/>
                  </a:cubicBezTo>
                  <a:cubicBezTo>
                    <a:pt x="48" y="162"/>
                    <a:pt x="21" y="165"/>
                    <a:pt x="12" y="142"/>
                  </a:cubicBezTo>
                  <a:cubicBezTo>
                    <a:pt x="0" y="111"/>
                    <a:pt x="2" y="66"/>
                    <a:pt x="17" y="36"/>
                  </a:cubicBezTo>
                  <a:cubicBezTo>
                    <a:pt x="19" y="32"/>
                    <a:pt x="30" y="12"/>
                    <a:pt x="36" y="12"/>
                  </a:cubicBezTo>
                  <a:cubicBezTo>
                    <a:pt x="36" y="12"/>
                    <a:pt x="60" y="14"/>
                    <a:pt x="87" y="0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6097ACB3-F10E-529C-A4DE-1DF7B074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655" y="942328"/>
              <a:ext cx="169024" cy="141365"/>
            </a:xfrm>
            <a:custGeom>
              <a:avLst/>
              <a:gdLst>
                <a:gd name="T0" fmla="*/ 13 w 202"/>
                <a:gd name="T1" fmla="*/ 85 h 169"/>
                <a:gd name="T2" fmla="*/ 2 w 202"/>
                <a:gd name="T3" fmla="*/ 32 h 169"/>
                <a:gd name="T4" fmla="*/ 8 w 202"/>
                <a:gd name="T5" fmla="*/ 18 h 169"/>
                <a:gd name="T6" fmla="*/ 37 w 202"/>
                <a:gd name="T7" fmla="*/ 3 h 169"/>
                <a:gd name="T8" fmla="*/ 53 w 202"/>
                <a:gd name="T9" fmla="*/ 10 h 169"/>
                <a:gd name="T10" fmla="*/ 88 w 202"/>
                <a:gd name="T11" fmla="*/ 57 h 169"/>
                <a:gd name="T12" fmla="*/ 97 w 202"/>
                <a:gd name="T13" fmla="*/ 57 h 169"/>
                <a:gd name="T14" fmla="*/ 121 w 202"/>
                <a:gd name="T15" fmla="*/ 62 h 169"/>
                <a:gd name="T16" fmla="*/ 183 w 202"/>
                <a:gd name="T17" fmla="*/ 107 h 169"/>
                <a:gd name="T18" fmla="*/ 186 w 202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69">
                  <a:moveTo>
                    <a:pt x="13" y="85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0" y="20"/>
                    <a:pt x="8" y="18"/>
                    <a:pt x="8" y="1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7" y="0"/>
                    <a:pt x="53" y="10"/>
                    <a:pt x="53" y="10"/>
                  </a:cubicBezTo>
                  <a:cubicBezTo>
                    <a:pt x="53" y="10"/>
                    <a:pt x="88" y="57"/>
                    <a:pt x="88" y="57"/>
                  </a:cubicBezTo>
                  <a:cubicBezTo>
                    <a:pt x="88" y="58"/>
                    <a:pt x="96" y="57"/>
                    <a:pt x="97" y="57"/>
                  </a:cubicBezTo>
                  <a:cubicBezTo>
                    <a:pt x="105" y="58"/>
                    <a:pt x="113" y="60"/>
                    <a:pt x="121" y="62"/>
                  </a:cubicBezTo>
                  <a:cubicBezTo>
                    <a:pt x="147" y="70"/>
                    <a:pt x="166" y="86"/>
                    <a:pt x="183" y="107"/>
                  </a:cubicBezTo>
                  <a:cubicBezTo>
                    <a:pt x="202" y="129"/>
                    <a:pt x="199" y="150"/>
                    <a:pt x="186" y="169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1B82CB1F-7883-298B-CED8-5074285E7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9992" y="970601"/>
              <a:ext cx="7990" cy="12293"/>
            </a:xfrm>
            <a:prstGeom prst="line">
              <a:avLst/>
            </a:pr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DF11CA49-A23C-BFDC-558D-F16FC4A49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2167" y="977362"/>
              <a:ext cx="4917" cy="14751"/>
            </a:xfrm>
            <a:prstGeom prst="line">
              <a:avLst/>
            </a:pr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8228C38-C106-B483-4BA8-90CCE2BC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2499" y="933723"/>
              <a:ext cx="25815" cy="23356"/>
            </a:xfrm>
            <a:custGeom>
              <a:avLst/>
              <a:gdLst>
                <a:gd name="T0" fmla="*/ 31 w 31"/>
                <a:gd name="T1" fmla="*/ 13 h 28"/>
                <a:gd name="T2" fmla="*/ 25 w 31"/>
                <a:gd name="T3" fmla="*/ 5 h 28"/>
                <a:gd name="T4" fmla="*/ 16 w 31"/>
                <a:gd name="T5" fmla="*/ 2 h 28"/>
                <a:gd name="T6" fmla="*/ 4 w 31"/>
                <a:gd name="T7" fmla="*/ 7 h 28"/>
                <a:gd name="T8" fmla="*/ 2 w 31"/>
                <a:gd name="T9" fmla="*/ 17 h 28"/>
                <a:gd name="T10" fmla="*/ 4 w 3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8">
                  <a:moveTo>
                    <a:pt x="31" y="13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1" y="0"/>
                    <a:pt x="16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0" y="11"/>
                    <a:pt x="2" y="17"/>
                  </a:cubicBezTo>
                  <a:cubicBezTo>
                    <a:pt x="4" y="28"/>
                    <a:pt x="4" y="28"/>
                    <a:pt x="4" y="28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2331E3E-DE97-793D-AA0E-B7B930301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0304" y="954620"/>
              <a:ext cx="95268" cy="170868"/>
            </a:xfrm>
            <a:custGeom>
              <a:avLst/>
              <a:gdLst>
                <a:gd name="T0" fmla="*/ 112 w 114"/>
                <a:gd name="T1" fmla="*/ 0 h 204"/>
                <a:gd name="T2" fmla="*/ 7 w 114"/>
                <a:gd name="T3" fmla="*/ 186 h 204"/>
                <a:gd name="T4" fmla="*/ 11 w 114"/>
                <a:gd name="T5" fmla="*/ 199 h 204"/>
                <a:gd name="T6" fmla="*/ 28 w 114"/>
                <a:gd name="T7" fmla="*/ 194 h 204"/>
                <a:gd name="T8" fmla="*/ 114 w 114"/>
                <a:gd name="T9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4">
                  <a:moveTo>
                    <a:pt x="112" y="0"/>
                  </a:move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0" y="194"/>
                    <a:pt x="11" y="199"/>
                  </a:cubicBezTo>
                  <a:cubicBezTo>
                    <a:pt x="11" y="199"/>
                    <a:pt x="23" y="204"/>
                    <a:pt x="28" y="194"/>
                  </a:cubicBezTo>
                  <a:cubicBezTo>
                    <a:pt x="54" y="142"/>
                    <a:pt x="114" y="36"/>
                    <a:pt x="114" y="36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D15F5592-205F-3262-5F14-BF3FD22BF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3377" y="1121186"/>
              <a:ext cx="101414" cy="228029"/>
            </a:xfrm>
            <a:custGeom>
              <a:avLst/>
              <a:gdLst>
                <a:gd name="T0" fmla="*/ 121 w 121"/>
                <a:gd name="T1" fmla="*/ 272 h 273"/>
                <a:gd name="T2" fmla="*/ 103 w 121"/>
                <a:gd name="T3" fmla="*/ 223 h 273"/>
                <a:gd name="T4" fmla="*/ 90 w 121"/>
                <a:gd name="T5" fmla="*/ 186 h 273"/>
                <a:gd name="T6" fmla="*/ 82 w 121"/>
                <a:gd name="T7" fmla="*/ 162 h 273"/>
                <a:gd name="T8" fmla="*/ 25 w 121"/>
                <a:gd name="T9" fmla="*/ 8 h 273"/>
                <a:gd name="T10" fmla="*/ 10 w 121"/>
                <a:gd name="T11" fmla="*/ 5 h 273"/>
                <a:gd name="T12" fmla="*/ 3 w 121"/>
                <a:gd name="T13" fmla="*/ 14 h 273"/>
                <a:gd name="T14" fmla="*/ 61 w 121"/>
                <a:gd name="T15" fmla="*/ 165 h 273"/>
                <a:gd name="T16" fmla="*/ 69 w 121"/>
                <a:gd name="T17" fmla="*/ 186 h 273"/>
                <a:gd name="T18" fmla="*/ 83 w 121"/>
                <a:gd name="T19" fmla="*/ 226 h 273"/>
                <a:gd name="T20" fmla="*/ 100 w 121"/>
                <a:gd name="T2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273">
                  <a:moveTo>
                    <a:pt x="121" y="272"/>
                  </a:moveTo>
                  <a:cubicBezTo>
                    <a:pt x="103" y="223"/>
                    <a:pt x="103" y="223"/>
                    <a:pt x="103" y="223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1" y="0"/>
                    <a:pt x="10" y="5"/>
                    <a:pt x="10" y="5"/>
                  </a:cubicBezTo>
                  <a:cubicBezTo>
                    <a:pt x="0" y="8"/>
                    <a:pt x="3" y="14"/>
                    <a:pt x="3" y="14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69" y="186"/>
                    <a:pt x="69" y="186"/>
                    <a:pt x="69" y="18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100" y="273"/>
                    <a:pt x="100" y="273"/>
                    <a:pt x="100" y="273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412F3E15-6668-95A9-D58F-9F30F87A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8909" y="1349829"/>
              <a:ext cx="159190" cy="66380"/>
            </a:xfrm>
            <a:custGeom>
              <a:avLst/>
              <a:gdLst>
                <a:gd name="T0" fmla="*/ 191 w 191"/>
                <a:gd name="T1" fmla="*/ 68 h 79"/>
                <a:gd name="T2" fmla="*/ 105 w 191"/>
                <a:gd name="T3" fmla="*/ 78 h 79"/>
                <a:gd name="T4" fmla="*/ 44 w 191"/>
                <a:gd name="T5" fmla="*/ 75 h 79"/>
                <a:gd name="T6" fmla="*/ 21 w 191"/>
                <a:gd name="T7" fmla="*/ 70 h 79"/>
                <a:gd name="T8" fmla="*/ 4 w 191"/>
                <a:gd name="T9" fmla="*/ 62 h 79"/>
                <a:gd name="T10" fmla="*/ 2 w 191"/>
                <a:gd name="T11" fmla="*/ 44 h 79"/>
                <a:gd name="T12" fmla="*/ 2 w 191"/>
                <a:gd name="T13" fmla="*/ 44 h 79"/>
                <a:gd name="T14" fmla="*/ 21 w 191"/>
                <a:gd name="T15" fmla="*/ 22 h 79"/>
                <a:gd name="T16" fmla="*/ 51 w 191"/>
                <a:gd name="T17" fmla="*/ 8 h 79"/>
                <a:gd name="T18" fmla="*/ 69 w 191"/>
                <a:gd name="T19" fmla="*/ 3 h 79"/>
                <a:gd name="T20" fmla="*/ 105 w 191"/>
                <a:gd name="T21" fmla="*/ 0 h 79"/>
                <a:gd name="T22" fmla="*/ 168 w 191"/>
                <a:gd name="T2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9">
                  <a:moveTo>
                    <a:pt x="191" y="68"/>
                  </a:moveTo>
                  <a:cubicBezTo>
                    <a:pt x="161" y="79"/>
                    <a:pt x="105" y="78"/>
                    <a:pt x="105" y="78"/>
                  </a:cubicBezTo>
                  <a:cubicBezTo>
                    <a:pt x="85" y="78"/>
                    <a:pt x="64" y="78"/>
                    <a:pt x="44" y="75"/>
                  </a:cubicBezTo>
                  <a:cubicBezTo>
                    <a:pt x="36" y="74"/>
                    <a:pt x="29" y="73"/>
                    <a:pt x="21" y="70"/>
                  </a:cubicBezTo>
                  <a:cubicBezTo>
                    <a:pt x="15" y="69"/>
                    <a:pt x="8" y="66"/>
                    <a:pt x="4" y="62"/>
                  </a:cubicBezTo>
                  <a:cubicBezTo>
                    <a:pt x="0" y="57"/>
                    <a:pt x="1" y="50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34"/>
                    <a:pt x="13" y="28"/>
                    <a:pt x="21" y="22"/>
                  </a:cubicBezTo>
                  <a:cubicBezTo>
                    <a:pt x="30" y="16"/>
                    <a:pt x="40" y="11"/>
                    <a:pt x="51" y="8"/>
                  </a:cubicBezTo>
                  <a:cubicBezTo>
                    <a:pt x="57" y="6"/>
                    <a:pt x="63" y="4"/>
                    <a:pt x="69" y="3"/>
                  </a:cubicBezTo>
                  <a:cubicBezTo>
                    <a:pt x="81" y="1"/>
                    <a:pt x="93" y="0"/>
                    <a:pt x="105" y="0"/>
                  </a:cubicBezTo>
                  <a:cubicBezTo>
                    <a:pt x="128" y="0"/>
                    <a:pt x="150" y="4"/>
                    <a:pt x="168" y="11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90BFB848-DC18-9F6D-EF12-84906EE15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577" y="1381790"/>
              <a:ext cx="97727" cy="6146"/>
            </a:xfrm>
            <a:custGeom>
              <a:avLst/>
              <a:gdLst>
                <a:gd name="T0" fmla="*/ 117 w 117"/>
                <a:gd name="T1" fmla="*/ 4 h 7"/>
                <a:gd name="T2" fmla="*/ 17 w 117"/>
                <a:gd name="T3" fmla="*/ 3 h 7"/>
                <a:gd name="T4" fmla="*/ 0 w 11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7">
                  <a:moveTo>
                    <a:pt x="117" y="4"/>
                  </a:moveTo>
                  <a:cubicBezTo>
                    <a:pt x="77" y="7"/>
                    <a:pt x="41" y="5"/>
                    <a:pt x="1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0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4. 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結論</a:t>
            </a:r>
            <a:endParaRPr lang="en-US" sz="4000" b="1" dirty="0">
              <a:solidFill>
                <a:schemeClr val="accent2"/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1BA9F8-0D79-270F-C941-D66E0CCEF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1" y="2276382"/>
            <a:ext cx="5718037" cy="363875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6DF40A0-BBFD-5153-042E-5A49826ECBF8}"/>
              </a:ext>
            </a:extLst>
          </p:cNvPr>
          <p:cNvSpPr txBox="1"/>
          <p:nvPr/>
        </p:nvSpPr>
        <p:spPr>
          <a:xfrm>
            <a:off x="254000" y="16336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PlexNet</a:t>
            </a: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845180-93EE-CA2D-54D5-EF85FA3199B5}"/>
              </a:ext>
            </a:extLst>
          </p:cNvPr>
          <p:cNvSpPr txBox="1"/>
          <p:nvPr/>
        </p:nvSpPr>
        <p:spPr>
          <a:xfrm>
            <a:off x="6070047" y="16336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altLang="zh-TW" sz="2400" b="1" kern="12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ResNet</a:t>
            </a:r>
            <a:endParaRPr lang="en-US" altLang="zh-TW" sz="2400" b="1" kern="12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圖片 1">
            <a:extLst>
              <a:ext uri="{FF2B5EF4-FFF2-40B4-BE49-F238E27FC236}">
                <a16:creationId xmlns:a16="http://schemas.microsoft.com/office/drawing/2014/main" id="{D4348BC6-1568-AA20-4F88-EA0ADA09B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1" y="2276382"/>
            <a:ext cx="4743300" cy="381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51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4. 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結論</a:t>
            </a:r>
            <a:endParaRPr lang="en-US" sz="4000" b="1" dirty="0">
              <a:solidFill>
                <a:schemeClr val="accent2"/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DF40A0-BBFD-5153-042E-5A49826ECBF8}"/>
              </a:ext>
            </a:extLst>
          </p:cNvPr>
          <p:cNvSpPr txBox="1"/>
          <p:nvPr/>
        </p:nvSpPr>
        <p:spPr>
          <a:xfrm>
            <a:off x="254000" y="16336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SENet</a:t>
            </a: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845180-93EE-CA2D-54D5-EF85FA3199B5}"/>
              </a:ext>
            </a:extLst>
          </p:cNvPr>
          <p:cNvSpPr txBox="1"/>
          <p:nvPr/>
        </p:nvSpPr>
        <p:spPr>
          <a:xfrm>
            <a:off x="6070047" y="16336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altLang="zh-TW" sz="2400" b="1" kern="12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DenseNet</a:t>
            </a:r>
            <a:endParaRPr lang="en-US" altLang="zh-TW" sz="2400" b="1" kern="12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BB4B46E6-0FAA-2A98-6C75-53F5D03B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2300226"/>
            <a:ext cx="5192733" cy="3881885"/>
          </a:xfrm>
          <a:prstGeom prst="rect">
            <a:avLst/>
          </a:prstGeom>
        </p:spPr>
      </p:pic>
      <p:pic>
        <p:nvPicPr>
          <p:cNvPr id="2050" name="圖片 1">
            <a:extLst>
              <a:ext uri="{FF2B5EF4-FFF2-40B4-BE49-F238E27FC236}">
                <a16:creationId xmlns:a16="http://schemas.microsoft.com/office/drawing/2014/main" id="{91DD6A3E-433C-2908-0D8E-C058A53C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09" y="2095287"/>
            <a:ext cx="4822030" cy="388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74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800" y="511981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Outline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776451" y="1408291"/>
            <a:ext cx="10639097" cy="4473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79400" dir="4200000" sx="102000" sy="102000" algn="tl" rotWithShape="0">
              <a:schemeClr val="accent5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955D6C-3DB0-7286-8937-07E0A14443BE}"/>
              </a:ext>
            </a:extLst>
          </p:cNvPr>
          <p:cNvGrpSpPr/>
          <p:nvPr/>
        </p:nvGrpSpPr>
        <p:grpSpPr>
          <a:xfrm>
            <a:off x="1331516" y="1377379"/>
            <a:ext cx="11269617" cy="3311396"/>
            <a:chOff x="1470301" y="1002961"/>
            <a:chExt cx="11269617" cy="3311396"/>
          </a:xfrm>
        </p:grpSpPr>
        <p:grpSp>
          <p:nvGrpSpPr>
            <p:cNvPr id="7" name="Google Shape;100;p2"/>
            <p:cNvGrpSpPr/>
            <p:nvPr/>
          </p:nvGrpSpPr>
          <p:grpSpPr>
            <a:xfrm>
              <a:off x="1470301" y="1002961"/>
              <a:ext cx="6179330" cy="1374543"/>
              <a:chOff x="9378785" y="1941089"/>
              <a:chExt cx="6179330" cy="1374543"/>
            </a:xfrm>
          </p:grpSpPr>
          <p:sp>
            <p:nvSpPr>
              <p:cNvPr id="8" name="Google Shape;101;p2"/>
              <p:cNvSpPr/>
              <p:nvPr/>
            </p:nvSpPr>
            <p:spPr>
              <a:xfrm>
                <a:off x="9378785" y="2566835"/>
                <a:ext cx="582020" cy="5912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endParaRPr sz="16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02;p2"/>
              <p:cNvSpPr/>
              <p:nvPr/>
            </p:nvSpPr>
            <p:spPr>
              <a:xfrm>
                <a:off x="9427285" y="2616105"/>
                <a:ext cx="485018" cy="49271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 b="0" i="0" u="none" strike="noStrike" cap="none" dirty="0">
                    <a:solidFill>
                      <a:schemeClr val="lt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1</a:t>
                </a:r>
                <a:endParaRPr sz="2400" b="0" i="0" u="none" strike="noStrike" cap="none" dirty="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10" name="Google Shape;103;p2"/>
              <p:cNvSpPr txBox="1"/>
              <p:nvPr/>
            </p:nvSpPr>
            <p:spPr>
              <a:xfrm>
                <a:off x="10066760" y="1941089"/>
                <a:ext cx="5491355" cy="1374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91425" bIns="0" anchor="t" anchorCtr="0">
                <a:spAutoFit/>
              </a:bodyPr>
              <a:lstStyle>
                <a:defPPr lvl="0">
                  <a:defRPr lang="en-US"/>
                </a:defPPr>
                <a:lvl1pPr marR="0" indent="0">
                  <a:lnSpc>
                    <a:spcPct val="318718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0" b="1">
                    <a:solidFill>
                      <a:schemeClr val="accent3">
                        <a:lumMod val="75000"/>
                      </a:schemeClr>
                    </a:solidFill>
                    <a:latin typeface="Book Antiqua" panose="02040602050305030304" pitchFamily="18" charset="0"/>
                    <a:ea typeface="Jost" pitchFamily="2" charset="0"/>
                    <a:cs typeface="Arial Bold" panose="020B0704020202020204" pitchFamily="34" charset="0"/>
                  </a:defRPr>
                </a:lvl1pPr>
              </a:lstStyle>
              <a:p>
                <a:r>
                  <a:rPr lang="zh-TW" altLang="en-US" dirty="0"/>
                  <a:t>資料回顧</a:t>
                </a:r>
                <a:endParaRPr lang="en-US" dirty="0"/>
              </a:p>
            </p:txBody>
          </p:sp>
        </p:grpSp>
        <p:grpSp>
          <p:nvGrpSpPr>
            <p:cNvPr id="11" name="Google Shape;100;p2">
              <a:extLst>
                <a:ext uri="{FF2B5EF4-FFF2-40B4-BE49-F238E27FC236}">
                  <a16:creationId xmlns:a16="http://schemas.microsoft.com/office/drawing/2014/main" id="{8FCE24EB-8897-055C-33BA-A6DC69EF0C77}"/>
                </a:ext>
              </a:extLst>
            </p:cNvPr>
            <p:cNvGrpSpPr/>
            <p:nvPr/>
          </p:nvGrpSpPr>
          <p:grpSpPr>
            <a:xfrm>
              <a:off x="1470301" y="2939814"/>
              <a:ext cx="8782655" cy="1374543"/>
              <a:chOff x="9378785" y="1928833"/>
              <a:chExt cx="8782655" cy="1374543"/>
            </a:xfrm>
          </p:grpSpPr>
          <p:sp>
            <p:nvSpPr>
              <p:cNvPr id="12" name="Google Shape;101;p2">
                <a:extLst>
                  <a:ext uri="{FF2B5EF4-FFF2-40B4-BE49-F238E27FC236}">
                    <a16:creationId xmlns:a16="http://schemas.microsoft.com/office/drawing/2014/main" id="{4CD417E9-840D-8632-7478-3A40AA78651E}"/>
                  </a:ext>
                </a:extLst>
              </p:cNvPr>
              <p:cNvSpPr/>
              <p:nvPr/>
            </p:nvSpPr>
            <p:spPr>
              <a:xfrm>
                <a:off x="9378785" y="2566835"/>
                <a:ext cx="582020" cy="5912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endParaRPr sz="16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2;p2">
                <a:extLst>
                  <a:ext uri="{FF2B5EF4-FFF2-40B4-BE49-F238E27FC236}">
                    <a16:creationId xmlns:a16="http://schemas.microsoft.com/office/drawing/2014/main" id="{78E419EC-8227-F039-4861-F1A5111403C7}"/>
                  </a:ext>
                </a:extLst>
              </p:cNvPr>
              <p:cNvSpPr/>
              <p:nvPr/>
            </p:nvSpPr>
            <p:spPr>
              <a:xfrm>
                <a:off x="9427285" y="2616105"/>
                <a:ext cx="485018" cy="49271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lt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3</a:t>
                </a:r>
                <a:endParaRPr sz="2400" b="0" i="0" u="none" strike="noStrike" cap="none" dirty="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14" name="Google Shape;103;p2">
                <a:extLst>
                  <a:ext uri="{FF2B5EF4-FFF2-40B4-BE49-F238E27FC236}">
                    <a16:creationId xmlns:a16="http://schemas.microsoft.com/office/drawing/2014/main" id="{D239AF62-0DF2-AB36-1AEA-1749F3F09957}"/>
                  </a:ext>
                </a:extLst>
              </p:cNvPr>
              <p:cNvSpPr txBox="1"/>
              <p:nvPr/>
            </p:nvSpPr>
            <p:spPr>
              <a:xfrm>
                <a:off x="10066760" y="1928833"/>
                <a:ext cx="8094680" cy="1374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91425" bIns="0" anchor="t" anchorCtr="0">
                <a:spAutoFit/>
              </a:bodyPr>
              <a:lstStyle>
                <a:defPPr lvl="0">
                  <a:defRPr lang="en-US"/>
                </a:defPPr>
                <a:lvl1pPr marR="0" indent="0">
                  <a:lnSpc>
                    <a:spcPct val="318718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0" b="1">
                    <a:solidFill>
                      <a:schemeClr val="accent3">
                        <a:lumMod val="75000"/>
                      </a:schemeClr>
                    </a:solidFill>
                    <a:latin typeface="Book Antiqua" panose="02040602050305030304" pitchFamily="18" charset="0"/>
                    <a:ea typeface="Jost" pitchFamily="2" charset="0"/>
                    <a:cs typeface="Arial Bold" panose="020B0704020202020204" pitchFamily="34" charset="0"/>
                  </a:defRPr>
                </a:lvl1pPr>
              </a:lstStyle>
              <a:p>
                <a:r>
                  <a:rPr lang="zh-TW" altLang="en-US" dirty="0">
                    <a:sym typeface="Inter"/>
                  </a:rPr>
                  <a:t>模型實證結果與比較</a:t>
                </a:r>
                <a:endParaRPr lang="en-US" dirty="0"/>
              </a:p>
            </p:txBody>
          </p:sp>
        </p:grpSp>
        <p:grpSp>
          <p:nvGrpSpPr>
            <p:cNvPr id="15" name="Google Shape;100;p2">
              <a:extLst>
                <a:ext uri="{FF2B5EF4-FFF2-40B4-BE49-F238E27FC236}">
                  <a16:creationId xmlns:a16="http://schemas.microsoft.com/office/drawing/2014/main" id="{DFF41241-4492-DD44-0174-6DF89E02CEA0}"/>
                </a:ext>
              </a:extLst>
            </p:cNvPr>
            <p:cNvGrpSpPr/>
            <p:nvPr/>
          </p:nvGrpSpPr>
          <p:grpSpPr>
            <a:xfrm>
              <a:off x="1470301" y="1962069"/>
              <a:ext cx="11269617" cy="1374543"/>
              <a:chOff x="9378785" y="1925642"/>
              <a:chExt cx="11269617" cy="1374543"/>
            </a:xfrm>
          </p:grpSpPr>
          <p:sp>
            <p:nvSpPr>
              <p:cNvPr id="16" name="Google Shape;101;p2">
                <a:extLst>
                  <a:ext uri="{FF2B5EF4-FFF2-40B4-BE49-F238E27FC236}">
                    <a16:creationId xmlns:a16="http://schemas.microsoft.com/office/drawing/2014/main" id="{6C8E3E04-8EE4-E75C-0AAD-F77F62A31562}"/>
                  </a:ext>
                </a:extLst>
              </p:cNvPr>
              <p:cNvSpPr/>
              <p:nvPr/>
            </p:nvSpPr>
            <p:spPr>
              <a:xfrm>
                <a:off x="9378785" y="2566835"/>
                <a:ext cx="582020" cy="5912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endParaRPr sz="16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2;p2">
                <a:extLst>
                  <a:ext uri="{FF2B5EF4-FFF2-40B4-BE49-F238E27FC236}">
                    <a16:creationId xmlns:a16="http://schemas.microsoft.com/office/drawing/2014/main" id="{CE82C5C5-B8CF-BB4D-EAEA-1B4FCC878EA0}"/>
                  </a:ext>
                </a:extLst>
              </p:cNvPr>
              <p:cNvSpPr/>
              <p:nvPr/>
            </p:nvSpPr>
            <p:spPr>
              <a:xfrm>
                <a:off x="9427285" y="2616105"/>
                <a:ext cx="485018" cy="49271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lt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2</a:t>
                </a:r>
                <a:endParaRPr sz="2400" b="0" i="0" u="none" strike="noStrike" cap="none" dirty="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18" name="Google Shape;103;p2">
                <a:extLst>
                  <a:ext uri="{FF2B5EF4-FFF2-40B4-BE49-F238E27FC236}">
                    <a16:creationId xmlns:a16="http://schemas.microsoft.com/office/drawing/2014/main" id="{0BCBB78D-B427-0549-C9C1-5A6E246F8F66}"/>
                  </a:ext>
                </a:extLst>
              </p:cNvPr>
              <p:cNvSpPr txBox="1"/>
              <p:nvPr/>
            </p:nvSpPr>
            <p:spPr>
              <a:xfrm>
                <a:off x="10009305" y="1925642"/>
                <a:ext cx="10639097" cy="1374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91425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31871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800" b="1" dirty="0">
                    <a:solidFill>
                      <a:schemeClr val="accent3">
                        <a:lumMod val="75000"/>
                      </a:schemeClr>
                    </a:solidFill>
                    <a:latin typeface="Book Antiqua" panose="02040602050305030304" pitchFamily="18" charset="0"/>
                    <a:ea typeface="Jost" pitchFamily="2" charset="0"/>
                    <a:cs typeface="Arial Bold" panose="020B0704020202020204" pitchFamily="34" charset="0"/>
                    <a:sym typeface="Inter"/>
                  </a:rPr>
                  <a:t> 資料前處理</a:t>
                </a:r>
                <a:endParaRPr lang="en-US" sz="2800" b="1" dirty="0">
                  <a:solidFill>
                    <a:schemeClr val="accent3">
                      <a:lumMod val="75000"/>
                    </a:schemeClr>
                  </a:solidFill>
                  <a:latin typeface="Book Antiqua" panose="02040602050305030304" pitchFamily="18" charset="0"/>
                  <a:ea typeface="Jost" pitchFamily="2" charset="0"/>
                  <a:cs typeface="Arial Bold" panose="020B0704020202020204" pitchFamily="34" charset="0"/>
                </a:endParaRPr>
              </a:p>
            </p:txBody>
          </p:sp>
        </p:grpSp>
      </p:grpSp>
      <p:sp>
        <p:nvSpPr>
          <p:cNvPr id="23" name="Google Shape;102;p2">
            <a:extLst>
              <a:ext uri="{FF2B5EF4-FFF2-40B4-BE49-F238E27FC236}">
                <a16:creationId xmlns:a16="http://schemas.microsoft.com/office/drawing/2014/main" id="{ADE84731-8A29-AC9A-B6BD-1B94683FA7F7}"/>
              </a:ext>
            </a:extLst>
          </p:cNvPr>
          <p:cNvSpPr/>
          <p:nvPr/>
        </p:nvSpPr>
        <p:spPr>
          <a:xfrm>
            <a:off x="1382265" y="4956997"/>
            <a:ext cx="485018" cy="492712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4</a:t>
            </a:r>
            <a:endParaRPr sz="2400" b="0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" name="Google Shape;103;p2">
            <a:extLst>
              <a:ext uri="{FF2B5EF4-FFF2-40B4-BE49-F238E27FC236}">
                <a16:creationId xmlns:a16="http://schemas.microsoft.com/office/drawing/2014/main" id="{FB08996E-F2BB-FB5E-68D0-486AD3CE5478}"/>
              </a:ext>
            </a:extLst>
          </p:cNvPr>
          <p:cNvSpPr txBox="1"/>
          <p:nvPr/>
        </p:nvSpPr>
        <p:spPr>
          <a:xfrm>
            <a:off x="2019491" y="4365124"/>
            <a:ext cx="8094680" cy="137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>
            <a:defPPr lvl="0">
              <a:defRPr lang="en-US"/>
            </a:defPPr>
            <a:lvl1pPr marR="0" indent="0">
              <a:lnSpc>
                <a:spcPct val="318718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ea typeface="Jost" pitchFamily="2" charset="0"/>
                <a:cs typeface="Arial Bold" panose="020B0704020202020204" pitchFamily="34" charset="0"/>
              </a:defRPr>
            </a:lvl1pPr>
          </a:lstStyle>
          <a:p>
            <a:r>
              <a:rPr lang="zh-TW" altLang="en-US" dirty="0">
                <a:sym typeface="Inter"/>
              </a:rPr>
              <a:t>結論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4. 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結論</a:t>
            </a:r>
            <a:endParaRPr lang="en-US" sz="4000" b="1" dirty="0">
              <a:solidFill>
                <a:schemeClr val="accent2"/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845180-93EE-CA2D-54D5-EF85FA3199B5}"/>
              </a:ext>
            </a:extLst>
          </p:cNvPr>
          <p:cNvSpPr txBox="1"/>
          <p:nvPr/>
        </p:nvSpPr>
        <p:spPr>
          <a:xfrm>
            <a:off x="1296791" y="2863707"/>
            <a:ext cx="104115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rtl="0" eaLnBrk="1" latinLnBrk="0" hangingPunct="1">
              <a:buFont typeface="Wingdings" panose="05000000000000000000" pitchFamily="2" charset="2"/>
              <a:buChar char="ü"/>
            </a:pPr>
            <a:r>
              <a:rPr lang="en-US" altLang="zh-TW" sz="2400" b="1" kern="12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DenseNet</a:t>
            </a:r>
            <a:r>
              <a:rPr lang="zh-TW" altLang="en-US" sz="2400" b="1" kern="1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結果較平均</a:t>
            </a:r>
            <a:endParaRPr lang="en-US" altLang="zh-TW" sz="2400" b="1" kern="12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 algn="ctr" defTabSz="914400" rtl="0" eaLnBrk="1" latinLnBrk="0" hangingPunct="1">
              <a:buFont typeface="Wingdings" panose="05000000000000000000" pitchFamily="2" charset="2"/>
              <a:buChar char="ü"/>
            </a:pP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914400" rtl="0" eaLnBrk="1" latinLnBrk="0" hangingPunct="1"/>
            <a:endParaRPr lang="en-US" altLang="zh-TW" sz="2400" b="1" kern="12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 defTabSz="914400" rtl="0" eaLnBrk="1" latinLnBrk="0" hangingPunct="1">
              <a:buFont typeface="Wingdings" panose="05000000000000000000" pitchFamily="2" charset="2"/>
              <a:buChar char="ü"/>
            </a:pPr>
            <a:r>
              <a:rPr lang="zh-TW" altLang="en-US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可新增其他資料前處理</a:t>
            </a:r>
            <a:r>
              <a:rPr lang="en-US" altLang="zh-TW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如更多層的波段切割方法</a:t>
            </a:r>
            <a:r>
              <a:rPr lang="en-US" altLang="zh-TW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以汰除資料雜訊</a:t>
            </a:r>
            <a:endParaRPr lang="en-US" altLang="zh-TW" sz="2400" b="1" kern="12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819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參考文獻</a:t>
            </a:r>
            <a:endParaRPr lang="en-US" sz="4000" b="1" dirty="0">
              <a:solidFill>
                <a:schemeClr val="accent2"/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845180-93EE-CA2D-54D5-EF85FA3199B5}"/>
              </a:ext>
            </a:extLst>
          </p:cNvPr>
          <p:cNvSpPr txBox="1"/>
          <p:nvPr/>
        </p:nvSpPr>
        <p:spPr>
          <a:xfrm>
            <a:off x="1331516" y="2069049"/>
            <a:ext cx="104115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rtl="0" eaLnBrk="1" latinLnBrk="0" hangingPunct="1">
              <a:buFont typeface="Wingdings" panose="05000000000000000000" pitchFamily="2" charset="2"/>
              <a:buChar char="l"/>
            </a:pPr>
            <a:r>
              <a:rPr lang="en-US" altLang="zh-TW" sz="2400" b="1" kern="12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PlexNet</a:t>
            </a:r>
            <a:r>
              <a:rPr lang="en-US" altLang="zh-TW" sz="2400" b="1" kern="1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: A fast and robust ECG biometric system for human recognition</a:t>
            </a: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914400" rtl="0" eaLnBrk="1" latinLnBrk="0" hangingPunct="1"/>
            <a:endParaRPr lang="en-US" altLang="zh-TW" sz="2400" b="1" kern="12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 defTabSz="914400" rtl="0" eaLnBrk="1" latinLnBrk="0" hangingPunct="1">
              <a:buFont typeface="Wingdings" panose="05000000000000000000" pitchFamily="2" charset="2"/>
              <a:buChar char="l"/>
            </a:pPr>
            <a:r>
              <a:rPr lang="en-US" altLang="zh-TW" sz="2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‐Attention model for human authentication using ECG signals</a:t>
            </a:r>
          </a:p>
          <a:p>
            <a:pPr marL="342900" indent="-342900" defTabSz="914400" rtl="0" eaLnBrk="1" latinLnBrk="0" hangingPunct="1">
              <a:buFont typeface="Wingdings" panose="05000000000000000000" pitchFamily="2" charset="2"/>
              <a:buChar char="l"/>
            </a:pPr>
            <a:endParaRPr lang="en-US" altLang="zh-TW" sz="2400" b="1" kern="12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 defTabSz="914400" rtl="0" eaLnBrk="1" latinLnBrk="0" hangingPunct="1">
              <a:buFont typeface="Wingdings" panose="05000000000000000000" pitchFamily="2" charset="2"/>
              <a:buChar char="l"/>
            </a:pPr>
            <a:r>
              <a:rPr lang="en-US" altLang="zh-TW" sz="2400" b="1" kern="1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Densely Connected Convolutional Networks</a:t>
            </a:r>
          </a:p>
          <a:p>
            <a:pPr marL="342900" indent="-342900" defTabSz="914400" rtl="0" eaLnBrk="1" latinLnBrk="0" hangingPunct="1">
              <a:buFont typeface="Wingdings" panose="05000000000000000000" pitchFamily="2" charset="2"/>
              <a:buChar char="l"/>
            </a:pP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defTabSz="914400" rtl="0" eaLnBrk="1" latinLnBrk="0" hangingPunct="1">
              <a:buFont typeface="Wingdings" panose="05000000000000000000" pitchFamily="2" charset="2"/>
              <a:buChar char="l"/>
            </a:pP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defTabSz="914400" rtl="0" eaLnBrk="1" latinLnBrk="0" hangingPunct="1">
              <a:buFont typeface="Wingdings" panose="05000000000000000000" pitchFamily="2" charset="2"/>
              <a:buChar char="l"/>
            </a:pPr>
            <a:r>
              <a:rPr lang="en-US" altLang="zh-TW" sz="2400" b="1" kern="1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Squeeze-and-Excitation Networks</a:t>
            </a:r>
          </a:p>
        </p:txBody>
      </p:sp>
    </p:spTree>
    <p:extLst>
      <p:ext uri="{BB962C8B-B14F-4D97-AF65-F5344CB8AC3E}">
        <p14:creationId xmlns:p14="http://schemas.microsoft.com/office/powerpoint/2010/main" val="132766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4626417" y="2294212"/>
            <a:ext cx="2811579" cy="90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itchFamily="34" charset="-122"/>
              </a:defRPr>
            </a:lvl1pPr>
          </a:lstStyle>
          <a:p>
            <a:r>
              <a:rPr lang="en-US" altLang="zh-CN" sz="5865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Part</a:t>
            </a:r>
            <a:r>
              <a:rPr lang="zh-TW" altLang="en-US" sz="5865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</a:t>
            </a:r>
            <a:r>
              <a:rPr lang="en-US" altLang="zh-TW" sz="5865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endParaRPr lang="zh-CN" altLang="en-US" sz="5865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633E97-2CF7-39B5-6E7C-41EFEC8D00CA}"/>
              </a:ext>
            </a:extLst>
          </p:cNvPr>
          <p:cNvSpPr txBox="1"/>
          <p:nvPr/>
        </p:nvSpPr>
        <p:spPr>
          <a:xfrm>
            <a:off x="3926130" y="3346774"/>
            <a:ext cx="6805584" cy="67710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zh-TW" altLang="en-US" sz="4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old" panose="020B0704020202020204" pitchFamily="34" charset="0"/>
                <a:sym typeface="Inter"/>
              </a:rPr>
              <a:t>資 料 回 顧</a:t>
            </a:r>
          </a:p>
        </p:txBody>
      </p:sp>
      <p:grpSp>
        <p:nvGrpSpPr>
          <p:cNvPr id="24" name="组合 5">
            <a:extLst>
              <a:ext uri="{FF2B5EF4-FFF2-40B4-BE49-F238E27FC236}">
                <a16:creationId xmlns:a16="http://schemas.microsoft.com/office/drawing/2014/main" id="{94F58C65-E01A-FC26-348F-0F501ADB1AC6}"/>
              </a:ext>
            </a:extLst>
          </p:cNvPr>
          <p:cNvGrpSpPr/>
          <p:nvPr/>
        </p:nvGrpSpPr>
        <p:grpSpPr>
          <a:xfrm>
            <a:off x="1097816" y="1623598"/>
            <a:ext cx="2301366" cy="2943206"/>
            <a:chOff x="7230304" y="933723"/>
            <a:chExt cx="394594" cy="506457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5C1F88F5-8BF2-CCEB-DBBB-CD29B5617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65" y="1170356"/>
              <a:ext cx="4303" cy="31961"/>
            </a:xfrm>
            <a:custGeom>
              <a:avLst/>
              <a:gdLst>
                <a:gd name="T0" fmla="*/ 5 w 5"/>
                <a:gd name="T1" fmla="*/ 0 h 38"/>
                <a:gd name="T2" fmla="*/ 0 w 5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38">
                  <a:moveTo>
                    <a:pt x="5" y="0"/>
                  </a:moveTo>
                  <a:cubicBezTo>
                    <a:pt x="5" y="0"/>
                    <a:pt x="0" y="27"/>
                    <a:pt x="0" y="38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49533EC-FBC3-A986-591E-58E99A8D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903" y="1167898"/>
              <a:ext cx="8605" cy="27659"/>
            </a:xfrm>
            <a:custGeom>
              <a:avLst/>
              <a:gdLst>
                <a:gd name="T0" fmla="*/ 0 w 10"/>
                <a:gd name="T1" fmla="*/ 0 h 33"/>
                <a:gd name="T2" fmla="*/ 10 w 10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33">
                  <a:moveTo>
                    <a:pt x="0" y="0"/>
                  </a:moveTo>
                  <a:cubicBezTo>
                    <a:pt x="0" y="0"/>
                    <a:pt x="7" y="13"/>
                    <a:pt x="10" y="33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55BC2FE3-FD1D-6139-C2D5-ACF2E3832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020" y="1147000"/>
              <a:ext cx="23971" cy="20283"/>
            </a:xfrm>
            <a:custGeom>
              <a:avLst/>
              <a:gdLst>
                <a:gd name="T0" fmla="*/ 0 w 29"/>
                <a:gd name="T1" fmla="*/ 0 h 24"/>
                <a:gd name="T2" fmla="*/ 29 w 29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cubicBezTo>
                    <a:pt x="0" y="0"/>
                    <a:pt x="27" y="13"/>
                    <a:pt x="29" y="24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2F418CA-4156-C3B3-68D2-27BBBA78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982" y="1353517"/>
              <a:ext cx="242165" cy="86663"/>
            </a:xfrm>
            <a:custGeom>
              <a:avLst/>
              <a:gdLst>
                <a:gd name="T0" fmla="*/ 281 w 289"/>
                <a:gd name="T1" fmla="*/ 0 h 104"/>
                <a:gd name="T2" fmla="*/ 289 w 289"/>
                <a:gd name="T3" fmla="*/ 3 h 104"/>
                <a:gd name="T4" fmla="*/ 166 w 289"/>
                <a:gd name="T5" fmla="*/ 97 h 104"/>
                <a:gd name="T6" fmla="*/ 0 w 289"/>
                <a:gd name="T7" fmla="*/ 40 h 104"/>
                <a:gd name="T8" fmla="*/ 21 w 289"/>
                <a:gd name="T9" fmla="*/ 30 h 104"/>
                <a:gd name="T10" fmla="*/ 32 w 289"/>
                <a:gd name="T11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104">
                  <a:moveTo>
                    <a:pt x="281" y="0"/>
                  </a:moveTo>
                  <a:cubicBezTo>
                    <a:pt x="289" y="3"/>
                    <a:pt x="289" y="3"/>
                    <a:pt x="289" y="3"/>
                  </a:cubicBezTo>
                  <a:cubicBezTo>
                    <a:pt x="289" y="3"/>
                    <a:pt x="215" y="72"/>
                    <a:pt x="166" y="97"/>
                  </a:cubicBezTo>
                  <a:cubicBezTo>
                    <a:pt x="166" y="97"/>
                    <a:pt x="75" y="104"/>
                    <a:pt x="0" y="40"/>
                  </a:cubicBezTo>
                  <a:cubicBezTo>
                    <a:pt x="0" y="40"/>
                    <a:pt x="6" y="38"/>
                    <a:pt x="21" y="30"/>
                  </a:cubicBezTo>
                  <a:cubicBezTo>
                    <a:pt x="32" y="24"/>
                    <a:pt x="32" y="24"/>
                    <a:pt x="32" y="24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B01D099D-740D-13A5-EF32-DC1B861BB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928" y="1286522"/>
              <a:ext cx="275970" cy="120468"/>
            </a:xfrm>
            <a:custGeom>
              <a:avLst/>
              <a:gdLst>
                <a:gd name="T0" fmla="*/ 172 w 330"/>
                <a:gd name="T1" fmla="*/ 11 h 144"/>
                <a:gd name="T2" fmla="*/ 193 w 330"/>
                <a:gd name="T3" fmla="*/ 0 h 144"/>
                <a:gd name="T4" fmla="*/ 212 w 330"/>
                <a:gd name="T5" fmla="*/ 14 h 144"/>
                <a:gd name="T6" fmla="*/ 235 w 330"/>
                <a:gd name="T7" fmla="*/ 27 h 144"/>
                <a:gd name="T8" fmla="*/ 330 w 330"/>
                <a:gd name="T9" fmla="*/ 61 h 144"/>
                <a:gd name="T10" fmla="*/ 234 w 330"/>
                <a:gd name="T11" fmla="*/ 109 h 144"/>
                <a:gd name="T12" fmla="*/ 151 w 330"/>
                <a:gd name="T13" fmla="*/ 133 h 144"/>
                <a:gd name="T14" fmla="*/ 0 w 330"/>
                <a:gd name="T15" fmla="*/ 36 h 144"/>
                <a:gd name="T16" fmla="*/ 35 w 330"/>
                <a:gd name="T17" fmla="*/ 39 h 144"/>
                <a:gd name="T18" fmla="*/ 46 w 330"/>
                <a:gd name="T19" fmla="*/ 39 h 144"/>
                <a:gd name="T20" fmla="*/ 62 w 330"/>
                <a:gd name="T21" fmla="*/ 37 h 144"/>
                <a:gd name="T22" fmla="*/ 115 w 330"/>
                <a:gd name="T23" fmla="*/ 26 h 144"/>
                <a:gd name="T24" fmla="*/ 156 w 330"/>
                <a:gd name="T25" fmla="*/ 17 h 144"/>
                <a:gd name="T26" fmla="*/ 162 w 330"/>
                <a:gd name="T27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44">
                  <a:moveTo>
                    <a:pt x="172" y="11"/>
                  </a:moveTo>
                  <a:cubicBezTo>
                    <a:pt x="172" y="11"/>
                    <a:pt x="181" y="9"/>
                    <a:pt x="193" y="0"/>
                  </a:cubicBezTo>
                  <a:cubicBezTo>
                    <a:pt x="193" y="0"/>
                    <a:pt x="200" y="6"/>
                    <a:pt x="212" y="14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61" y="42"/>
                    <a:pt x="295" y="57"/>
                    <a:pt x="330" y="61"/>
                  </a:cubicBezTo>
                  <a:cubicBezTo>
                    <a:pt x="330" y="61"/>
                    <a:pt x="291" y="91"/>
                    <a:pt x="234" y="109"/>
                  </a:cubicBezTo>
                  <a:cubicBezTo>
                    <a:pt x="189" y="123"/>
                    <a:pt x="151" y="133"/>
                    <a:pt x="151" y="133"/>
                  </a:cubicBezTo>
                  <a:cubicBezTo>
                    <a:pt x="56" y="144"/>
                    <a:pt x="0" y="36"/>
                    <a:pt x="0" y="36"/>
                  </a:cubicBezTo>
                  <a:cubicBezTo>
                    <a:pt x="9" y="39"/>
                    <a:pt x="21" y="40"/>
                    <a:pt x="35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79" y="34"/>
                    <a:pt x="98" y="30"/>
                    <a:pt x="115" y="2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62" y="15"/>
                    <a:pt x="162" y="15"/>
                    <a:pt x="162" y="15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499ABDED-4295-142D-A802-ABCDB80C7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630" y="1370726"/>
              <a:ext cx="75600" cy="27044"/>
            </a:xfrm>
            <a:custGeom>
              <a:avLst/>
              <a:gdLst>
                <a:gd name="T0" fmla="*/ 91 w 91"/>
                <a:gd name="T1" fmla="*/ 30 h 32"/>
                <a:gd name="T2" fmla="*/ 49 w 91"/>
                <a:gd name="T3" fmla="*/ 0 h 32"/>
                <a:gd name="T4" fmla="*/ 0 w 91"/>
                <a:gd name="T5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32">
                  <a:moveTo>
                    <a:pt x="91" y="30"/>
                  </a:moveTo>
                  <a:cubicBezTo>
                    <a:pt x="91" y="30"/>
                    <a:pt x="55" y="32"/>
                    <a:pt x="49" y="0"/>
                  </a:cubicBezTo>
                  <a:cubicBezTo>
                    <a:pt x="49" y="0"/>
                    <a:pt x="30" y="24"/>
                    <a:pt x="0" y="9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E9E5C572-FA89-8B95-1940-FF7FDE0C2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60" y="1008708"/>
              <a:ext cx="163492" cy="138292"/>
            </a:xfrm>
            <a:custGeom>
              <a:avLst/>
              <a:gdLst>
                <a:gd name="T0" fmla="*/ 196 w 196"/>
                <a:gd name="T1" fmla="*/ 101 h 165"/>
                <a:gd name="T2" fmla="*/ 131 w 196"/>
                <a:gd name="T3" fmla="*/ 142 h 165"/>
                <a:gd name="T4" fmla="*/ 69 w 196"/>
                <a:gd name="T5" fmla="*/ 159 h 165"/>
                <a:gd name="T6" fmla="*/ 12 w 196"/>
                <a:gd name="T7" fmla="*/ 142 h 165"/>
                <a:gd name="T8" fmla="*/ 17 w 196"/>
                <a:gd name="T9" fmla="*/ 36 h 165"/>
                <a:gd name="T10" fmla="*/ 36 w 196"/>
                <a:gd name="T11" fmla="*/ 12 h 165"/>
                <a:gd name="T12" fmla="*/ 87 w 196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65">
                  <a:moveTo>
                    <a:pt x="196" y="101"/>
                  </a:moveTo>
                  <a:cubicBezTo>
                    <a:pt x="177" y="119"/>
                    <a:pt x="151" y="133"/>
                    <a:pt x="131" y="142"/>
                  </a:cubicBezTo>
                  <a:cubicBezTo>
                    <a:pt x="112" y="150"/>
                    <a:pt x="90" y="157"/>
                    <a:pt x="69" y="159"/>
                  </a:cubicBezTo>
                  <a:cubicBezTo>
                    <a:pt x="48" y="162"/>
                    <a:pt x="21" y="165"/>
                    <a:pt x="12" y="142"/>
                  </a:cubicBezTo>
                  <a:cubicBezTo>
                    <a:pt x="0" y="111"/>
                    <a:pt x="2" y="66"/>
                    <a:pt x="17" y="36"/>
                  </a:cubicBezTo>
                  <a:cubicBezTo>
                    <a:pt x="19" y="32"/>
                    <a:pt x="30" y="12"/>
                    <a:pt x="36" y="12"/>
                  </a:cubicBezTo>
                  <a:cubicBezTo>
                    <a:pt x="36" y="12"/>
                    <a:pt x="60" y="14"/>
                    <a:pt x="87" y="0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6097ACB3-F10E-529C-A4DE-1DF7B074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655" y="942328"/>
              <a:ext cx="169024" cy="141365"/>
            </a:xfrm>
            <a:custGeom>
              <a:avLst/>
              <a:gdLst>
                <a:gd name="T0" fmla="*/ 13 w 202"/>
                <a:gd name="T1" fmla="*/ 85 h 169"/>
                <a:gd name="T2" fmla="*/ 2 w 202"/>
                <a:gd name="T3" fmla="*/ 32 h 169"/>
                <a:gd name="T4" fmla="*/ 8 w 202"/>
                <a:gd name="T5" fmla="*/ 18 h 169"/>
                <a:gd name="T6" fmla="*/ 37 w 202"/>
                <a:gd name="T7" fmla="*/ 3 h 169"/>
                <a:gd name="T8" fmla="*/ 53 w 202"/>
                <a:gd name="T9" fmla="*/ 10 h 169"/>
                <a:gd name="T10" fmla="*/ 88 w 202"/>
                <a:gd name="T11" fmla="*/ 57 h 169"/>
                <a:gd name="T12" fmla="*/ 97 w 202"/>
                <a:gd name="T13" fmla="*/ 57 h 169"/>
                <a:gd name="T14" fmla="*/ 121 w 202"/>
                <a:gd name="T15" fmla="*/ 62 h 169"/>
                <a:gd name="T16" fmla="*/ 183 w 202"/>
                <a:gd name="T17" fmla="*/ 107 h 169"/>
                <a:gd name="T18" fmla="*/ 186 w 202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69">
                  <a:moveTo>
                    <a:pt x="13" y="85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0" y="20"/>
                    <a:pt x="8" y="18"/>
                    <a:pt x="8" y="1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7" y="0"/>
                    <a:pt x="53" y="10"/>
                    <a:pt x="53" y="10"/>
                  </a:cubicBezTo>
                  <a:cubicBezTo>
                    <a:pt x="53" y="10"/>
                    <a:pt x="88" y="57"/>
                    <a:pt x="88" y="57"/>
                  </a:cubicBezTo>
                  <a:cubicBezTo>
                    <a:pt x="88" y="58"/>
                    <a:pt x="96" y="57"/>
                    <a:pt x="97" y="57"/>
                  </a:cubicBezTo>
                  <a:cubicBezTo>
                    <a:pt x="105" y="58"/>
                    <a:pt x="113" y="60"/>
                    <a:pt x="121" y="62"/>
                  </a:cubicBezTo>
                  <a:cubicBezTo>
                    <a:pt x="147" y="70"/>
                    <a:pt x="166" y="86"/>
                    <a:pt x="183" y="107"/>
                  </a:cubicBezTo>
                  <a:cubicBezTo>
                    <a:pt x="202" y="129"/>
                    <a:pt x="199" y="150"/>
                    <a:pt x="186" y="169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1B82CB1F-7883-298B-CED8-5074285E7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9992" y="970601"/>
              <a:ext cx="7990" cy="12293"/>
            </a:xfrm>
            <a:prstGeom prst="line">
              <a:avLst/>
            </a:pr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DF11CA49-A23C-BFDC-558D-F16FC4A49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2167" y="977362"/>
              <a:ext cx="4917" cy="14751"/>
            </a:xfrm>
            <a:prstGeom prst="line">
              <a:avLst/>
            </a:pr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8228C38-C106-B483-4BA8-90CCE2BC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2499" y="933723"/>
              <a:ext cx="25815" cy="23356"/>
            </a:xfrm>
            <a:custGeom>
              <a:avLst/>
              <a:gdLst>
                <a:gd name="T0" fmla="*/ 31 w 31"/>
                <a:gd name="T1" fmla="*/ 13 h 28"/>
                <a:gd name="T2" fmla="*/ 25 w 31"/>
                <a:gd name="T3" fmla="*/ 5 h 28"/>
                <a:gd name="T4" fmla="*/ 16 w 31"/>
                <a:gd name="T5" fmla="*/ 2 h 28"/>
                <a:gd name="T6" fmla="*/ 4 w 31"/>
                <a:gd name="T7" fmla="*/ 7 h 28"/>
                <a:gd name="T8" fmla="*/ 2 w 31"/>
                <a:gd name="T9" fmla="*/ 17 h 28"/>
                <a:gd name="T10" fmla="*/ 4 w 3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8">
                  <a:moveTo>
                    <a:pt x="31" y="13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1" y="0"/>
                    <a:pt x="16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0" y="11"/>
                    <a:pt x="2" y="17"/>
                  </a:cubicBezTo>
                  <a:cubicBezTo>
                    <a:pt x="4" y="28"/>
                    <a:pt x="4" y="28"/>
                    <a:pt x="4" y="28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2331E3E-DE97-793D-AA0E-B7B930301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0304" y="954620"/>
              <a:ext cx="95268" cy="170868"/>
            </a:xfrm>
            <a:custGeom>
              <a:avLst/>
              <a:gdLst>
                <a:gd name="T0" fmla="*/ 112 w 114"/>
                <a:gd name="T1" fmla="*/ 0 h 204"/>
                <a:gd name="T2" fmla="*/ 7 w 114"/>
                <a:gd name="T3" fmla="*/ 186 h 204"/>
                <a:gd name="T4" fmla="*/ 11 w 114"/>
                <a:gd name="T5" fmla="*/ 199 h 204"/>
                <a:gd name="T6" fmla="*/ 28 w 114"/>
                <a:gd name="T7" fmla="*/ 194 h 204"/>
                <a:gd name="T8" fmla="*/ 114 w 114"/>
                <a:gd name="T9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4">
                  <a:moveTo>
                    <a:pt x="112" y="0"/>
                  </a:move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0" y="194"/>
                    <a:pt x="11" y="199"/>
                  </a:cubicBezTo>
                  <a:cubicBezTo>
                    <a:pt x="11" y="199"/>
                    <a:pt x="23" y="204"/>
                    <a:pt x="28" y="194"/>
                  </a:cubicBezTo>
                  <a:cubicBezTo>
                    <a:pt x="54" y="142"/>
                    <a:pt x="114" y="36"/>
                    <a:pt x="114" y="36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D15F5592-205F-3262-5F14-BF3FD22BF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3377" y="1121186"/>
              <a:ext cx="101414" cy="228029"/>
            </a:xfrm>
            <a:custGeom>
              <a:avLst/>
              <a:gdLst>
                <a:gd name="T0" fmla="*/ 121 w 121"/>
                <a:gd name="T1" fmla="*/ 272 h 273"/>
                <a:gd name="T2" fmla="*/ 103 w 121"/>
                <a:gd name="T3" fmla="*/ 223 h 273"/>
                <a:gd name="T4" fmla="*/ 90 w 121"/>
                <a:gd name="T5" fmla="*/ 186 h 273"/>
                <a:gd name="T6" fmla="*/ 82 w 121"/>
                <a:gd name="T7" fmla="*/ 162 h 273"/>
                <a:gd name="T8" fmla="*/ 25 w 121"/>
                <a:gd name="T9" fmla="*/ 8 h 273"/>
                <a:gd name="T10" fmla="*/ 10 w 121"/>
                <a:gd name="T11" fmla="*/ 5 h 273"/>
                <a:gd name="T12" fmla="*/ 3 w 121"/>
                <a:gd name="T13" fmla="*/ 14 h 273"/>
                <a:gd name="T14" fmla="*/ 61 w 121"/>
                <a:gd name="T15" fmla="*/ 165 h 273"/>
                <a:gd name="T16" fmla="*/ 69 w 121"/>
                <a:gd name="T17" fmla="*/ 186 h 273"/>
                <a:gd name="T18" fmla="*/ 83 w 121"/>
                <a:gd name="T19" fmla="*/ 226 h 273"/>
                <a:gd name="T20" fmla="*/ 100 w 121"/>
                <a:gd name="T2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273">
                  <a:moveTo>
                    <a:pt x="121" y="272"/>
                  </a:moveTo>
                  <a:cubicBezTo>
                    <a:pt x="103" y="223"/>
                    <a:pt x="103" y="223"/>
                    <a:pt x="103" y="223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1" y="0"/>
                    <a:pt x="10" y="5"/>
                    <a:pt x="10" y="5"/>
                  </a:cubicBezTo>
                  <a:cubicBezTo>
                    <a:pt x="0" y="8"/>
                    <a:pt x="3" y="14"/>
                    <a:pt x="3" y="14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69" y="186"/>
                    <a:pt x="69" y="186"/>
                    <a:pt x="69" y="18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100" y="273"/>
                    <a:pt x="100" y="273"/>
                    <a:pt x="100" y="273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412F3E15-6668-95A9-D58F-9F30F87A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8909" y="1349829"/>
              <a:ext cx="159190" cy="66380"/>
            </a:xfrm>
            <a:custGeom>
              <a:avLst/>
              <a:gdLst>
                <a:gd name="T0" fmla="*/ 191 w 191"/>
                <a:gd name="T1" fmla="*/ 68 h 79"/>
                <a:gd name="T2" fmla="*/ 105 w 191"/>
                <a:gd name="T3" fmla="*/ 78 h 79"/>
                <a:gd name="T4" fmla="*/ 44 w 191"/>
                <a:gd name="T5" fmla="*/ 75 h 79"/>
                <a:gd name="T6" fmla="*/ 21 w 191"/>
                <a:gd name="T7" fmla="*/ 70 h 79"/>
                <a:gd name="T8" fmla="*/ 4 w 191"/>
                <a:gd name="T9" fmla="*/ 62 h 79"/>
                <a:gd name="T10" fmla="*/ 2 w 191"/>
                <a:gd name="T11" fmla="*/ 44 h 79"/>
                <a:gd name="T12" fmla="*/ 2 w 191"/>
                <a:gd name="T13" fmla="*/ 44 h 79"/>
                <a:gd name="T14" fmla="*/ 21 w 191"/>
                <a:gd name="T15" fmla="*/ 22 h 79"/>
                <a:gd name="T16" fmla="*/ 51 w 191"/>
                <a:gd name="T17" fmla="*/ 8 h 79"/>
                <a:gd name="T18" fmla="*/ 69 w 191"/>
                <a:gd name="T19" fmla="*/ 3 h 79"/>
                <a:gd name="T20" fmla="*/ 105 w 191"/>
                <a:gd name="T21" fmla="*/ 0 h 79"/>
                <a:gd name="T22" fmla="*/ 168 w 191"/>
                <a:gd name="T2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9">
                  <a:moveTo>
                    <a:pt x="191" y="68"/>
                  </a:moveTo>
                  <a:cubicBezTo>
                    <a:pt x="161" y="79"/>
                    <a:pt x="105" y="78"/>
                    <a:pt x="105" y="78"/>
                  </a:cubicBezTo>
                  <a:cubicBezTo>
                    <a:pt x="85" y="78"/>
                    <a:pt x="64" y="78"/>
                    <a:pt x="44" y="75"/>
                  </a:cubicBezTo>
                  <a:cubicBezTo>
                    <a:pt x="36" y="74"/>
                    <a:pt x="29" y="73"/>
                    <a:pt x="21" y="70"/>
                  </a:cubicBezTo>
                  <a:cubicBezTo>
                    <a:pt x="15" y="69"/>
                    <a:pt x="8" y="66"/>
                    <a:pt x="4" y="62"/>
                  </a:cubicBezTo>
                  <a:cubicBezTo>
                    <a:pt x="0" y="57"/>
                    <a:pt x="1" y="50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34"/>
                    <a:pt x="13" y="28"/>
                    <a:pt x="21" y="22"/>
                  </a:cubicBezTo>
                  <a:cubicBezTo>
                    <a:pt x="30" y="16"/>
                    <a:pt x="40" y="11"/>
                    <a:pt x="51" y="8"/>
                  </a:cubicBezTo>
                  <a:cubicBezTo>
                    <a:pt x="57" y="6"/>
                    <a:pt x="63" y="4"/>
                    <a:pt x="69" y="3"/>
                  </a:cubicBezTo>
                  <a:cubicBezTo>
                    <a:pt x="81" y="1"/>
                    <a:pt x="93" y="0"/>
                    <a:pt x="105" y="0"/>
                  </a:cubicBezTo>
                  <a:cubicBezTo>
                    <a:pt x="128" y="0"/>
                    <a:pt x="150" y="4"/>
                    <a:pt x="168" y="11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90BFB848-DC18-9F6D-EF12-84906EE15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577" y="1381790"/>
              <a:ext cx="97727" cy="6146"/>
            </a:xfrm>
            <a:custGeom>
              <a:avLst/>
              <a:gdLst>
                <a:gd name="T0" fmla="*/ 117 w 117"/>
                <a:gd name="T1" fmla="*/ 4 h 7"/>
                <a:gd name="T2" fmla="*/ 17 w 117"/>
                <a:gd name="T3" fmla="*/ 3 h 7"/>
                <a:gd name="T4" fmla="*/ 0 w 11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7">
                  <a:moveTo>
                    <a:pt x="117" y="4"/>
                  </a:moveTo>
                  <a:cubicBezTo>
                    <a:pt x="77" y="7"/>
                    <a:pt x="41" y="5"/>
                    <a:pt x="1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0">
            <a:extLst>
              <a:ext uri="{FF2B5EF4-FFF2-40B4-BE49-F238E27FC236}">
                <a16:creationId xmlns:a16="http://schemas.microsoft.com/office/drawing/2014/main" id="{3561551D-30EA-1A4F-7AE2-E7AB94442CF7}"/>
              </a:ext>
            </a:extLst>
          </p:cNvPr>
          <p:cNvSpPr txBox="1"/>
          <p:nvPr/>
        </p:nvSpPr>
        <p:spPr>
          <a:xfrm>
            <a:off x="431799" y="511981"/>
            <a:ext cx="9735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1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 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Inter"/>
              </a:rPr>
              <a:t>Tasks</a:t>
            </a: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Inter"/>
              </a:rPr>
              <a:t> and dataset</a:t>
            </a:r>
          </a:p>
          <a:p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pic>
        <p:nvPicPr>
          <p:cNvPr id="1026" name="Picture 2" descr="upload.wikimedia.org/wikipedia/commons/thumb/b/...">
            <a:extLst>
              <a:ext uri="{FF2B5EF4-FFF2-40B4-BE49-F238E27FC236}">
                <a16:creationId xmlns:a16="http://schemas.microsoft.com/office/drawing/2014/main" id="{3D4C09E6-B545-100F-FF2C-49243406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31" y="2100658"/>
            <a:ext cx="5397954" cy="358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2">
            <a:extLst>
              <a:ext uri="{FF2B5EF4-FFF2-40B4-BE49-F238E27FC236}">
                <a16:creationId xmlns:a16="http://schemas.microsoft.com/office/drawing/2014/main" id="{14927EF4-5DB2-4FD3-1507-A885BA6584B2}"/>
              </a:ext>
            </a:extLst>
          </p:cNvPr>
          <p:cNvSpPr txBox="1"/>
          <p:nvPr/>
        </p:nvSpPr>
        <p:spPr>
          <a:xfrm>
            <a:off x="709216" y="1851842"/>
            <a:ext cx="5583582" cy="3837726"/>
          </a:xfrm>
          <a:prstGeom prst="roundRect">
            <a:avLst>
              <a:gd name="adj" fmla="val 7532"/>
            </a:avLst>
          </a:prstGeom>
          <a:noFill/>
          <a:ln w="28575">
            <a:solidFill>
              <a:srgbClr val="B46469"/>
            </a:solidFill>
            <a:prstDash val="sysDash"/>
          </a:ln>
        </p:spPr>
        <p:txBody>
          <a:bodyPr wrap="square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rPr>
              <a:t>P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rPr>
              <a:t>波：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反應心房心肌去極化造成心房收縮 </a:t>
            </a:r>
            <a:r>
              <a:rPr lang="en-US" altLang="zh-TW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Atrial systole 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的過 程。</a:t>
            </a:r>
            <a:r>
              <a:rPr lang="en-US" altLang="zh-TW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P 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波的頻譜分量約在</a:t>
            </a:r>
            <a:r>
              <a:rPr lang="en-US" altLang="zh-TW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10 Hz ~ 15 Hz 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範圍內，電位不高於</a:t>
            </a:r>
            <a:r>
              <a:rPr lang="en-US" altLang="zh-TW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0.25 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毫伏特（</a:t>
            </a:r>
            <a:r>
              <a:rPr lang="en-US" altLang="zh-TW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mV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），時間長度約</a:t>
            </a:r>
            <a:r>
              <a:rPr lang="en-US" altLang="zh-TW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0.1 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秒（</a:t>
            </a:r>
            <a:r>
              <a:rPr lang="en-US" altLang="zh-TW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sec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），且不長於</a:t>
            </a:r>
            <a:r>
              <a:rPr lang="en-US" altLang="zh-TW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0.12 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秒。</a:t>
            </a:r>
            <a:endParaRPr lang="en-US" altLang="zh-TW" b="1" dirty="0">
              <a:latin typeface="Jost" pitchFamily="2" charset="0"/>
              <a:cs typeface="Arial Bold" panose="020B070402020202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2000" b="1" dirty="0">
              <a:latin typeface="Jost" pitchFamily="2" charset="0"/>
              <a:cs typeface="Arial Bold" panose="020B070402020202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rPr>
              <a:t>QRS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rPr>
              <a:t>波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rPr>
              <a:t>：</a:t>
            </a:r>
            <a:r>
              <a:rPr lang="zh-TW" altLang="en-US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與心室收縮有關，反應心室快速去極化的過程。</a:t>
            </a:r>
            <a:r>
              <a:rPr lang="en-US" altLang="zh-TW" sz="1800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QRS </a:t>
            </a:r>
            <a:r>
              <a:rPr lang="zh-TW" altLang="en-US" sz="1800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複合波的頻譜分布約在</a:t>
            </a:r>
            <a:r>
              <a:rPr lang="en-US" altLang="zh-TW" sz="1800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10 Hz ~ 40</a:t>
            </a:r>
          </a:p>
          <a:p>
            <a:pPr>
              <a:lnSpc>
                <a:spcPct val="150000"/>
              </a:lnSpc>
            </a:pPr>
            <a:r>
              <a:rPr lang="en-US" altLang="zh-TW" sz="1800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Hz </a:t>
            </a:r>
            <a:r>
              <a:rPr lang="zh-TW" altLang="en-US" sz="1800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的範圍內，時間長度約為</a:t>
            </a:r>
            <a:r>
              <a:rPr lang="en-US" altLang="zh-TW" sz="1800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0.06 ~ 0.1 </a:t>
            </a:r>
            <a:r>
              <a:rPr lang="zh-TW" altLang="en-US" sz="1800" b="1" dirty="0">
                <a:latin typeface="Jost" pitchFamily="2" charset="0"/>
                <a:cs typeface="Arial Bold" panose="020B0704020202020204" pitchFamily="34" charset="0"/>
                <a:sym typeface="+mn-lt"/>
              </a:rPr>
              <a:t>秒。</a:t>
            </a:r>
            <a:endParaRPr lang="en-US" altLang="zh-TW" dirty="0">
              <a:latin typeface="Jost" pitchFamily="2" charset="0"/>
              <a:cs typeface="Arial Bold" panose="020B07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868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0">
            <a:extLst>
              <a:ext uri="{FF2B5EF4-FFF2-40B4-BE49-F238E27FC236}">
                <a16:creationId xmlns:a16="http://schemas.microsoft.com/office/drawing/2014/main" id="{3561551D-30EA-1A4F-7AE2-E7AB94442CF7}"/>
              </a:ext>
            </a:extLst>
          </p:cNvPr>
          <p:cNvSpPr txBox="1"/>
          <p:nvPr/>
        </p:nvSpPr>
        <p:spPr>
          <a:xfrm>
            <a:off x="431799" y="511981"/>
            <a:ext cx="9735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1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 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Inter"/>
              </a:rPr>
              <a:t>Tasks</a:t>
            </a: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Inter"/>
              </a:rPr>
              <a:t> and dataset</a:t>
            </a:r>
          </a:p>
          <a:p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pic>
        <p:nvPicPr>
          <p:cNvPr id="1026" name="Picture 2" descr="upload.wikimedia.org/wikipedia/commons/thumb/b/...">
            <a:extLst>
              <a:ext uri="{FF2B5EF4-FFF2-40B4-BE49-F238E27FC236}">
                <a16:creationId xmlns:a16="http://schemas.microsoft.com/office/drawing/2014/main" id="{3D4C09E6-B545-100F-FF2C-49243406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88" y="2091604"/>
            <a:ext cx="5397954" cy="358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2">
                <a:extLst>
                  <a:ext uri="{FF2B5EF4-FFF2-40B4-BE49-F238E27FC236}">
                    <a16:creationId xmlns:a16="http://schemas.microsoft.com/office/drawing/2014/main" id="{14927EF4-5DB2-4FD3-1507-A885BA6584B2}"/>
                  </a:ext>
                </a:extLst>
              </p:cNvPr>
              <p:cNvSpPr txBox="1"/>
              <p:nvPr/>
            </p:nvSpPr>
            <p:spPr>
              <a:xfrm>
                <a:off x="519875" y="2091604"/>
                <a:ext cx="6050813" cy="3597964"/>
              </a:xfrm>
              <a:prstGeom prst="roundRect">
                <a:avLst>
                  <a:gd name="adj" fmla="val 7532"/>
                </a:avLst>
              </a:prstGeom>
              <a:noFill/>
              <a:ln w="28575">
                <a:solidFill>
                  <a:srgbClr val="B46469"/>
                </a:solidFill>
                <a:prstDash val="sysDash"/>
              </a:ln>
            </p:spPr>
            <p:txBody>
              <a:bodyPr wrap="square" rIns="10800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b="1" dirty="0">
                    <a:solidFill>
                      <a:schemeClr val="accent5">
                        <a:lumMod val="75000"/>
                      </a:schemeClr>
                    </a:solidFill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T</a:t>
                </a:r>
                <a:r>
                  <a:rPr lang="zh-TW" alt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波：</a:t>
                </a:r>
                <a:r>
                  <a:rPr lang="zh-TW" altLang="en-US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反應心室舒張，</a:t>
                </a:r>
                <a:r>
                  <a:rPr lang="en-US" altLang="zh-TW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T </a:t>
                </a:r>
                <a:r>
                  <a:rPr lang="zh-TW" altLang="en-US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波振幅約為</a:t>
                </a:r>
                <a:r>
                  <a:rPr lang="en-US" altLang="zh-TW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R </a:t>
                </a:r>
                <a:r>
                  <a:rPr lang="zh-TW" altLang="en-US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波振幅的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i="1">
                            <a:latin typeface="Cambria Math" panose="02040503050406030204" pitchFamily="18" charset="0"/>
                            <a:sym typeface="+mn-lt"/>
                          </a:rPr>
                        </m:ctrlPr>
                      </m:fPr>
                      <m:num>
                        <m:r>
                          <a:rPr lang="en-US" altLang="zh-TW" b="1">
                            <a:latin typeface="Cambria Math" panose="02040503050406030204" pitchFamily="18" charset="0"/>
                            <a:sym typeface="+mn-lt"/>
                          </a:rPr>
                          <m:t>𝟏</m:t>
                        </m:r>
                      </m:num>
                      <m:den>
                        <m:r>
                          <a:rPr lang="en-US" altLang="zh-TW" b="1">
                            <a:latin typeface="Cambria Math" panose="02040503050406030204" pitchFamily="18" charset="0"/>
                            <a:sym typeface="+mn-lt"/>
                          </a:rPr>
                          <m:t>𝟑</m:t>
                        </m:r>
                      </m:den>
                    </m:f>
                    <m:r>
                      <a:rPr lang="en-US" altLang="zh-TW" b="1">
                        <a:latin typeface="Cambria Math" panose="02040503050406030204" pitchFamily="18" charset="0"/>
                        <a:sym typeface="+mn-lt"/>
                      </a:rPr>
                      <m:t>~</m:t>
                    </m:r>
                  </m:oMath>
                </a14:m>
                <a:r>
                  <a:rPr lang="en-US" altLang="zh-TW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i="1">
                            <a:latin typeface="Cambria Math" panose="02040503050406030204" pitchFamily="18" charset="0"/>
                            <a:sym typeface="+mn-lt"/>
                          </a:rPr>
                        </m:ctrlPr>
                      </m:fPr>
                      <m:num>
                        <m:r>
                          <a:rPr lang="en-US" altLang="zh-TW" b="1">
                            <a:latin typeface="Cambria Math" panose="02040503050406030204" pitchFamily="18" charset="0"/>
                            <a:sym typeface="+mn-lt"/>
                          </a:rPr>
                          <m:t>𝟐</m:t>
                        </m:r>
                      </m:num>
                      <m:den>
                        <m:r>
                          <a:rPr lang="en-US" altLang="zh-TW" b="1">
                            <a:latin typeface="Cambria Math" panose="02040503050406030204" pitchFamily="18" charset="0"/>
                            <a:sym typeface="+mn-lt"/>
                          </a:rPr>
                          <m:t>𝟑</m:t>
                        </m:r>
                      </m:den>
                    </m:f>
                  </m:oMath>
                </a14:m>
                <a:endParaRPr lang="en-US" altLang="zh-TW" b="1" dirty="0">
                  <a:latin typeface="Jost" pitchFamily="2" charset="0"/>
                  <a:cs typeface="Arial Bold" panose="020B0704020202020204" pitchFamily="34" charset="0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zh-TW" altLang="en-US" sz="2000" b="1" dirty="0">
                  <a:latin typeface="Jost" pitchFamily="2" charset="0"/>
                  <a:cs typeface="Arial Bold" panose="020B0704020202020204" pitchFamily="34" charset="0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b="1" dirty="0">
                    <a:solidFill>
                      <a:schemeClr val="accent5">
                        <a:lumMod val="75000"/>
                      </a:schemeClr>
                    </a:solidFill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PR </a:t>
                </a:r>
                <a:r>
                  <a:rPr lang="zh-TW" alt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段</a:t>
                </a:r>
                <a:r>
                  <a:rPr lang="zh-TW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：</a:t>
                </a:r>
                <a:r>
                  <a:rPr lang="zh-TW" altLang="en-US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代表心房收縮至心室收縮，通常</a:t>
                </a:r>
                <a:r>
                  <a:rPr lang="en-US" altLang="zh-TW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PR </a:t>
                </a:r>
                <a:r>
                  <a:rPr lang="zh-TW" altLang="en-US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段會保持在等電位的狀態。</a:t>
                </a:r>
                <a:endParaRPr lang="en-US" altLang="zh-TW" b="1" dirty="0">
                  <a:latin typeface="Jost" pitchFamily="2" charset="0"/>
                  <a:cs typeface="Arial Bold" panose="020B0704020202020204" pitchFamily="34" charset="0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b="1" dirty="0">
                  <a:latin typeface="Jost" pitchFamily="2" charset="0"/>
                  <a:cs typeface="Arial Bold" panose="020B0704020202020204" pitchFamily="34" charset="0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b="1" dirty="0">
                    <a:solidFill>
                      <a:schemeClr val="accent5">
                        <a:lumMod val="75000"/>
                      </a:schemeClr>
                    </a:solidFill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ST </a:t>
                </a:r>
                <a:r>
                  <a:rPr lang="zh-TW" alt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段 </a:t>
                </a:r>
                <a:r>
                  <a:rPr lang="en-US" altLang="zh-TW" sz="2400" b="1" dirty="0">
                    <a:solidFill>
                      <a:schemeClr val="accent5">
                        <a:lumMod val="75000"/>
                      </a:schemeClr>
                    </a:solidFill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: </a:t>
                </a:r>
                <a:r>
                  <a:rPr lang="en-US" altLang="zh-TW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ST </a:t>
                </a:r>
                <a:r>
                  <a:rPr lang="zh-TW" altLang="en-US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段處於心室收縮的階段，。</a:t>
                </a:r>
                <a:r>
                  <a:rPr lang="en-US" altLang="zh-TW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ST </a:t>
                </a:r>
                <a:r>
                  <a:rPr lang="zh-TW" altLang="en-US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段通常保持等電位，</a:t>
                </a:r>
                <a:r>
                  <a:rPr lang="en-US" altLang="zh-TW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ST </a:t>
                </a:r>
                <a:r>
                  <a:rPr lang="zh-TW" altLang="en-US" b="1" dirty="0">
                    <a:latin typeface="Jost" pitchFamily="2" charset="0"/>
                    <a:cs typeface="Arial Bold" panose="020B0704020202020204" pitchFamily="34" charset="0"/>
                    <a:sym typeface="+mn-lt"/>
                  </a:rPr>
                  <a:t>段特別低或高，明示著心臟病變。</a:t>
                </a:r>
                <a:endParaRPr lang="en-US" altLang="zh-TW" b="1" dirty="0">
                  <a:latin typeface="Jost" pitchFamily="2" charset="0"/>
                  <a:cs typeface="Arial Bold" panose="020B070402020202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4" name="文本框 32">
                <a:extLst>
                  <a:ext uri="{FF2B5EF4-FFF2-40B4-BE49-F238E27FC236}">
                    <a16:creationId xmlns:a16="http://schemas.microsoft.com/office/drawing/2014/main" id="{14927EF4-5DB2-4FD3-1507-A885BA65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5" y="2091604"/>
                <a:ext cx="6050813" cy="3597964"/>
              </a:xfrm>
              <a:prstGeom prst="roundRect">
                <a:avLst>
                  <a:gd name="adj" fmla="val 7532"/>
                </a:avLst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B46469"/>
                </a:solidFill>
                <a:prstDash val="sys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46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0">
            <a:extLst>
              <a:ext uri="{FF2B5EF4-FFF2-40B4-BE49-F238E27FC236}">
                <a16:creationId xmlns:a16="http://schemas.microsoft.com/office/drawing/2014/main" id="{D6FCFF7B-3BDA-6829-11EF-757BAF595A2E}"/>
              </a:ext>
            </a:extLst>
          </p:cNvPr>
          <p:cNvGrpSpPr/>
          <p:nvPr/>
        </p:nvGrpSpPr>
        <p:grpSpPr>
          <a:xfrm>
            <a:off x="900685" y="2035559"/>
            <a:ext cx="1148431" cy="1165435"/>
            <a:chOff x="1482853" y="1701114"/>
            <a:chExt cx="1148431" cy="1165435"/>
          </a:xfrm>
        </p:grpSpPr>
        <p:sp>
          <p:nvSpPr>
            <p:cNvPr id="4" name="任意多边形: 形状 15">
              <a:extLst>
                <a:ext uri="{FF2B5EF4-FFF2-40B4-BE49-F238E27FC236}">
                  <a16:creationId xmlns:a16="http://schemas.microsoft.com/office/drawing/2014/main" id="{F3B10DF4-2754-49A7-AF01-6675CDBC89AD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6">
              <a:extLst>
                <a:ext uri="{FF2B5EF4-FFF2-40B4-BE49-F238E27FC236}">
                  <a16:creationId xmlns:a16="http://schemas.microsoft.com/office/drawing/2014/main" id="{0DB69B1E-9C70-2C90-38B2-4E30D361076A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DF56CD9-4DF0-8BB0-B148-2B896EA9A21D}"/>
              </a:ext>
            </a:extLst>
          </p:cNvPr>
          <p:cNvGrpSpPr/>
          <p:nvPr/>
        </p:nvGrpSpPr>
        <p:grpSpPr>
          <a:xfrm>
            <a:off x="1906183" y="1592844"/>
            <a:ext cx="9563571" cy="2075953"/>
            <a:chOff x="2424341" y="2569607"/>
            <a:chExt cx="5180589" cy="2075953"/>
          </a:xfrm>
        </p:grpSpPr>
        <p:cxnSp>
          <p:nvCxnSpPr>
            <p:cNvPr id="15" name="直接连接符 28">
              <a:extLst>
                <a:ext uri="{FF2B5EF4-FFF2-40B4-BE49-F238E27FC236}">
                  <a16:creationId xmlns:a16="http://schemas.microsoft.com/office/drawing/2014/main" id="{6B44AF43-A2F7-A1DD-1FD7-5E956AA6AE40}"/>
                </a:ext>
              </a:extLst>
            </p:cNvPr>
            <p:cNvCxnSpPr>
              <a:cxnSpLocks/>
            </p:cNvCxnSpPr>
            <p:nvPr/>
          </p:nvCxnSpPr>
          <p:spPr>
            <a:xfrm>
              <a:off x="2424341" y="2806809"/>
              <a:ext cx="0" cy="1216800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32">
              <a:extLst>
                <a:ext uri="{FF2B5EF4-FFF2-40B4-BE49-F238E27FC236}">
                  <a16:creationId xmlns:a16="http://schemas.microsoft.com/office/drawing/2014/main" id="{C71D9C31-3770-D60F-44A6-301ADAD9A3D1}"/>
                </a:ext>
              </a:extLst>
            </p:cNvPr>
            <p:cNvSpPr txBox="1"/>
            <p:nvPr/>
          </p:nvSpPr>
          <p:spPr>
            <a:xfrm>
              <a:off x="2510159" y="2569607"/>
              <a:ext cx="5094771" cy="207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800" b="1" dirty="0">
                  <a:solidFill>
                    <a:schemeClr val="accent5">
                      <a:lumMod val="7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ECG-ID</a:t>
              </a:r>
              <a:r>
                <a:rPr lang="zh-TW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cs typeface="Arial Bold" panose="020B0704020202020204" pitchFamily="34" charset="0"/>
                  <a:sym typeface="+mn-lt"/>
                </a:rPr>
                <a:t>心電圖資料庫</a:t>
              </a:r>
              <a:endPara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有 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44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位男性與 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46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位女性的 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90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名 受試者的心電圖紀錄，年齡自 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13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歲至 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75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歲 共 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310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筆人體外心電圖紀錄。每筆 紀錄之時長為 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20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秒至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5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分鐘，取樣頻率為 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500 Hz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。</a:t>
              </a:r>
              <a:endPara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共有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2832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筆觀察值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9483DB1-5C70-1481-A76A-A5C5F557CC38}"/>
              </a:ext>
            </a:extLst>
          </p:cNvPr>
          <p:cNvGrpSpPr/>
          <p:nvPr/>
        </p:nvGrpSpPr>
        <p:grpSpPr>
          <a:xfrm>
            <a:off x="1906183" y="4096552"/>
            <a:ext cx="10266414" cy="1520031"/>
            <a:chOff x="2424341" y="2743136"/>
            <a:chExt cx="9575605" cy="1520031"/>
          </a:xfrm>
        </p:grpSpPr>
        <p:cxnSp>
          <p:nvCxnSpPr>
            <p:cNvPr id="27" name="直接连接符 28">
              <a:extLst>
                <a:ext uri="{FF2B5EF4-FFF2-40B4-BE49-F238E27FC236}">
                  <a16:creationId xmlns:a16="http://schemas.microsoft.com/office/drawing/2014/main" id="{F3C5A5CA-B06C-D986-CA17-0EB58E8D9F05}"/>
                </a:ext>
              </a:extLst>
            </p:cNvPr>
            <p:cNvCxnSpPr>
              <a:cxnSpLocks/>
            </p:cNvCxnSpPr>
            <p:nvPr/>
          </p:nvCxnSpPr>
          <p:spPr>
            <a:xfrm>
              <a:off x="2424341" y="2806809"/>
              <a:ext cx="0" cy="1376975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2">
              <a:extLst>
                <a:ext uri="{FF2B5EF4-FFF2-40B4-BE49-F238E27FC236}">
                  <a16:creationId xmlns:a16="http://schemas.microsoft.com/office/drawing/2014/main" id="{89E5AA3F-92A6-9D94-2315-5151A9151198}"/>
                </a:ext>
              </a:extLst>
            </p:cNvPr>
            <p:cNvSpPr txBox="1"/>
            <p:nvPr/>
          </p:nvSpPr>
          <p:spPr>
            <a:xfrm>
              <a:off x="2572106" y="2743136"/>
              <a:ext cx="9427840" cy="152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>
                  <a:solidFill>
                    <a:schemeClr val="accent5">
                      <a:lumMod val="75000"/>
                    </a:schemeClr>
                  </a:solidFill>
                  <a:latin typeface="Jost" pitchFamily="2" charset="0"/>
                  <a:cs typeface="Arial Bold" panose="020B0704020202020204" pitchFamily="34" charset="0"/>
                  <a:sym typeface="+mn-lt"/>
                </a:rPr>
                <a:t>訓練與驗證</a:t>
              </a:r>
              <a:endParaRPr lang="en-US" altLang="zh-TW" sz="24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提取每個人經過濾波的心電圖數據作為訓練集</a:t>
              </a:r>
              <a:r>
                <a:rPr lang="en-US" altLang="zh-TW" sz="2000" dirty="0"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(</a:t>
              </a:r>
              <a:r>
                <a:rPr lang="zh-TW" altLang="en-US" sz="2000" dirty="0"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每個人資料筆數不一</a:t>
              </a:r>
              <a:r>
                <a:rPr lang="en-US" altLang="zh-TW" sz="2000" dirty="0"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2000" dirty="0"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80%</a:t>
              </a:r>
              <a:r>
                <a:rPr lang="zh-TW" altLang="en-US" sz="2000" dirty="0"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作為訓練資料，</a:t>
              </a:r>
              <a:r>
                <a:rPr lang="en-US" altLang="zh-TW" sz="2000" dirty="0"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20%</a:t>
              </a:r>
              <a:r>
                <a:rPr lang="zh-TW" altLang="en-US" sz="2000" dirty="0">
                  <a:latin typeface="Jost" pitchFamily="2" charset="0"/>
                  <a:ea typeface="Jost" pitchFamily="2" charset="0"/>
                  <a:cs typeface="Arial Bold" panose="020B0704020202020204" pitchFamily="34" charset="0"/>
                  <a:sym typeface="+mn-lt"/>
                </a:rPr>
                <a:t>作為驗證資料</a:t>
              </a:r>
              <a:endParaRPr lang="zh-CN" altLang="en-US" sz="2000" dirty="0"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5647D01-B10C-6875-B82A-7F82D218B131}"/>
              </a:ext>
            </a:extLst>
          </p:cNvPr>
          <p:cNvGrpSpPr/>
          <p:nvPr/>
        </p:nvGrpSpPr>
        <p:grpSpPr>
          <a:xfrm>
            <a:off x="900685" y="4195172"/>
            <a:ext cx="1138448" cy="1165435"/>
            <a:chOff x="900685" y="4195172"/>
            <a:chExt cx="1138448" cy="1165435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25556D62-C877-E30E-2360-7F03AF8A6E46}"/>
                </a:ext>
              </a:extLst>
            </p:cNvPr>
            <p:cNvGrpSpPr/>
            <p:nvPr/>
          </p:nvGrpSpPr>
          <p:grpSpPr>
            <a:xfrm>
              <a:off x="900685" y="4195172"/>
              <a:ext cx="1138448" cy="1165435"/>
              <a:chOff x="1398525" y="4416593"/>
              <a:chExt cx="1138448" cy="1165435"/>
            </a:xfrm>
          </p:grpSpPr>
          <p:sp>
            <p:nvSpPr>
              <p:cNvPr id="12" name="任意多边形: 形状 16">
                <a:extLst>
                  <a:ext uri="{FF2B5EF4-FFF2-40B4-BE49-F238E27FC236}">
                    <a16:creationId xmlns:a16="http://schemas.microsoft.com/office/drawing/2014/main" id="{E879A232-8C0E-D455-4698-D9395928065E}"/>
                  </a:ext>
                </a:extLst>
              </p:cNvPr>
              <p:cNvSpPr/>
              <p:nvPr/>
            </p:nvSpPr>
            <p:spPr>
              <a:xfrm rot="21007033">
                <a:off x="1513755" y="4416593"/>
                <a:ext cx="1023218" cy="1165435"/>
              </a:xfrm>
              <a:custGeom>
                <a:avLst/>
                <a:gdLst>
                  <a:gd name="connsiteX0" fmla="*/ 0 w 1276350"/>
                  <a:gd name="connsiteY0" fmla="*/ 552450 h 1181100"/>
                  <a:gd name="connsiteX1" fmla="*/ 476250 w 1276350"/>
                  <a:gd name="connsiteY1" fmla="*/ 0 h 1181100"/>
                  <a:gd name="connsiteX2" fmla="*/ 1276350 w 1276350"/>
                  <a:gd name="connsiteY2" fmla="*/ 723900 h 1181100"/>
                  <a:gd name="connsiteX3" fmla="*/ 800100 w 1276350"/>
                  <a:gd name="connsiteY3" fmla="*/ 1181100 h 1181100"/>
                  <a:gd name="connsiteX4" fmla="*/ 0 w 1276350"/>
                  <a:gd name="connsiteY4" fmla="*/ 55245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6350" h="1181100">
                    <a:moveTo>
                      <a:pt x="0" y="552450"/>
                    </a:moveTo>
                    <a:lnTo>
                      <a:pt x="476250" y="0"/>
                    </a:lnTo>
                    <a:lnTo>
                      <a:pt x="1276350" y="723900"/>
                    </a:lnTo>
                    <a:lnTo>
                      <a:pt x="800100" y="1181100"/>
                    </a:lnTo>
                    <a:lnTo>
                      <a:pt x="0" y="5524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5000">
                    <a:srgbClr val="CCCDCE">
                      <a:alpha val="40000"/>
                    </a:srgb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椭圆 7">
                <a:extLst>
                  <a:ext uri="{FF2B5EF4-FFF2-40B4-BE49-F238E27FC236}">
                    <a16:creationId xmlns:a16="http://schemas.microsoft.com/office/drawing/2014/main" id="{D1A8A31A-F3BF-1259-7C28-4DB1F915CB90}"/>
                  </a:ext>
                </a:extLst>
              </p:cNvPr>
              <p:cNvSpPr/>
              <p:nvPr/>
            </p:nvSpPr>
            <p:spPr>
              <a:xfrm>
                <a:off x="1398525" y="4461234"/>
                <a:ext cx="693854" cy="693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oogle Shape;15149;p81">
              <a:extLst>
                <a:ext uri="{FF2B5EF4-FFF2-40B4-BE49-F238E27FC236}">
                  <a16:creationId xmlns:a16="http://schemas.microsoft.com/office/drawing/2014/main" id="{514434AE-FBA7-4D0A-FB12-7DCC71D7365F}"/>
                </a:ext>
              </a:extLst>
            </p:cNvPr>
            <p:cNvGrpSpPr/>
            <p:nvPr/>
          </p:nvGrpSpPr>
          <p:grpSpPr>
            <a:xfrm>
              <a:off x="1066319" y="4411644"/>
              <a:ext cx="329674" cy="366245"/>
              <a:chOff x="-2571737" y="2403625"/>
              <a:chExt cx="292225" cy="291425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" name="Google Shape;15150;p81">
                <a:extLst>
                  <a:ext uri="{FF2B5EF4-FFF2-40B4-BE49-F238E27FC236}">
                    <a16:creationId xmlns:a16="http://schemas.microsoft.com/office/drawing/2014/main" id="{F53AD2FA-E0A1-6717-CD92-A55AC585519B}"/>
                  </a:ext>
                </a:extLst>
              </p:cNvPr>
              <p:cNvSpPr/>
              <p:nvPr/>
            </p:nvSpPr>
            <p:spPr>
              <a:xfrm>
                <a:off x="-2571737" y="2403625"/>
                <a:ext cx="292225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9547" y="725"/>
                    </a:moveTo>
                    <a:cubicBezTo>
                      <a:pt x="9704" y="725"/>
                      <a:pt x="9830" y="788"/>
                      <a:pt x="9893" y="914"/>
                    </a:cubicBezTo>
                    <a:lnTo>
                      <a:pt x="10681" y="2772"/>
                    </a:lnTo>
                    <a:lnTo>
                      <a:pt x="1135" y="2772"/>
                    </a:lnTo>
                    <a:lnTo>
                      <a:pt x="1891" y="914"/>
                    </a:lnTo>
                    <a:cubicBezTo>
                      <a:pt x="1922" y="788"/>
                      <a:pt x="2080" y="725"/>
                      <a:pt x="2206" y="725"/>
                    </a:cubicBezTo>
                    <a:close/>
                    <a:moveTo>
                      <a:pt x="10649" y="3403"/>
                    </a:moveTo>
                    <a:cubicBezTo>
                      <a:pt x="10870" y="3403"/>
                      <a:pt x="11027" y="3560"/>
                      <a:pt x="11027" y="3749"/>
                    </a:cubicBezTo>
                    <a:lnTo>
                      <a:pt x="11027" y="5167"/>
                    </a:lnTo>
                    <a:cubicBezTo>
                      <a:pt x="11027" y="5356"/>
                      <a:pt x="10870" y="5513"/>
                      <a:pt x="10649" y="5513"/>
                    </a:cubicBezTo>
                    <a:lnTo>
                      <a:pt x="1040" y="5513"/>
                    </a:lnTo>
                    <a:cubicBezTo>
                      <a:pt x="851" y="5513"/>
                      <a:pt x="694" y="5356"/>
                      <a:pt x="694" y="5167"/>
                    </a:cubicBezTo>
                    <a:lnTo>
                      <a:pt x="694" y="3749"/>
                    </a:lnTo>
                    <a:cubicBezTo>
                      <a:pt x="694" y="3560"/>
                      <a:pt x="851" y="3403"/>
                      <a:pt x="1040" y="3403"/>
                    </a:cubicBezTo>
                    <a:close/>
                    <a:moveTo>
                      <a:pt x="10681" y="6206"/>
                    </a:moveTo>
                    <a:cubicBezTo>
                      <a:pt x="10870" y="6238"/>
                      <a:pt x="11027" y="6364"/>
                      <a:pt x="11027" y="6553"/>
                    </a:cubicBezTo>
                    <a:lnTo>
                      <a:pt x="11027" y="7939"/>
                    </a:lnTo>
                    <a:cubicBezTo>
                      <a:pt x="11027" y="8128"/>
                      <a:pt x="10870" y="8286"/>
                      <a:pt x="10681" y="8286"/>
                    </a:cubicBezTo>
                    <a:lnTo>
                      <a:pt x="1072" y="8286"/>
                    </a:lnTo>
                    <a:cubicBezTo>
                      <a:pt x="851" y="8286"/>
                      <a:pt x="694" y="8128"/>
                      <a:pt x="694" y="7939"/>
                    </a:cubicBezTo>
                    <a:lnTo>
                      <a:pt x="694" y="6553"/>
                    </a:lnTo>
                    <a:cubicBezTo>
                      <a:pt x="694" y="6364"/>
                      <a:pt x="851" y="6206"/>
                      <a:pt x="1072" y="6206"/>
                    </a:cubicBezTo>
                    <a:close/>
                    <a:moveTo>
                      <a:pt x="10681" y="8947"/>
                    </a:moveTo>
                    <a:cubicBezTo>
                      <a:pt x="10870" y="8947"/>
                      <a:pt x="11027" y="9105"/>
                      <a:pt x="11027" y="9294"/>
                    </a:cubicBezTo>
                    <a:lnTo>
                      <a:pt x="11027" y="10680"/>
                    </a:lnTo>
                    <a:cubicBezTo>
                      <a:pt x="11027" y="10869"/>
                      <a:pt x="10870" y="11027"/>
                      <a:pt x="10681" y="11027"/>
                    </a:cubicBezTo>
                    <a:lnTo>
                      <a:pt x="1072" y="11027"/>
                    </a:lnTo>
                    <a:cubicBezTo>
                      <a:pt x="851" y="11027"/>
                      <a:pt x="694" y="10869"/>
                      <a:pt x="694" y="10680"/>
                    </a:cubicBezTo>
                    <a:lnTo>
                      <a:pt x="694" y="9294"/>
                    </a:lnTo>
                    <a:cubicBezTo>
                      <a:pt x="694" y="9105"/>
                      <a:pt x="851" y="8947"/>
                      <a:pt x="1072" y="8947"/>
                    </a:cubicBezTo>
                    <a:close/>
                    <a:moveTo>
                      <a:pt x="2174" y="0"/>
                    </a:moveTo>
                    <a:cubicBezTo>
                      <a:pt x="1733" y="0"/>
                      <a:pt x="1387" y="252"/>
                      <a:pt x="1229" y="630"/>
                    </a:cubicBezTo>
                    <a:lnTo>
                      <a:pt x="64" y="3403"/>
                    </a:lnTo>
                    <a:cubicBezTo>
                      <a:pt x="32" y="3529"/>
                      <a:pt x="0" y="3686"/>
                      <a:pt x="0" y="3781"/>
                    </a:cubicBezTo>
                    <a:lnTo>
                      <a:pt x="0" y="5198"/>
                    </a:lnTo>
                    <a:cubicBezTo>
                      <a:pt x="0" y="5482"/>
                      <a:pt x="127" y="5734"/>
                      <a:pt x="284" y="5860"/>
                    </a:cubicBezTo>
                    <a:cubicBezTo>
                      <a:pt x="127" y="6080"/>
                      <a:pt x="0" y="6301"/>
                      <a:pt x="0" y="6553"/>
                    </a:cubicBezTo>
                    <a:lnTo>
                      <a:pt x="0" y="7908"/>
                    </a:lnTo>
                    <a:cubicBezTo>
                      <a:pt x="0" y="8191"/>
                      <a:pt x="127" y="8443"/>
                      <a:pt x="284" y="8601"/>
                    </a:cubicBezTo>
                    <a:cubicBezTo>
                      <a:pt x="127" y="8790"/>
                      <a:pt x="0" y="9010"/>
                      <a:pt x="0" y="9262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09" y="11657"/>
                    </a:cubicBezTo>
                    <a:lnTo>
                      <a:pt x="10618" y="11657"/>
                    </a:lnTo>
                    <a:cubicBezTo>
                      <a:pt x="11185" y="11657"/>
                      <a:pt x="11657" y="11184"/>
                      <a:pt x="11657" y="10649"/>
                    </a:cubicBezTo>
                    <a:lnTo>
                      <a:pt x="11657" y="9262"/>
                    </a:lnTo>
                    <a:cubicBezTo>
                      <a:pt x="11657" y="8979"/>
                      <a:pt x="11531" y="8758"/>
                      <a:pt x="11374" y="8601"/>
                    </a:cubicBezTo>
                    <a:cubicBezTo>
                      <a:pt x="11531" y="8380"/>
                      <a:pt x="11657" y="8160"/>
                      <a:pt x="11657" y="7908"/>
                    </a:cubicBezTo>
                    <a:lnTo>
                      <a:pt x="11657" y="6553"/>
                    </a:lnTo>
                    <a:cubicBezTo>
                      <a:pt x="11657" y="6269"/>
                      <a:pt x="11531" y="6017"/>
                      <a:pt x="11374" y="5860"/>
                    </a:cubicBezTo>
                    <a:cubicBezTo>
                      <a:pt x="11531" y="5671"/>
                      <a:pt x="11657" y="5450"/>
                      <a:pt x="11657" y="5198"/>
                    </a:cubicBezTo>
                    <a:lnTo>
                      <a:pt x="11657" y="3781"/>
                    </a:lnTo>
                    <a:lnTo>
                      <a:pt x="11689" y="3781"/>
                    </a:lnTo>
                    <a:cubicBezTo>
                      <a:pt x="11689" y="3686"/>
                      <a:pt x="11657" y="3529"/>
                      <a:pt x="11594" y="3403"/>
                    </a:cubicBezTo>
                    <a:lnTo>
                      <a:pt x="10460" y="630"/>
                    </a:lnTo>
                    <a:cubicBezTo>
                      <a:pt x="10303" y="252"/>
                      <a:pt x="9925" y="0"/>
                      <a:pt x="9515" y="0"/>
                    </a:cubicBezTo>
                    <a:close/>
                  </a:path>
                </a:pathLst>
              </a:custGeom>
              <a:solidFill>
                <a:srgbClr val="B46469"/>
              </a:solidFill>
              <a:ln w="19050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9" name="Google Shape;15151;p81">
                <a:extLst>
                  <a:ext uri="{FF2B5EF4-FFF2-40B4-BE49-F238E27FC236}">
                    <a16:creationId xmlns:a16="http://schemas.microsoft.com/office/drawing/2014/main" id="{E4263089-A5F2-A5EE-599B-AF9FAF7E58C5}"/>
                  </a:ext>
                </a:extLst>
              </p:cNvPr>
              <p:cNvSpPr/>
              <p:nvPr/>
            </p:nvSpPr>
            <p:spPr>
              <a:xfrm>
                <a:off x="-2485967" y="2649150"/>
                <a:ext cx="17330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726" extrusionOk="0">
                    <a:moveTo>
                      <a:pt x="378" y="1"/>
                    </a:moveTo>
                    <a:cubicBezTo>
                      <a:pt x="158" y="1"/>
                      <a:pt x="0" y="159"/>
                      <a:pt x="0" y="379"/>
                    </a:cubicBezTo>
                    <a:cubicBezTo>
                      <a:pt x="0" y="568"/>
                      <a:pt x="158" y="726"/>
                      <a:pt x="378" y="726"/>
                    </a:cubicBezTo>
                    <a:lnTo>
                      <a:pt x="6585" y="726"/>
                    </a:lnTo>
                    <a:cubicBezTo>
                      <a:pt x="6774" y="726"/>
                      <a:pt x="6931" y="568"/>
                      <a:pt x="6931" y="379"/>
                    </a:cubicBezTo>
                    <a:cubicBezTo>
                      <a:pt x="6931" y="159"/>
                      <a:pt x="6774" y="1"/>
                      <a:pt x="6585" y="1"/>
                    </a:cubicBezTo>
                    <a:close/>
                  </a:path>
                </a:pathLst>
              </a:custGeom>
              <a:solidFill>
                <a:srgbClr val="B46469"/>
              </a:solidFill>
              <a:ln w="19050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" name="Google Shape;15152;p81">
                <a:extLst>
                  <a:ext uri="{FF2B5EF4-FFF2-40B4-BE49-F238E27FC236}">
                    <a16:creationId xmlns:a16="http://schemas.microsoft.com/office/drawing/2014/main" id="{4E332C54-FCE9-BDDE-D9DA-42194CBD9723}"/>
                  </a:ext>
                </a:extLst>
              </p:cNvPr>
              <p:cNvSpPr/>
              <p:nvPr/>
            </p:nvSpPr>
            <p:spPr>
              <a:xfrm>
                <a:off x="-2485967" y="2511325"/>
                <a:ext cx="17330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726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78" y="725"/>
                    </a:cubicBezTo>
                    <a:lnTo>
                      <a:pt x="6585" y="725"/>
                    </a:lnTo>
                    <a:cubicBezTo>
                      <a:pt x="6774" y="725"/>
                      <a:pt x="6931" y="568"/>
                      <a:pt x="6931" y="379"/>
                    </a:cubicBezTo>
                    <a:cubicBezTo>
                      <a:pt x="6931" y="158"/>
                      <a:pt x="6774" y="1"/>
                      <a:pt x="6585" y="1"/>
                    </a:cubicBezTo>
                    <a:close/>
                  </a:path>
                </a:pathLst>
              </a:custGeom>
              <a:solidFill>
                <a:srgbClr val="B46469"/>
              </a:solidFill>
              <a:ln w="19050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15153;p81">
                <a:extLst>
                  <a:ext uri="{FF2B5EF4-FFF2-40B4-BE49-F238E27FC236}">
                    <a16:creationId xmlns:a16="http://schemas.microsoft.com/office/drawing/2014/main" id="{7B48E4DC-4D27-1E04-4526-BA75F9D67CE2}"/>
                  </a:ext>
                </a:extLst>
              </p:cNvPr>
              <p:cNvSpPr/>
              <p:nvPr/>
            </p:nvSpPr>
            <p:spPr>
              <a:xfrm>
                <a:off x="-2540185" y="2511325"/>
                <a:ext cx="1812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57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57"/>
                      <a:pt x="378" y="757"/>
                    </a:cubicBezTo>
                    <a:cubicBezTo>
                      <a:pt x="567" y="757"/>
                      <a:pt x="725" y="568"/>
                      <a:pt x="725" y="379"/>
                    </a:cubicBez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B46469"/>
              </a:solidFill>
              <a:ln w="19050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" name="Google Shape;15154;p81">
                <a:extLst>
                  <a:ext uri="{FF2B5EF4-FFF2-40B4-BE49-F238E27FC236}">
                    <a16:creationId xmlns:a16="http://schemas.microsoft.com/office/drawing/2014/main" id="{16A3511C-8473-B665-4376-ED64237A2B2C}"/>
                  </a:ext>
                </a:extLst>
              </p:cNvPr>
              <p:cNvSpPr/>
              <p:nvPr/>
            </p:nvSpPr>
            <p:spPr>
              <a:xfrm>
                <a:off x="-2485579" y="2580625"/>
                <a:ext cx="172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58" y="693"/>
                      <a:pt x="347" y="693"/>
                    </a:cubicBezTo>
                    <a:lnTo>
                      <a:pt x="6554" y="693"/>
                    </a:lnTo>
                    <a:cubicBezTo>
                      <a:pt x="6774" y="693"/>
                      <a:pt x="6900" y="536"/>
                      <a:pt x="6900" y="347"/>
                    </a:cubicBezTo>
                    <a:cubicBezTo>
                      <a:pt x="6900" y="158"/>
                      <a:pt x="6774" y="0"/>
                      <a:pt x="6554" y="0"/>
                    </a:cubicBezTo>
                    <a:close/>
                  </a:path>
                </a:pathLst>
              </a:custGeom>
              <a:solidFill>
                <a:srgbClr val="B46469"/>
              </a:solidFill>
              <a:ln w="19050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" name="Google Shape;15155;p81">
                <a:extLst>
                  <a:ext uri="{FF2B5EF4-FFF2-40B4-BE49-F238E27FC236}">
                    <a16:creationId xmlns:a16="http://schemas.microsoft.com/office/drawing/2014/main" id="{810D7FEC-C31B-DBCF-5750-0278A3B6B10C}"/>
                  </a:ext>
                </a:extLst>
              </p:cNvPr>
              <p:cNvSpPr/>
              <p:nvPr/>
            </p:nvSpPr>
            <p:spPr>
              <a:xfrm>
                <a:off x="-2540185" y="2580625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78" y="693"/>
                    </a:cubicBezTo>
                    <a:cubicBezTo>
                      <a:pt x="567" y="693"/>
                      <a:pt x="725" y="536"/>
                      <a:pt x="725" y="347"/>
                    </a:cubicBezTo>
                    <a:cubicBezTo>
                      <a:pt x="725" y="158"/>
                      <a:pt x="567" y="0"/>
                      <a:pt x="378" y="0"/>
                    </a:cubicBezTo>
                    <a:close/>
                  </a:path>
                </a:pathLst>
              </a:custGeom>
              <a:solidFill>
                <a:srgbClr val="B46469"/>
              </a:solidFill>
              <a:ln w="19050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" name="Google Shape;15156;p81">
                <a:extLst>
                  <a:ext uri="{FF2B5EF4-FFF2-40B4-BE49-F238E27FC236}">
                    <a16:creationId xmlns:a16="http://schemas.microsoft.com/office/drawing/2014/main" id="{78232CD3-89B7-83A0-DAE8-C455CD282CE3}"/>
                  </a:ext>
                </a:extLst>
              </p:cNvPr>
              <p:cNvSpPr/>
              <p:nvPr/>
            </p:nvSpPr>
            <p:spPr>
              <a:xfrm>
                <a:off x="-2540185" y="264915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78" y="1"/>
                    </a:moveTo>
                    <a:cubicBezTo>
                      <a:pt x="158" y="1"/>
                      <a:pt x="0" y="159"/>
                      <a:pt x="0" y="379"/>
                    </a:cubicBezTo>
                    <a:cubicBezTo>
                      <a:pt x="0" y="568"/>
                      <a:pt x="158" y="726"/>
                      <a:pt x="378" y="726"/>
                    </a:cubicBezTo>
                    <a:cubicBezTo>
                      <a:pt x="567" y="726"/>
                      <a:pt x="725" y="568"/>
                      <a:pt x="725" y="379"/>
                    </a:cubicBezTo>
                    <a:cubicBezTo>
                      <a:pt x="725" y="159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B46469"/>
              </a:solidFill>
              <a:ln w="19050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22" name="Google Shape;15095;p81">
            <a:extLst>
              <a:ext uri="{FF2B5EF4-FFF2-40B4-BE49-F238E27FC236}">
                <a16:creationId xmlns:a16="http://schemas.microsoft.com/office/drawing/2014/main" id="{8CFEEB0F-2634-D443-802D-DB310A8137FB}"/>
              </a:ext>
            </a:extLst>
          </p:cNvPr>
          <p:cNvGrpSpPr/>
          <p:nvPr/>
        </p:nvGrpSpPr>
        <p:grpSpPr>
          <a:xfrm>
            <a:off x="1084748" y="2196154"/>
            <a:ext cx="392668" cy="389660"/>
            <a:chOff x="-6713450" y="2397900"/>
            <a:chExt cx="295375" cy="291450"/>
          </a:xfrm>
          <a:solidFill>
            <a:schemeClr val="bg1"/>
          </a:solidFill>
        </p:grpSpPr>
        <p:sp>
          <p:nvSpPr>
            <p:cNvPr id="24" name="Google Shape;15096;p81">
              <a:extLst>
                <a:ext uri="{FF2B5EF4-FFF2-40B4-BE49-F238E27FC236}">
                  <a16:creationId xmlns:a16="http://schemas.microsoft.com/office/drawing/2014/main" id="{3D192246-C91F-2C81-268E-3E515FCA954A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5097;p81">
              <a:extLst>
                <a:ext uri="{FF2B5EF4-FFF2-40B4-BE49-F238E27FC236}">
                  <a16:creationId xmlns:a16="http://schemas.microsoft.com/office/drawing/2014/main" id="{F9DEE2D6-92BF-5A8E-0ADA-8494E81BBD65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2" name="TextBox 30">
            <a:extLst>
              <a:ext uri="{FF2B5EF4-FFF2-40B4-BE49-F238E27FC236}">
                <a16:creationId xmlns:a16="http://schemas.microsoft.com/office/drawing/2014/main" id="{9CB81DF5-E683-84FF-1CE4-D62EEDC2623E}"/>
              </a:ext>
            </a:extLst>
          </p:cNvPr>
          <p:cNvSpPr txBox="1"/>
          <p:nvPr/>
        </p:nvSpPr>
        <p:spPr>
          <a:xfrm>
            <a:off x="431799" y="511981"/>
            <a:ext cx="9735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1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 </a:t>
            </a: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Inter"/>
              </a:rPr>
              <a:t>Tasks and 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Inter"/>
              </a:rPr>
              <a:t>dataset</a:t>
            </a:r>
          </a:p>
          <a:p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4626417" y="2294212"/>
            <a:ext cx="2811579" cy="90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itchFamily="34" charset="-122"/>
              </a:defRPr>
            </a:lvl1pPr>
          </a:lstStyle>
          <a:p>
            <a:r>
              <a:rPr lang="en-US" altLang="zh-CN" sz="5865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Part</a:t>
            </a:r>
            <a:r>
              <a:rPr lang="zh-TW" altLang="en-US" sz="5865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</a:t>
            </a:r>
            <a:r>
              <a:rPr lang="en-US" altLang="zh-TW" sz="5865" b="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  <a:endParaRPr lang="zh-CN" altLang="en-US" sz="5865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633E97-2CF7-39B5-6E7C-41EFEC8D00CA}"/>
              </a:ext>
            </a:extLst>
          </p:cNvPr>
          <p:cNvSpPr txBox="1"/>
          <p:nvPr/>
        </p:nvSpPr>
        <p:spPr>
          <a:xfrm>
            <a:off x="4270678" y="3312661"/>
            <a:ext cx="6805584" cy="67710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zh-TW" altLang="en-US" sz="4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old" panose="020B0704020202020204" pitchFamily="34" charset="0"/>
                <a:sym typeface="Inter"/>
              </a:rPr>
              <a:t>資料前處理</a:t>
            </a:r>
            <a:endParaRPr lang="en-US" altLang="zh-TW" sz="44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Bold" panose="020B0704020202020204" pitchFamily="34" charset="0"/>
              <a:sym typeface="Inter"/>
            </a:endParaRPr>
          </a:p>
        </p:txBody>
      </p:sp>
      <p:grpSp>
        <p:nvGrpSpPr>
          <p:cNvPr id="24" name="组合 5">
            <a:extLst>
              <a:ext uri="{FF2B5EF4-FFF2-40B4-BE49-F238E27FC236}">
                <a16:creationId xmlns:a16="http://schemas.microsoft.com/office/drawing/2014/main" id="{94F58C65-E01A-FC26-348F-0F501ADB1AC6}"/>
              </a:ext>
            </a:extLst>
          </p:cNvPr>
          <p:cNvGrpSpPr/>
          <p:nvPr/>
        </p:nvGrpSpPr>
        <p:grpSpPr>
          <a:xfrm>
            <a:off x="1097816" y="1623598"/>
            <a:ext cx="2301366" cy="2943206"/>
            <a:chOff x="7230304" y="933723"/>
            <a:chExt cx="394594" cy="506457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5C1F88F5-8BF2-CCEB-DBBB-CD29B5617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65" y="1170356"/>
              <a:ext cx="4303" cy="31961"/>
            </a:xfrm>
            <a:custGeom>
              <a:avLst/>
              <a:gdLst>
                <a:gd name="T0" fmla="*/ 5 w 5"/>
                <a:gd name="T1" fmla="*/ 0 h 38"/>
                <a:gd name="T2" fmla="*/ 0 w 5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38">
                  <a:moveTo>
                    <a:pt x="5" y="0"/>
                  </a:moveTo>
                  <a:cubicBezTo>
                    <a:pt x="5" y="0"/>
                    <a:pt x="0" y="27"/>
                    <a:pt x="0" y="38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49533EC-FBC3-A986-591E-58E99A8D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903" y="1167898"/>
              <a:ext cx="8605" cy="27659"/>
            </a:xfrm>
            <a:custGeom>
              <a:avLst/>
              <a:gdLst>
                <a:gd name="T0" fmla="*/ 0 w 10"/>
                <a:gd name="T1" fmla="*/ 0 h 33"/>
                <a:gd name="T2" fmla="*/ 10 w 10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33">
                  <a:moveTo>
                    <a:pt x="0" y="0"/>
                  </a:moveTo>
                  <a:cubicBezTo>
                    <a:pt x="0" y="0"/>
                    <a:pt x="7" y="13"/>
                    <a:pt x="10" y="33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55BC2FE3-FD1D-6139-C2D5-ACF2E3832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020" y="1147000"/>
              <a:ext cx="23971" cy="20283"/>
            </a:xfrm>
            <a:custGeom>
              <a:avLst/>
              <a:gdLst>
                <a:gd name="T0" fmla="*/ 0 w 29"/>
                <a:gd name="T1" fmla="*/ 0 h 24"/>
                <a:gd name="T2" fmla="*/ 29 w 29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cubicBezTo>
                    <a:pt x="0" y="0"/>
                    <a:pt x="27" y="13"/>
                    <a:pt x="29" y="24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2F418CA-4156-C3B3-68D2-27BBBA78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982" y="1353517"/>
              <a:ext cx="242165" cy="86663"/>
            </a:xfrm>
            <a:custGeom>
              <a:avLst/>
              <a:gdLst>
                <a:gd name="T0" fmla="*/ 281 w 289"/>
                <a:gd name="T1" fmla="*/ 0 h 104"/>
                <a:gd name="T2" fmla="*/ 289 w 289"/>
                <a:gd name="T3" fmla="*/ 3 h 104"/>
                <a:gd name="T4" fmla="*/ 166 w 289"/>
                <a:gd name="T5" fmla="*/ 97 h 104"/>
                <a:gd name="T6" fmla="*/ 0 w 289"/>
                <a:gd name="T7" fmla="*/ 40 h 104"/>
                <a:gd name="T8" fmla="*/ 21 w 289"/>
                <a:gd name="T9" fmla="*/ 30 h 104"/>
                <a:gd name="T10" fmla="*/ 32 w 289"/>
                <a:gd name="T11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104">
                  <a:moveTo>
                    <a:pt x="281" y="0"/>
                  </a:moveTo>
                  <a:cubicBezTo>
                    <a:pt x="289" y="3"/>
                    <a:pt x="289" y="3"/>
                    <a:pt x="289" y="3"/>
                  </a:cubicBezTo>
                  <a:cubicBezTo>
                    <a:pt x="289" y="3"/>
                    <a:pt x="215" y="72"/>
                    <a:pt x="166" y="97"/>
                  </a:cubicBezTo>
                  <a:cubicBezTo>
                    <a:pt x="166" y="97"/>
                    <a:pt x="75" y="104"/>
                    <a:pt x="0" y="40"/>
                  </a:cubicBezTo>
                  <a:cubicBezTo>
                    <a:pt x="0" y="40"/>
                    <a:pt x="6" y="38"/>
                    <a:pt x="21" y="30"/>
                  </a:cubicBezTo>
                  <a:cubicBezTo>
                    <a:pt x="32" y="24"/>
                    <a:pt x="32" y="24"/>
                    <a:pt x="32" y="24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B01D099D-740D-13A5-EF32-DC1B861BB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928" y="1286522"/>
              <a:ext cx="275970" cy="120468"/>
            </a:xfrm>
            <a:custGeom>
              <a:avLst/>
              <a:gdLst>
                <a:gd name="T0" fmla="*/ 172 w 330"/>
                <a:gd name="T1" fmla="*/ 11 h 144"/>
                <a:gd name="T2" fmla="*/ 193 w 330"/>
                <a:gd name="T3" fmla="*/ 0 h 144"/>
                <a:gd name="T4" fmla="*/ 212 w 330"/>
                <a:gd name="T5" fmla="*/ 14 h 144"/>
                <a:gd name="T6" fmla="*/ 235 w 330"/>
                <a:gd name="T7" fmla="*/ 27 h 144"/>
                <a:gd name="T8" fmla="*/ 330 w 330"/>
                <a:gd name="T9" fmla="*/ 61 h 144"/>
                <a:gd name="T10" fmla="*/ 234 w 330"/>
                <a:gd name="T11" fmla="*/ 109 h 144"/>
                <a:gd name="T12" fmla="*/ 151 w 330"/>
                <a:gd name="T13" fmla="*/ 133 h 144"/>
                <a:gd name="T14" fmla="*/ 0 w 330"/>
                <a:gd name="T15" fmla="*/ 36 h 144"/>
                <a:gd name="T16" fmla="*/ 35 w 330"/>
                <a:gd name="T17" fmla="*/ 39 h 144"/>
                <a:gd name="T18" fmla="*/ 46 w 330"/>
                <a:gd name="T19" fmla="*/ 39 h 144"/>
                <a:gd name="T20" fmla="*/ 62 w 330"/>
                <a:gd name="T21" fmla="*/ 37 h 144"/>
                <a:gd name="T22" fmla="*/ 115 w 330"/>
                <a:gd name="T23" fmla="*/ 26 h 144"/>
                <a:gd name="T24" fmla="*/ 156 w 330"/>
                <a:gd name="T25" fmla="*/ 17 h 144"/>
                <a:gd name="T26" fmla="*/ 162 w 330"/>
                <a:gd name="T27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44">
                  <a:moveTo>
                    <a:pt x="172" y="11"/>
                  </a:moveTo>
                  <a:cubicBezTo>
                    <a:pt x="172" y="11"/>
                    <a:pt x="181" y="9"/>
                    <a:pt x="193" y="0"/>
                  </a:cubicBezTo>
                  <a:cubicBezTo>
                    <a:pt x="193" y="0"/>
                    <a:pt x="200" y="6"/>
                    <a:pt x="212" y="14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61" y="42"/>
                    <a:pt x="295" y="57"/>
                    <a:pt x="330" y="61"/>
                  </a:cubicBezTo>
                  <a:cubicBezTo>
                    <a:pt x="330" y="61"/>
                    <a:pt x="291" y="91"/>
                    <a:pt x="234" y="109"/>
                  </a:cubicBezTo>
                  <a:cubicBezTo>
                    <a:pt x="189" y="123"/>
                    <a:pt x="151" y="133"/>
                    <a:pt x="151" y="133"/>
                  </a:cubicBezTo>
                  <a:cubicBezTo>
                    <a:pt x="56" y="144"/>
                    <a:pt x="0" y="36"/>
                    <a:pt x="0" y="36"/>
                  </a:cubicBezTo>
                  <a:cubicBezTo>
                    <a:pt x="9" y="39"/>
                    <a:pt x="21" y="40"/>
                    <a:pt x="35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79" y="34"/>
                    <a:pt x="98" y="30"/>
                    <a:pt x="115" y="2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62" y="15"/>
                    <a:pt x="162" y="15"/>
                    <a:pt x="162" y="15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499ABDED-4295-142D-A802-ABCDB80C7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630" y="1370726"/>
              <a:ext cx="75600" cy="27044"/>
            </a:xfrm>
            <a:custGeom>
              <a:avLst/>
              <a:gdLst>
                <a:gd name="T0" fmla="*/ 91 w 91"/>
                <a:gd name="T1" fmla="*/ 30 h 32"/>
                <a:gd name="T2" fmla="*/ 49 w 91"/>
                <a:gd name="T3" fmla="*/ 0 h 32"/>
                <a:gd name="T4" fmla="*/ 0 w 91"/>
                <a:gd name="T5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32">
                  <a:moveTo>
                    <a:pt x="91" y="30"/>
                  </a:moveTo>
                  <a:cubicBezTo>
                    <a:pt x="91" y="30"/>
                    <a:pt x="55" y="32"/>
                    <a:pt x="49" y="0"/>
                  </a:cubicBezTo>
                  <a:cubicBezTo>
                    <a:pt x="49" y="0"/>
                    <a:pt x="30" y="24"/>
                    <a:pt x="0" y="9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E9E5C572-FA89-8B95-1940-FF7FDE0C2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60" y="1008708"/>
              <a:ext cx="163492" cy="138292"/>
            </a:xfrm>
            <a:custGeom>
              <a:avLst/>
              <a:gdLst>
                <a:gd name="T0" fmla="*/ 196 w 196"/>
                <a:gd name="T1" fmla="*/ 101 h 165"/>
                <a:gd name="T2" fmla="*/ 131 w 196"/>
                <a:gd name="T3" fmla="*/ 142 h 165"/>
                <a:gd name="T4" fmla="*/ 69 w 196"/>
                <a:gd name="T5" fmla="*/ 159 h 165"/>
                <a:gd name="T6" fmla="*/ 12 w 196"/>
                <a:gd name="T7" fmla="*/ 142 h 165"/>
                <a:gd name="T8" fmla="*/ 17 w 196"/>
                <a:gd name="T9" fmla="*/ 36 h 165"/>
                <a:gd name="T10" fmla="*/ 36 w 196"/>
                <a:gd name="T11" fmla="*/ 12 h 165"/>
                <a:gd name="T12" fmla="*/ 87 w 196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65">
                  <a:moveTo>
                    <a:pt x="196" y="101"/>
                  </a:moveTo>
                  <a:cubicBezTo>
                    <a:pt x="177" y="119"/>
                    <a:pt x="151" y="133"/>
                    <a:pt x="131" y="142"/>
                  </a:cubicBezTo>
                  <a:cubicBezTo>
                    <a:pt x="112" y="150"/>
                    <a:pt x="90" y="157"/>
                    <a:pt x="69" y="159"/>
                  </a:cubicBezTo>
                  <a:cubicBezTo>
                    <a:pt x="48" y="162"/>
                    <a:pt x="21" y="165"/>
                    <a:pt x="12" y="142"/>
                  </a:cubicBezTo>
                  <a:cubicBezTo>
                    <a:pt x="0" y="111"/>
                    <a:pt x="2" y="66"/>
                    <a:pt x="17" y="36"/>
                  </a:cubicBezTo>
                  <a:cubicBezTo>
                    <a:pt x="19" y="32"/>
                    <a:pt x="30" y="12"/>
                    <a:pt x="36" y="12"/>
                  </a:cubicBezTo>
                  <a:cubicBezTo>
                    <a:pt x="36" y="12"/>
                    <a:pt x="60" y="14"/>
                    <a:pt x="87" y="0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6097ACB3-F10E-529C-A4DE-1DF7B074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655" y="942328"/>
              <a:ext cx="169024" cy="141365"/>
            </a:xfrm>
            <a:custGeom>
              <a:avLst/>
              <a:gdLst>
                <a:gd name="T0" fmla="*/ 13 w 202"/>
                <a:gd name="T1" fmla="*/ 85 h 169"/>
                <a:gd name="T2" fmla="*/ 2 w 202"/>
                <a:gd name="T3" fmla="*/ 32 h 169"/>
                <a:gd name="T4" fmla="*/ 8 w 202"/>
                <a:gd name="T5" fmla="*/ 18 h 169"/>
                <a:gd name="T6" fmla="*/ 37 w 202"/>
                <a:gd name="T7" fmla="*/ 3 h 169"/>
                <a:gd name="T8" fmla="*/ 53 w 202"/>
                <a:gd name="T9" fmla="*/ 10 h 169"/>
                <a:gd name="T10" fmla="*/ 88 w 202"/>
                <a:gd name="T11" fmla="*/ 57 h 169"/>
                <a:gd name="T12" fmla="*/ 97 w 202"/>
                <a:gd name="T13" fmla="*/ 57 h 169"/>
                <a:gd name="T14" fmla="*/ 121 w 202"/>
                <a:gd name="T15" fmla="*/ 62 h 169"/>
                <a:gd name="T16" fmla="*/ 183 w 202"/>
                <a:gd name="T17" fmla="*/ 107 h 169"/>
                <a:gd name="T18" fmla="*/ 186 w 202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69">
                  <a:moveTo>
                    <a:pt x="13" y="85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0" y="20"/>
                    <a:pt x="8" y="18"/>
                    <a:pt x="8" y="1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7" y="0"/>
                    <a:pt x="53" y="10"/>
                    <a:pt x="53" y="10"/>
                  </a:cubicBezTo>
                  <a:cubicBezTo>
                    <a:pt x="53" y="10"/>
                    <a:pt x="88" y="57"/>
                    <a:pt x="88" y="57"/>
                  </a:cubicBezTo>
                  <a:cubicBezTo>
                    <a:pt x="88" y="58"/>
                    <a:pt x="96" y="57"/>
                    <a:pt x="97" y="57"/>
                  </a:cubicBezTo>
                  <a:cubicBezTo>
                    <a:pt x="105" y="58"/>
                    <a:pt x="113" y="60"/>
                    <a:pt x="121" y="62"/>
                  </a:cubicBezTo>
                  <a:cubicBezTo>
                    <a:pt x="147" y="70"/>
                    <a:pt x="166" y="86"/>
                    <a:pt x="183" y="107"/>
                  </a:cubicBezTo>
                  <a:cubicBezTo>
                    <a:pt x="202" y="129"/>
                    <a:pt x="199" y="150"/>
                    <a:pt x="186" y="169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1B82CB1F-7883-298B-CED8-5074285E7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9992" y="970601"/>
              <a:ext cx="7990" cy="12293"/>
            </a:xfrm>
            <a:prstGeom prst="line">
              <a:avLst/>
            </a:pr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DF11CA49-A23C-BFDC-558D-F16FC4A49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2167" y="977362"/>
              <a:ext cx="4917" cy="14751"/>
            </a:xfrm>
            <a:prstGeom prst="line">
              <a:avLst/>
            </a:pr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8228C38-C106-B483-4BA8-90CCE2BC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2499" y="933723"/>
              <a:ext cx="25815" cy="23356"/>
            </a:xfrm>
            <a:custGeom>
              <a:avLst/>
              <a:gdLst>
                <a:gd name="T0" fmla="*/ 31 w 31"/>
                <a:gd name="T1" fmla="*/ 13 h 28"/>
                <a:gd name="T2" fmla="*/ 25 w 31"/>
                <a:gd name="T3" fmla="*/ 5 h 28"/>
                <a:gd name="T4" fmla="*/ 16 w 31"/>
                <a:gd name="T5" fmla="*/ 2 h 28"/>
                <a:gd name="T6" fmla="*/ 4 w 31"/>
                <a:gd name="T7" fmla="*/ 7 h 28"/>
                <a:gd name="T8" fmla="*/ 2 w 31"/>
                <a:gd name="T9" fmla="*/ 17 h 28"/>
                <a:gd name="T10" fmla="*/ 4 w 3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8">
                  <a:moveTo>
                    <a:pt x="31" y="13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1" y="0"/>
                    <a:pt x="16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0" y="11"/>
                    <a:pt x="2" y="17"/>
                  </a:cubicBezTo>
                  <a:cubicBezTo>
                    <a:pt x="4" y="28"/>
                    <a:pt x="4" y="28"/>
                    <a:pt x="4" y="28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2331E3E-DE97-793D-AA0E-B7B930301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0304" y="954620"/>
              <a:ext cx="95268" cy="170868"/>
            </a:xfrm>
            <a:custGeom>
              <a:avLst/>
              <a:gdLst>
                <a:gd name="T0" fmla="*/ 112 w 114"/>
                <a:gd name="T1" fmla="*/ 0 h 204"/>
                <a:gd name="T2" fmla="*/ 7 w 114"/>
                <a:gd name="T3" fmla="*/ 186 h 204"/>
                <a:gd name="T4" fmla="*/ 11 w 114"/>
                <a:gd name="T5" fmla="*/ 199 h 204"/>
                <a:gd name="T6" fmla="*/ 28 w 114"/>
                <a:gd name="T7" fmla="*/ 194 h 204"/>
                <a:gd name="T8" fmla="*/ 114 w 114"/>
                <a:gd name="T9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4">
                  <a:moveTo>
                    <a:pt x="112" y="0"/>
                  </a:move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0" y="194"/>
                    <a:pt x="11" y="199"/>
                  </a:cubicBezTo>
                  <a:cubicBezTo>
                    <a:pt x="11" y="199"/>
                    <a:pt x="23" y="204"/>
                    <a:pt x="28" y="194"/>
                  </a:cubicBezTo>
                  <a:cubicBezTo>
                    <a:pt x="54" y="142"/>
                    <a:pt x="114" y="36"/>
                    <a:pt x="114" y="36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D15F5592-205F-3262-5F14-BF3FD22BF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3377" y="1121186"/>
              <a:ext cx="101414" cy="228029"/>
            </a:xfrm>
            <a:custGeom>
              <a:avLst/>
              <a:gdLst>
                <a:gd name="T0" fmla="*/ 121 w 121"/>
                <a:gd name="T1" fmla="*/ 272 h 273"/>
                <a:gd name="T2" fmla="*/ 103 w 121"/>
                <a:gd name="T3" fmla="*/ 223 h 273"/>
                <a:gd name="T4" fmla="*/ 90 w 121"/>
                <a:gd name="T5" fmla="*/ 186 h 273"/>
                <a:gd name="T6" fmla="*/ 82 w 121"/>
                <a:gd name="T7" fmla="*/ 162 h 273"/>
                <a:gd name="T8" fmla="*/ 25 w 121"/>
                <a:gd name="T9" fmla="*/ 8 h 273"/>
                <a:gd name="T10" fmla="*/ 10 w 121"/>
                <a:gd name="T11" fmla="*/ 5 h 273"/>
                <a:gd name="T12" fmla="*/ 3 w 121"/>
                <a:gd name="T13" fmla="*/ 14 h 273"/>
                <a:gd name="T14" fmla="*/ 61 w 121"/>
                <a:gd name="T15" fmla="*/ 165 h 273"/>
                <a:gd name="T16" fmla="*/ 69 w 121"/>
                <a:gd name="T17" fmla="*/ 186 h 273"/>
                <a:gd name="T18" fmla="*/ 83 w 121"/>
                <a:gd name="T19" fmla="*/ 226 h 273"/>
                <a:gd name="T20" fmla="*/ 100 w 121"/>
                <a:gd name="T2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273">
                  <a:moveTo>
                    <a:pt x="121" y="272"/>
                  </a:moveTo>
                  <a:cubicBezTo>
                    <a:pt x="103" y="223"/>
                    <a:pt x="103" y="223"/>
                    <a:pt x="103" y="223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1" y="0"/>
                    <a:pt x="10" y="5"/>
                    <a:pt x="10" y="5"/>
                  </a:cubicBezTo>
                  <a:cubicBezTo>
                    <a:pt x="0" y="8"/>
                    <a:pt x="3" y="14"/>
                    <a:pt x="3" y="14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69" y="186"/>
                    <a:pt x="69" y="186"/>
                    <a:pt x="69" y="18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100" y="273"/>
                    <a:pt x="100" y="273"/>
                    <a:pt x="100" y="273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412F3E15-6668-95A9-D58F-9F30F87A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8909" y="1349829"/>
              <a:ext cx="159190" cy="66380"/>
            </a:xfrm>
            <a:custGeom>
              <a:avLst/>
              <a:gdLst>
                <a:gd name="T0" fmla="*/ 191 w 191"/>
                <a:gd name="T1" fmla="*/ 68 h 79"/>
                <a:gd name="T2" fmla="*/ 105 w 191"/>
                <a:gd name="T3" fmla="*/ 78 h 79"/>
                <a:gd name="T4" fmla="*/ 44 w 191"/>
                <a:gd name="T5" fmla="*/ 75 h 79"/>
                <a:gd name="T6" fmla="*/ 21 w 191"/>
                <a:gd name="T7" fmla="*/ 70 h 79"/>
                <a:gd name="T8" fmla="*/ 4 w 191"/>
                <a:gd name="T9" fmla="*/ 62 h 79"/>
                <a:gd name="T10" fmla="*/ 2 w 191"/>
                <a:gd name="T11" fmla="*/ 44 h 79"/>
                <a:gd name="T12" fmla="*/ 2 w 191"/>
                <a:gd name="T13" fmla="*/ 44 h 79"/>
                <a:gd name="T14" fmla="*/ 21 w 191"/>
                <a:gd name="T15" fmla="*/ 22 h 79"/>
                <a:gd name="T16" fmla="*/ 51 w 191"/>
                <a:gd name="T17" fmla="*/ 8 h 79"/>
                <a:gd name="T18" fmla="*/ 69 w 191"/>
                <a:gd name="T19" fmla="*/ 3 h 79"/>
                <a:gd name="T20" fmla="*/ 105 w 191"/>
                <a:gd name="T21" fmla="*/ 0 h 79"/>
                <a:gd name="T22" fmla="*/ 168 w 191"/>
                <a:gd name="T2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9">
                  <a:moveTo>
                    <a:pt x="191" y="68"/>
                  </a:moveTo>
                  <a:cubicBezTo>
                    <a:pt x="161" y="79"/>
                    <a:pt x="105" y="78"/>
                    <a:pt x="105" y="78"/>
                  </a:cubicBezTo>
                  <a:cubicBezTo>
                    <a:pt x="85" y="78"/>
                    <a:pt x="64" y="78"/>
                    <a:pt x="44" y="75"/>
                  </a:cubicBezTo>
                  <a:cubicBezTo>
                    <a:pt x="36" y="74"/>
                    <a:pt x="29" y="73"/>
                    <a:pt x="21" y="70"/>
                  </a:cubicBezTo>
                  <a:cubicBezTo>
                    <a:pt x="15" y="69"/>
                    <a:pt x="8" y="66"/>
                    <a:pt x="4" y="62"/>
                  </a:cubicBezTo>
                  <a:cubicBezTo>
                    <a:pt x="0" y="57"/>
                    <a:pt x="1" y="50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34"/>
                    <a:pt x="13" y="28"/>
                    <a:pt x="21" y="22"/>
                  </a:cubicBezTo>
                  <a:cubicBezTo>
                    <a:pt x="30" y="16"/>
                    <a:pt x="40" y="11"/>
                    <a:pt x="51" y="8"/>
                  </a:cubicBezTo>
                  <a:cubicBezTo>
                    <a:pt x="57" y="6"/>
                    <a:pt x="63" y="4"/>
                    <a:pt x="69" y="3"/>
                  </a:cubicBezTo>
                  <a:cubicBezTo>
                    <a:pt x="81" y="1"/>
                    <a:pt x="93" y="0"/>
                    <a:pt x="105" y="0"/>
                  </a:cubicBezTo>
                  <a:cubicBezTo>
                    <a:pt x="128" y="0"/>
                    <a:pt x="150" y="4"/>
                    <a:pt x="168" y="11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90BFB848-DC18-9F6D-EF12-84906EE15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577" y="1381790"/>
              <a:ext cx="97727" cy="6146"/>
            </a:xfrm>
            <a:custGeom>
              <a:avLst/>
              <a:gdLst>
                <a:gd name="T0" fmla="*/ 117 w 117"/>
                <a:gd name="T1" fmla="*/ 4 h 7"/>
                <a:gd name="T2" fmla="*/ 17 w 117"/>
                <a:gd name="T3" fmla="*/ 3 h 7"/>
                <a:gd name="T4" fmla="*/ 0 w 11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7">
                  <a:moveTo>
                    <a:pt x="117" y="4"/>
                  </a:moveTo>
                  <a:cubicBezTo>
                    <a:pt x="77" y="7"/>
                    <a:pt x="41" y="5"/>
                    <a:pt x="1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07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2.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資料前處理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4081289348"/>
              </p:ext>
            </p:extLst>
          </p:nvPr>
        </p:nvGraphicFramePr>
        <p:xfrm>
          <a:off x="431799" y="1671204"/>
          <a:ext cx="11589813" cy="135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32">
            <a:extLst>
              <a:ext uri="{FF2B5EF4-FFF2-40B4-BE49-F238E27FC236}">
                <a16:creationId xmlns:a16="http://schemas.microsoft.com/office/drawing/2014/main" id="{47A6D3EF-308A-A923-F97C-5652D012D06C}"/>
              </a:ext>
            </a:extLst>
          </p:cNvPr>
          <p:cNvSpPr txBox="1"/>
          <p:nvPr/>
        </p:nvSpPr>
        <p:spPr>
          <a:xfrm>
            <a:off x="1411466" y="3189841"/>
            <a:ext cx="10107989" cy="105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rPr>
              <a:t>normalization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rPr>
              <a:t>在收集資料過程中預計會包含雜訊，我們在本階段對信號進行歸一化和計算時間序列（</a:t>
            </a:r>
            <a:r>
              <a:rPr lang="en-US" altLang="zh-TW" sz="2000" dirty="0" err="1"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rPr>
              <a:t>ts</a:t>
            </a:r>
            <a:r>
              <a:rPr lang="zh-TW" altLang="en-US" sz="2000" dirty="0"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rPr>
              <a:t>）</a:t>
            </a:r>
            <a:endParaRPr lang="zh-CN" altLang="en-US" sz="2000" dirty="0">
              <a:latin typeface="Jost" pitchFamily="2" charset="0"/>
              <a:ea typeface="Jost" pitchFamily="2" charset="0"/>
              <a:cs typeface="Arial Bold" panose="020B0704020202020204" pitchFamily="34" charset="0"/>
              <a:sym typeface="+mn-lt"/>
            </a:endParaRPr>
          </a:p>
        </p:txBody>
      </p:sp>
      <p:sp>
        <p:nvSpPr>
          <p:cNvPr id="4" name="文本框 32">
            <a:extLst>
              <a:ext uri="{FF2B5EF4-FFF2-40B4-BE49-F238E27FC236}">
                <a16:creationId xmlns:a16="http://schemas.microsoft.com/office/drawing/2014/main" id="{9A5B90A4-B929-4138-2651-4ABD2F694E65}"/>
              </a:ext>
            </a:extLst>
          </p:cNvPr>
          <p:cNvSpPr txBox="1"/>
          <p:nvPr/>
        </p:nvSpPr>
        <p:spPr>
          <a:xfrm>
            <a:off x="1411466" y="4839404"/>
            <a:ext cx="10107989" cy="105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rPr>
              <a:t>R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rPr>
              <a:t> 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Jost" pitchFamily="2" charset="0"/>
                <a:cs typeface="Arial Bold" panose="020B0704020202020204" pitchFamily="34" charset="0"/>
                <a:sym typeface="+mn-lt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rPr>
              <a:t>計算相鄰</a:t>
            </a:r>
            <a:r>
              <a:rPr lang="en-US" altLang="zh-TW" sz="2000" dirty="0"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rPr>
              <a:t>R</a:t>
            </a:r>
            <a:r>
              <a:rPr lang="zh-TW" altLang="en-US" sz="2000" dirty="0"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rPr>
              <a:t>波之間的時間間隔，根據</a:t>
            </a:r>
            <a:r>
              <a:rPr lang="en-US" altLang="zh-TW" sz="2000" dirty="0"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rPr>
              <a:t>RR</a:t>
            </a:r>
            <a:r>
              <a:rPr lang="zh-TW" altLang="en-US" sz="2000" dirty="0">
                <a:latin typeface="Jost" pitchFamily="2" charset="0"/>
                <a:ea typeface="Jost" pitchFamily="2" charset="0"/>
                <a:cs typeface="Arial Bold" panose="020B0704020202020204" pitchFamily="34" charset="0"/>
                <a:sym typeface="+mn-lt"/>
              </a:rPr>
              <a:t>間隔的數量添加特徵值。</a:t>
            </a:r>
            <a:endParaRPr lang="zh-CN" altLang="en-US" sz="2000" dirty="0">
              <a:latin typeface="Jost" pitchFamily="2" charset="0"/>
              <a:ea typeface="Jost" pitchFamily="2" charset="0"/>
              <a:cs typeface="Arial Bold" panose="020B07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0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431799" y="511981"/>
            <a:ext cx="112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2.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t" pitchFamily="2" charset="0"/>
                <a:cs typeface="Arial Bold" panose="020B0704020202020204" pitchFamily="34" charset="0"/>
              </a:rPr>
              <a:t>資料前處理</a:t>
            </a:r>
            <a:endParaRPr lang="en-US" sz="3200" b="1" dirty="0">
              <a:solidFill>
                <a:schemeClr val="accent2"/>
              </a:solidFill>
              <a:latin typeface="Jost" pitchFamily="2" charset="0"/>
              <a:cs typeface="Arial Bold" panose="020B07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F011BF-9916-6E0C-E353-5AE5C0CB1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5" t="883" r="4795" b="2430"/>
          <a:stretch/>
        </p:blipFill>
        <p:spPr>
          <a:xfrm>
            <a:off x="329901" y="1300048"/>
            <a:ext cx="7745505" cy="521126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3585C0F-C1E9-6431-3192-D7586D420A2F}"/>
              </a:ext>
            </a:extLst>
          </p:cNvPr>
          <p:cNvSpPr txBox="1"/>
          <p:nvPr/>
        </p:nvSpPr>
        <p:spPr>
          <a:xfrm>
            <a:off x="8283388" y="2033195"/>
            <a:ext cx="2969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n-ea"/>
              </a:rPr>
              <a:t>閾值：</a:t>
            </a:r>
            <a:r>
              <a:rPr lang="en-US" altLang="zh-TW" sz="2400" dirty="0" err="1">
                <a:latin typeface="+mn-ea"/>
              </a:rPr>
              <a:t>ecg</a:t>
            </a:r>
            <a:r>
              <a:rPr lang="zh-TW" altLang="en-US" sz="2400" dirty="0">
                <a:latin typeface="+mn-ea"/>
              </a:rPr>
              <a:t>訊號的</a:t>
            </a:r>
            <a:r>
              <a:rPr lang="en-US" altLang="zh-TW" sz="2400" dirty="0">
                <a:latin typeface="+mn-ea"/>
              </a:rPr>
              <a:t>5</a:t>
            </a:r>
            <a:r>
              <a:rPr lang="zh-TW" altLang="en-US" sz="2400" dirty="0">
                <a:latin typeface="+mn-ea"/>
              </a:rPr>
              <a:t>倍絕對值平均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0D36E4-7742-46D0-23B9-E698F45E0092}"/>
              </a:ext>
            </a:extLst>
          </p:cNvPr>
          <p:cNvSpPr txBox="1"/>
          <p:nvPr/>
        </p:nvSpPr>
        <p:spPr>
          <a:xfrm>
            <a:off x="8283388" y="3444014"/>
            <a:ext cx="2969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Distance</a:t>
            </a:r>
            <a:r>
              <a:rPr lang="zh-TW" altLang="en-US" sz="2400" dirty="0"/>
              <a:t>：</a:t>
            </a:r>
            <a:r>
              <a:rPr lang="en-US" altLang="zh-TW" sz="2400" dirty="0"/>
              <a:t>500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1096610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19">
      <a:dk1>
        <a:srgbClr val="000000"/>
      </a:dk1>
      <a:lt1>
        <a:srgbClr val="FFFFFF"/>
      </a:lt1>
      <a:dk2>
        <a:srgbClr val="323C42"/>
      </a:dk2>
      <a:lt2>
        <a:srgbClr val="F6F6F6"/>
      </a:lt2>
      <a:accent1>
        <a:srgbClr val="F1A783"/>
      </a:accent1>
      <a:accent2>
        <a:srgbClr val="B46469"/>
      </a:accent2>
      <a:accent3>
        <a:srgbClr val="926E80"/>
      </a:accent3>
      <a:accent4>
        <a:srgbClr val="84B6BA"/>
      </a:accent4>
      <a:accent5>
        <a:srgbClr val="D26F8E"/>
      </a:accent5>
      <a:accent6>
        <a:srgbClr val="AF9088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6557</TotalTime>
  <Words>668</Words>
  <Application>Microsoft Office PowerPoint</Application>
  <PresentationFormat>寬螢幕</PresentationFormat>
  <Paragraphs>153</Paragraphs>
  <Slides>21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Jost</vt:lpstr>
      <vt:lpstr>Söhne</vt:lpstr>
      <vt:lpstr>微軟正黑體</vt:lpstr>
      <vt:lpstr>Arial</vt:lpstr>
      <vt:lpstr>Book Antiqua</vt:lpstr>
      <vt:lpstr>Calibri</vt:lpstr>
      <vt:lpstr>Cambria Math</vt:lpstr>
      <vt:lpstr>Montserrat</vt:lpstr>
      <vt:lpstr>Wingdings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徐敏庭</dc:creator>
  <cp:lastModifiedBy>予捷 林</cp:lastModifiedBy>
  <cp:revision>129</cp:revision>
  <dcterms:modified xsi:type="dcterms:W3CDTF">2023-06-17T14:55:54Z</dcterms:modified>
</cp:coreProperties>
</file>