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0000" y="375310"/>
            <a:ext cx="738399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6575" y="573735"/>
            <a:ext cx="787084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5625" y="1652634"/>
            <a:ext cx="8492749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700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7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90"/>
            <a:ext cx="5154295" cy="5134610"/>
            <a:chOff x="0" y="490"/>
            <a:chExt cx="5154295" cy="5134610"/>
          </a:xfrm>
        </p:grpSpPr>
        <p:sp>
          <p:nvSpPr>
            <p:cNvPr id="4" name="object 4"/>
            <p:cNvSpPr/>
            <p:nvPr/>
          </p:nvSpPr>
          <p:spPr>
            <a:xfrm>
              <a:off x="0" y="647"/>
              <a:ext cx="5154295" cy="5134610"/>
            </a:xfrm>
            <a:custGeom>
              <a:avLst/>
              <a:gdLst/>
              <a:ahLst/>
              <a:cxnLst/>
              <a:rect l="l" t="t" r="r" b="b"/>
              <a:pathLst>
                <a:path w="5154295" h="5134610">
                  <a:moveTo>
                    <a:pt x="5153698" y="5134254"/>
                  </a:moveTo>
                  <a:lnTo>
                    <a:pt x="0" y="0"/>
                  </a:lnTo>
                  <a:lnTo>
                    <a:pt x="0" y="1141628"/>
                  </a:lnTo>
                  <a:lnTo>
                    <a:pt x="0" y="2567127"/>
                  </a:lnTo>
                  <a:lnTo>
                    <a:pt x="0" y="2783332"/>
                  </a:lnTo>
                  <a:lnTo>
                    <a:pt x="2349131" y="5123840"/>
                  </a:lnTo>
                  <a:lnTo>
                    <a:pt x="2566378" y="5123840"/>
                  </a:lnTo>
                  <a:lnTo>
                    <a:pt x="2576842" y="5134254"/>
                  </a:lnTo>
                  <a:lnTo>
                    <a:pt x="5153698" y="5134254"/>
                  </a:lnTo>
                  <a:close/>
                </a:path>
              </a:pathLst>
            </a:custGeom>
            <a:solidFill>
              <a:srgbClr val="FFFFFF">
                <a:alpha val="302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96" y="490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9" y="2291520"/>
                  </a:moveTo>
                  <a:lnTo>
                    <a:pt x="1150049" y="2291520"/>
                  </a:lnTo>
                  <a:lnTo>
                    <a:pt x="0" y="1145760"/>
                  </a:lnTo>
                  <a:lnTo>
                    <a:pt x="0" y="0"/>
                  </a:lnTo>
                  <a:lnTo>
                    <a:pt x="2300099" y="2291520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52821" y="588326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9" y="2291520"/>
                  </a:moveTo>
                  <a:lnTo>
                    <a:pt x="0" y="0"/>
                  </a:lnTo>
                  <a:lnTo>
                    <a:pt x="1150049" y="0"/>
                  </a:lnTo>
                  <a:lnTo>
                    <a:pt x="2300099" y="1145760"/>
                  </a:lnTo>
                  <a:lnTo>
                    <a:pt x="2300099" y="2291520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20350" y="52704"/>
            <a:ext cx="632460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228975" algn="l"/>
              </a:tabLst>
            </a:pPr>
            <a:r>
              <a:rPr dirty="0" sz="4000" spc="-95">
                <a:latin typeface="Verdana"/>
                <a:cs typeface="Verdana"/>
              </a:rPr>
              <a:t>EMPLOYEE	</a:t>
            </a:r>
            <a:r>
              <a:rPr dirty="0" sz="4000" spc="-170">
                <a:latin typeface="Verdana"/>
                <a:cs typeface="Verdana"/>
              </a:rPr>
              <a:t>DATA </a:t>
            </a:r>
            <a:r>
              <a:rPr dirty="0" sz="4000" spc="-165">
                <a:latin typeface="Verdana"/>
                <a:cs typeface="Verdana"/>
              </a:rPr>
              <a:t> </a:t>
            </a:r>
            <a:r>
              <a:rPr dirty="0" sz="4000" spc="-80">
                <a:latin typeface="Verdana"/>
                <a:cs typeface="Verdana"/>
              </a:rPr>
              <a:t>ANA</a:t>
            </a:r>
            <a:r>
              <a:rPr dirty="0" sz="4000" spc="-420">
                <a:latin typeface="Verdana"/>
                <a:cs typeface="Verdana"/>
              </a:rPr>
              <a:t>L</a:t>
            </a:r>
            <a:r>
              <a:rPr dirty="0" sz="4000" spc="-305">
                <a:latin typeface="Verdana"/>
                <a:cs typeface="Verdana"/>
              </a:rPr>
              <a:t>Y</a:t>
            </a:r>
            <a:r>
              <a:rPr dirty="0" sz="4000" spc="-484">
                <a:latin typeface="Verdana"/>
                <a:cs typeface="Verdana"/>
              </a:rPr>
              <a:t>SIS</a:t>
            </a:r>
            <a:r>
              <a:rPr dirty="0" sz="4000" spc="-240">
                <a:latin typeface="Verdana"/>
                <a:cs typeface="Verdana"/>
              </a:rPr>
              <a:t> </a:t>
            </a:r>
            <a:r>
              <a:rPr dirty="0" sz="4000" spc="-315">
                <a:latin typeface="Verdana"/>
                <a:cs typeface="Verdana"/>
              </a:rPr>
              <a:t>USING</a:t>
            </a:r>
            <a:r>
              <a:rPr dirty="0" sz="4000" spc="-240">
                <a:latin typeface="Verdana"/>
                <a:cs typeface="Verdana"/>
              </a:rPr>
              <a:t> </a:t>
            </a:r>
            <a:r>
              <a:rPr dirty="0" sz="4000" spc="-80">
                <a:latin typeface="Verdana"/>
                <a:cs typeface="Verdana"/>
              </a:rPr>
              <a:t>E</a:t>
            </a:r>
            <a:r>
              <a:rPr dirty="0" sz="4000" spc="-300">
                <a:latin typeface="Verdana"/>
                <a:cs typeface="Verdana"/>
              </a:rPr>
              <a:t>X</a:t>
            </a:r>
            <a:r>
              <a:rPr dirty="0" sz="4000" spc="-50">
                <a:latin typeface="Verdana"/>
                <a:cs typeface="Verdana"/>
              </a:rPr>
              <a:t>CEL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4125" y="1872621"/>
            <a:ext cx="5277485" cy="1848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70">
                <a:solidFill>
                  <a:srgbClr val="FFFFFF"/>
                </a:solidFill>
                <a:latin typeface="Tahoma"/>
                <a:cs typeface="Tahoma"/>
              </a:rPr>
              <a:t>STUDENT</a:t>
            </a:r>
            <a:r>
              <a:rPr dirty="0" sz="18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90">
                <a:solidFill>
                  <a:srgbClr val="FFFFFF"/>
                </a:solidFill>
                <a:latin typeface="Tahoma"/>
                <a:cs typeface="Tahoma"/>
              </a:rPr>
              <a:t>NAME:</a:t>
            </a:r>
            <a:r>
              <a:rPr dirty="0" sz="18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Tahoma"/>
                <a:cs typeface="Tahoma"/>
              </a:rPr>
              <a:t>REN</a:t>
            </a:r>
            <a:r>
              <a:rPr dirty="0" sz="1800" spc="3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85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dirty="0" sz="18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ahoma"/>
                <a:cs typeface="Tahoma"/>
              </a:rPr>
              <a:t>SANI</a:t>
            </a:r>
            <a:r>
              <a:rPr dirty="0" sz="1800" spc="-5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1800" spc="15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REGISTER</a:t>
            </a:r>
            <a:r>
              <a:rPr dirty="0" sz="18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ahoma"/>
                <a:cs typeface="Tahoma"/>
              </a:rPr>
              <a:t>NO:</a:t>
            </a:r>
            <a:r>
              <a:rPr dirty="0" sz="18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65">
                <a:solidFill>
                  <a:srgbClr val="FFFFFF"/>
                </a:solidFill>
                <a:latin typeface="Tahoma"/>
                <a:cs typeface="Tahoma"/>
              </a:rPr>
              <a:t>312209733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dirty="0" sz="1800" spc="45">
                <a:solidFill>
                  <a:srgbClr val="FFFFFF"/>
                </a:solidFill>
                <a:latin typeface="Tahoma"/>
                <a:cs typeface="Tahoma"/>
              </a:rPr>
              <a:t>asunm1353312209733</a:t>
            </a:r>
            <a:endParaRPr sz="1800">
              <a:latin typeface="Tahoma"/>
              <a:cs typeface="Tahoma"/>
            </a:endParaRPr>
          </a:p>
          <a:p>
            <a:pPr marL="12700" marR="1504315" indent="43815">
              <a:lnSpc>
                <a:spcPts val="1739"/>
              </a:lnSpc>
              <a:spcBef>
                <a:spcPts val="1730"/>
              </a:spcBef>
            </a:pPr>
            <a:r>
              <a:rPr dirty="0" sz="1800" spc="9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800" spc="9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5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800" spc="125">
                <a:solidFill>
                  <a:srgbClr val="FFFFFF"/>
                </a:solidFill>
                <a:latin typeface="Tahoma"/>
                <a:cs typeface="Tahoma"/>
              </a:rPr>
              <a:t>TMEN</a:t>
            </a:r>
            <a:r>
              <a:rPr dirty="0" sz="1800" spc="-13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800" spc="-90">
                <a:solidFill>
                  <a:srgbClr val="FFFFFF"/>
                </a:solidFill>
                <a:latin typeface="Tahoma"/>
                <a:cs typeface="Tahoma"/>
              </a:rPr>
              <a:t>:B</a:t>
            </a:r>
            <a:r>
              <a:rPr dirty="0" sz="1800" spc="-11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1800" spc="200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r>
              <a:rPr dirty="0" sz="18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90">
                <a:solidFill>
                  <a:srgbClr val="FFFFFF"/>
                </a:solidFill>
                <a:latin typeface="Tahoma"/>
                <a:cs typeface="Tahoma"/>
              </a:rPr>
              <a:t>MARKETING  </a:t>
            </a:r>
            <a:r>
              <a:rPr dirty="0" sz="1800" spc="135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800" spc="90">
                <a:solidFill>
                  <a:srgbClr val="FFFFFF"/>
                </a:solidFill>
                <a:latin typeface="Tahoma"/>
                <a:cs typeface="Tahoma"/>
              </a:rPr>
              <a:t>COLLEGE:ANNA</a:t>
            </a:r>
            <a:r>
              <a:rPr dirty="0" sz="18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13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800" spc="114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800" spc="75">
                <a:solidFill>
                  <a:srgbClr val="FFFFFF"/>
                </a:solidFill>
                <a:latin typeface="Tahoma"/>
                <a:cs typeface="Tahoma"/>
              </a:rPr>
              <a:t>ARSH</a:t>
            </a:r>
            <a:r>
              <a:rPr dirty="0" sz="18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Tahoma"/>
                <a:cs typeface="Tahoma"/>
              </a:rPr>
              <a:t>COLLEGE</a:t>
            </a:r>
            <a:r>
              <a:rPr dirty="0" sz="18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10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18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175">
                <a:solidFill>
                  <a:srgbClr val="FFFFFF"/>
                </a:solidFill>
                <a:latin typeface="Tahoma"/>
                <a:cs typeface="Tahoma"/>
              </a:rPr>
              <a:t>WOMEN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750" y="0"/>
            <a:ext cx="215900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MODELLING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3750" y="583956"/>
            <a:ext cx="8159750" cy="441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*Data</a:t>
            </a:r>
            <a:r>
              <a:rPr dirty="0" sz="16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Collection:*</a:t>
            </a:r>
            <a:endParaRPr sz="1600">
              <a:latin typeface="Arial MT"/>
              <a:cs typeface="Arial MT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This employee performance analysis data was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sourced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from the Edunet website. The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dataset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contained some missing values. </a:t>
            </a:r>
            <a:r>
              <a:rPr dirty="0" sz="1600" spc="-9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identify these gaps, we employed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a conditional </a:t>
            </a:r>
            <a:r>
              <a:rPr dirty="0" sz="1600" spc="-4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technique to detect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missing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terms,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such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as exit data. Afterward, we applied filtering and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 sorting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methods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to fill in the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missing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values.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*Feature</a:t>
            </a:r>
            <a:r>
              <a:rPr dirty="0" sz="16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Collection:*</a:t>
            </a:r>
            <a:endParaRPr sz="1600">
              <a:latin typeface="Arial MT"/>
              <a:cs typeface="Arial MT"/>
            </a:endParaRPr>
          </a:p>
          <a:p>
            <a:pPr marL="136525" indent="-124460">
              <a:lnSpc>
                <a:spcPct val="100000"/>
              </a:lnSpc>
              <a:buChar char="-"/>
              <a:tabLst>
                <a:tab pos="137160" algn="l"/>
              </a:tabLst>
            </a:pP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*Pivot</a:t>
            </a:r>
            <a:r>
              <a:rPr dirty="0" sz="16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Arial MT"/>
                <a:cs typeface="Arial MT"/>
              </a:rPr>
              <a:t>Table*</a:t>
            </a:r>
            <a:endParaRPr sz="1600">
              <a:latin typeface="Arial MT"/>
              <a:cs typeface="Arial MT"/>
            </a:endParaRPr>
          </a:p>
          <a:p>
            <a:pPr marL="136525" indent="-124460">
              <a:lnSpc>
                <a:spcPct val="100000"/>
              </a:lnSpc>
              <a:buChar char="-"/>
              <a:tabLst>
                <a:tab pos="137160" algn="l"/>
              </a:tabLst>
            </a:pP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*Charts*</a:t>
            </a:r>
            <a:endParaRPr sz="1600">
              <a:latin typeface="Arial MT"/>
              <a:cs typeface="Arial MT"/>
            </a:endParaRPr>
          </a:p>
          <a:p>
            <a:pPr marL="136525" indent="-124460">
              <a:lnSpc>
                <a:spcPct val="100000"/>
              </a:lnSpc>
              <a:buChar char="-"/>
              <a:tabLst>
                <a:tab pos="137160" algn="l"/>
              </a:tabLst>
            </a:pP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*Conditional</a:t>
            </a:r>
            <a:r>
              <a:rPr dirty="0" sz="16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Formatting*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*Pivot</a:t>
            </a:r>
            <a:r>
              <a:rPr dirty="0" sz="16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 MT"/>
                <a:cs typeface="Arial MT"/>
              </a:rPr>
              <a:t>Table:*</a:t>
            </a:r>
            <a:endParaRPr sz="1600">
              <a:latin typeface="Arial MT"/>
              <a:cs typeface="Arial MT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*Select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Data:*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Highlight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range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wish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analyze.</a:t>
            </a:r>
            <a:endParaRPr sz="1600">
              <a:latin typeface="Arial MT"/>
              <a:cs typeface="Arial MT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*Insert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Pivot</a:t>
            </a: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 MT"/>
                <a:cs typeface="Arial MT"/>
              </a:rPr>
              <a:t>Table:*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Navigate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the "Insert"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tab and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"PivotTable."</a:t>
            </a:r>
            <a:endParaRPr sz="1600">
              <a:latin typeface="Arial MT"/>
              <a:cs typeface="Arial MT"/>
            </a:endParaRPr>
          </a:p>
          <a:p>
            <a:pPr marL="12700" marR="29845">
              <a:lnSpc>
                <a:spcPct val="100000"/>
              </a:lnSpc>
              <a:buAutoNum type="arabicPeriod"/>
              <a:tabLst>
                <a:tab pos="260985" algn="l"/>
              </a:tabLst>
            </a:pP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*Choose</a:t>
            </a:r>
            <a:r>
              <a:rPr dirty="0" sz="1600" spc="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Options:*</a:t>
            </a:r>
            <a:r>
              <a:rPr dirty="0" sz="1600" spc="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600" spc="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dialog</a:t>
            </a:r>
            <a:r>
              <a:rPr dirty="0" sz="1600" spc="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box,</a:t>
            </a:r>
            <a:r>
              <a:rPr dirty="0" sz="1600" spc="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decide</a:t>
            </a:r>
            <a:r>
              <a:rPr dirty="0" sz="1600" spc="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dirty="0" sz="1600" spc="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1600" spc="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want</a:t>
            </a:r>
            <a:r>
              <a:rPr dirty="0" sz="1600" spc="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600" spc="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place</a:t>
            </a:r>
            <a:r>
              <a:rPr dirty="0" sz="1600" spc="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Pivot</a:t>
            </a:r>
            <a:r>
              <a:rPr dirty="0" sz="1600" spc="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Table </a:t>
            </a:r>
            <a:r>
              <a:rPr dirty="0" sz="1600" spc="-4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(either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new worksheet or the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current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one).</a:t>
            </a:r>
            <a:endParaRPr sz="1600">
              <a:latin typeface="Arial MT"/>
              <a:cs typeface="Arial MT"/>
            </a:endParaRPr>
          </a:p>
          <a:p>
            <a:pPr marL="12700" marR="38735">
              <a:lnSpc>
                <a:spcPct val="100000"/>
              </a:lnSpc>
              <a:buAutoNum type="arabicPeriod"/>
              <a:tabLst>
                <a:tab pos="276225" algn="l"/>
              </a:tabLst>
            </a:pP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*Design</a:t>
            </a:r>
            <a:r>
              <a:rPr dirty="0" sz="1600" spc="2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Pivot</a:t>
            </a:r>
            <a:r>
              <a:rPr dirty="0" sz="1600" spc="25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Arial MT"/>
                <a:cs typeface="Arial MT"/>
              </a:rPr>
              <a:t>Table:*</a:t>
            </a:r>
            <a:r>
              <a:rPr dirty="0" sz="1600" spc="2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Drag</a:t>
            </a:r>
            <a:r>
              <a:rPr dirty="0" sz="1600" spc="2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600" spc="2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drop</a:t>
            </a:r>
            <a:r>
              <a:rPr dirty="0" sz="1600" spc="2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fields</a:t>
            </a:r>
            <a:r>
              <a:rPr dirty="0" sz="1600" spc="2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dirty="0" sz="1600" spc="2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600" spc="2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“Rows,”</a:t>
            </a:r>
            <a:r>
              <a:rPr dirty="0" sz="1600" spc="2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“Columns,”</a:t>
            </a:r>
            <a:r>
              <a:rPr dirty="0" sz="1600" spc="2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“Values,and </a:t>
            </a:r>
            <a:r>
              <a:rPr dirty="0" sz="1600" spc="-4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“Filters”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sections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to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structure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and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analyze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data.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25" y="315738"/>
            <a:ext cx="8357870" cy="4170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dirty="0" sz="17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Level:</a:t>
            </a:r>
            <a:endParaRPr sz="1700">
              <a:latin typeface="Arial MT"/>
              <a:cs typeface="Arial MT"/>
            </a:endParaRPr>
          </a:p>
          <a:p>
            <a:pPr marL="12700" marR="582295">
              <a:lnSpc>
                <a:spcPct val="100000"/>
              </a:lnSpc>
              <a:buSzPct val="94117"/>
              <a:buAutoNum type="arabicPeriod"/>
              <a:tabLst>
                <a:tab pos="193675" algn="l"/>
              </a:tabLst>
            </a:pP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Define Performance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Metrics: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1. Identify KPIs: Determine the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key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performance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indicators pertinent to the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role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or project,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such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sales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targets, project deadlines, </a:t>
            </a:r>
            <a:r>
              <a:rPr dirty="0" sz="1700" spc="-45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quality</a:t>
            </a:r>
            <a:r>
              <a:rPr dirty="0" sz="1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standards,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 and</a:t>
            </a:r>
            <a:r>
              <a:rPr dirty="0" sz="1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customer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satisfaction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scores.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 MT"/>
              <a:buAutoNum type="arabicPeriod"/>
            </a:pPr>
            <a:endParaRPr sz="1750">
              <a:latin typeface="Arial MT"/>
              <a:cs typeface="Arial MT"/>
            </a:endParaRPr>
          </a:p>
          <a:p>
            <a:pPr marL="12700" marR="93345" indent="59690">
              <a:lnSpc>
                <a:spcPct val="100000"/>
              </a:lnSpc>
              <a:buSzPct val="94117"/>
              <a:buAutoNum type="arabicPeriod"/>
              <a:tabLst>
                <a:tab pos="253365" algn="l"/>
              </a:tabLst>
            </a:pP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Collect Data: 1. Gather Performance Data: Compile both quantitative and qualitative </a:t>
            </a:r>
            <a:r>
              <a:rPr dirty="0" sz="1700" spc="-45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related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to the KPIs, including performance evaluations, productivity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metrics, </a:t>
            </a:r>
            <a:r>
              <a:rPr dirty="0" sz="17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attendance</a:t>
            </a:r>
            <a:r>
              <a:rPr dirty="0" sz="1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records,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 and feedback</a:t>
            </a:r>
            <a:r>
              <a:rPr dirty="0" sz="1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from peers or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customers.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 MT"/>
              <a:buAutoNum type="arabicPeriod"/>
            </a:pPr>
            <a:endParaRPr sz="17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SzPct val="94117"/>
              <a:buAutoNum type="arabicPeriod"/>
              <a:tabLst>
                <a:tab pos="193675" algn="l"/>
              </a:tabLst>
            </a:pP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Analyze Data: 1. Create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Metrics: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Utilize the data to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calculate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performance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metrics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like </a:t>
            </a:r>
            <a:r>
              <a:rPr dirty="0" sz="1700" spc="-45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average</a:t>
            </a:r>
            <a:r>
              <a:rPr dirty="0" sz="1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scores,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 achievement percentages,</a:t>
            </a:r>
            <a:r>
              <a:rPr dirty="0" sz="1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and trend</a:t>
            </a:r>
            <a:r>
              <a:rPr dirty="0" sz="1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analyses.</a:t>
            </a:r>
            <a:endParaRPr sz="1700">
              <a:latin typeface="Arial MT"/>
              <a:cs typeface="Arial MT"/>
            </a:endParaRPr>
          </a:p>
          <a:p>
            <a:pPr marL="12700" marR="11430" indent="59690">
              <a:lnSpc>
                <a:spcPct val="100000"/>
              </a:lnSpc>
            </a:pP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2. Compare Benchmarks: Evaluate individual or team performance against established </a:t>
            </a:r>
            <a:r>
              <a:rPr dirty="0" sz="1700" spc="-45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benchmarks</a:t>
            </a:r>
            <a:r>
              <a:rPr dirty="0" sz="1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or industry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standards.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 MT"/>
              <a:cs typeface="Arial MT"/>
            </a:endParaRPr>
          </a:p>
          <a:p>
            <a:pPr marL="12700" marR="726440" indent="59690">
              <a:lnSpc>
                <a:spcPct val="100000"/>
              </a:lnSpc>
            </a:pP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4.Use Analytical </a:t>
            </a:r>
            <a:r>
              <a:rPr dirty="0" sz="1700" spc="-35">
                <a:solidFill>
                  <a:srgbClr val="FFFFFF"/>
                </a:solidFill>
                <a:latin typeface="Arial MT"/>
                <a:cs typeface="Arial MT"/>
              </a:rPr>
              <a:t>Tools: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1. Pivot </a:t>
            </a:r>
            <a:r>
              <a:rPr dirty="0" sz="1700" spc="-35">
                <a:solidFill>
                  <a:srgbClr val="FFFFFF"/>
                </a:solidFill>
                <a:latin typeface="Arial MT"/>
                <a:cs typeface="Arial MT"/>
              </a:rPr>
              <a:t>Tables: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Leverage pivot tables to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summarize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1700" spc="-45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analyze</a:t>
            </a:r>
            <a:r>
              <a:rPr dirty="0" sz="1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performance data</a:t>
            </a:r>
            <a:r>
              <a:rPr dirty="0" sz="1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dirty="0" sz="1700">
                <a:solidFill>
                  <a:srgbClr val="FFFFFF"/>
                </a:solidFill>
                <a:latin typeface="Arial MT"/>
                <a:cs typeface="Arial MT"/>
              </a:rPr>
              <a:t>software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 like</a:t>
            </a:r>
            <a:r>
              <a:rPr dirty="0" sz="1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Excel or</a:t>
            </a:r>
            <a:r>
              <a:rPr dirty="0" sz="17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Arial MT"/>
                <a:cs typeface="Arial MT"/>
              </a:rPr>
              <a:t>Google Sheets.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975" y="309134"/>
            <a:ext cx="17748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450" y="1032175"/>
            <a:ext cx="6038849" cy="37340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625" y="520810"/>
            <a:ext cx="25863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625" y="1652634"/>
            <a:ext cx="8072755" cy="304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conclusion </a:t>
            </a:r>
            <a:r>
              <a:rPr dirty="0" sz="2200" spc="-5">
                <a:solidFill>
                  <a:srgbClr val="FFFFFF"/>
                </a:solidFill>
                <a:latin typeface="Arial MT"/>
                <a:cs typeface="Arial MT"/>
              </a:rPr>
              <a:t>for the Employee Performance Analysis project is </a:t>
            </a:r>
            <a:r>
              <a:rPr dirty="0" sz="2200" spc="-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 MT"/>
                <a:cs typeface="Arial MT"/>
              </a:rPr>
              <a:t>that implementing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dirty="0" sz="2200" spc="-5">
                <a:solidFill>
                  <a:srgbClr val="FFFFFF"/>
                </a:solidFill>
                <a:latin typeface="Arial MT"/>
                <a:cs typeface="Arial MT"/>
              </a:rPr>
              <a:t>data-driven performance evaluation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system </a:t>
            </a:r>
            <a:r>
              <a:rPr dirty="0" sz="22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significantly </a:t>
            </a:r>
            <a:r>
              <a:rPr dirty="0" sz="2200" spc="-5">
                <a:solidFill>
                  <a:srgbClr val="FFFFFF"/>
                </a:solidFill>
                <a:latin typeface="Arial MT"/>
                <a:cs typeface="Arial MT"/>
              </a:rPr>
              <a:t>enhances the fairness and accuracy of employee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 MT"/>
                <a:cs typeface="Arial MT"/>
              </a:rPr>
              <a:t>assessments. By leveraging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comprehensive </a:t>
            </a:r>
            <a:r>
              <a:rPr dirty="0" sz="2200" spc="-5">
                <a:solidFill>
                  <a:srgbClr val="FFFFFF"/>
                </a:solidFill>
                <a:latin typeface="Arial MT"/>
                <a:cs typeface="Arial MT"/>
              </a:rPr>
              <a:t>data and advanced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 MT"/>
                <a:cs typeface="Arial MT"/>
              </a:rPr>
              <a:t>analytics, the project delivers actionable insights that improve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 MT"/>
                <a:cs typeface="Arial MT"/>
              </a:rPr>
              <a:t>talent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management, </a:t>
            </a:r>
            <a:r>
              <a:rPr dirty="0" sz="2200" spc="-5">
                <a:solidFill>
                  <a:srgbClr val="FFFFFF"/>
                </a:solidFill>
                <a:latin typeface="Arial MT"/>
                <a:cs typeface="Arial MT"/>
              </a:rPr>
              <a:t>foster employee development, and align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 MT"/>
                <a:cs typeface="Arial MT"/>
              </a:rPr>
              <a:t>individual performance with organizational goals. This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results </a:t>
            </a:r>
            <a:r>
              <a:rPr dirty="0" sz="2200" spc="-5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dirty="0" sz="2200" spc="-6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more </a:t>
            </a:r>
            <a:r>
              <a:rPr dirty="0" sz="2200" spc="-10">
                <a:solidFill>
                  <a:srgbClr val="FFFFFF"/>
                </a:solidFill>
                <a:latin typeface="Arial MT"/>
                <a:cs typeface="Arial MT"/>
              </a:rPr>
              <a:t>effective </a:t>
            </a:r>
            <a:r>
              <a:rPr dirty="0" sz="2200" spc="-5">
                <a:solidFill>
                  <a:srgbClr val="FFFFFF"/>
                </a:solidFill>
                <a:latin typeface="Arial MT"/>
                <a:cs typeface="Arial MT"/>
              </a:rPr>
              <a:t>and engaged workforce, driving overall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 MT"/>
                <a:cs typeface="Arial MT"/>
              </a:rPr>
              <a:t>organizational</a:t>
            </a:r>
            <a:r>
              <a:rPr dirty="0" sz="2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success</a:t>
            </a:r>
            <a:r>
              <a:rPr dirty="0" sz="2200" spc="-5">
                <a:solidFill>
                  <a:srgbClr val="FFFFFF"/>
                </a:solidFill>
                <a:latin typeface="Arial MT"/>
                <a:cs typeface="Arial MT"/>
              </a:rPr>
              <a:t> and</a:t>
            </a:r>
            <a:r>
              <a:rPr dirty="0" sz="2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 MT"/>
                <a:cs typeface="Arial MT"/>
              </a:rPr>
              <a:t>growth.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975" y="1012985"/>
            <a:ext cx="29806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30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9125" y="2384585"/>
            <a:ext cx="548957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6460" marR="5080" indent="-874394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solidFill>
                  <a:srgbClr val="FFFFFF"/>
                </a:solidFill>
                <a:latin typeface="Arial MT"/>
                <a:cs typeface="Arial MT"/>
              </a:rPr>
              <a:t>Employe</a:t>
            </a:r>
            <a:r>
              <a:rPr dirty="0" sz="300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3000" spc="-10">
                <a:solidFill>
                  <a:srgbClr val="FFFFFF"/>
                </a:solidFill>
                <a:latin typeface="Arial MT"/>
                <a:cs typeface="Arial MT"/>
              </a:rPr>
              <a:t> Performanc</a:t>
            </a:r>
            <a:r>
              <a:rPr dirty="0" sz="300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3000" spc="-1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Arial MT"/>
                <a:cs typeface="Arial MT"/>
              </a:rPr>
              <a:t>Analysis  </a:t>
            </a:r>
            <a:r>
              <a:rPr dirty="0" sz="3000" spc="-5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dirty="0" sz="3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 MT"/>
                <a:cs typeface="Arial MT"/>
              </a:rPr>
              <a:t>Excel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724" y="577126"/>
            <a:ext cx="156654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AGENDA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90724" y="1371637"/>
            <a:ext cx="4167504" cy="295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8968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1.Problem</a:t>
            </a:r>
            <a:r>
              <a:rPr dirty="0" sz="24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Statement </a:t>
            </a:r>
            <a:r>
              <a:rPr dirty="0" sz="2400" spc="-6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2.Project Overview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3.End</a:t>
            </a:r>
            <a:r>
              <a:rPr dirty="0" sz="2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4.Our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Proposition </a:t>
            </a:r>
            <a:r>
              <a:rPr dirty="0" sz="2400" spc="-6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5.Dataset Description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6.Modelling Approach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7.Results and Discussion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8.Conclusion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24" y="428209"/>
            <a:ext cx="43002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PROBLEM</a:t>
            </a:r>
            <a:r>
              <a:rPr dirty="0" spc="-80"/>
              <a:t> </a:t>
            </a:r>
            <a:r>
              <a:rPr dirty="0" spc="-55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253" y="1500089"/>
            <a:ext cx="7365365" cy="215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Organizations face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challenges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with inconsistent and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subjective 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employee performance evaluations,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resulting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in unclear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performance indicators,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difficulty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in identifying training needs, and </a:t>
            </a:r>
            <a:r>
              <a:rPr dirty="0" sz="2000" spc="-5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lowered employee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morale.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These issues impact decision-making, </a:t>
            </a:r>
            <a:r>
              <a:rPr dirty="0" sz="2000" spc="-5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resource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allocation, and overall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productivity.</a:t>
            </a:r>
            <a:r>
              <a:rPr dirty="0" sz="200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00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structured,</a:t>
            </a:r>
            <a:endParaRPr sz="2000">
              <a:latin typeface="Arial MT"/>
              <a:cs typeface="Arial MT"/>
            </a:endParaRPr>
          </a:p>
          <a:p>
            <a:pPr algn="ctr" marL="257175" marR="245745" indent="1270">
              <a:lnSpc>
                <a:spcPct val="100000"/>
              </a:lnSpc>
            </a:pP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data-driven approach is necessary to accurately evaluate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performance,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ensure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fairness,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support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growth.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525" y="454635"/>
            <a:ext cx="39693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PROJECT</a:t>
            </a:r>
            <a:r>
              <a:rPr dirty="0" spc="-70"/>
              <a:t> </a:t>
            </a:r>
            <a:r>
              <a:rPr dirty="0" spc="-15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794" y="1236447"/>
            <a:ext cx="8980805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The project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seeks </a:t>
            </a: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to enhance employee evaluations by leveraging data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analytics to develop objective performance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measures. </a:t>
            </a: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This approach aids in </a:t>
            </a:r>
            <a:r>
              <a:rPr dirty="0" sz="2100" spc="-5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recognizing </a:t>
            </a: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top performers, fostering employee growth, and aligning </a:t>
            </a:r>
            <a:r>
              <a:rPr dirty="0" sz="2100" spc="-10">
                <a:solidFill>
                  <a:srgbClr val="FFFFFF"/>
                </a:solidFill>
                <a:latin typeface="Arial MT"/>
                <a:cs typeface="Arial MT"/>
              </a:rPr>
              <a:t>efforts </a:t>
            </a: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 with organizational objectives, ultimately boosting productivity and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engagement. It aims to improve talent development decisions and align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workforce</a:t>
            </a:r>
            <a:r>
              <a:rPr dirty="0" sz="21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contributions</a:t>
            </a: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 with </a:t>
            </a:r>
            <a:r>
              <a:rPr dirty="0" sz="2100">
                <a:solidFill>
                  <a:srgbClr val="FFFFFF"/>
                </a:solidFill>
                <a:latin typeface="Arial MT"/>
                <a:cs typeface="Arial MT"/>
              </a:rPr>
              <a:t>company</a:t>
            </a:r>
            <a:r>
              <a:rPr dirty="0" sz="21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Arial MT"/>
                <a:cs typeface="Arial MT"/>
              </a:rPr>
              <a:t>goals.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624" y="885435"/>
            <a:ext cx="53797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WHO</a:t>
            </a:r>
            <a:r>
              <a:rPr dirty="0" spc="-135"/>
              <a:t> </a:t>
            </a:r>
            <a:r>
              <a:rPr dirty="0" spc="-5"/>
              <a:t>ARE</a:t>
            </a:r>
            <a:r>
              <a:rPr dirty="0" spc="-15"/>
              <a:t> </a:t>
            </a:r>
            <a:r>
              <a:rPr dirty="0" spc="-5"/>
              <a:t>THE</a:t>
            </a:r>
            <a:r>
              <a:rPr dirty="0" spc="-25"/>
              <a:t> </a:t>
            </a:r>
            <a:r>
              <a:rPr dirty="0" spc="-10"/>
              <a:t>END</a:t>
            </a:r>
            <a:r>
              <a:rPr dirty="0" spc="-20"/>
              <a:t> </a:t>
            </a:r>
            <a:r>
              <a:rPr dirty="0" spc="-5"/>
              <a:t>USERS</a:t>
            </a:r>
            <a:r>
              <a:rPr dirty="0" spc="-2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624" y="1652515"/>
            <a:ext cx="798449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The target audience for an "Employee Performance Analysis" project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includes HR teams,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managers,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executives, and employees, who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leverage the insights to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make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informed decisions on talent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 management,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enhance performance, and align employee development </a:t>
            </a:r>
            <a:r>
              <a:rPr dirty="0" sz="2000" spc="-5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organizational objectives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OUR</a:t>
            </a:r>
            <a:r>
              <a:rPr dirty="0" spc="-30"/>
              <a:t> </a:t>
            </a:r>
            <a:r>
              <a:rPr dirty="0" spc="-10"/>
              <a:t>SOLUTION</a:t>
            </a:r>
            <a:r>
              <a:rPr dirty="0" spc="-1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 spc="-5"/>
              <a:t>ITS</a:t>
            </a:r>
            <a:r>
              <a:rPr dirty="0" spc="-25"/>
              <a:t> </a:t>
            </a:r>
            <a:r>
              <a:rPr dirty="0" spc="-50"/>
              <a:t>VALUE </a:t>
            </a:r>
            <a:r>
              <a:rPr dirty="0" spc="-819"/>
              <a:t> </a:t>
            </a:r>
            <a:r>
              <a:rPr dirty="0" spc="-5"/>
              <a:t>PROPOSITION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575" y="2102814"/>
            <a:ext cx="454025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indent="-159385">
              <a:lnSpc>
                <a:spcPct val="100000"/>
              </a:lnSpc>
              <a:spcBef>
                <a:spcPts val="100"/>
              </a:spcBef>
              <a:buChar char="•"/>
              <a:tabLst>
                <a:tab pos="172085" algn="l"/>
              </a:tabLst>
            </a:pP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Filtering</a:t>
            </a:r>
            <a:r>
              <a:rPr dirty="0" sz="2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2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Remove</a:t>
            </a:r>
            <a:r>
              <a:rPr dirty="0" sz="2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missing</a:t>
            </a:r>
            <a:endParaRPr sz="2000">
              <a:latin typeface="Arial MT"/>
              <a:cs typeface="Arial MT"/>
            </a:endParaRPr>
          </a:p>
          <a:p>
            <a:pPr marL="171450" indent="-159385">
              <a:lnSpc>
                <a:spcPct val="100000"/>
              </a:lnSpc>
              <a:buChar char="•"/>
              <a:tabLst>
                <a:tab pos="172085" algn="l"/>
              </a:tabLst>
            </a:pP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Charts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Visualization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reports</a:t>
            </a:r>
            <a:endParaRPr sz="2000">
              <a:latin typeface="Arial MT"/>
              <a:cs typeface="Arial MT"/>
            </a:endParaRPr>
          </a:p>
          <a:p>
            <a:pPr marL="171450" indent="-159385">
              <a:lnSpc>
                <a:spcPct val="100000"/>
              </a:lnSpc>
              <a:buChar char="•"/>
              <a:tabLst>
                <a:tab pos="172085" algn="l"/>
              </a:tabLst>
            </a:pP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Pivot</a:t>
            </a:r>
            <a:r>
              <a:rPr dirty="0" sz="20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Arial MT"/>
                <a:cs typeface="Arial MT"/>
              </a:rPr>
              <a:t>Table</a:t>
            </a:r>
            <a:r>
              <a:rPr dirty="0" sz="2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2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Summary</a:t>
            </a:r>
            <a:endParaRPr sz="2000">
              <a:latin typeface="Arial MT"/>
              <a:cs typeface="Arial MT"/>
            </a:endParaRPr>
          </a:p>
          <a:p>
            <a:pPr marL="171450" indent="-159385">
              <a:lnSpc>
                <a:spcPct val="100000"/>
              </a:lnSpc>
              <a:buChar char="•"/>
              <a:tabLst>
                <a:tab pos="172085" algn="l"/>
              </a:tabLst>
            </a:pP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Conditional</a:t>
            </a:r>
            <a:r>
              <a:rPr dirty="0" sz="20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formatting-</a:t>
            </a:r>
            <a:r>
              <a:rPr dirty="0" sz="2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identify</a:t>
            </a:r>
            <a:r>
              <a:rPr dirty="0" sz="2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missing</a:t>
            </a:r>
            <a:endParaRPr sz="2000">
              <a:latin typeface="Arial MT"/>
              <a:cs typeface="Arial MT"/>
            </a:endParaRPr>
          </a:p>
          <a:p>
            <a:pPr marL="171450" indent="-159385">
              <a:lnSpc>
                <a:spcPct val="100000"/>
              </a:lnSpc>
              <a:buChar char="•"/>
              <a:tabLst>
                <a:tab pos="172085" algn="l"/>
              </a:tabLst>
            </a:pP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Formula</a:t>
            </a:r>
            <a:r>
              <a:rPr dirty="0" sz="2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2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dirty="0" sz="2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leve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8075" y="1712125"/>
            <a:ext cx="1714499" cy="20669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475" y="274535"/>
            <a:ext cx="44754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DATASET</a:t>
            </a:r>
            <a:r>
              <a:rPr dirty="0" spc="-75"/>
              <a:t> </a:t>
            </a:r>
            <a:r>
              <a:rPr dirty="0" spc="-5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475" y="1166583"/>
            <a:ext cx="8637905" cy="343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397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The dataset for the Employee Performance Analysis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comprises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performance evaluations, productivity data,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attendance logs, employee feedback, training and development 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history,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and goals and targets, providing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holistic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view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for in-depth analysis and actionable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insights.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 marR="2032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*Performance</a:t>
            </a:r>
            <a:r>
              <a:rPr dirty="0" sz="14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Evaluations:*</a:t>
            </a:r>
            <a:r>
              <a:rPr dirty="0" sz="14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Comprehensive</a:t>
            </a:r>
            <a:r>
              <a:rPr dirty="0" sz="14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assessments</a:t>
            </a:r>
            <a:r>
              <a:rPr dirty="0" sz="14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4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regular</a:t>
            </a:r>
            <a:r>
              <a:rPr dirty="0" sz="14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reviews,</a:t>
            </a:r>
            <a:r>
              <a:rPr dirty="0" sz="14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including</a:t>
            </a:r>
            <a:r>
              <a:rPr dirty="0" sz="14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ratings</a:t>
            </a:r>
            <a:r>
              <a:rPr dirty="0" sz="14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qualitative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comments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from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supervisors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and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colleagues.</a:t>
            </a:r>
            <a:endParaRPr sz="1400">
              <a:latin typeface="Arial MT"/>
              <a:cs typeface="Arial MT"/>
            </a:endParaRPr>
          </a:p>
          <a:p>
            <a:pPr marL="12700" marR="2159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*Productivity</a:t>
            </a:r>
            <a:r>
              <a:rPr dirty="0" sz="14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Data:*</a:t>
            </a:r>
            <a:r>
              <a:rPr dirty="0" sz="14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Quantitative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output,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such</a:t>
            </a:r>
            <a:r>
              <a:rPr dirty="0" sz="1400" spc="3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z="1400" spc="3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performance,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completion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rates,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or task 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efficiency.</a:t>
            </a:r>
            <a:endParaRPr sz="1400">
              <a:latin typeface="Arial MT"/>
              <a:cs typeface="Arial MT"/>
            </a:endParaRPr>
          </a:p>
          <a:p>
            <a:pPr marL="12700" marR="15875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*Attendance</a:t>
            </a:r>
            <a:r>
              <a:rPr dirty="0" sz="1400" spc="25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Logs: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dirty="0" sz="1400" spc="25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r>
              <a:rPr dirty="0" sz="1400" spc="25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1400" spc="25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dirty="0" sz="1400" spc="25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attendance,</a:t>
            </a:r>
            <a:r>
              <a:rPr dirty="0" sz="1400" spc="25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including</a:t>
            </a:r>
            <a:r>
              <a:rPr dirty="0" sz="1400" spc="25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records</a:t>
            </a:r>
            <a:r>
              <a:rPr dirty="0" sz="1400" spc="25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400" spc="25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absences,</a:t>
            </a:r>
            <a:r>
              <a:rPr dirty="0" sz="1400" spc="25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tardiness,</a:t>
            </a:r>
            <a:r>
              <a:rPr dirty="0" sz="1400" spc="2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overall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dependability.</a:t>
            </a:r>
            <a:endParaRPr sz="1400">
              <a:latin typeface="Arial MT"/>
              <a:cs typeface="Arial MT"/>
            </a:endParaRPr>
          </a:p>
          <a:p>
            <a:pPr marL="12700" marR="14604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*Employee</a:t>
            </a:r>
            <a:r>
              <a:rPr dirty="0" sz="1400" spc="3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Feedback:*</a:t>
            </a:r>
            <a:r>
              <a:rPr dirty="0" sz="1400" spc="3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Insights</a:t>
            </a:r>
            <a:r>
              <a:rPr dirty="0" sz="1400" spc="3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400" spc="3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surveys</a:t>
            </a:r>
            <a:r>
              <a:rPr dirty="0" sz="1400" spc="3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capturing</a:t>
            </a:r>
            <a:r>
              <a:rPr dirty="0" sz="1400" spc="3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dirty="0" sz="1400" spc="3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self-evaluations,</a:t>
            </a:r>
            <a:r>
              <a:rPr dirty="0" sz="1400" spc="3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job</a:t>
            </a:r>
            <a:r>
              <a:rPr dirty="0" sz="1400" spc="3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satisfaction,</a:t>
            </a:r>
            <a:r>
              <a:rPr dirty="0" sz="1400" spc="3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levels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of engagement.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*Training</a:t>
            </a:r>
            <a:r>
              <a:rPr dirty="0" sz="14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dirty="0" sz="14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History:*</a:t>
            </a:r>
            <a:r>
              <a:rPr dirty="0" sz="14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Details</a:t>
            </a:r>
            <a:r>
              <a:rPr dirty="0" sz="14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14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completed</a:t>
            </a:r>
            <a:r>
              <a:rPr dirty="0" sz="14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training</a:t>
            </a:r>
            <a:r>
              <a:rPr dirty="0" sz="14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courses,</a:t>
            </a:r>
            <a:r>
              <a:rPr dirty="0" sz="14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certifications,</a:t>
            </a:r>
            <a:r>
              <a:rPr dirty="0" sz="14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4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professional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growth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activities.</a:t>
            </a:r>
            <a:endParaRPr sz="1400">
              <a:latin typeface="Arial MT"/>
              <a:cs typeface="Arial MT"/>
            </a:endParaRPr>
          </a:p>
          <a:p>
            <a:pPr marL="12700" marR="20955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*Goals</a:t>
            </a:r>
            <a:r>
              <a:rPr dirty="0" sz="1400" spc="2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2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Targets:*</a:t>
            </a:r>
            <a:r>
              <a:rPr dirty="0" sz="1400" spc="2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Documentation</a:t>
            </a:r>
            <a:r>
              <a:rPr dirty="0" sz="1400" spc="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400" spc="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individual</a:t>
            </a:r>
            <a:r>
              <a:rPr dirty="0" sz="1400" spc="2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400" spc="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team</a:t>
            </a:r>
            <a:r>
              <a:rPr dirty="0" sz="1400" spc="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objectives,</a:t>
            </a:r>
            <a:r>
              <a:rPr dirty="0" sz="1400" spc="2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including</a:t>
            </a:r>
            <a:r>
              <a:rPr dirty="0" sz="1400" spc="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dirty="0" sz="1400" spc="2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relative</a:t>
            </a:r>
            <a:r>
              <a:rPr dirty="0" sz="1400" spc="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established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goals and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milestones.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000" y="375310"/>
            <a:ext cx="57740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0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FFFFFF"/>
                </a:solidFill>
                <a:latin typeface="Arial"/>
                <a:cs typeface="Arial"/>
              </a:rPr>
              <a:t>"WOW"</a:t>
            </a:r>
            <a:r>
              <a:rPr dirty="0" sz="30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30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30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7824" y="2107201"/>
            <a:ext cx="632587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•= IFS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= z8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&gt;=5,very </a:t>
            </a:r>
            <a:r>
              <a:rPr dirty="0" sz="2800" spc="-5" b="1">
                <a:solidFill>
                  <a:srgbClr val="FFFFFF"/>
                </a:solidFill>
                <a:latin typeface="Arial"/>
                <a:cs typeface="Arial"/>
              </a:rPr>
              <a:t>high’,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z8&gt;=4, </a:t>
            </a:r>
            <a:r>
              <a:rPr dirty="0" sz="2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“high”,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z8&gt;=3,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Med”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 “True”,</a:t>
            </a:r>
            <a:r>
              <a:rPr dirty="0" sz="2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“low”.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ANALYSIS USING EXCEL RENATH SANIYA</dc:title>
  <dcterms:created xsi:type="dcterms:W3CDTF">2024-09-01T10:31:24Z</dcterms:created>
  <dcterms:modified xsi:type="dcterms:W3CDTF">2024-09-01T10:31:24Z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