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6" r:id="rId9"/>
    <p:sldId id="280" r:id="rId10"/>
    <p:sldId id="277" r:id="rId11"/>
    <p:sldId id="275" r:id="rId12"/>
    <p:sldId id="281" r:id="rId13"/>
    <p:sldId id="278" r:id="rId14"/>
    <p:sldId id="282" r:id="rId15"/>
    <p:sldId id="279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38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4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80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7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7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2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1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7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3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2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1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2D92-1CAF-490C-8592-5B697A8715D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A52E1-6431-4EED-A379-7878FD5361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4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4479" y="1288250"/>
            <a:ext cx="9448800" cy="1825096"/>
          </a:xfrm>
        </p:spPr>
        <p:txBody>
          <a:bodyPr/>
          <a:lstStyle/>
          <a:p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compilador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82968" y="4198513"/>
            <a:ext cx="4926169" cy="1262130"/>
          </a:xfrm>
        </p:spPr>
        <p:txBody>
          <a:bodyPr>
            <a:normAutofit/>
          </a:bodyPr>
          <a:lstStyle/>
          <a:p>
            <a:r>
              <a:rPr lang="es-MX" dirty="0" smtClean="0"/>
              <a:t>Renato Palomares</a:t>
            </a:r>
          </a:p>
          <a:p>
            <a:r>
              <a:rPr lang="es-MX" dirty="0" smtClean="0"/>
              <a:t>Materia: </a:t>
            </a:r>
          </a:p>
          <a:p>
            <a:r>
              <a:rPr lang="es-MX" dirty="0" smtClean="0"/>
              <a:t>Compiladores y Desarrollo de Librerías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6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Analizador léxico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 err="1" smtClean="0"/>
              <a:t>Tokenización</a:t>
            </a:r>
            <a:r>
              <a:rPr lang="es-MX" sz="2800" dirty="0" smtClean="0"/>
              <a:t> de constantes</a:t>
            </a:r>
          </a:p>
          <a:p>
            <a:pPr lvl="1"/>
            <a:r>
              <a:rPr lang="es-MX" dirty="0" err="1"/>
              <a:t>Automata</a:t>
            </a:r>
            <a:r>
              <a:rPr lang="es-MX" dirty="0"/>
              <a:t> de 9 estados</a:t>
            </a:r>
          </a:p>
          <a:p>
            <a:pPr marL="457200" lvl="1" indent="0">
              <a:buNone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sz="2800" dirty="0" err="1" smtClean="0"/>
              <a:t>Tokenización</a:t>
            </a:r>
            <a:r>
              <a:rPr lang="es-MX" sz="2800" dirty="0" smtClean="0"/>
              <a:t> de operadores</a:t>
            </a:r>
          </a:p>
          <a:p>
            <a:pPr lvl="1"/>
            <a:r>
              <a:rPr lang="es-MX" dirty="0" err="1" smtClean="0"/>
              <a:t>Atómata</a:t>
            </a:r>
            <a:r>
              <a:rPr lang="es-MX" dirty="0" smtClean="0"/>
              <a:t> de 15 estados</a:t>
            </a:r>
          </a:p>
          <a:p>
            <a:pPr marL="457200" lvl="1" indent="0">
              <a:buNone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sz="2800" dirty="0" err="1" smtClean="0"/>
              <a:t>Tokenización</a:t>
            </a:r>
            <a:r>
              <a:rPr lang="es-MX" sz="2800" dirty="0" smtClean="0"/>
              <a:t> de palabras clave (</a:t>
            </a:r>
            <a:r>
              <a:rPr lang="es-MX" sz="2800" dirty="0" err="1" smtClean="0"/>
              <a:t>keywords</a:t>
            </a:r>
            <a:r>
              <a:rPr lang="es-MX" sz="2800" dirty="0" smtClean="0"/>
              <a:t>) </a:t>
            </a:r>
          </a:p>
          <a:p>
            <a:pPr lvl="1"/>
            <a:r>
              <a:rPr lang="es-MX" dirty="0" err="1" smtClean="0"/>
              <a:t>Automata</a:t>
            </a:r>
            <a:r>
              <a:rPr lang="es-MX" dirty="0" smtClean="0"/>
              <a:t> de 58 estados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124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05447" y="777252"/>
            <a:ext cx="8610600" cy="1293028"/>
          </a:xfrm>
        </p:spPr>
        <p:txBody>
          <a:bodyPr/>
          <a:lstStyle/>
          <a:p>
            <a:r>
              <a:rPr lang="en-US" dirty="0" err="1" smtClean="0"/>
              <a:t>Tokanización</a:t>
            </a:r>
            <a:r>
              <a:rPr lang="en-US" dirty="0" smtClean="0"/>
              <a:t> de </a:t>
            </a:r>
            <a:r>
              <a:rPr lang="en-US" dirty="0" err="1" smtClean="0"/>
              <a:t>constantes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Automata</a:t>
            </a:r>
            <a:r>
              <a:rPr lang="es-MX" dirty="0" smtClean="0"/>
              <a:t> </a:t>
            </a:r>
            <a:r>
              <a:rPr lang="es-MX" dirty="0"/>
              <a:t>de 9 estados</a:t>
            </a:r>
          </a:p>
          <a:p>
            <a:r>
              <a:rPr lang="es-MX" dirty="0"/>
              <a:t>Decimal </a:t>
            </a:r>
            <a:r>
              <a:rPr lang="en-US" dirty="0"/>
              <a:t>[DECI]</a:t>
            </a:r>
          </a:p>
          <a:p>
            <a:r>
              <a:rPr lang="en-US" dirty="0"/>
              <a:t>Hexadecimal [HEXA]</a:t>
            </a:r>
          </a:p>
          <a:p>
            <a:r>
              <a:rPr lang="en-US" dirty="0" err="1"/>
              <a:t>Punto</a:t>
            </a:r>
            <a:r>
              <a:rPr lang="en-US" dirty="0"/>
              <a:t> </a:t>
            </a:r>
            <a:r>
              <a:rPr lang="en-US" dirty="0" err="1"/>
              <a:t>flotante</a:t>
            </a:r>
            <a:r>
              <a:rPr lang="en-US" dirty="0"/>
              <a:t> [FLOT]</a:t>
            </a: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9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05447" y="777252"/>
            <a:ext cx="8610600" cy="1293028"/>
          </a:xfrm>
        </p:spPr>
        <p:txBody>
          <a:bodyPr/>
          <a:lstStyle/>
          <a:p>
            <a:r>
              <a:rPr lang="en-US" dirty="0" err="1" smtClean="0"/>
              <a:t>Tokanización</a:t>
            </a:r>
            <a:r>
              <a:rPr lang="en-US" dirty="0" smtClean="0"/>
              <a:t> de </a:t>
            </a:r>
            <a:r>
              <a:rPr lang="en-US" dirty="0" err="1" smtClean="0"/>
              <a:t>constantes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966" y="2193925"/>
            <a:ext cx="5270067" cy="4024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01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Tokenización</a:t>
            </a:r>
            <a:r>
              <a:rPr lang="es-MX" dirty="0" smtClean="0"/>
              <a:t> de operadores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4414234" cy="4024125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Atómata</a:t>
            </a:r>
            <a:r>
              <a:rPr lang="es-MX" dirty="0" smtClean="0"/>
              <a:t> </a:t>
            </a:r>
            <a:r>
              <a:rPr lang="es-MX" dirty="0"/>
              <a:t>de 15 </a:t>
            </a:r>
            <a:r>
              <a:rPr lang="es-MX" dirty="0" smtClean="0"/>
              <a:t>estados</a:t>
            </a:r>
          </a:p>
          <a:p>
            <a:endParaRPr lang="es-MX" dirty="0"/>
          </a:p>
          <a:p>
            <a:r>
              <a:rPr lang="en-US" sz="2400" dirty="0"/>
              <a:t>+ [PLUS]</a:t>
            </a:r>
          </a:p>
          <a:p>
            <a:r>
              <a:rPr lang="en-US" sz="2400" dirty="0"/>
              <a:t>++ [PLUSPLUS]</a:t>
            </a:r>
          </a:p>
          <a:p>
            <a:r>
              <a:rPr lang="en-US" sz="2400" dirty="0"/>
              <a:t>- [MINUS]</a:t>
            </a:r>
          </a:p>
          <a:p>
            <a:r>
              <a:rPr lang="en-US" sz="2400" dirty="0"/>
              <a:t>- - [MINUSMINUS]</a:t>
            </a:r>
          </a:p>
          <a:p>
            <a:pPr marL="285750" indent="-285750"/>
            <a:r>
              <a:rPr lang="en-US" sz="2400" dirty="0"/>
              <a:t>= [ASSIGN]</a:t>
            </a:r>
          </a:p>
          <a:p>
            <a:pPr marL="285750" indent="-285750"/>
            <a:r>
              <a:rPr lang="en-US" sz="2400" dirty="0"/>
              <a:t>== [EQUALTO]</a:t>
            </a: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5924282" y="2292439"/>
            <a:ext cx="31682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 [DIV]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 [MULT]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 [LESSTHAN]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 [MORETHAN]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! [EXCLA]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&amp; [AND]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 [OR]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^ [XOR]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 [LPAREN]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) [RPAREN]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; [SEMICOLON]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 [COLON]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, [COMMA]</a:t>
            </a: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0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78828" y="764373"/>
            <a:ext cx="5427371" cy="1293028"/>
          </a:xfrm>
        </p:spPr>
        <p:txBody>
          <a:bodyPr/>
          <a:lstStyle/>
          <a:p>
            <a:r>
              <a:rPr lang="es-MX" dirty="0" err="1" smtClean="0"/>
              <a:t>Tokenización</a:t>
            </a:r>
            <a:r>
              <a:rPr lang="es-MX" dirty="0" smtClean="0"/>
              <a:t> de operadores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3" y="243694"/>
            <a:ext cx="6707045" cy="637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3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Tokenización</a:t>
            </a:r>
            <a:r>
              <a:rPr lang="es-MX" dirty="0"/>
              <a:t> de palabras clave (</a:t>
            </a:r>
            <a:r>
              <a:rPr lang="es-MX" dirty="0" err="1"/>
              <a:t>keywords</a:t>
            </a:r>
            <a:r>
              <a:rPr lang="es-MX" dirty="0"/>
              <a:t>) </a:t>
            </a:r>
            <a:br>
              <a:rPr lang="es-MX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3396803" cy="4024125"/>
          </a:xfrm>
        </p:spPr>
        <p:txBody>
          <a:bodyPr>
            <a:normAutofit/>
          </a:bodyPr>
          <a:lstStyle/>
          <a:p>
            <a:pPr marL="285750" indent="-285750"/>
            <a:r>
              <a:rPr lang="es-MX" dirty="0" smtClean="0"/>
              <a:t>Autómata de 58 estados</a:t>
            </a:r>
          </a:p>
          <a:p>
            <a:pPr marL="285750" indent="-285750"/>
            <a:endParaRPr lang="es-MX" dirty="0"/>
          </a:p>
          <a:p>
            <a:pPr marL="285750" indent="-285750"/>
            <a:r>
              <a:rPr lang="es-MX" dirty="0" smtClean="0"/>
              <a:t>MAIN </a:t>
            </a:r>
            <a:r>
              <a:rPr lang="en-US" dirty="0"/>
              <a:t>[MAIN]</a:t>
            </a:r>
          </a:p>
          <a:p>
            <a:pPr marL="285750" indent="-285750"/>
            <a:r>
              <a:rPr lang="en-US" dirty="0"/>
              <a:t>ENDMAIN [ENDMAIN]</a:t>
            </a:r>
          </a:p>
          <a:p>
            <a:pPr marL="285750" indent="-285750"/>
            <a:r>
              <a:rPr lang="en-US" dirty="0"/>
              <a:t>INT [INT]</a:t>
            </a:r>
          </a:p>
          <a:p>
            <a:pPr marL="285750" indent="-285750"/>
            <a:r>
              <a:rPr lang="en-US" dirty="0"/>
              <a:t>FLOAT [FLOAT]</a:t>
            </a:r>
          </a:p>
          <a:p>
            <a:pPr marL="285750" indent="-285750"/>
            <a:r>
              <a:rPr lang="en-US" dirty="0"/>
              <a:t>FOR [FOR]</a:t>
            </a:r>
          </a:p>
          <a:p>
            <a:pPr marL="285750" indent="-285750"/>
            <a:r>
              <a:rPr lang="en-US" dirty="0"/>
              <a:t>FUNC [FUNC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5731099" y="2343955"/>
            <a:ext cx="3013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/>
              <a:t>IF [IF]</a:t>
            </a:r>
          </a:p>
          <a:p>
            <a:pPr marL="285750" indent="-285750"/>
            <a:r>
              <a:rPr lang="en-US" dirty="0"/>
              <a:t>ENDIF [ENDIF]</a:t>
            </a:r>
          </a:p>
          <a:p>
            <a:pPr marL="285750" indent="-285750"/>
            <a:r>
              <a:rPr lang="en-US" dirty="0"/>
              <a:t>ENDFOR [ENDFOR]</a:t>
            </a:r>
          </a:p>
          <a:p>
            <a:pPr marL="285750" indent="-285750"/>
            <a:r>
              <a:rPr lang="en-US" dirty="0"/>
              <a:t>ENDFUNC [ENDFUNC]</a:t>
            </a:r>
          </a:p>
          <a:p>
            <a:pPr marL="285750" indent="-285750"/>
            <a:r>
              <a:rPr lang="en-US" dirty="0"/>
              <a:t>CALL [CALL]</a:t>
            </a:r>
          </a:p>
          <a:p>
            <a:pPr marL="285750" indent="-285750"/>
            <a:r>
              <a:rPr lang="en-US" dirty="0"/>
              <a:t>IDENT [IDENT]</a:t>
            </a:r>
          </a:p>
          <a:p>
            <a:pPr marL="285750" indent="-285750"/>
            <a:r>
              <a:rPr lang="en-US" dirty="0"/>
              <a:t>EOFT [EOFT]</a:t>
            </a:r>
          </a:p>
          <a:p>
            <a:pPr marL="285750" indent="-285750"/>
            <a:r>
              <a:rPr lang="en-US" dirty="0"/>
              <a:t>ERROR [ERROR]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6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9094" y="146187"/>
            <a:ext cx="11197106" cy="1293028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Tokenización</a:t>
            </a:r>
            <a:r>
              <a:rPr lang="es-MX" dirty="0"/>
              <a:t> de palabras clave (</a:t>
            </a:r>
            <a:r>
              <a:rPr lang="es-MX" dirty="0" err="1"/>
              <a:t>keywords</a:t>
            </a:r>
            <a:r>
              <a:rPr lang="es-MX" dirty="0"/>
              <a:t>) </a:t>
            </a:r>
            <a:br>
              <a:rPr lang="es-MX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29" y="927279"/>
            <a:ext cx="8613349" cy="574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2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alcance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Variables</a:t>
            </a:r>
          </a:p>
          <a:p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loop</a:t>
            </a:r>
            <a:endParaRPr lang="es-MX" dirty="0" smtClean="0"/>
          </a:p>
          <a:p>
            <a:r>
              <a:rPr lang="es-MX" dirty="0" smtClean="0"/>
              <a:t>Funciones</a:t>
            </a:r>
          </a:p>
          <a:p>
            <a:r>
              <a:rPr lang="es-MX" dirty="0" smtClean="0"/>
              <a:t>Condicional </a:t>
            </a:r>
            <a:r>
              <a:rPr lang="es-MX" dirty="0" err="1" smtClean="0"/>
              <a:t>if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Llamadas a función</a:t>
            </a:r>
          </a:p>
          <a:p>
            <a:r>
              <a:rPr lang="es-MX" dirty="0" smtClean="0"/>
              <a:t>Tipo de constantes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lenguaje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4401355" cy="4024125"/>
          </a:xfrm>
        </p:spPr>
        <p:txBody>
          <a:bodyPr>
            <a:normAutofit/>
          </a:bodyPr>
          <a:lstStyle/>
          <a:p>
            <a:r>
              <a:rPr lang="es-MX" sz="2400" b="1" dirty="0" smtClean="0"/>
              <a:t>Mezcla de C y Fortran.</a:t>
            </a:r>
          </a:p>
          <a:p>
            <a:endParaRPr lang="es-MX" sz="2400" dirty="0"/>
          </a:p>
          <a:p>
            <a:r>
              <a:rPr lang="es-MX" sz="2400" b="1" dirty="0" smtClean="0"/>
              <a:t>Tipos de datos</a:t>
            </a:r>
          </a:p>
          <a:p>
            <a:pPr lvl="1"/>
            <a:r>
              <a:rPr lang="es-MX" sz="2400" dirty="0" smtClean="0"/>
              <a:t>INT</a:t>
            </a:r>
          </a:p>
          <a:p>
            <a:pPr lvl="1"/>
            <a:r>
              <a:rPr lang="es-MX" sz="2400" dirty="0" smtClean="0"/>
              <a:t>FLOAT</a:t>
            </a:r>
          </a:p>
          <a:p>
            <a:endParaRPr lang="es-MX" sz="2600" dirty="0"/>
          </a:p>
          <a:p>
            <a:r>
              <a:rPr lang="es-MX" sz="2600" b="1" dirty="0" smtClean="0"/>
              <a:t>Programa principal</a:t>
            </a:r>
            <a:endParaRPr lang="es-MX" sz="2600" b="1" dirty="0"/>
          </a:p>
          <a:p>
            <a:pPr lvl="1"/>
            <a:r>
              <a:rPr lang="es-MX" sz="2400" dirty="0" smtClean="0"/>
              <a:t>MAIN</a:t>
            </a:r>
          </a:p>
          <a:p>
            <a:pPr lvl="1"/>
            <a:r>
              <a:rPr lang="es-MX" sz="2400" dirty="0" smtClean="0"/>
              <a:t>ENDMAIN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6117463" y="2057401"/>
            <a:ext cx="55507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 smtClean="0"/>
              <a:t>Definición de tipo de dato para constantes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b="1" dirty="0" smtClean="0"/>
              <a:t>Decimal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b="1" dirty="0" smtClean="0"/>
              <a:t>Hexadecimal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b="1" dirty="0" smtClean="0"/>
              <a:t>Punto flotante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gramática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smtClean="0"/>
              <a:t>VARIABLES</a:t>
            </a:r>
            <a:endParaRPr lang="en-US" sz="3600" b="1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&lt;type&gt; &lt;identifier&gt; &lt;=&gt; &lt;data&gt; &lt;;&gt;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916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gramática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/>
              <a:t>f</a:t>
            </a:r>
            <a:r>
              <a:rPr lang="en-US" sz="3600" b="1" dirty="0" smtClean="0"/>
              <a:t>or loop</a:t>
            </a:r>
            <a:endParaRPr lang="en-US" sz="3600" b="1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FOR &lt;(&gt; &lt;index&gt; &lt;,&gt; &lt;condition&gt; &lt;,&gt; &lt;step&gt; &lt;)&gt;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ENDFOR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526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gramática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smtClean="0"/>
              <a:t>functions</a:t>
            </a:r>
            <a:endParaRPr lang="en-US" sz="3600" b="1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400" dirty="0" smtClean="0"/>
              <a:t>FUNC &lt;</a:t>
            </a:r>
            <a:r>
              <a:rPr lang="en-US" sz="2400" dirty="0" err="1" smtClean="0"/>
              <a:t>func_name</a:t>
            </a:r>
            <a:r>
              <a:rPr lang="en-US" sz="2400" dirty="0" smtClean="0"/>
              <a:t>&gt; &lt;(&gt; &lt;parameter&gt; &lt;)&gt; &lt;(&gt; &lt;</a:t>
            </a:r>
            <a:r>
              <a:rPr lang="en-US" sz="2400" dirty="0" err="1" smtClean="0"/>
              <a:t>return_value</a:t>
            </a:r>
            <a:r>
              <a:rPr lang="en-US" sz="2400" dirty="0" smtClean="0"/>
              <a:t>&gt; &lt;)&gt;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ENDFUNC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695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gramática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err="1" smtClean="0"/>
              <a:t>Condicional</a:t>
            </a:r>
            <a:r>
              <a:rPr lang="en-US" sz="3600" b="1" dirty="0" smtClean="0"/>
              <a:t> if</a:t>
            </a:r>
            <a:endParaRPr lang="en-US" sz="3600" b="1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400" dirty="0" smtClean="0"/>
              <a:t>IF &lt;(&gt; &lt;condition&gt; &lt;)&gt;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				 ENDIF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566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gramática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err="1" smtClean="0"/>
              <a:t>Llamada</a:t>
            </a:r>
            <a:r>
              <a:rPr lang="en-US" sz="3600" b="1" dirty="0" smtClean="0"/>
              <a:t> a </a:t>
            </a:r>
            <a:r>
              <a:rPr lang="en-US" sz="3600" b="1" dirty="0" err="1" smtClean="0"/>
              <a:t>funci</a:t>
            </a:r>
            <a:r>
              <a:rPr lang="es-MX" sz="3600" b="1" dirty="0" err="1" smtClean="0"/>
              <a:t>ón</a:t>
            </a:r>
            <a:endParaRPr lang="en-US" sz="3600" b="1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400" dirty="0" smtClean="0"/>
              <a:t>CALL &lt;</a:t>
            </a:r>
            <a:r>
              <a:rPr lang="en-US" sz="2400" dirty="0" err="1" smtClean="0"/>
              <a:t>func_name</a:t>
            </a:r>
            <a:r>
              <a:rPr lang="en-US" sz="2400" dirty="0" smtClean="0"/>
              <a:t>&gt; &lt;(&gt; &lt;parameter&gt; &lt;)&gt; &lt;;&gt;</a:t>
            </a:r>
          </a:p>
        </p:txBody>
      </p:sp>
    </p:spTree>
    <p:extLst>
      <p:ext uri="{BB962C8B-B14F-4D97-AF65-F5344CB8AC3E}">
        <p14:creationId xmlns:p14="http://schemas.microsoft.com/office/powerpoint/2010/main" val="153660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 de </a:t>
            </a:r>
            <a:r>
              <a:rPr lang="es-MX" dirty="0" err="1" smtClean="0"/>
              <a:t>sÍmbolos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3242256" cy="4024125"/>
          </a:xfrm>
        </p:spPr>
        <p:txBody>
          <a:bodyPr>
            <a:normAutofit fontScale="92500" lnSpcReduction="10000"/>
          </a:bodyPr>
          <a:lstStyle/>
          <a:p>
            <a:r>
              <a:rPr lang="es-MX" sz="1900" dirty="0"/>
              <a:t>Decimal </a:t>
            </a:r>
            <a:r>
              <a:rPr lang="en-US" sz="1900" dirty="0"/>
              <a:t>[DECI]</a:t>
            </a:r>
          </a:p>
          <a:p>
            <a:r>
              <a:rPr lang="en-US" sz="1900" dirty="0"/>
              <a:t>Hexadecimal [HEXA]</a:t>
            </a:r>
          </a:p>
          <a:p>
            <a:r>
              <a:rPr lang="en-US" sz="1900" dirty="0" err="1"/>
              <a:t>Punto</a:t>
            </a:r>
            <a:r>
              <a:rPr lang="en-US" sz="1900" dirty="0"/>
              <a:t> </a:t>
            </a:r>
            <a:r>
              <a:rPr lang="en-US" sz="1900" dirty="0" err="1"/>
              <a:t>flotante</a:t>
            </a:r>
            <a:r>
              <a:rPr lang="en-US" sz="1900" dirty="0"/>
              <a:t> [FLOT</a:t>
            </a:r>
            <a:r>
              <a:rPr lang="en-US" sz="1900" dirty="0" smtClean="0"/>
              <a:t>]</a:t>
            </a:r>
          </a:p>
          <a:p>
            <a:r>
              <a:rPr lang="en-US" sz="1900" dirty="0" err="1"/>
              <a:t>Tipo</a:t>
            </a:r>
            <a:r>
              <a:rPr lang="en-US" sz="1900" dirty="0"/>
              <a:t> </a:t>
            </a:r>
            <a:r>
              <a:rPr lang="en-US" sz="1900" dirty="0" err="1"/>
              <a:t>entero</a:t>
            </a:r>
            <a:r>
              <a:rPr lang="en-US" sz="1900" dirty="0"/>
              <a:t> [INT]</a:t>
            </a:r>
          </a:p>
          <a:p>
            <a:r>
              <a:rPr lang="en-US" sz="1900" dirty="0" err="1"/>
              <a:t>Tipo</a:t>
            </a:r>
            <a:r>
              <a:rPr lang="en-US" sz="1900" dirty="0"/>
              <a:t> </a:t>
            </a:r>
            <a:r>
              <a:rPr lang="en-US" sz="1900" dirty="0" err="1"/>
              <a:t>flotante</a:t>
            </a:r>
            <a:r>
              <a:rPr lang="en-US" sz="1900" dirty="0"/>
              <a:t> [FLOAT]</a:t>
            </a:r>
          </a:p>
          <a:p>
            <a:r>
              <a:rPr lang="en-US" sz="1900" dirty="0" smtClean="0"/>
              <a:t>+ [PLUS]</a:t>
            </a:r>
          </a:p>
          <a:p>
            <a:r>
              <a:rPr lang="en-US" sz="1900" dirty="0" smtClean="0"/>
              <a:t>++ [PLUSPLUS]</a:t>
            </a:r>
          </a:p>
          <a:p>
            <a:r>
              <a:rPr lang="en-US" sz="1900" dirty="0" smtClean="0"/>
              <a:t>- [MINUS]</a:t>
            </a:r>
          </a:p>
          <a:p>
            <a:r>
              <a:rPr lang="en-US" sz="1900" dirty="0" smtClean="0"/>
              <a:t>- - [MINUSMINUS]</a:t>
            </a:r>
          </a:p>
          <a:p>
            <a:pPr marL="285750" indent="-285750"/>
            <a:r>
              <a:rPr lang="en-US" sz="1900" dirty="0"/>
              <a:t>= [ASSIGN]</a:t>
            </a:r>
          </a:p>
          <a:p>
            <a:pPr marL="285750" indent="-285750"/>
            <a:r>
              <a:rPr lang="en-US" sz="1900" dirty="0"/>
              <a:t>== [EQUALTO]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4881090" y="2194560"/>
            <a:ext cx="26916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/ [DIV]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* [MULT]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 [LESSTHAN]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</a:t>
            </a:r>
            <a:r>
              <a:rPr lang="en-US" dirty="0" smtClean="0"/>
              <a:t> [MORETHAN]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! [EXCLA]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&amp;</a:t>
            </a:r>
            <a:r>
              <a:rPr lang="en-US" dirty="0" smtClean="0"/>
              <a:t> [AND]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| [OR]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^</a:t>
            </a:r>
            <a:r>
              <a:rPr lang="en-US" dirty="0" smtClean="0"/>
              <a:t> [XOR]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smtClean="0"/>
              <a:t> [LPAREN]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) [RPAREN]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; [SEMICOLON]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</a:t>
            </a:r>
            <a:r>
              <a:rPr lang="en-US" dirty="0" smtClean="0"/>
              <a:t> [COLON]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, [COMMA]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8178085" y="2163649"/>
            <a:ext cx="29235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MAIN </a:t>
            </a:r>
            <a:r>
              <a:rPr lang="en-US" dirty="0"/>
              <a:t>[MAIN]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ENDMAIN [ENDMAIN]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 [INT]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FLOAT [FLOAT]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[FOR]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 [FUNC]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[IF]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ENDIF [ENDIF]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ENDFOR [ENDFOR]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ENDFUNC [ENDFUNC]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[CALL]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 [IDENT]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EOFT [EOFT]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 [ERROR]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4935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851</TotalTime>
  <Words>497</Words>
  <Application>Microsoft Office PowerPoint</Application>
  <PresentationFormat>Panorámica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Estela de condensación</vt:lpstr>
      <vt:lpstr>Mi compilador</vt:lpstr>
      <vt:lpstr>alcance</vt:lpstr>
      <vt:lpstr>El lenguaje</vt:lpstr>
      <vt:lpstr>gramática</vt:lpstr>
      <vt:lpstr>gramática</vt:lpstr>
      <vt:lpstr>gramática</vt:lpstr>
      <vt:lpstr>gramática</vt:lpstr>
      <vt:lpstr>gramática</vt:lpstr>
      <vt:lpstr>Tabla de sÍmbolos</vt:lpstr>
      <vt:lpstr>Analizador léxico</vt:lpstr>
      <vt:lpstr>Tokanización de constantes</vt:lpstr>
      <vt:lpstr>Tokanización de constantes</vt:lpstr>
      <vt:lpstr>Tokenización de operadores</vt:lpstr>
      <vt:lpstr>Tokenización de operadores</vt:lpstr>
      <vt:lpstr>Tokenización de palabras clave (keywords)  </vt:lpstr>
      <vt:lpstr>Tokenización de palabras clave (keywords)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HABLEMOS DE PYTHON</dc:title>
  <dc:creator>Renato Palomares</dc:creator>
  <cp:lastModifiedBy>Renato Palomares</cp:lastModifiedBy>
  <cp:revision>27</cp:revision>
  <dcterms:created xsi:type="dcterms:W3CDTF">2018-05-26T06:19:56Z</dcterms:created>
  <dcterms:modified xsi:type="dcterms:W3CDTF">2018-06-24T04:00:14Z</dcterms:modified>
</cp:coreProperties>
</file>