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4"/>
  </p:notesMasterIdLst>
  <p:sldIdLst>
    <p:sldId id="256" r:id="rId5"/>
    <p:sldId id="297" r:id="rId6"/>
    <p:sldId id="257" r:id="rId7"/>
    <p:sldId id="261" r:id="rId8"/>
    <p:sldId id="295" r:id="rId9"/>
    <p:sldId id="296" r:id="rId10"/>
    <p:sldId id="288" r:id="rId11"/>
    <p:sldId id="278" r:id="rId12"/>
    <p:sldId id="298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Humnst777 BlkCn BT" panose="020B0803030504020204" pitchFamily="34" charset="0"/>
      <p:regular r:id="rId19"/>
    </p:embeddedFont>
    <p:embeddedFont>
      <p:font typeface="Lexend Deca" panose="020B0604020202020204" charset="-78"/>
      <p:regular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23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7999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7534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100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c98855ff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c98855ff3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3528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yli.com/O7gh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573" y="1068411"/>
            <a:ext cx="1782850" cy="2031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618CF00-81A8-419C-BA61-8C731E326238}"/>
              </a:ext>
            </a:extLst>
          </p:cNvPr>
          <p:cNvSpPr txBox="1"/>
          <p:nvPr/>
        </p:nvSpPr>
        <p:spPr>
          <a:xfrm>
            <a:off x="435235" y="1222300"/>
            <a:ext cx="5514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u="none" strike="noStrike" dirty="0">
                <a:solidFill>
                  <a:schemeClr val="bg1"/>
                </a:solidFill>
                <a:effectLst/>
                <a:latin typeface="Humnst777 BlkCn BT" panose="020B0803030504020204" pitchFamily="34" charset="0"/>
              </a:rPr>
              <a:t>Abstract Factory</a:t>
            </a:r>
            <a:endParaRPr lang="pt-BR" sz="3600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A72991E-4075-4E42-BEA3-19F4001FC18F}"/>
              </a:ext>
            </a:extLst>
          </p:cNvPr>
          <p:cNvSpPr txBox="1"/>
          <p:nvPr/>
        </p:nvSpPr>
        <p:spPr>
          <a:xfrm>
            <a:off x="432363" y="2182408"/>
            <a:ext cx="3474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0" u="none" strike="noStrike" dirty="0">
                <a:solidFill>
                  <a:schemeClr val="bg1"/>
                </a:solidFill>
                <a:effectLst/>
                <a:latin typeface="Humnst777 BlkCn BT" panose="020B0803030504020204" pitchFamily="34" charset="0"/>
              </a:rPr>
              <a:t>Adapter</a:t>
            </a:r>
            <a:endParaRPr lang="pt-BR" sz="3600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44C02E1-9686-4847-890A-8DF2677F60C6}"/>
              </a:ext>
            </a:extLst>
          </p:cNvPr>
          <p:cNvSpPr txBox="1"/>
          <p:nvPr/>
        </p:nvSpPr>
        <p:spPr>
          <a:xfrm>
            <a:off x="432363" y="3274869"/>
            <a:ext cx="215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i="0" u="none" strike="noStrike" dirty="0">
                <a:solidFill>
                  <a:schemeClr val="bg1"/>
                </a:solidFill>
                <a:effectLst/>
                <a:latin typeface="Humnst777 BlkCn BT" panose="020B0803030504020204" pitchFamily="34" charset="0"/>
              </a:rPr>
              <a:t>Command</a:t>
            </a:r>
            <a:endParaRPr lang="pt-BR" sz="3600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C62713F-4229-4525-B1C6-B2CF49BAFFD1}"/>
              </a:ext>
            </a:extLst>
          </p:cNvPr>
          <p:cNvSpPr txBox="1"/>
          <p:nvPr/>
        </p:nvSpPr>
        <p:spPr>
          <a:xfrm rot="1679089">
            <a:off x="5181779" y="2951703"/>
            <a:ext cx="1751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0" dirty="0">
                <a:solidFill>
                  <a:schemeClr val="bg1"/>
                </a:solidFill>
                <a:effectLst/>
                <a:latin typeface="Post"/>
              </a:rPr>
              <a:t>Design Patterns GoF</a:t>
            </a:r>
          </a:p>
          <a:p>
            <a:endParaRPr lang="pt-BR" sz="1200" b="1" i="0" dirty="0">
              <a:solidFill>
                <a:schemeClr val="bg1"/>
              </a:solidFill>
              <a:effectLst/>
              <a:latin typeface="Post"/>
            </a:endParaRPr>
          </a:p>
          <a:p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5927AC-C3EB-47FB-AFA5-67F242B5878D}"/>
              </a:ext>
            </a:extLst>
          </p:cNvPr>
          <p:cNvSpPr txBox="1"/>
          <p:nvPr/>
        </p:nvSpPr>
        <p:spPr>
          <a:xfrm>
            <a:off x="470462" y="1068411"/>
            <a:ext cx="2488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Creational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97195BA-4ED0-4ED0-8465-DF97B2B42AB3}"/>
              </a:ext>
            </a:extLst>
          </p:cNvPr>
          <p:cNvSpPr txBox="1"/>
          <p:nvPr/>
        </p:nvSpPr>
        <p:spPr>
          <a:xfrm>
            <a:off x="470462" y="2028520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Structural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99C8A43-30C9-4357-965D-A8658BB75E3C}"/>
              </a:ext>
            </a:extLst>
          </p:cNvPr>
          <p:cNvSpPr txBox="1"/>
          <p:nvPr/>
        </p:nvSpPr>
        <p:spPr>
          <a:xfrm>
            <a:off x="470462" y="3139622"/>
            <a:ext cx="1249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Behavioral</a:t>
            </a:r>
            <a:endParaRPr lang="pt-BR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417444" y="264780"/>
            <a:ext cx="725720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just" fontAlgn="base"/>
            <a:r>
              <a:rPr lang="pt-BR" sz="4000" b="1" i="0" dirty="0">
                <a:solidFill>
                  <a:schemeClr val="bg1"/>
                </a:solidFill>
                <a:effectLst/>
                <a:latin typeface="Lexend Deca" panose="020B0604020202020204" charset="-78"/>
                <a:cs typeface="Lexend Deca" panose="020B0604020202020204" charset="-78"/>
              </a:rPr>
              <a:t>O que são Design Patterns?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580550" y="4025075"/>
            <a:ext cx="6014400" cy="59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accent4"/>
              </a:solidFill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05BBC1-E70D-4E87-A559-0A76A716B977}"/>
              </a:ext>
            </a:extLst>
          </p:cNvPr>
          <p:cNvSpPr txBox="1"/>
          <p:nvPr/>
        </p:nvSpPr>
        <p:spPr>
          <a:xfrm>
            <a:off x="417444" y="1570382"/>
            <a:ext cx="73350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Abril"/>
              </a:rPr>
              <a:t>Design Patterns ou padrões de projetos são soluções generalistas para problemas recorrentes durante o desenvolvimento de um software. Não se trata de um framework ou um código pronto, mas de uma definição de alto nível de como um problema comum pode ser solucionado.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6C8EA10-17CF-4E1F-A57E-8016FF1E4936}"/>
              </a:ext>
            </a:extLst>
          </p:cNvPr>
          <p:cNvSpPr txBox="1"/>
          <p:nvPr/>
        </p:nvSpPr>
        <p:spPr>
          <a:xfrm>
            <a:off x="417444" y="2602883"/>
            <a:ext cx="80631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Os autores do livro </a:t>
            </a:r>
            <a:r>
              <a:rPr lang="pt-BR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“Design Patterns: Elements of Reusable Object-Oriented Software”</a:t>
            </a:r>
          </a:p>
          <a:p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agruparam os Design Patterns em três tipos diferentes: Creational (Criação),</a:t>
            </a:r>
          </a:p>
          <a:p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Structural (Estrutura), Behavioral (Comportamental).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8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25132" y="20514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/>
              <a:t>Introdução</a:t>
            </a:r>
            <a:r>
              <a:rPr lang="pt-BR" dirty="0"/>
              <a:t> </a:t>
            </a:r>
            <a:endParaRPr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3117273" y="1328140"/>
            <a:ext cx="2320636" cy="23881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Adapter</a:t>
            </a:r>
            <a:endParaRPr sz="1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 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padrão  </a:t>
            </a:r>
            <a:r>
              <a:rPr lang="pt-BR" sz="1400" b="0" i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Adapter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consiste em adaptar a interface de uma classe ou objeto para ser usada de outra forma, porém sem alterar a interface ou implementação</a:t>
            </a:r>
            <a:r>
              <a:rPr lang="pt-BR" sz="1400" b="0" i="0" dirty="0">
                <a:solidFill>
                  <a:srgbClr val="2427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252705" cy="21526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Abstract Factory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Este padrão tem a intenção de 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Lexend Deca" panose="020B0604020202020204" charset="-78"/>
                <a:cs typeface="Lexend Deca" panose="020B0604020202020204" charset="-78"/>
              </a:rPr>
              <a:t>fornecer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uma interface para criação de famílias de objetos relacionados ou dependentes sem especificar suas classes concretas</a:t>
            </a:r>
            <a:r>
              <a:rPr lang="pt-BR" sz="140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.</a:t>
            </a:r>
            <a:endParaRPr lang="pt-BR" sz="1600" b="1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6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580550" y="4025075"/>
            <a:ext cx="6014400" cy="59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accent4"/>
              </a:solidFill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8" name="Google Shape;72;p14">
            <a:extLst>
              <a:ext uri="{FF2B5EF4-FFF2-40B4-BE49-F238E27FC236}">
                <a16:creationId xmlns:a16="http://schemas.microsoft.com/office/drawing/2014/main" id="{E8E4ACA4-1567-4B35-A869-6B26928DB85D}"/>
              </a:ext>
            </a:extLst>
          </p:cNvPr>
          <p:cNvSpPr txBox="1">
            <a:spLocks/>
          </p:cNvSpPr>
          <p:nvPr/>
        </p:nvSpPr>
        <p:spPr>
          <a:xfrm>
            <a:off x="5812684" y="1352550"/>
            <a:ext cx="2071894" cy="238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⬡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∙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∙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○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■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○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■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pt-BR" sz="1800" b="1" dirty="0">
                <a:solidFill>
                  <a:schemeClr val="bg1"/>
                </a:solidFill>
                <a:latin typeface="Calibri" panose="020F0502020204030204" pitchFamily="34" charset="0"/>
              </a:rPr>
              <a:t>Command</a:t>
            </a:r>
          </a:p>
          <a:p>
            <a:pPr marL="0" indent="0">
              <a:buFont typeface="Muli"/>
              <a:buNone/>
            </a:pPr>
            <a:endParaRPr lang="pt-BR" sz="18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0" indent="0">
              <a:buFont typeface="Muli"/>
              <a:buNone/>
            </a:pPr>
            <a:endParaRPr lang="pt-BR" sz="1200" dirty="0">
              <a:solidFill>
                <a:schemeClr val="bg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pt-BR" sz="1200" b="1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C648D76-C7AC-4E33-B838-A8844F095BFD}"/>
              </a:ext>
            </a:extLst>
          </p:cNvPr>
          <p:cNvCxnSpPr/>
          <p:nvPr/>
        </p:nvCxnSpPr>
        <p:spPr>
          <a:xfrm>
            <a:off x="2923309" y="1447801"/>
            <a:ext cx="0" cy="30618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0D63B557-5ABD-40CC-B8FB-4DA239F6F01C}"/>
              </a:ext>
            </a:extLst>
          </p:cNvPr>
          <p:cNvCxnSpPr/>
          <p:nvPr/>
        </p:nvCxnSpPr>
        <p:spPr>
          <a:xfrm>
            <a:off x="5631873" y="1512930"/>
            <a:ext cx="0" cy="30618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466C8A1-9875-4D14-8285-87AE8C8B5988}"/>
              </a:ext>
            </a:extLst>
          </p:cNvPr>
          <p:cNvSpPr txBox="1"/>
          <p:nvPr/>
        </p:nvSpPr>
        <p:spPr>
          <a:xfrm>
            <a:off x="5715000" y="1778306"/>
            <a:ext cx="31103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Encapsular uma solicitação como um objeto, permitindo desta forma parametrizar clientes com diferentes solicitações, enfileirar ou </a:t>
            </a:r>
          </a:p>
          <a:p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fazer o registro (</a:t>
            </a:r>
            <a:r>
              <a:rPr lang="pt-BR" b="0" i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log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de solicitações e suportar operações que podem ser desfeitas.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32511" y="0"/>
            <a:ext cx="6706941" cy="161578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br>
              <a:rPr lang="en" sz="4000" dirty="0">
                <a:latin typeface="Lexend Deca" panose="020B0604020202020204" charset="-78"/>
                <a:cs typeface="Lexend Deca" panose="020B0604020202020204" charset="-78"/>
              </a:rPr>
            </a:br>
            <a:r>
              <a:rPr lang="pt-BR" sz="4000" i="0" u="none" strike="noStrike" dirty="0">
                <a:solidFill>
                  <a:schemeClr val="bg1"/>
                </a:solidFill>
                <a:effectLst/>
                <a:latin typeface="Lexend Deca" panose="020B0604020202020204" charset="-78"/>
                <a:cs typeface="Lexend Deca" panose="020B0604020202020204" charset="-78"/>
              </a:rPr>
              <a:t>Abstract Factor</a:t>
            </a:r>
            <a:r>
              <a:rPr lang="pt-BR" sz="4000" b="1" i="0" u="none" strike="noStrike" dirty="0">
                <a:solidFill>
                  <a:schemeClr val="bg1"/>
                </a:solidFill>
                <a:effectLst/>
                <a:latin typeface="Lexend Deca" panose="020B0604020202020204" charset="-78"/>
                <a:cs typeface="Lexend Deca" panose="020B0604020202020204" charset="-78"/>
              </a:rPr>
              <a:t>y</a:t>
            </a:r>
            <a:br>
              <a:rPr lang="pt-BR" sz="3200" b="1" i="0" u="none" strike="noStrike" dirty="0">
                <a:effectLst/>
                <a:latin typeface="Calibri" panose="020F0502020204030204" pitchFamily="34" charset="0"/>
              </a:rPr>
            </a:br>
            <a:r>
              <a:rPr lang="en" dirty="0"/>
              <a:t> 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FAB05131-74ED-4DCD-A545-E83776CF9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680" y="1220932"/>
            <a:ext cx="3055653" cy="329339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B73D7CD-6F2D-4BC2-9286-59390FFD74EC}"/>
              </a:ext>
            </a:extLst>
          </p:cNvPr>
          <p:cNvSpPr txBox="1"/>
          <p:nvPr/>
        </p:nvSpPr>
        <p:spPr>
          <a:xfrm>
            <a:off x="332511" y="1833086"/>
            <a:ext cx="34740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 Abstract Factory, ou Fábrica Abstrata,</a:t>
            </a:r>
          </a:p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aplicação cliente interage com uma</a:t>
            </a:r>
          </a:p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'fábrica genérica de objetos‘.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99285" y="203200"/>
            <a:ext cx="2470915" cy="133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br>
              <a:rPr lang="en" sz="4000" dirty="0">
                <a:solidFill>
                  <a:schemeClr val="bg1">
                    <a:lumMod val="95000"/>
                  </a:schemeClr>
                </a:solidFill>
                <a:latin typeface="Lexend Deca" panose="020B0604020202020204" charset="-78"/>
                <a:cs typeface="Lexend Deca" panose="020B0604020202020204" charset="-78"/>
              </a:rPr>
            </a:br>
            <a:r>
              <a:rPr lang="pt-BR" sz="4000" i="0" dirty="0">
                <a:solidFill>
                  <a:schemeClr val="bg1">
                    <a:lumMod val="95000"/>
                  </a:schemeClr>
                </a:solidFill>
                <a:effectLst/>
                <a:latin typeface="Lexend Deca" panose="020B0604020202020204" charset="-78"/>
                <a:cs typeface="Lexend Deca" panose="020B0604020202020204" charset="-78"/>
              </a:rPr>
              <a:t>Adapter</a:t>
            </a:r>
            <a:br>
              <a:rPr lang="pt-BR" sz="3200" b="1" i="0" u="none" strike="noStrike" dirty="0">
                <a:effectLst/>
                <a:latin typeface="Calibri" panose="020F0502020204030204" pitchFamily="34" charset="0"/>
              </a:rPr>
            </a:br>
            <a:r>
              <a:rPr lang="en" dirty="0"/>
              <a:t> 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FD28A203-7B1D-42D2-847F-FF988B8EC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00" y="1207723"/>
            <a:ext cx="4457700" cy="331484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A9ADF2C-52AA-4EA9-ADC0-43BEAB328D7A}"/>
              </a:ext>
            </a:extLst>
          </p:cNvPr>
          <p:cNvSpPr txBox="1"/>
          <p:nvPr/>
        </p:nvSpPr>
        <p:spPr>
          <a:xfrm>
            <a:off x="264875" y="1699184"/>
            <a:ext cx="30687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 Adapter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converte a interface de uma classe para outra interface que o cliente espera encontrar, "traduzindo" solicitações do formato requerido pelo usuário para o formato compatível com a classe </a:t>
            </a:r>
            <a:r>
              <a:rPr lang="pt-BR" b="0" i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adaptee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e as redirecionando. Dessa forma, o Adaptador permite que classes com interfaces incompatíveis trabalhem juntas.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2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27166" y="320457"/>
            <a:ext cx="3042415" cy="178608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br>
              <a:rPr lang="en" sz="4000" dirty="0">
                <a:solidFill>
                  <a:schemeClr val="bg1">
                    <a:lumMod val="95000"/>
                  </a:schemeClr>
                </a:solidFill>
                <a:latin typeface="Lexend Deca" panose="020B0604020202020204" charset="-78"/>
                <a:cs typeface="Lexend Deca" panose="020B0604020202020204" charset="-78"/>
              </a:rPr>
            </a:br>
            <a:r>
              <a:rPr lang="pt-BR" sz="4000" b="1" i="0" u="none" strike="noStrike" dirty="0">
                <a:solidFill>
                  <a:schemeClr val="bg1"/>
                </a:solidFill>
                <a:effectLst/>
                <a:latin typeface="Lexend Deca" panose="020B0604020202020204" charset="-78"/>
                <a:cs typeface="Lexend Deca" panose="020B0604020202020204" charset="-78"/>
              </a:rPr>
              <a:t>Command</a:t>
            </a:r>
            <a:br>
              <a:rPr lang="pt-BR" sz="4000" dirty="0">
                <a:solidFill>
                  <a:schemeClr val="bg1"/>
                </a:solidFill>
                <a:latin typeface="Humnst777 BlkCn BT" panose="020B0803030504020204" pitchFamily="34" charset="0"/>
              </a:rPr>
            </a:br>
            <a:br>
              <a:rPr lang="pt-BR" sz="3200" b="1" i="0" u="none" strike="noStrike" dirty="0">
                <a:effectLst/>
                <a:latin typeface="Calibri" panose="020F0502020204030204" pitchFamily="34" charset="0"/>
              </a:rPr>
            </a:br>
            <a:r>
              <a:rPr lang="en" dirty="0"/>
              <a:t> 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85822BC-CFA9-44AF-A0E2-4B8A177A5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111" y="1676400"/>
            <a:ext cx="3923823" cy="265435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7CFBEE0-C37D-45FC-B2A5-04CC795EEEE0}"/>
              </a:ext>
            </a:extLst>
          </p:cNvPr>
          <p:cNvSpPr txBox="1"/>
          <p:nvPr/>
        </p:nvSpPr>
        <p:spPr>
          <a:xfrm>
            <a:off x="309694" y="1482690"/>
            <a:ext cx="39238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classe aplicação cria um comando concreto e configura o receiver para que este possa executá-lo. A classe Receiver, que pode ser qualquer classe na aplicação, sabe como executar o trabalho necessário. ConcreteCommand é responsável por manter um vínculo entra uma ação (método action()) e um objeto da classe Receiver. Assim, um objeto Invoker invoca o método execute() e ConcreteCommand realiza uma ou mais ações no objeto Receiver. O papel do Command, que pode ser uma interface ou classe abstrata, é o de disponibilizar uma interface comum a todas as classes concretas que a implementam.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88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5"/>
          <p:cNvSpPr txBox="1">
            <a:spLocks noGrp="1"/>
          </p:cNvSpPr>
          <p:nvPr>
            <p:ph type="title"/>
          </p:nvPr>
        </p:nvSpPr>
        <p:spPr>
          <a:xfrm>
            <a:off x="588743" y="315657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Humnst777 BlkCn BT"/>
              </a:rPr>
              <a:t>Professores G1</a:t>
            </a:r>
            <a:endParaRPr sz="4000" dirty="0">
              <a:latin typeface="Humnst777 BlkCn BT"/>
            </a:endParaRPr>
          </a:p>
        </p:txBody>
      </p:sp>
      <p:sp>
        <p:nvSpPr>
          <p:cNvPr id="566" name="Google Shape;566;p4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568" name="Google Shape;568;p45"/>
          <p:cNvSpPr txBox="1"/>
          <p:nvPr/>
        </p:nvSpPr>
        <p:spPr>
          <a:xfrm>
            <a:off x="693165" y="2852433"/>
            <a:ext cx="1489200" cy="18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Gustavo Tolentino</a:t>
            </a:r>
            <a:endParaRPr sz="12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sz="12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69" name="Google Shape;569;p45"/>
          <p:cNvPicPr preferRelativeResize="0"/>
          <p:nvPr/>
        </p:nvPicPr>
        <p:blipFill rotWithShape="1">
          <a:blip r:embed="rId3"/>
          <a:srcRect l="3" t="30147" r="3" b="30147"/>
          <a:stretch/>
        </p:blipFill>
        <p:spPr>
          <a:xfrm>
            <a:off x="972000" y="1800000"/>
            <a:ext cx="935957" cy="9720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570" name="Google Shape;570;p45"/>
          <p:cNvSpPr txBox="1"/>
          <p:nvPr/>
        </p:nvSpPr>
        <p:spPr>
          <a:xfrm>
            <a:off x="3706944" y="2858120"/>
            <a:ext cx="1489200" cy="245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Renato Alves</a:t>
            </a:r>
            <a:endParaRPr sz="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3" name="Google Shape;569;p45">
            <a:extLst>
              <a:ext uri="{FF2B5EF4-FFF2-40B4-BE49-F238E27FC236}">
                <a16:creationId xmlns:a16="http://schemas.microsoft.com/office/drawing/2014/main" id="{09D1B207-8394-4131-985D-6D63FD7E93BE}"/>
              </a:ext>
            </a:extLst>
          </p:cNvPr>
          <p:cNvPicPr preferRelativeResize="0"/>
          <p:nvPr/>
        </p:nvPicPr>
        <p:blipFill>
          <a:blip r:embed="rId4"/>
          <a:srcRect t="12500" b="12500"/>
          <a:stretch/>
        </p:blipFill>
        <p:spPr>
          <a:xfrm>
            <a:off x="2438204" y="1815052"/>
            <a:ext cx="935957" cy="93595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sp>
        <p:nvSpPr>
          <p:cNvPr id="19" name="Google Shape;570;p45">
            <a:extLst>
              <a:ext uri="{FF2B5EF4-FFF2-40B4-BE49-F238E27FC236}">
                <a16:creationId xmlns:a16="http://schemas.microsoft.com/office/drawing/2014/main" id="{675C1B88-BB8B-4ECF-8905-34FC76AE4C41}"/>
              </a:ext>
            </a:extLst>
          </p:cNvPr>
          <p:cNvSpPr txBox="1"/>
          <p:nvPr/>
        </p:nvSpPr>
        <p:spPr>
          <a:xfrm>
            <a:off x="2106743" y="2852433"/>
            <a:ext cx="1489200" cy="245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Leandro Rangel</a:t>
            </a:r>
            <a:endParaRPr sz="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sz="12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570;p45">
            <a:extLst>
              <a:ext uri="{FF2B5EF4-FFF2-40B4-BE49-F238E27FC236}">
                <a16:creationId xmlns:a16="http://schemas.microsoft.com/office/drawing/2014/main" id="{C9AC5AB3-137A-47B5-848F-0CA8952BE4E9}"/>
              </a:ext>
            </a:extLst>
          </p:cNvPr>
          <p:cNvSpPr txBox="1"/>
          <p:nvPr/>
        </p:nvSpPr>
        <p:spPr>
          <a:xfrm>
            <a:off x="5307145" y="2869131"/>
            <a:ext cx="1489200" cy="245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Ruben de Castro</a:t>
            </a:r>
            <a:endParaRPr sz="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570;p45">
            <a:extLst>
              <a:ext uri="{FF2B5EF4-FFF2-40B4-BE49-F238E27FC236}">
                <a16:creationId xmlns:a16="http://schemas.microsoft.com/office/drawing/2014/main" id="{BF61087C-E080-4CFB-A198-75A0484792BE}"/>
              </a:ext>
            </a:extLst>
          </p:cNvPr>
          <p:cNvSpPr txBox="1"/>
          <p:nvPr/>
        </p:nvSpPr>
        <p:spPr>
          <a:xfrm>
            <a:off x="6879926" y="2858120"/>
            <a:ext cx="1489200" cy="245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Yuri Suhett</a:t>
            </a:r>
            <a:endParaRPr sz="12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sz="12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3" name="Google Shape;569;p45">
            <a:extLst>
              <a:ext uri="{FF2B5EF4-FFF2-40B4-BE49-F238E27FC236}">
                <a16:creationId xmlns:a16="http://schemas.microsoft.com/office/drawing/2014/main" id="{1CFA083C-95C4-425F-9DBA-7C27E7F6CB88}"/>
              </a:ext>
            </a:extLst>
          </p:cNvPr>
          <p:cNvPicPr preferRelativeResize="0"/>
          <p:nvPr/>
        </p:nvPicPr>
        <p:blipFill>
          <a:blip r:embed="rId5"/>
          <a:srcRect/>
          <a:stretch/>
        </p:blipFill>
        <p:spPr>
          <a:xfrm>
            <a:off x="5583767" y="1815053"/>
            <a:ext cx="935957" cy="93595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22" name="Google Shape;569;p45">
            <a:extLst>
              <a:ext uri="{FF2B5EF4-FFF2-40B4-BE49-F238E27FC236}">
                <a16:creationId xmlns:a16="http://schemas.microsoft.com/office/drawing/2014/main" id="{3DCADD77-860E-4404-BF50-F6FF0F15D3BD}"/>
              </a:ext>
            </a:extLst>
          </p:cNvPr>
          <p:cNvPicPr preferRelativeResize="0"/>
          <p:nvPr/>
        </p:nvPicPr>
        <p:blipFill rotWithShape="1">
          <a:blip r:embed="rId6"/>
          <a:srcRect l="9813" t="2" r="532" b="27776"/>
          <a:stretch/>
        </p:blipFill>
        <p:spPr>
          <a:xfrm>
            <a:off x="3996000" y="1815052"/>
            <a:ext cx="936000" cy="9360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24" name="Google Shape;569;p45">
            <a:extLst>
              <a:ext uri="{FF2B5EF4-FFF2-40B4-BE49-F238E27FC236}">
                <a16:creationId xmlns:a16="http://schemas.microsoft.com/office/drawing/2014/main" id="{9D40C4B7-1B37-4197-9EAA-B5B0E885D428}"/>
              </a:ext>
            </a:extLst>
          </p:cNvPr>
          <p:cNvPicPr preferRelativeResize="0"/>
          <p:nvPr/>
        </p:nvPicPr>
        <p:blipFill rotWithShape="1">
          <a:blip r:embed="rId7"/>
          <a:srcRect t="21186" b="34746"/>
          <a:stretch/>
        </p:blipFill>
        <p:spPr>
          <a:xfrm>
            <a:off x="7183966" y="1815052"/>
            <a:ext cx="935957" cy="9360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2313709" y="2107500"/>
            <a:ext cx="5063836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Obrigado!</a:t>
            </a:r>
            <a:endParaRPr sz="72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012F48-D174-4611-AF51-4789356FC7E2}"/>
              </a:ext>
            </a:extLst>
          </p:cNvPr>
          <p:cNvSpPr txBox="1"/>
          <p:nvPr/>
        </p:nvSpPr>
        <p:spPr>
          <a:xfrm>
            <a:off x="4114800" y="211974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879763" y="616528"/>
            <a:ext cx="4149437" cy="34821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Azure DevOps</a:t>
            </a:r>
            <a:endParaRPr sz="40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012F48-D174-4611-AF51-4789356FC7E2}"/>
              </a:ext>
            </a:extLst>
          </p:cNvPr>
          <p:cNvSpPr txBox="1"/>
          <p:nvPr/>
        </p:nvSpPr>
        <p:spPr>
          <a:xfrm>
            <a:off x="4114800" y="211974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9A6C99-9156-419E-81E7-6A2A0C942829}"/>
              </a:ext>
            </a:extLst>
          </p:cNvPr>
          <p:cNvSpPr txBox="1"/>
          <p:nvPr/>
        </p:nvSpPr>
        <p:spPr>
          <a:xfrm>
            <a:off x="713509" y="146165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 do </a:t>
            </a:r>
            <a:r>
              <a:rPr lang="pt-BR" sz="1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Azure</a:t>
            </a:r>
            <a:r>
              <a:rPr lang="pt-BR" sz="1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4187118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0757D22BB7AF84891C1EC8C6E1338CB" ma:contentTypeVersion="2" ma:contentTypeDescription="Crie um novo documento." ma:contentTypeScope="" ma:versionID="37f5262fa2a4e07511666ddc721d5d22">
  <xsd:schema xmlns:xsd="http://www.w3.org/2001/XMLSchema" xmlns:xs="http://www.w3.org/2001/XMLSchema" xmlns:p="http://schemas.microsoft.com/office/2006/metadata/properties" xmlns:ns3="0062a5d7-c9b3-4063-9d3b-4a7fbc23cdf9" targetNamespace="http://schemas.microsoft.com/office/2006/metadata/properties" ma:root="true" ma:fieldsID="9ca5dcf90fb91743cca70631be5850b1" ns3:_="">
    <xsd:import namespace="0062a5d7-c9b3-4063-9d3b-4a7fbc23cd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62a5d7-c9b3-4063-9d3b-4a7fbc23cd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55EA5E-08A8-4360-8803-FEC402E2FB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62a5d7-c9b3-4063-9d3b-4a7fbc23cd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E91186-8613-442A-8A46-54ECD2DD419B}">
  <ds:schemaRefs>
    <ds:schemaRef ds:uri="http://schemas.microsoft.com/office/2006/documentManagement/types"/>
    <ds:schemaRef ds:uri="0062a5d7-c9b3-4063-9d3b-4a7fbc23cdf9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7D9EDE3-A6E9-4809-ABDD-D60F7F8B5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460</TotalTime>
  <Words>409</Words>
  <Application>Microsoft Office PowerPoint</Application>
  <PresentationFormat>Apresentação na tela (16:9)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Roboto</vt:lpstr>
      <vt:lpstr>Lexend Deca</vt:lpstr>
      <vt:lpstr>Post</vt:lpstr>
      <vt:lpstr>Abril</vt:lpstr>
      <vt:lpstr>Calibri</vt:lpstr>
      <vt:lpstr>Arial</vt:lpstr>
      <vt:lpstr>Humnst777 BlkCn BT</vt:lpstr>
      <vt:lpstr>Muli</vt:lpstr>
      <vt:lpstr>Aliena template</vt:lpstr>
      <vt:lpstr>Apresentação do PowerPoint</vt:lpstr>
      <vt:lpstr>O que são Design Patterns?</vt:lpstr>
      <vt:lpstr>Introdução </vt:lpstr>
      <vt:lpstr> Abstract Factory  </vt:lpstr>
      <vt:lpstr> Adapter  </vt:lpstr>
      <vt:lpstr> Command   </vt:lpstr>
      <vt:lpstr>Professores G1</vt:lpstr>
      <vt:lpstr>Obrigado!</vt:lpstr>
      <vt:lpstr>Azure DevOps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New Force</dc:creator>
  <cp:lastModifiedBy>Renato Alves de Oliveira</cp:lastModifiedBy>
  <cp:revision>18</cp:revision>
  <dcterms:modified xsi:type="dcterms:W3CDTF">2021-08-19T01:51:29Z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0x010100F0757D22BB7AF84891C1EC8C6E1338CB</vt:lpwstr>
  </property>
</Properties>
</file>