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998" r:id="rId2"/>
  </p:sldMasterIdLst>
  <p:notesMasterIdLst>
    <p:notesMasterId r:id="rId28"/>
  </p:notesMasterIdLst>
  <p:sldIdLst>
    <p:sldId id="1202" r:id="rId3"/>
    <p:sldId id="2596" r:id="rId4"/>
    <p:sldId id="1618" r:id="rId5"/>
    <p:sldId id="2537" r:id="rId6"/>
    <p:sldId id="1472" r:id="rId7"/>
    <p:sldId id="1776" r:id="rId8"/>
    <p:sldId id="1790" r:id="rId9"/>
    <p:sldId id="2598" r:id="rId10"/>
    <p:sldId id="2601" r:id="rId11"/>
    <p:sldId id="1784" r:id="rId12"/>
    <p:sldId id="2602" r:id="rId13"/>
    <p:sldId id="2599" r:id="rId14"/>
    <p:sldId id="2603" r:id="rId15"/>
    <p:sldId id="2604" r:id="rId16"/>
    <p:sldId id="2605" r:id="rId17"/>
    <p:sldId id="1787" r:id="rId18"/>
    <p:sldId id="2606" r:id="rId19"/>
    <p:sldId id="2600" r:id="rId20"/>
    <p:sldId id="1777" r:id="rId21"/>
    <p:sldId id="1778" r:id="rId22"/>
    <p:sldId id="1779" r:id="rId23"/>
    <p:sldId id="1781" r:id="rId24"/>
    <p:sldId id="1786" r:id="rId25"/>
    <p:sldId id="1788" r:id="rId26"/>
    <p:sldId id="1789" r:id="rId27"/>
  </p:sldIdLst>
  <p:sldSz cx="9144000" cy="6858000" type="screen4x3"/>
  <p:notesSz cx="6888163" cy="100171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94558" autoAdjust="0"/>
  </p:normalViewPr>
  <p:slideViewPr>
    <p:cSldViewPr snapToGrid="0" showGuides="1">
      <p:cViewPr varScale="1">
        <p:scale>
          <a:sx n="117" d="100"/>
          <a:sy n="117" d="100"/>
        </p:scale>
        <p:origin x="11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168FAD-FA1C-8948-BE06-E419196FD4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01" tIns="48651" rIns="97301" bIns="48651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B611C63-1116-6147-8438-12FB644A16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01" tIns="48651" rIns="97301" bIns="48651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10D9780B-CFC5-464B-800B-A350BDBC5BF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2475"/>
            <a:ext cx="5006975" cy="3754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31A6FCA-E099-DE41-92C5-64CCA5563E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757738"/>
            <a:ext cx="5049837" cy="45069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01" tIns="48651" rIns="97301" bIns="48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Clique para editar os estilos do texto mestre</a:t>
            </a:r>
          </a:p>
          <a:p>
            <a:pPr lvl="1"/>
            <a:r>
              <a:rPr lang="en-US" altLang="pt-BR" noProof="0"/>
              <a:t>Segundo nível</a:t>
            </a:r>
          </a:p>
          <a:p>
            <a:pPr lvl="2"/>
            <a:r>
              <a:rPr lang="en-US" altLang="pt-BR" noProof="0"/>
              <a:t>Terceiro nível</a:t>
            </a:r>
          </a:p>
          <a:p>
            <a:pPr lvl="3"/>
            <a:r>
              <a:rPr lang="en-US" altLang="pt-BR" noProof="0"/>
              <a:t>Quarto nível</a:t>
            </a:r>
          </a:p>
          <a:p>
            <a:pPr lvl="4"/>
            <a:r>
              <a:rPr lang="en-US" altLang="pt-BR" noProof="0"/>
              <a:t>Quinto nível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2495F7B-0B40-EE42-A30A-0E3955F5F8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01" tIns="48651" rIns="97301" bIns="48651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B3D6F24-4096-E243-9F31-4B3FA05E6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517063"/>
            <a:ext cx="2984500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01" tIns="48651" rIns="97301" bIns="48651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959E046-ACD7-AE4B-89E5-808B87AC209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ço Reservado para Imagem de Slide 1">
            <a:extLst>
              <a:ext uri="{FF2B5EF4-FFF2-40B4-BE49-F238E27FC236}">
                <a16:creationId xmlns:a16="http://schemas.microsoft.com/office/drawing/2014/main" id="{C9D0F901-6839-F849-885B-9291BBBF4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Espaço Reservado para Anotações 2">
            <a:extLst>
              <a:ext uri="{FF2B5EF4-FFF2-40B4-BE49-F238E27FC236}">
                <a16:creationId xmlns:a16="http://schemas.microsoft.com/office/drawing/2014/main" id="{7AC7E205-E626-4347-AF81-49360F0D5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4579" name="Espaço Reservado para Número de Slide 3">
            <a:extLst>
              <a:ext uri="{FF2B5EF4-FFF2-40B4-BE49-F238E27FC236}">
                <a16:creationId xmlns:a16="http://schemas.microsoft.com/office/drawing/2014/main" id="{80A9FAA8-9D19-0E4E-85C9-A2602A2980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D808089-6F85-1B4D-8FF5-74C2E1BAAD2E}" type="slidenum">
              <a:rPr lang="en-US" altLang="pt-BR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pt-BR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ço Reservado para Imagem de Slide 1">
            <a:extLst>
              <a:ext uri="{FF2B5EF4-FFF2-40B4-BE49-F238E27FC236}">
                <a16:creationId xmlns:a16="http://schemas.microsoft.com/office/drawing/2014/main" id="{B0711DDB-01B8-6B4E-BA43-14A00B133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Espaço Reservado para Anotações 2">
            <a:extLst>
              <a:ext uri="{FF2B5EF4-FFF2-40B4-BE49-F238E27FC236}">
                <a16:creationId xmlns:a16="http://schemas.microsoft.com/office/drawing/2014/main" id="{7170C686-92AF-3D41-A60A-714874F14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6627" name="Espaço Reservado para Número de Slide 3">
            <a:extLst>
              <a:ext uri="{FF2B5EF4-FFF2-40B4-BE49-F238E27FC236}">
                <a16:creationId xmlns:a16="http://schemas.microsoft.com/office/drawing/2014/main" id="{BA88822D-C0C1-184F-BB05-5C5293594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6F22940-2D33-5F43-A0BB-BD6614A53F44}" type="slidenum">
              <a:rPr lang="en-US" altLang="pt-BR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pt-BR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Espaço Reservado para Imagem de Slide 1">
            <a:extLst>
              <a:ext uri="{FF2B5EF4-FFF2-40B4-BE49-F238E27FC236}">
                <a16:creationId xmlns:a16="http://schemas.microsoft.com/office/drawing/2014/main" id="{DEFFC6ED-9DCC-9D41-A573-995CC467B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Espaço Reservado para Anotações 2">
            <a:extLst>
              <a:ext uri="{FF2B5EF4-FFF2-40B4-BE49-F238E27FC236}">
                <a16:creationId xmlns:a16="http://schemas.microsoft.com/office/drawing/2014/main" id="{EC30E5B2-2161-574B-858A-E1FFA481E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0963" name="Espaço Reservado para Número de Slide 3">
            <a:extLst>
              <a:ext uri="{FF2B5EF4-FFF2-40B4-BE49-F238E27FC236}">
                <a16:creationId xmlns:a16="http://schemas.microsoft.com/office/drawing/2014/main" id="{27C3FCE7-644D-B34B-A910-5E49F37FB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28ADFBC-4849-1646-B2E9-F40AB17374F5}" type="slidenum">
              <a:rPr lang="en-US" altLang="pt-BR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pt-BR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Espaço Reservado para Imagem de Slide 1">
            <a:extLst>
              <a:ext uri="{FF2B5EF4-FFF2-40B4-BE49-F238E27FC236}">
                <a16:creationId xmlns:a16="http://schemas.microsoft.com/office/drawing/2014/main" id="{9838123C-EEAE-AF44-882E-8CADE012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Espaço Reservado para Anotações 2">
            <a:extLst>
              <a:ext uri="{FF2B5EF4-FFF2-40B4-BE49-F238E27FC236}">
                <a16:creationId xmlns:a16="http://schemas.microsoft.com/office/drawing/2014/main" id="{43FE3994-29BB-8C40-B06D-2483BFB0C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3011" name="Espaço Reservado para Número de Slide 3">
            <a:extLst>
              <a:ext uri="{FF2B5EF4-FFF2-40B4-BE49-F238E27FC236}">
                <a16:creationId xmlns:a16="http://schemas.microsoft.com/office/drawing/2014/main" id="{A4D7F4AC-0AFA-FE40-A1A5-70B40CA89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C3B71A3-2FBA-CB4C-804A-BC02A655F5EA}" type="slidenum">
              <a:rPr lang="en-US" altLang="pt-BR" sz="1300" smtClean="0">
                <a:latin typeface="Times New Roman" panose="02020603050405020304" pitchFamily="18" charset="0"/>
              </a:rPr>
              <a:pPr/>
              <a:t>20</a:t>
            </a:fld>
            <a:endParaRPr lang="en-US" altLang="pt-BR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Espaço Reservado para Imagem de Slide 1">
            <a:extLst>
              <a:ext uri="{FF2B5EF4-FFF2-40B4-BE49-F238E27FC236}">
                <a16:creationId xmlns:a16="http://schemas.microsoft.com/office/drawing/2014/main" id="{41996DE9-D287-DB46-814C-C084F274FA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Espaço Reservado para Anotações 2">
            <a:extLst>
              <a:ext uri="{FF2B5EF4-FFF2-40B4-BE49-F238E27FC236}">
                <a16:creationId xmlns:a16="http://schemas.microsoft.com/office/drawing/2014/main" id="{319B0299-F2BC-8F42-A83C-F21064B0B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5059" name="Espaço Reservado para Número de Slide 3">
            <a:extLst>
              <a:ext uri="{FF2B5EF4-FFF2-40B4-BE49-F238E27FC236}">
                <a16:creationId xmlns:a16="http://schemas.microsoft.com/office/drawing/2014/main" id="{E1675F95-2F98-424D-919C-5B2C8CA26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5D83CAC-BD4F-1145-BFC5-9E1245314719}" type="slidenum">
              <a:rPr lang="en-US" altLang="pt-BR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pt-BR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Espaço Reservado para Imagem de Slide 1">
            <a:extLst>
              <a:ext uri="{FF2B5EF4-FFF2-40B4-BE49-F238E27FC236}">
                <a16:creationId xmlns:a16="http://schemas.microsoft.com/office/drawing/2014/main" id="{4D64E0B6-0B50-9E4C-B634-97DD5BC18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Espaço Reservado para Anotações 2">
            <a:extLst>
              <a:ext uri="{FF2B5EF4-FFF2-40B4-BE49-F238E27FC236}">
                <a16:creationId xmlns:a16="http://schemas.microsoft.com/office/drawing/2014/main" id="{1BDF86A7-2EC7-3A4C-81DC-658D87755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/>
          </a:p>
        </p:txBody>
      </p:sp>
      <p:sp>
        <p:nvSpPr>
          <p:cNvPr id="47107" name="Espaço Reservado para Número de Slide 3">
            <a:extLst>
              <a:ext uri="{FF2B5EF4-FFF2-40B4-BE49-F238E27FC236}">
                <a16:creationId xmlns:a16="http://schemas.microsoft.com/office/drawing/2014/main" id="{783335C4-2346-3D40-98A0-2314EF5B6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BD74E20-578A-A74C-AA27-DFB32178E519}" type="slidenum">
              <a:rPr lang="en-US" altLang="pt-BR" sz="1300" smtClean="0">
                <a:latin typeface="Times New Roman" panose="02020603050405020304" pitchFamily="18" charset="0"/>
              </a:rPr>
              <a:pPr/>
              <a:t>22</a:t>
            </a:fld>
            <a:endParaRPr lang="en-US" altLang="pt-BR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5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Espaço Reservado para Imagem de Slide 1">
            <a:extLst>
              <a:ext uri="{FF2B5EF4-FFF2-40B4-BE49-F238E27FC236}">
                <a16:creationId xmlns:a16="http://schemas.microsoft.com/office/drawing/2014/main" id="{4D64E0B6-0B50-9E4C-B634-97DD5BC18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Espaço Reservado para Anotações 2">
            <a:extLst>
              <a:ext uri="{FF2B5EF4-FFF2-40B4-BE49-F238E27FC236}">
                <a16:creationId xmlns:a16="http://schemas.microsoft.com/office/drawing/2014/main" id="{1BDF86A7-2EC7-3A4C-81DC-658D87755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/>
          </a:p>
        </p:txBody>
      </p:sp>
      <p:sp>
        <p:nvSpPr>
          <p:cNvPr id="47107" name="Espaço Reservado para Número de Slide 3">
            <a:extLst>
              <a:ext uri="{FF2B5EF4-FFF2-40B4-BE49-F238E27FC236}">
                <a16:creationId xmlns:a16="http://schemas.microsoft.com/office/drawing/2014/main" id="{783335C4-2346-3D40-98A0-2314EF5B6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BD74E20-578A-A74C-AA27-DFB32178E519}" type="slidenum">
              <a:rPr lang="en-US" altLang="pt-BR" sz="1300" smtClean="0">
                <a:latin typeface="Times New Roman" panose="02020603050405020304" pitchFamily="18" charset="0"/>
              </a:rPr>
              <a:pPr/>
              <a:t>23</a:t>
            </a:fld>
            <a:endParaRPr lang="en-US" altLang="pt-BR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8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Espaço Reservado para Imagem de Slide 1">
            <a:extLst>
              <a:ext uri="{FF2B5EF4-FFF2-40B4-BE49-F238E27FC236}">
                <a16:creationId xmlns:a16="http://schemas.microsoft.com/office/drawing/2014/main" id="{4D64E0B6-0B50-9E4C-B634-97DD5BC18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Espaço Reservado para Anotações 2">
            <a:extLst>
              <a:ext uri="{FF2B5EF4-FFF2-40B4-BE49-F238E27FC236}">
                <a16:creationId xmlns:a16="http://schemas.microsoft.com/office/drawing/2014/main" id="{1BDF86A7-2EC7-3A4C-81DC-658D87755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7107" name="Espaço Reservado para Número de Slide 3">
            <a:extLst>
              <a:ext uri="{FF2B5EF4-FFF2-40B4-BE49-F238E27FC236}">
                <a16:creationId xmlns:a16="http://schemas.microsoft.com/office/drawing/2014/main" id="{783335C4-2346-3D40-98A0-2314EF5B6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BD74E20-578A-A74C-AA27-DFB32178E519}" type="slidenum">
              <a:rPr lang="en-US" altLang="pt-BR" sz="1300" smtClean="0">
                <a:latin typeface="Times New Roman" panose="02020603050405020304" pitchFamily="18" charset="0"/>
              </a:rPr>
              <a:pPr/>
              <a:t>24</a:t>
            </a:fld>
            <a:endParaRPr lang="en-US" altLang="pt-BR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6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Espaço Reservado para Imagem de Slide 1">
            <a:extLst>
              <a:ext uri="{FF2B5EF4-FFF2-40B4-BE49-F238E27FC236}">
                <a16:creationId xmlns:a16="http://schemas.microsoft.com/office/drawing/2014/main" id="{4D64E0B6-0B50-9E4C-B634-97DD5BC18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Espaço Reservado para Anotações 2">
            <a:extLst>
              <a:ext uri="{FF2B5EF4-FFF2-40B4-BE49-F238E27FC236}">
                <a16:creationId xmlns:a16="http://schemas.microsoft.com/office/drawing/2014/main" id="{1BDF86A7-2EC7-3A4C-81DC-658D87755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7107" name="Espaço Reservado para Número de Slide 3">
            <a:extLst>
              <a:ext uri="{FF2B5EF4-FFF2-40B4-BE49-F238E27FC236}">
                <a16:creationId xmlns:a16="http://schemas.microsoft.com/office/drawing/2014/main" id="{783335C4-2346-3D40-98A0-2314EF5B6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73138"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BD74E20-578A-A74C-AA27-DFB32178E519}" type="slidenum">
              <a:rPr lang="en-US" altLang="pt-BR" sz="1300" smtClean="0">
                <a:latin typeface="Times New Roman" panose="02020603050405020304" pitchFamily="18" charset="0"/>
              </a:rPr>
              <a:pPr/>
              <a:t>25</a:t>
            </a:fld>
            <a:endParaRPr lang="en-US" altLang="pt-BR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6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8CC621-1A53-5A46-B1CF-36E96A263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BA2A2F-CF50-7B41-A7C9-193968651A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06EE5-6C02-6147-850C-D4B2A1934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F5354368-5B90-A64C-938B-470E4A459270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8338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2DAEA5-6CAE-FB44-86F8-29363E6FC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9AB42A-DCFA-E340-BEFE-52C08ED8F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3435F-7E17-6E49-B47F-A0EB4B8C24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02EE05FE-BCC8-F645-B7E6-938B2D2C4652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0746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B566C9-3204-214A-85F2-DE178F9443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AC42C1-DC61-394F-997D-01968C861F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965796-ADEA-E74B-853E-2870EFFF7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8ED871F7-4676-3542-9491-633E678ECE5B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7595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673093-5428-C541-A577-40D16EDC11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A422C6-6C5B-7F4C-82B5-89FED66649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0E66BD-062A-1B4B-B1EE-4F26C7AC6D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A9009EAF-76B9-2B4B-BBCA-56292FE8EF9B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5602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685800" y="1143000"/>
            <a:ext cx="3810000" cy="5257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381000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C7012-5779-FB44-B68E-B6DF3FD3F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AD46C-A92D-D048-887C-AB780B1F06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BA90C-2A82-6E4C-9CFB-432D42F541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8A0AC4E5-B95F-F145-996C-225AC1C10FFF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34333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143000"/>
            <a:ext cx="3810000" cy="5257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8BDFB-CC1D-B347-9685-17E7EB4BEB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6783C-119A-B74F-9C22-61A6FF788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9D815-18F8-0C43-8A56-97C577D7E5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3DBC75EC-E5A1-BA47-B0A3-7E057E809C19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4785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6072A2-823D-F247-9558-8C0B3FDDB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6E631-6654-6E47-9F95-69D10F6CF8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0D9E63-2365-CB43-9DE6-1ABEC926DE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60AADF73-9DDA-F041-8BE6-BBB6CED4FC8F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7811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10BDE-0483-A445-9CC5-E284B95FF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6957D-6C9B-8942-92AC-269C0B02C2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F3594-916D-4E4B-B5B4-5127313B1B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E07587DE-E489-FD48-972F-D95D8B0F6B43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2704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3810000" cy="25527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5527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DDF7F4-B316-F548-9D8B-5DB32AA4E0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8849E9F-C966-6C4E-B980-BA273C197E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704236C-18B6-764B-9A32-699FC9D92E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C2E43B25-5E99-3B48-BDC9-3D89F5437289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17514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3810000" cy="25527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3810000" cy="25527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85800" y="3848100"/>
            <a:ext cx="3810000" cy="25527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848100"/>
            <a:ext cx="3810000" cy="25527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3D5C6D-7978-AF4E-AB7B-2A00DD44B9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0E975A-53F9-1A4B-A198-DEAF376EE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9DB8D4F-0C0C-B04A-9451-3C49262E5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7AD52983-6B0C-664E-963A-F6EB91B8414F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76971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3810000" cy="25527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5527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8D84FF-19A1-CB4E-9D45-FEF31D024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3B2A74-0090-0946-8DB1-702B316EC4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182566F-4369-284E-AC77-A3413ED4B7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E7F3F2AF-FE6A-CE41-8540-2DCB64B93F00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9143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989E5D-4C57-6C4F-9E85-55BD948F4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A966A7-6B85-AE4F-9DED-FF8FA78B0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5DBD1B-7C5F-294C-968D-D2DC7F3DC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423BE9FB-0D13-DE4F-A3CB-7AD2B74B9B0E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30472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803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135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345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859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50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29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86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754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546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66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0F3E98-95FD-1B4C-96AA-CE0B547C6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E280F1-6D84-A24F-B845-B2FEFDB8C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D52BF7-0247-7E48-85AC-D62A2A282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515804E0-0936-2B44-B6B5-93A9768174BC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72551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3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FF783A-CA46-9744-952A-454661245E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FD33B-DF56-CB46-9C67-1B7A82E0B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F91B5-C6F7-B746-9BDD-544164D70D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E8DE1CE9-E632-A54A-B827-767109B6AECC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0904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2F59B0-7258-9042-887D-D43DE2D57D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169571-7030-664A-81A1-A5A5DA5A6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6BDA99-998C-D14B-84E2-7551D282AB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A9FD4338-F6D2-C64E-BEC7-3E277011338D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6795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5DD01-9BFA-F04B-8B47-8F6AA1C6B4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6D60FF-7243-0546-9E65-87F0DB22F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BAA4DC-7265-8E49-A6F7-D8B847991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5B306860-3763-D845-97F7-1BE530A43351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4436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986A670-10CD-AD41-8F82-3959E1AC50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B75B77-51C4-A243-8435-DBB25B41C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8877D0-73AD-484D-A463-09D3DB6C5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7B9C67AA-2782-3A43-9EB0-42E257E788F1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87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03AD2-61B1-6F4B-8C2B-7FB4FE21A9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E53B3-A9E9-694E-B35C-3F33CD3AB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00943-BEEC-F94D-8AA2-71C526B003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5D1D9DCF-A6B2-F34E-A80B-D272BFD9433D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258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C3A37C-ED2E-8F41-8964-FED33D6AF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GB2021 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112FB-9C2D-E54E-8E4B-21929F8BE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770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Direitos Autorais Reservados</a:t>
            </a:r>
            <a:endParaRPr lang="en-US" altLang="pt-BR" sz="1400"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EF87-8AAC-E34C-8C68-7DD492AC8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BR"/>
              <a:t>1-</a:t>
            </a:r>
            <a:fld id="{07358633-3DE8-0F47-8564-3B4EF2531E48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588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B4E53AF1-868C-C943-843E-A3DFA2A6A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D9FD679-8B37-C442-9E3E-69B13B7FF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77000"/>
            <a:ext cx="76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pt-BR"/>
              <a:t>1-</a:t>
            </a:r>
            <a:fld id="{8135FC51-8AC9-1644-86FA-BDAB19B87B62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37B0460B-042A-804F-BD22-99964642A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38200"/>
            <a:ext cx="7620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9" r:id="rId1"/>
    <p:sldLayoutId id="2147484980" r:id="rId2"/>
    <p:sldLayoutId id="2147484981" r:id="rId3"/>
    <p:sldLayoutId id="2147484982" r:id="rId4"/>
    <p:sldLayoutId id="2147484983" r:id="rId5"/>
    <p:sldLayoutId id="2147484984" r:id="rId6"/>
    <p:sldLayoutId id="2147484985" r:id="rId7"/>
    <p:sldLayoutId id="2147484986" r:id="rId8"/>
    <p:sldLayoutId id="2147484987" r:id="rId9"/>
    <p:sldLayoutId id="2147484988" r:id="rId10"/>
    <p:sldLayoutId id="2147484989" r:id="rId11"/>
    <p:sldLayoutId id="2147484990" r:id="rId12"/>
    <p:sldLayoutId id="2147484991" r:id="rId13"/>
    <p:sldLayoutId id="2147484992" r:id="rId14"/>
    <p:sldLayoutId id="2147484993" r:id="rId15"/>
    <p:sldLayoutId id="2147484994" r:id="rId16"/>
    <p:sldLayoutId id="2147484995" r:id="rId17"/>
    <p:sldLayoutId id="2147484996" r:id="rId18"/>
    <p:sldLayoutId id="2147484997" r:id="rId19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j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4FE1-A08A-4239-8920-79F0AC24FE97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7111-C08A-4441-85E2-8F5C22718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6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  <p:sldLayoutId id="2147485004" r:id="rId6"/>
    <p:sldLayoutId id="2147485005" r:id="rId7"/>
    <p:sldLayoutId id="2147485006" r:id="rId8"/>
    <p:sldLayoutId id="2147485007" r:id="rId9"/>
    <p:sldLayoutId id="2147485008" r:id="rId10"/>
    <p:sldLayoutId id="21474850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ço Reservado para Número de Slide 5">
            <a:extLst>
              <a:ext uri="{FF2B5EF4-FFF2-40B4-BE49-F238E27FC236}">
                <a16:creationId xmlns:a16="http://schemas.microsoft.com/office/drawing/2014/main" id="{3E2B7555-6A7D-A946-950A-0C52057728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FFA4C46F-9D1A-5E4A-BF89-23713B14F731}" type="slidenum">
              <a:rPr lang="en-US" altLang="pt-BR" sz="1600" smtClean="0"/>
              <a:pPr algn="r">
                <a:spcBef>
                  <a:spcPct val="0"/>
                </a:spcBef>
              </a:pPr>
              <a:t>1</a:t>
            </a:fld>
            <a:endParaRPr lang="en-US" altLang="pt-BR" sz="16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2F256D1-FE6E-7E46-8808-80A114979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0" y="1336675"/>
            <a:ext cx="4826000" cy="2884488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pt-BR" altLang="pt-BR" sz="5400" b="1" i="1"/>
              <a:t>MBA Data Science</a:t>
            </a:r>
          </a:p>
          <a:p>
            <a:pPr marL="0" indent="0">
              <a:lnSpc>
                <a:spcPct val="80000"/>
              </a:lnSpc>
            </a:pPr>
            <a:endParaRPr lang="pt-BR" altLang="pt-BR" sz="5400" b="1" i="1"/>
          </a:p>
          <a:p>
            <a:pPr marL="0" indent="0">
              <a:lnSpc>
                <a:spcPct val="80000"/>
              </a:lnSpc>
            </a:pPr>
            <a:r>
              <a:rPr lang="pt-BR" altLang="pt-BR" sz="5400" b="1" i="1"/>
              <a:t>Laboratório de Estatística</a:t>
            </a:r>
            <a:endParaRPr lang="pt-BR" altLang="pt-BR" sz="3600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Número de Slide 5">
            <a:extLst>
              <a:ext uri="{FF2B5EF4-FFF2-40B4-BE49-F238E27FC236}">
                <a16:creationId xmlns:a16="http://schemas.microsoft.com/office/drawing/2014/main" id="{36AFD8C3-78C9-D742-B4B4-607744C44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1-</a:t>
            </a:r>
            <a:fld id="{898B2A51-CF6A-9048-8DC0-C37D35053994}" type="slidenum">
              <a:rPr kumimoji="0" lang="en-US" altLang="pt-B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pt-B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20DB38B-2420-9042-AC47-8011EB30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altLang="pt-BR" dirty="0"/>
              <a:t>Exemplo – Teste de Hipótese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pPr marL="0" indent="0"/>
            <a:r>
              <a:rPr lang="pt-BR" altLang="pt-BR" sz="1600" dirty="0"/>
              <a:t>Desconfia-se que o tipo de caminhão afeta o tempo de carregamento e descarregamento. Para avaliar tal fato, a empresa coletou dados de várias entregas com caminhão do tipo baú e, também, com </a:t>
            </a:r>
            <a:r>
              <a:rPr lang="pt-BR" altLang="pt-BR" sz="1600" dirty="0" err="1"/>
              <a:t>lonado</a:t>
            </a:r>
            <a:r>
              <a:rPr lang="pt-BR" altLang="pt-BR" sz="1600" dirty="0"/>
              <a:t>.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/>
            <a:r>
              <a:rPr lang="pt-BR" altLang="pt-BR" sz="1600" dirty="0"/>
              <a:t>Os dados encontram-se no arquivo </a:t>
            </a:r>
            <a:r>
              <a:rPr lang="pt-BR" altLang="pt-BR" sz="1600" dirty="0" err="1"/>
              <a:t>caminhao.csv</a:t>
            </a:r>
            <a:r>
              <a:rPr lang="pt-BR" altLang="pt-BR" sz="1600" dirty="0"/>
              <a:t>.</a:t>
            </a:r>
          </a:p>
          <a:p>
            <a:pPr marL="0" indent="0"/>
            <a:endParaRPr lang="pt-BR" altLang="pt-BR" sz="1600" dirty="0"/>
          </a:p>
          <a:p>
            <a:pPr marL="0" indent="0"/>
            <a:endParaRPr lang="pt-BR" altLang="pt-BR" sz="1600" dirty="0"/>
          </a:p>
          <a:p>
            <a:pPr marL="0" indent="0"/>
            <a:r>
              <a:rPr lang="pt-BR" altLang="pt-BR" sz="1600" dirty="0"/>
              <a:t>3 horas é o tempo médio que o principal concorrente leva para fazer seus descarregamentos ?</a:t>
            </a:r>
          </a:p>
          <a:p>
            <a:pPr marL="0" indent="0"/>
            <a:endParaRPr lang="pt-BR" altLang="pt-BR" sz="1600" dirty="0"/>
          </a:p>
          <a:p>
            <a:pPr marL="0" indent="0"/>
            <a:r>
              <a:rPr lang="pt-BR" altLang="pt-BR" sz="1600" dirty="0"/>
              <a:t>O que podemos concluir do nosso processo em comparação ao principal concorrente (alfa = 5%)</a:t>
            </a:r>
          </a:p>
        </p:txBody>
      </p:sp>
    </p:spTree>
    <p:extLst>
      <p:ext uri="{BB962C8B-B14F-4D97-AF65-F5344CB8AC3E}">
        <p14:creationId xmlns:p14="http://schemas.microsoft.com/office/powerpoint/2010/main" val="243600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Número de Slide 5">
            <a:extLst>
              <a:ext uri="{FF2B5EF4-FFF2-40B4-BE49-F238E27FC236}">
                <a16:creationId xmlns:a16="http://schemas.microsoft.com/office/drawing/2014/main" id="{36AFD8C3-78C9-D742-B4B4-607744C44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1-</a:t>
            </a:r>
            <a:fld id="{898B2A51-CF6A-9048-8DC0-C37D35053994}" type="slidenum">
              <a:rPr kumimoji="0" lang="en-US" altLang="pt-B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pt-B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20DB38B-2420-9042-AC47-8011EB30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altLang="pt-BR" dirty="0"/>
              <a:t>Exercício – Teste de Hipótese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r>
              <a:rPr lang="pt-BR" altLang="pt-BR" sz="2000" dirty="0"/>
              <a:t>Os dados do arquivo Base_Vinhos_2018.csv referem-se a avaliação de várias características de 100 vinhos (tintos e brancos) em um concurso de vinhos em 2018.</a:t>
            </a:r>
          </a:p>
          <a:p>
            <a:endParaRPr lang="pt-BR" altLang="pt-BR" sz="2000" dirty="0"/>
          </a:p>
          <a:p>
            <a:r>
              <a:rPr lang="pt-BR" altLang="pt-BR" sz="2000" dirty="0"/>
              <a:t>Segundo o site reserva85, o valor histórico do pH para vinhos tintos é: média = 3,45 e vinhos brancos: média </a:t>
            </a:r>
            <a:r>
              <a:rPr lang="pt-BR" altLang="pt-BR" sz="2000"/>
              <a:t>= 3,25</a:t>
            </a:r>
            <a:endParaRPr lang="pt-BR" altLang="pt-BR" sz="2000" dirty="0"/>
          </a:p>
          <a:p>
            <a:endParaRPr lang="pt-BR" altLang="pt-BR" sz="2000" dirty="0"/>
          </a:p>
          <a:p>
            <a:r>
              <a:rPr lang="pt-BR" altLang="pt-BR" sz="2000" dirty="0"/>
              <a:t>A safra de 2018 seguem estes valores históricos?</a:t>
            </a:r>
            <a:br>
              <a:rPr lang="pt-BR" altLang="pt-BR" sz="2000" dirty="0"/>
            </a:br>
            <a:endParaRPr lang="pt-BR" altLang="pt-BR" sz="2000" dirty="0"/>
          </a:p>
          <a:p>
            <a:endParaRPr lang="pt-BR" altLang="pt-BR" sz="2000" dirty="0"/>
          </a:p>
          <a:p>
            <a:r>
              <a:rPr lang="pt-BR" altLang="pt-BR" sz="2000" dirty="0"/>
              <a:t>Considerar alfa de 5%</a:t>
            </a:r>
            <a:br>
              <a:rPr lang="pt-BR" altLang="pt-BR" sz="2000" dirty="0"/>
            </a:b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1629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BCC7C-61AB-4213-8B51-4CF9C73A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66303"/>
            <a:ext cx="7886700" cy="11253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AULA 3</a:t>
            </a:r>
          </a:p>
        </p:txBody>
      </p:sp>
    </p:spTree>
    <p:extLst>
      <p:ext uri="{BB962C8B-B14F-4D97-AF65-F5344CB8AC3E}">
        <p14:creationId xmlns:p14="http://schemas.microsoft.com/office/powerpoint/2010/main" val="17438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Número de Slide 5">
            <a:extLst>
              <a:ext uri="{FF2B5EF4-FFF2-40B4-BE49-F238E27FC236}">
                <a16:creationId xmlns:a16="http://schemas.microsoft.com/office/drawing/2014/main" id="{36AFD8C3-78C9-D742-B4B4-607744C44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1-</a:t>
            </a:r>
            <a:fld id="{898B2A51-CF6A-9048-8DC0-C37D35053994}" type="slidenum">
              <a:rPr kumimoji="0" lang="en-US" altLang="pt-B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pt-B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20DB38B-2420-9042-AC47-8011EB30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altLang="pt-BR" dirty="0"/>
              <a:t>Exemplo – Teste de Hipótese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pPr marL="0" indent="0"/>
            <a:r>
              <a:rPr lang="pt-BR" altLang="pt-BR" sz="1600" dirty="0"/>
              <a:t>Desconfia-se que o tipo de caminhão afeta o tempo de carregamento e descarregamento. Para avaliar tal fato, a empresa coletou dados de várias entregas com caminhão do tipo baú e, também, com </a:t>
            </a:r>
            <a:r>
              <a:rPr lang="pt-BR" altLang="pt-BR" sz="1600" dirty="0" err="1"/>
              <a:t>lonado</a:t>
            </a:r>
            <a:r>
              <a:rPr lang="pt-BR" altLang="pt-BR" sz="1600" dirty="0"/>
              <a:t>.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/>
            <a:r>
              <a:rPr lang="pt-BR" altLang="pt-BR" sz="1600" dirty="0"/>
              <a:t>Os dados encontram-se no arquivo </a:t>
            </a:r>
            <a:r>
              <a:rPr lang="pt-BR" altLang="pt-BR" sz="1600" dirty="0" err="1"/>
              <a:t>caminhao.csv</a:t>
            </a:r>
            <a:r>
              <a:rPr lang="pt-BR" altLang="pt-BR" sz="1600" dirty="0"/>
              <a:t>.</a:t>
            </a:r>
          </a:p>
          <a:p>
            <a:pPr marL="0" indent="0"/>
            <a:endParaRPr lang="pt-BR" altLang="pt-BR" sz="1600" dirty="0"/>
          </a:p>
          <a:p>
            <a:pPr marL="0" indent="0"/>
            <a:r>
              <a:rPr lang="pt-BR" altLang="pt-BR" sz="1600" dirty="0"/>
              <a:t>O que podemos concluir na comparação entre os 2 tipos de caminhões? (alfa = 5%)</a:t>
            </a:r>
          </a:p>
          <a:p>
            <a:pPr marL="0" indent="0"/>
            <a:r>
              <a:rPr lang="pt-BR" altLang="pt-BR" sz="1600" dirty="0"/>
              <a:t>Qual caminhão tem a melhor performance com relação ao tempo de descarregamento?</a:t>
            </a:r>
          </a:p>
          <a:p>
            <a:pPr marL="0" indent="0"/>
            <a:endParaRPr lang="pt-BR" altLang="pt-BR" sz="1600" dirty="0"/>
          </a:p>
          <a:p>
            <a:pPr marL="0" indent="0"/>
            <a:r>
              <a:rPr lang="pt-BR" altLang="pt-BR" sz="1600" dirty="0"/>
              <a:t>Explorar análises gráficas e testes de hipóteses?</a:t>
            </a:r>
          </a:p>
        </p:txBody>
      </p:sp>
    </p:spTree>
    <p:extLst>
      <p:ext uri="{BB962C8B-B14F-4D97-AF65-F5344CB8AC3E}">
        <p14:creationId xmlns:p14="http://schemas.microsoft.com/office/powerpoint/2010/main" val="231239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Número de Slide 5">
            <a:extLst>
              <a:ext uri="{FF2B5EF4-FFF2-40B4-BE49-F238E27FC236}">
                <a16:creationId xmlns:a16="http://schemas.microsoft.com/office/drawing/2014/main" id="{36AFD8C3-78C9-D742-B4B4-607744C44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1-</a:t>
            </a:r>
            <a:fld id="{898B2A51-CF6A-9048-8DC0-C37D35053994}" type="slidenum">
              <a:rPr kumimoji="0" lang="en-US" altLang="pt-B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pt-B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20DB38B-2420-9042-AC47-8011EB30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altLang="pt-BR" dirty="0"/>
              <a:t>Exercício – Teste de Hipótese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r>
              <a:rPr lang="pt-BR" altLang="pt-BR" sz="2000" dirty="0"/>
              <a:t>Os dados do arquivo Base_Vinhos_2018.csv referem-se a avaliação de várias características de 100 vinhos (tintos e brancos) em um concurso de vinhos em 2018.</a:t>
            </a:r>
          </a:p>
          <a:p>
            <a:endParaRPr lang="pt-BR" altLang="pt-BR" sz="2000" dirty="0"/>
          </a:p>
          <a:p>
            <a:r>
              <a:rPr lang="pt-BR" altLang="pt-BR" sz="2000" dirty="0"/>
              <a:t>Existe diferença significativa em os vinhos Brancos e Tintos com relação ao pH?</a:t>
            </a:r>
          </a:p>
          <a:p>
            <a:endParaRPr lang="pt-BR" altLang="pt-BR" sz="2000" dirty="0"/>
          </a:p>
          <a:p>
            <a:endParaRPr lang="pt-BR" altLang="pt-BR" sz="2000" dirty="0"/>
          </a:p>
          <a:p>
            <a:r>
              <a:rPr lang="pt-BR" altLang="pt-BR" sz="2000" dirty="0"/>
              <a:t>Considerar alfa de 5%</a:t>
            </a:r>
            <a:br>
              <a:rPr lang="pt-BR" altLang="pt-BR" sz="2000" dirty="0"/>
            </a:b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056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Número de Slide 5">
            <a:extLst>
              <a:ext uri="{FF2B5EF4-FFF2-40B4-BE49-F238E27FC236}">
                <a16:creationId xmlns:a16="http://schemas.microsoft.com/office/drawing/2014/main" id="{36AFD8C3-78C9-D742-B4B4-607744C44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1-</a:t>
            </a:r>
            <a:fld id="{898B2A51-CF6A-9048-8DC0-C37D35053994}" type="slidenum">
              <a:rPr kumimoji="0" lang="en-US" altLang="pt-B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pt-B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20DB38B-2420-9042-AC47-8011EB30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altLang="pt-BR" dirty="0"/>
              <a:t>Exercício – Teste de Hipótese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r>
              <a:rPr lang="pt-BR" altLang="pt-BR" sz="2000" dirty="0"/>
              <a:t>Os dados do arquivo Base_Vinhos_2018.csv referem-se a avaliação de várias características de 100 vinhos (tintos e brancos) em um concurso de vinhos em 2018.</a:t>
            </a:r>
          </a:p>
          <a:p>
            <a:endParaRPr lang="pt-BR" altLang="pt-BR" sz="2000" dirty="0"/>
          </a:p>
          <a:p>
            <a:r>
              <a:rPr lang="pt-BR" altLang="pt-BR" sz="2000" dirty="0"/>
              <a:t>Existe diferença significativa em os vinhos Brancos e Tintos com relação ao percentual de </a:t>
            </a:r>
            <a:r>
              <a:rPr lang="pt-BR" altLang="pt-BR" sz="2000" b="1" dirty="0"/>
              <a:t>álcool</a:t>
            </a:r>
            <a:r>
              <a:rPr lang="pt-BR" altLang="pt-BR" sz="2000" dirty="0"/>
              <a:t>?</a:t>
            </a:r>
          </a:p>
          <a:p>
            <a:endParaRPr lang="pt-BR" altLang="pt-BR" sz="2000" dirty="0"/>
          </a:p>
          <a:p>
            <a:endParaRPr lang="pt-BR" altLang="pt-BR" sz="2000" dirty="0"/>
          </a:p>
          <a:p>
            <a:r>
              <a:rPr lang="pt-BR" altLang="pt-BR" sz="2000" dirty="0"/>
              <a:t>Considerar alfa de 5%</a:t>
            </a:r>
            <a:br>
              <a:rPr lang="pt-BR" altLang="pt-BR" sz="2000" dirty="0"/>
            </a:b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9324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Número de Slide 5">
            <a:extLst>
              <a:ext uri="{FF2B5EF4-FFF2-40B4-BE49-F238E27FC236}">
                <a16:creationId xmlns:a16="http://schemas.microsoft.com/office/drawing/2014/main" id="{36AFD8C3-78C9-D742-B4B4-607744C44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1-</a:t>
            </a:r>
            <a:fld id="{898B2A51-CF6A-9048-8DC0-C37D35053994}" type="slidenum">
              <a:rPr kumimoji="0" lang="en-US" altLang="pt-B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pt-B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20DB38B-2420-9042-AC47-8011EB30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altLang="pt-BR" dirty="0"/>
              <a:t>Exemplo – ANOVA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r>
              <a:rPr lang="pt-BR" altLang="pt-BR" sz="2000" dirty="0"/>
              <a:t>Os exemplos do material da aula estão nos arquivos: </a:t>
            </a:r>
            <a:r>
              <a:rPr lang="pt-BR" altLang="pt-BR" sz="2000" dirty="0" err="1"/>
              <a:t>ipem.csv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habilidade</a:t>
            </a:r>
            <a:r>
              <a:rPr lang="pt-BR" altLang="pt-BR" sz="2000" err="1"/>
              <a:t>.</a:t>
            </a:r>
            <a:r>
              <a:rPr lang="pt-BR" altLang="pt-BR" sz="2000"/>
              <a:t>csv </a:t>
            </a:r>
            <a:r>
              <a:rPr lang="pt-BR" altLang="pt-BR" sz="2000" dirty="0"/>
              <a:t>e </a:t>
            </a:r>
            <a:r>
              <a:rPr lang="pt-BR" altLang="pt-BR" sz="2000" dirty="0" err="1"/>
              <a:t>hotéis.csv</a:t>
            </a:r>
            <a:r>
              <a:rPr lang="pt-BR" altLang="pt-BR" sz="2000" dirty="0"/>
              <a:t> </a:t>
            </a:r>
          </a:p>
          <a:p>
            <a:endParaRPr lang="pt-BR" altLang="pt-BR" sz="2000" dirty="0"/>
          </a:p>
          <a:p>
            <a:endParaRPr lang="pt-BR" altLang="pt-BR" sz="2000" dirty="0"/>
          </a:p>
          <a:p>
            <a:r>
              <a:rPr lang="pt-BR" altLang="pt-BR" sz="2000" dirty="0"/>
              <a:t>Trabalhar com os testes de Variância e Média para estas bases</a:t>
            </a:r>
          </a:p>
          <a:p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63091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Número de Slide 5">
            <a:extLst>
              <a:ext uri="{FF2B5EF4-FFF2-40B4-BE49-F238E27FC236}">
                <a16:creationId xmlns:a16="http://schemas.microsoft.com/office/drawing/2014/main" id="{36AFD8C3-78C9-D742-B4B4-607744C44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1-</a:t>
            </a:r>
            <a:fld id="{898B2A51-CF6A-9048-8DC0-C37D35053994}" type="slidenum">
              <a:rPr kumimoji="0" lang="en-US" altLang="pt-B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pt-B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20DB38B-2420-9042-AC47-8011EB30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altLang="pt-BR" dirty="0"/>
              <a:t>Exemplo – Regressão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r>
              <a:rPr lang="pt-BR" altLang="pt-BR" sz="2000" dirty="0"/>
              <a:t>Os dados do arquivo Base_Vinhos_2018.csv referem-se a avaliação de várias características de 100 vinhos (tintos e brancos) em um concurso de vinhos em 2018.</a:t>
            </a:r>
          </a:p>
          <a:p>
            <a:endParaRPr lang="pt-BR" altLang="pt-BR" sz="2000" dirty="0"/>
          </a:p>
          <a:p>
            <a:endParaRPr lang="pt-BR" altLang="pt-BR" sz="2000" dirty="0"/>
          </a:p>
          <a:p>
            <a:r>
              <a:rPr lang="pt-BR" altLang="pt-BR" sz="2000" dirty="0"/>
              <a:t>Será que conseguimos estimar a nota (</a:t>
            </a:r>
            <a:r>
              <a:rPr lang="pt-BR" altLang="pt-BR" sz="2000" dirty="0" err="1"/>
              <a:t>quality</a:t>
            </a:r>
            <a:r>
              <a:rPr lang="pt-BR" altLang="pt-BR" sz="2000" dirty="0"/>
              <a:t>) dos vinhos a partir do % de álcool (</a:t>
            </a:r>
            <a:r>
              <a:rPr lang="pt-BR" altLang="pt-BR" sz="2000" dirty="0" err="1"/>
              <a:t>alcohol</a:t>
            </a:r>
            <a:r>
              <a:rPr lang="pt-BR" altLang="pt-BR" sz="2000" dirty="0"/>
              <a:t>)?</a:t>
            </a:r>
            <a:br>
              <a:rPr lang="pt-BR" altLang="pt-BR" sz="2000" dirty="0"/>
            </a:br>
            <a:br>
              <a:rPr lang="pt-BR" altLang="pt-BR" sz="2000" dirty="0"/>
            </a:b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73436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BCC7C-61AB-4213-8B51-4CF9C73A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66303"/>
            <a:ext cx="7886700" cy="11253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Comandos em </a:t>
            </a:r>
            <a:r>
              <a:rPr lang="pt-BR" sz="6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pt-BR" sz="6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9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Número de Slide 6">
            <a:extLst>
              <a:ext uri="{FF2B5EF4-FFF2-40B4-BE49-F238E27FC236}">
                <a16:creationId xmlns:a16="http://schemas.microsoft.com/office/drawing/2014/main" id="{9C23CC93-83DE-154E-8FBB-8A8C0BF223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977F96B8-927C-3944-BDE8-7D9AACD9E4C9}" type="slidenum">
              <a:rPr lang="en-US" altLang="pt-BR" sz="1600" smtClean="0"/>
              <a:pPr algn="r">
                <a:spcBef>
                  <a:spcPct val="0"/>
                </a:spcBef>
              </a:pPr>
              <a:t>19</a:t>
            </a:fld>
            <a:endParaRPr lang="en-US" altLang="pt-BR" sz="16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470430C-420F-E243-B34E-7F0FDF085C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120775"/>
            <a:ext cx="8018462" cy="4778375"/>
          </a:xfrm>
        </p:spPr>
        <p:txBody>
          <a:bodyPr/>
          <a:lstStyle/>
          <a:p>
            <a:pPr marL="0" indent="0" algn="l"/>
            <a:r>
              <a:rPr lang="pt-BR" altLang="pt-BR"/>
              <a:t>Comandos do R</a:t>
            </a:r>
          </a:p>
          <a:p>
            <a:pPr marL="0" indent="0" algn="l"/>
            <a:endParaRPr lang="pt-BR" altLang="pt-BR" sz="1600"/>
          </a:p>
          <a:p>
            <a:pPr marL="0" indent="0" algn="l"/>
            <a:r>
              <a:rPr lang="pt-BR" altLang="pt-BR" sz="1600"/>
              <a:t># Ler arquivo</a:t>
            </a:r>
          </a:p>
          <a:p>
            <a:pPr marL="0" indent="0" algn="l"/>
            <a:r>
              <a:rPr lang="pt-BR" altLang="pt-BR" sz="1600"/>
              <a:t>exemplo &lt;- read.csv2("~/descritiva.csv")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# Estatísticas descritivas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summary (exemplo)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# Função para limpar NA do final da variável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Limpar = function(a) {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  QuantNA &lt;- sum(is.na(a))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  Quant &lt;- length(a)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  QuantReal &lt;- Quant - QuantNA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  a &lt;- head(a, QuantReal)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  return(a)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  }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>
            <a:extLst>
              <a:ext uri="{FF2B5EF4-FFF2-40B4-BE49-F238E27FC236}">
                <a16:creationId xmlns:a16="http://schemas.microsoft.com/office/drawing/2014/main" id="{AA67EEFA-45DE-43CF-AAEC-C2E39163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B2533F-81B0-4DD8-8973-BE2815A1431D}" type="slidenum">
              <a:rPr kumimoji="0" lang="en-US" altLang="pt-B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945D7B9-3863-42E0-98F7-B2EE1E30E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8657" y="748145"/>
            <a:ext cx="8492836" cy="5347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Renato </a:t>
            </a:r>
            <a:r>
              <a:rPr lang="pt-BR" altLang="pt-BR" sz="2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Belandrino</a:t>
            </a:r>
            <a:r>
              <a:rPr lang="pt-BR" altLang="pt-BR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 Rodrigues</a:t>
            </a:r>
          </a:p>
          <a:p>
            <a:pPr marL="0" indent="0">
              <a:buNone/>
            </a:pPr>
            <a:endParaRPr lang="pt-BR" altLang="pt-BR" sz="1600" dirty="0"/>
          </a:p>
          <a:p>
            <a:pPr marL="265113" indent="-265113" algn="l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Estatístico pela UNICAMP</a:t>
            </a:r>
          </a:p>
          <a:p>
            <a:pPr marL="265113" indent="-265113" algn="l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MBA em Tecnologia, Conhecimento e Inovação e Inteligência Artificial e </a:t>
            </a:r>
            <a:r>
              <a:rPr lang="pt-BR" alt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  <a:p>
            <a:pPr marL="265113" indent="-265113" algn="l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Especialização em Liderança pela </a:t>
            </a:r>
            <a:r>
              <a:rPr lang="pt-BR" alt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Insead</a:t>
            </a: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Gestão de Pessoas por Stanford</a:t>
            </a:r>
          </a:p>
          <a:p>
            <a:pPr marL="265113" indent="-265113" algn="l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Professor da Fundação Carlos Alberto Vanzolini (FCAV) e FGV</a:t>
            </a:r>
          </a:p>
          <a:p>
            <a:pPr marL="265113" indent="-265113" algn="l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Master Black </a:t>
            </a:r>
            <a:r>
              <a:rPr lang="pt-BR" alt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Belt</a:t>
            </a: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certificado pela General Eletric. </a:t>
            </a:r>
          </a:p>
          <a:p>
            <a:pPr marL="265113" indent="-265113" algn="l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Consultor nas áreas de: Lean Seis Sigma, Design For </a:t>
            </a:r>
            <a:r>
              <a:rPr lang="pt-BR" alt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Sigma, Lean Service, Processos e Planejamento Estratégico</a:t>
            </a:r>
          </a:p>
          <a:p>
            <a:pPr marL="265113" indent="-265113" algn="l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Posições executivas em empresas como General Eletric, Dana </a:t>
            </a:r>
            <a:r>
              <a:rPr lang="pt-BR" alt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HSBC, </a:t>
            </a:r>
            <a:r>
              <a:rPr lang="pt-BR" alt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Itau</a:t>
            </a: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Cielo</a:t>
            </a: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Neon.</a:t>
            </a:r>
          </a:p>
          <a:p>
            <a:pPr marL="265113" indent="-265113" algn="l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pt-BR" alt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Os arquivos e códigos estão disponíveis em </a:t>
            </a:r>
            <a:r>
              <a:rPr lang="pt-BR" alt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pt-BR" alt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RenatoBRodrigues</a:t>
            </a:r>
            <a:r>
              <a:rPr lang="pt-BR" altLang="pt-BR" sz="2200" dirty="0">
                <a:latin typeface="Arial" panose="020B0604020202020204" pitchFamily="34" charset="0"/>
                <a:cs typeface="Arial" panose="020B0604020202020204" pitchFamily="34" charset="0"/>
              </a:rPr>
              <a:t>/Lab-MBA-DS-T02</a:t>
            </a:r>
          </a:p>
          <a:p>
            <a:pPr marL="0" indent="0" algn="l">
              <a:lnSpc>
                <a:spcPct val="90000"/>
              </a:lnSpc>
              <a:spcBef>
                <a:spcPct val="0"/>
              </a:spcBef>
              <a:buNone/>
            </a:pPr>
            <a:endParaRPr lang="pt-BR" alt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485F4264-05B1-6E4D-A2CC-36BE31CFD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84" y="4800401"/>
            <a:ext cx="1567543" cy="15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9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Número de Slide 6">
            <a:extLst>
              <a:ext uri="{FF2B5EF4-FFF2-40B4-BE49-F238E27FC236}">
                <a16:creationId xmlns:a16="http://schemas.microsoft.com/office/drawing/2014/main" id="{E246EC64-0FAB-CD4D-905B-E4C9EDAC1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C8B8A58E-8014-1444-924B-13C0B3EEB08C}" type="slidenum">
              <a:rPr lang="en-US" altLang="pt-BR" sz="1600" smtClean="0"/>
              <a:pPr algn="r">
                <a:spcBef>
                  <a:spcPct val="0"/>
                </a:spcBef>
              </a:pPr>
              <a:t>20</a:t>
            </a:fld>
            <a:endParaRPr lang="en-US" altLang="pt-BR" sz="16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B39E9625-B042-304F-8E10-5B35C3C98D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120775"/>
            <a:ext cx="4081462" cy="4778375"/>
          </a:xfrm>
        </p:spPr>
        <p:txBody>
          <a:bodyPr/>
          <a:lstStyle/>
          <a:p>
            <a:pPr marL="0" indent="0" algn="l"/>
            <a:r>
              <a:rPr lang="pt-BR" altLang="pt-BR"/>
              <a:t>Comandos do R</a:t>
            </a:r>
          </a:p>
          <a:p>
            <a:pPr marL="0" indent="0" algn="l"/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# Média, desvio padrão e variância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xbarra1 &lt;- mean(exemplo$Pessoa1)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desv_pad1 &lt;- sd(exemplo$Pessoa1)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variancia1 &lt;- var(exemplo$Pessoa1)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# 3 histogramas, um embaixo do outro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par (mfrow=c(3,1))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hist(exemplo$Pessoa1)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hist(exemplo$Processo2)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hist(exemplo$Processo3)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# Box plot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boxplot(exemplo)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# Gráfico sequencial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tamanho &lt;- length(exemplo$Pessoa1)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x &lt;- 1:tamanho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plot(exemplo$Pessoa1 ~ x, type = "s")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plot(exemplo$Processo2 ~ x, type = "b")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40907E-0B78-2141-A4AC-89C4B0F4E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1120775"/>
            <a:ext cx="4081462" cy="47783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</a:defRPr>
            </a:lvl9pPr>
          </a:lstStyle>
          <a:p>
            <a:pPr marL="0" indent="0" algn="l">
              <a:defRPr/>
            </a:pPr>
            <a:endParaRPr lang="pt-BR" altLang="pt-BR" kern="0" dirty="0"/>
          </a:p>
          <a:p>
            <a:pPr marL="0" indent="0" algn="l">
              <a:defRPr/>
            </a:pPr>
            <a:endParaRPr lang="pt-BR" altLang="pt-BR" sz="1600" kern="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  <a:defRPr/>
            </a:pPr>
            <a:r>
              <a:rPr lang="pt-BR" altLang="pt-BR" sz="1600" kern="0" dirty="0"/>
              <a:t># Box </a:t>
            </a:r>
            <a:r>
              <a:rPr lang="pt-BR" altLang="pt-BR" sz="1600" kern="0" dirty="0" err="1"/>
              <a:t>Plot</a:t>
            </a:r>
            <a:r>
              <a:rPr lang="pt-BR" altLang="pt-BR" sz="1600" kern="0" dirty="0"/>
              <a:t> e gráfico sequencial um ao lado do outro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  <a:defRPr/>
            </a:pPr>
            <a:r>
              <a:rPr lang="pt-BR" altLang="pt-BR" sz="1600" kern="0" dirty="0"/>
              <a:t>par(</a:t>
            </a:r>
            <a:r>
              <a:rPr lang="pt-BR" altLang="pt-BR" sz="1600" kern="0" dirty="0" err="1"/>
              <a:t>mfrow</a:t>
            </a:r>
            <a:r>
              <a:rPr lang="pt-BR" altLang="pt-BR" sz="1600" kern="0" dirty="0"/>
              <a:t>=</a:t>
            </a:r>
            <a:r>
              <a:rPr lang="pt-BR" altLang="pt-BR" sz="1600" kern="0" dirty="0" err="1"/>
              <a:t>c</a:t>
            </a:r>
            <a:r>
              <a:rPr lang="pt-BR" altLang="pt-BR" sz="1600" kern="0" dirty="0"/>
              <a:t>(1,2))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  <a:defRPr/>
            </a:pPr>
            <a:r>
              <a:rPr lang="pt-BR" altLang="pt-BR" sz="1600" kern="0" dirty="0" err="1"/>
              <a:t>boxplot</a:t>
            </a:r>
            <a:r>
              <a:rPr lang="pt-BR" altLang="pt-BR" sz="1600" kern="0" dirty="0"/>
              <a:t>(exemplo$Pessoa1)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  <a:defRPr/>
            </a:pPr>
            <a:r>
              <a:rPr lang="pt-BR" altLang="pt-BR" sz="1600" kern="0" dirty="0" err="1"/>
              <a:t>plot</a:t>
            </a:r>
            <a:r>
              <a:rPr lang="pt-BR" altLang="pt-BR" sz="1600" kern="0" dirty="0"/>
              <a:t>(exemplo$Pessoa1 ~ </a:t>
            </a:r>
            <a:r>
              <a:rPr lang="pt-BR" altLang="pt-BR" sz="1600" kern="0" dirty="0" err="1"/>
              <a:t>x</a:t>
            </a:r>
            <a:r>
              <a:rPr lang="pt-BR" altLang="pt-BR" sz="1600" kern="0" dirty="0"/>
              <a:t>, </a:t>
            </a:r>
            <a:r>
              <a:rPr lang="pt-BR" altLang="pt-BR" sz="1600" kern="0" dirty="0" err="1"/>
              <a:t>type</a:t>
            </a:r>
            <a:r>
              <a:rPr lang="pt-BR" altLang="pt-BR" sz="1600" kern="0" dirty="0"/>
              <a:t> = "</a:t>
            </a:r>
            <a:r>
              <a:rPr lang="pt-BR" altLang="pt-BR" sz="1600" kern="0" dirty="0" err="1"/>
              <a:t>s</a:t>
            </a:r>
            <a:r>
              <a:rPr lang="pt-BR" altLang="pt-BR" sz="1600" kern="0" dirty="0"/>
              <a:t>")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  <a:defRPr/>
            </a:pPr>
            <a:endParaRPr lang="pt-BR" altLang="pt-BR" sz="1600" kern="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  <a:defRPr/>
            </a:pPr>
            <a:endParaRPr lang="pt-BR" altLang="pt-BR" sz="1600" kern="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#Box </a:t>
            </a:r>
            <a:r>
              <a:rPr lang="pt-BR" altLang="pt-BR" sz="1600" dirty="0" err="1"/>
              <a:t>Plot</a:t>
            </a:r>
            <a:r>
              <a:rPr lang="pt-BR" altLang="pt-BR" sz="1600" dirty="0"/>
              <a:t> por categoria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ggplot</a:t>
            </a:r>
            <a:r>
              <a:rPr lang="pt-BR" altLang="pt-BR" sz="1600" dirty="0"/>
              <a:t>(exemplo, </a:t>
            </a:r>
            <a:r>
              <a:rPr lang="pt-BR" altLang="pt-BR" sz="1600" dirty="0" err="1"/>
              <a:t>aes</a:t>
            </a:r>
            <a:r>
              <a:rPr lang="pt-BR" altLang="pt-BR" sz="1600" dirty="0"/>
              <a:t>(</a:t>
            </a:r>
            <a:r>
              <a:rPr lang="pt-BR" altLang="pt-BR" sz="1600" dirty="0" err="1"/>
              <a:t>x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exemplo$Vinho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y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exemplo$volatileacidity</a:t>
            </a:r>
            <a:r>
              <a:rPr lang="pt-BR" altLang="pt-BR" sz="1600" dirty="0"/>
              <a:t>)) + </a:t>
            </a:r>
            <a:r>
              <a:rPr lang="pt-BR" altLang="pt-BR" sz="1600" dirty="0" err="1"/>
              <a:t>geom_boxplot</a:t>
            </a:r>
            <a:r>
              <a:rPr lang="pt-BR" altLang="pt-BR" sz="1600" dirty="0"/>
              <a:t>()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  <a:defRPr/>
            </a:pPr>
            <a:endParaRPr lang="pt-BR" altLang="pt-BR" sz="1600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Espaço Reservado para Número de Slide 6">
            <a:extLst>
              <a:ext uri="{FF2B5EF4-FFF2-40B4-BE49-F238E27FC236}">
                <a16:creationId xmlns:a16="http://schemas.microsoft.com/office/drawing/2014/main" id="{4F7B8FF5-E45F-6340-ACF9-0B2EE7D299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84F13C40-2A88-7B40-A85A-D87BAAD44EE6}" type="slidenum">
              <a:rPr lang="en-US" altLang="pt-BR" sz="1600" smtClean="0"/>
              <a:pPr algn="r">
                <a:spcBef>
                  <a:spcPct val="0"/>
                </a:spcBef>
              </a:pPr>
              <a:t>21</a:t>
            </a:fld>
            <a:endParaRPr lang="en-US" altLang="pt-BR" sz="16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DBAC6B5-49A0-B644-BCDB-D6EC253982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120775"/>
            <a:ext cx="7880350" cy="5584825"/>
          </a:xfrm>
        </p:spPr>
        <p:txBody>
          <a:bodyPr/>
          <a:lstStyle/>
          <a:p>
            <a:pPr marL="0" indent="0" algn="l"/>
            <a:r>
              <a:rPr lang="pt-BR" altLang="pt-BR"/>
              <a:t>Comandos do R</a:t>
            </a:r>
          </a:p>
          <a:p>
            <a:pPr marL="0" indent="0" algn="l"/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# Intervalo de confiança para média usando Teste t (padrão bicaudal alfa = 5%)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t.test(exemplo$Pessoa1)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# Gráfico do intervalo de confiança, calculando os limites (padrão bicaudal alfa = 5%)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t1.ic &lt;- xbarra1 + qt(c(0.025, 0.975), df = tamanho-1) * sqrt(variancia1/tamanho)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Osdados1 &lt;- data.frame("nome_estimativa" = "estimativa1",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                    "media_estimada" = xbarra1,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                    "limite_inferior" = t1.ic[1],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                    "lim_superior" = t1.ic[2]) 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ggplot(Osdados1,aes(x = nome_estimativa, y = media_estimada)) +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geom_point(color = "black",size = 3) +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/>
              <a:t>geom_errorbar(aes(ymin = limite_inferior,ymax = lim_superior), color = "red")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Número de Slide 6">
            <a:extLst>
              <a:ext uri="{FF2B5EF4-FFF2-40B4-BE49-F238E27FC236}">
                <a16:creationId xmlns:a16="http://schemas.microsoft.com/office/drawing/2014/main" id="{F0466155-2D0A-D944-825B-5A09B86AF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D4A96FA4-C0E0-A647-957C-AD1E8C285874}" type="slidenum">
              <a:rPr lang="en-US" altLang="pt-BR" sz="1600" smtClean="0"/>
              <a:pPr algn="r">
                <a:spcBef>
                  <a:spcPct val="0"/>
                </a:spcBef>
              </a:pPr>
              <a:t>22</a:t>
            </a:fld>
            <a:endParaRPr lang="en-US" altLang="pt-BR" sz="16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E8CBFE3-FC35-534F-B859-9ADDD5E61C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935713"/>
            <a:ext cx="7880350" cy="5584825"/>
          </a:xfrm>
        </p:spPr>
        <p:txBody>
          <a:bodyPr/>
          <a:lstStyle/>
          <a:p>
            <a:pPr marL="0" indent="0" algn="l"/>
            <a:r>
              <a:rPr lang="pt-BR" altLang="pt-BR" dirty="0"/>
              <a:t>Comandos do </a:t>
            </a:r>
            <a:r>
              <a:rPr lang="pt-BR" altLang="pt-BR" dirty="0" err="1"/>
              <a:t>R</a:t>
            </a:r>
            <a:endParaRPr lang="pt-BR" altLang="pt-BR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#Dividir a base de dados em 2 data frames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Quality</a:t>
            </a:r>
            <a:r>
              <a:rPr lang="pt-BR" altLang="pt-BR" sz="1600" dirty="0"/>
              <a:t> &lt;- </a:t>
            </a:r>
            <a:r>
              <a:rPr lang="pt-BR" altLang="pt-BR" sz="1600" dirty="0" err="1"/>
              <a:t>split</a:t>
            </a:r>
            <a:r>
              <a:rPr lang="pt-BR" altLang="pt-BR" sz="1600" dirty="0"/>
              <a:t>(exemplo, </a:t>
            </a:r>
            <a:r>
              <a:rPr lang="pt-BR" altLang="pt-BR" sz="1600" dirty="0" err="1"/>
              <a:t>exemplo$Vinho</a:t>
            </a:r>
            <a:r>
              <a:rPr lang="pt-BR" altLang="pt-BR" sz="1600" dirty="0"/>
              <a:t>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#Testes igualdade de </a:t>
            </a:r>
            <a:r>
              <a:rPr lang="pt-BR" altLang="pt-BR" sz="1600" dirty="0" err="1"/>
              <a:t>Variancias</a:t>
            </a: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Bonett.Seier.test</a:t>
            </a:r>
            <a:r>
              <a:rPr lang="pt-BR" altLang="pt-BR" sz="1600" dirty="0"/>
              <a:t>(</a:t>
            </a:r>
            <a:r>
              <a:rPr lang="pt-BR" altLang="pt-BR" sz="1600" dirty="0" err="1"/>
              <a:t>Quality$WHITE$alcohol,Quality$RED$alcohol</a:t>
            </a:r>
            <a:r>
              <a:rPr lang="pt-BR" altLang="pt-BR" sz="1600" dirty="0"/>
              <a:t>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leveneTest</a:t>
            </a:r>
            <a:r>
              <a:rPr lang="pt-BR" altLang="pt-BR" sz="1600" dirty="0"/>
              <a:t>(</a:t>
            </a:r>
            <a:r>
              <a:rPr lang="pt-BR" altLang="pt-BR" sz="1600" dirty="0" err="1"/>
              <a:t>exemplo$alcohol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exemplo$exe</a:t>
            </a:r>
            <a:r>
              <a:rPr lang="pt-BR" altLang="pt-BR" sz="1600" dirty="0"/>
              <a:t>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var.test</a:t>
            </a:r>
            <a:r>
              <a:rPr lang="pt-BR" altLang="pt-BR" sz="1600" dirty="0"/>
              <a:t>(</a:t>
            </a:r>
            <a:r>
              <a:rPr lang="pt-BR" altLang="pt-BR" sz="1600" dirty="0" err="1"/>
              <a:t>Quality$WHITE$alcohol,Quality$RED$alcohol</a:t>
            </a:r>
            <a:r>
              <a:rPr lang="pt-BR" altLang="pt-BR" sz="1600" dirty="0"/>
              <a:t>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#Intervalo de confiança para </a:t>
            </a:r>
            <a:r>
              <a:rPr lang="pt-BR" altLang="pt-BR" sz="1600" dirty="0" err="1"/>
              <a:t>Variancia</a:t>
            </a: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Intervalo_Var</a:t>
            </a:r>
            <a:r>
              <a:rPr lang="pt-BR" altLang="pt-BR" sz="1600" dirty="0"/>
              <a:t> &lt;- </a:t>
            </a:r>
            <a:r>
              <a:rPr lang="pt-BR" altLang="pt-BR" sz="1600" dirty="0" err="1"/>
              <a:t>function</a:t>
            </a:r>
            <a:r>
              <a:rPr lang="pt-BR" altLang="pt-BR" sz="1600" dirty="0"/>
              <a:t>(data, </a:t>
            </a:r>
            <a:r>
              <a:rPr lang="pt-BR" altLang="pt-BR" sz="1600" dirty="0" err="1"/>
              <a:t>conf.level</a:t>
            </a:r>
            <a:r>
              <a:rPr lang="pt-BR" altLang="pt-BR" sz="1600" dirty="0"/>
              <a:t> = 0.95) {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 err="1"/>
              <a:t>df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length</a:t>
            </a:r>
            <a:r>
              <a:rPr lang="pt-BR" altLang="pt-BR" sz="1600" dirty="0"/>
              <a:t>(data) - 1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 err="1"/>
              <a:t>chilower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qchisq</a:t>
            </a:r>
            <a:r>
              <a:rPr lang="pt-BR" altLang="pt-BR" sz="1600" dirty="0"/>
              <a:t>((1 - </a:t>
            </a:r>
            <a:r>
              <a:rPr lang="pt-BR" altLang="pt-BR" sz="1600" dirty="0" err="1"/>
              <a:t>conf.level</a:t>
            </a:r>
            <a:r>
              <a:rPr lang="pt-BR" altLang="pt-BR" sz="1600" dirty="0"/>
              <a:t>)/2, </a:t>
            </a:r>
            <a:r>
              <a:rPr lang="pt-BR" altLang="pt-BR" sz="1600" dirty="0" err="1"/>
              <a:t>df</a:t>
            </a:r>
            <a:r>
              <a:rPr lang="pt-BR" altLang="pt-BR" sz="1600" dirty="0"/>
              <a:t>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 err="1"/>
              <a:t>chiupper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qchisq</a:t>
            </a:r>
            <a:r>
              <a:rPr lang="pt-BR" altLang="pt-BR" sz="1600" dirty="0"/>
              <a:t>((1 - </a:t>
            </a:r>
            <a:r>
              <a:rPr lang="pt-BR" altLang="pt-BR" sz="1600" dirty="0" err="1"/>
              <a:t>conf.level</a:t>
            </a:r>
            <a:r>
              <a:rPr lang="pt-BR" altLang="pt-BR" sz="1600" dirty="0"/>
              <a:t>)/2, </a:t>
            </a:r>
            <a:r>
              <a:rPr lang="pt-BR" altLang="pt-BR" sz="1600" dirty="0" err="1"/>
              <a:t>df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lower.tail</a:t>
            </a:r>
            <a:r>
              <a:rPr lang="pt-BR" altLang="pt-BR" sz="1600" dirty="0"/>
              <a:t> = FALSE)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 err="1"/>
              <a:t>c</a:t>
            </a:r>
            <a:r>
              <a:rPr lang="pt-BR" altLang="pt-BR" sz="1600" dirty="0"/>
              <a:t> &lt;- </a:t>
            </a:r>
            <a:r>
              <a:rPr lang="pt-BR" altLang="pt-BR" sz="1600" dirty="0" err="1"/>
              <a:t>describe</a:t>
            </a:r>
            <a:r>
              <a:rPr lang="pt-BR" altLang="pt-BR" sz="1600" dirty="0"/>
              <a:t>(data)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 err="1"/>
              <a:t>v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c$sd</a:t>
            </a:r>
            <a:r>
              <a:rPr lang="pt-BR" altLang="pt-BR" sz="1600" dirty="0"/>
              <a:t>*</a:t>
            </a:r>
            <a:r>
              <a:rPr lang="pt-BR" altLang="pt-BR" sz="1600" dirty="0" err="1"/>
              <a:t>c$sd</a:t>
            </a: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 err="1"/>
              <a:t>c</a:t>
            </a:r>
            <a:r>
              <a:rPr lang="pt-BR" altLang="pt-BR" sz="1600" dirty="0"/>
              <a:t>(</a:t>
            </a:r>
            <a:r>
              <a:rPr lang="pt-BR" altLang="pt-BR" sz="1600" dirty="0" err="1"/>
              <a:t>df</a:t>
            </a:r>
            <a:r>
              <a:rPr lang="pt-BR" altLang="pt-BR" sz="1600" dirty="0"/>
              <a:t> * </a:t>
            </a:r>
            <a:r>
              <a:rPr lang="pt-BR" altLang="pt-BR" sz="1600" dirty="0" err="1"/>
              <a:t>v</a:t>
            </a:r>
            <a:r>
              <a:rPr lang="pt-BR" altLang="pt-BR" sz="1600" dirty="0"/>
              <a:t>/</a:t>
            </a:r>
            <a:r>
              <a:rPr lang="pt-BR" altLang="pt-BR" sz="1600" dirty="0" err="1"/>
              <a:t>chiupper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df</a:t>
            </a:r>
            <a:r>
              <a:rPr lang="pt-BR" altLang="pt-BR" sz="1600" dirty="0"/>
              <a:t> * </a:t>
            </a:r>
            <a:r>
              <a:rPr lang="pt-BR" altLang="pt-BR" sz="1600" dirty="0" err="1"/>
              <a:t>v</a:t>
            </a:r>
            <a:r>
              <a:rPr lang="pt-BR" altLang="pt-BR" sz="1600" dirty="0"/>
              <a:t>/</a:t>
            </a:r>
            <a:r>
              <a:rPr lang="pt-BR" altLang="pt-BR" sz="1600" dirty="0" err="1"/>
              <a:t>chilower</a:t>
            </a:r>
            <a:r>
              <a:rPr lang="pt-BR" altLang="pt-BR" sz="1600" dirty="0"/>
              <a:t>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}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Intervalo_Var</a:t>
            </a:r>
            <a:r>
              <a:rPr lang="pt-BR" altLang="pt-BR" sz="1600" dirty="0"/>
              <a:t>(</a:t>
            </a:r>
            <a:r>
              <a:rPr lang="pt-BR" altLang="pt-BR" sz="1600" dirty="0" err="1"/>
              <a:t>alcool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conf.level</a:t>
            </a:r>
            <a:r>
              <a:rPr lang="pt-BR" altLang="pt-BR" sz="1600" dirty="0"/>
              <a:t> = 0.90)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380911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Número de Slide 6">
            <a:extLst>
              <a:ext uri="{FF2B5EF4-FFF2-40B4-BE49-F238E27FC236}">
                <a16:creationId xmlns:a16="http://schemas.microsoft.com/office/drawing/2014/main" id="{F0466155-2D0A-D944-825B-5A09B86AF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D4A96FA4-C0E0-A647-957C-AD1E8C285874}" type="slidenum">
              <a:rPr lang="en-US" altLang="pt-BR" sz="1600" smtClean="0"/>
              <a:pPr algn="r">
                <a:spcBef>
                  <a:spcPct val="0"/>
                </a:spcBef>
              </a:pPr>
              <a:t>23</a:t>
            </a:fld>
            <a:endParaRPr lang="en-US" altLang="pt-BR" sz="16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E8CBFE3-FC35-534F-B859-9ADDD5E61C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935713"/>
            <a:ext cx="7880350" cy="5584825"/>
          </a:xfrm>
        </p:spPr>
        <p:txBody>
          <a:bodyPr/>
          <a:lstStyle/>
          <a:p>
            <a:pPr marL="0" indent="0" algn="l"/>
            <a:r>
              <a:rPr lang="pt-BR" altLang="pt-BR" dirty="0"/>
              <a:t>Comandos do </a:t>
            </a:r>
            <a:r>
              <a:rPr lang="pt-BR" altLang="pt-BR" dirty="0" err="1"/>
              <a:t>R</a:t>
            </a:r>
            <a:endParaRPr lang="pt-BR" altLang="pt-BR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#Teste para diferença de médias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t.test</a:t>
            </a:r>
            <a:r>
              <a:rPr lang="pt-BR" altLang="pt-BR" sz="1600" dirty="0"/>
              <a:t>(</a:t>
            </a:r>
            <a:r>
              <a:rPr lang="pt-BR" altLang="pt-BR" sz="1600" dirty="0" err="1"/>
              <a:t>Quality$WHITE$alcohol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Quality$RED$alcohol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var.equal</a:t>
            </a:r>
            <a:r>
              <a:rPr lang="pt-BR" altLang="pt-BR" sz="1600" dirty="0"/>
              <a:t> = TRUE)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#teste para proporções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tabela &lt;- </a:t>
            </a:r>
            <a:r>
              <a:rPr lang="pt-BR" altLang="pt-BR" sz="1600" dirty="0" err="1"/>
              <a:t>xtabs</a:t>
            </a:r>
            <a:r>
              <a:rPr lang="pt-BR" altLang="pt-BR" sz="1600" dirty="0"/>
              <a:t>(~</a:t>
            </a:r>
            <a:r>
              <a:rPr lang="pt-BR" altLang="pt-BR" sz="1600" dirty="0" err="1"/>
              <a:t>avaliacao</a:t>
            </a:r>
            <a:r>
              <a:rPr lang="pt-BR" altLang="pt-BR" sz="1600" dirty="0"/>
              <a:t>, data = exemplo)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prop.test</a:t>
            </a:r>
            <a:r>
              <a:rPr lang="pt-BR" altLang="pt-BR" sz="1600" dirty="0"/>
              <a:t>(tabela, </a:t>
            </a:r>
            <a:r>
              <a:rPr lang="pt-BR" altLang="pt-BR" sz="1600" dirty="0" err="1"/>
              <a:t>correct</a:t>
            </a:r>
            <a:r>
              <a:rPr lang="pt-BR" altLang="pt-BR" sz="1600" dirty="0"/>
              <a:t>=TRUE)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Ou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pedidos &lt;- </a:t>
            </a:r>
            <a:r>
              <a:rPr lang="pt-BR" altLang="pt-BR" sz="1600" dirty="0" err="1"/>
              <a:t>c</a:t>
            </a:r>
            <a:r>
              <a:rPr lang="pt-BR" altLang="pt-BR" sz="1600" dirty="0"/>
              <a:t>(481,455)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errados &lt;- </a:t>
            </a:r>
            <a:r>
              <a:rPr lang="pt-BR" altLang="pt-BR" sz="1600" dirty="0" err="1"/>
              <a:t>c</a:t>
            </a:r>
            <a:r>
              <a:rPr lang="pt-BR" altLang="pt-BR" sz="1600" dirty="0"/>
              <a:t>(12,18)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prop.test</a:t>
            </a:r>
            <a:r>
              <a:rPr lang="pt-BR" altLang="pt-BR" sz="1600" dirty="0"/>
              <a:t>(errados, pedidos)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Ou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a &lt;- </a:t>
            </a:r>
            <a:r>
              <a:rPr lang="pt-BR" altLang="pt-BR" sz="1600" dirty="0" err="1"/>
              <a:t>table</a:t>
            </a:r>
            <a:r>
              <a:rPr lang="pt-BR" altLang="pt-BR" sz="1600" dirty="0"/>
              <a:t>(</a:t>
            </a:r>
            <a:r>
              <a:rPr lang="pt-BR" altLang="pt-BR" sz="1600" dirty="0" err="1"/>
              <a:t>exemplo$Vinho,exemplo$avaliacao</a:t>
            </a:r>
            <a:r>
              <a:rPr lang="pt-BR" altLang="pt-BR" sz="1600" dirty="0"/>
              <a:t>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prop.test</a:t>
            </a:r>
            <a:r>
              <a:rPr lang="pt-BR" altLang="pt-BR" sz="1600" dirty="0"/>
              <a:t>(tabela, </a:t>
            </a:r>
            <a:r>
              <a:rPr lang="pt-BR" altLang="pt-BR" sz="1600" dirty="0" err="1"/>
              <a:t>correct</a:t>
            </a:r>
            <a:r>
              <a:rPr lang="pt-BR" altLang="pt-BR" sz="1600" dirty="0"/>
              <a:t>=TRUE)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198969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Número de Slide 6">
            <a:extLst>
              <a:ext uri="{FF2B5EF4-FFF2-40B4-BE49-F238E27FC236}">
                <a16:creationId xmlns:a16="http://schemas.microsoft.com/office/drawing/2014/main" id="{F0466155-2D0A-D944-825B-5A09B86AF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D4A96FA4-C0E0-A647-957C-AD1E8C285874}" type="slidenum">
              <a:rPr lang="en-US" altLang="pt-BR" sz="1600" smtClean="0"/>
              <a:pPr algn="r">
                <a:spcBef>
                  <a:spcPct val="0"/>
                </a:spcBef>
              </a:pPr>
              <a:t>24</a:t>
            </a:fld>
            <a:endParaRPr lang="en-US" altLang="pt-BR" sz="16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E8CBFE3-FC35-534F-B859-9ADDD5E61C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120775"/>
            <a:ext cx="7880350" cy="5584825"/>
          </a:xfrm>
        </p:spPr>
        <p:txBody>
          <a:bodyPr/>
          <a:lstStyle/>
          <a:p>
            <a:pPr marL="0" indent="0" algn="l"/>
            <a:r>
              <a:rPr lang="pt-BR" altLang="pt-BR" dirty="0"/>
              <a:t>Comandos do </a:t>
            </a:r>
            <a:r>
              <a:rPr lang="pt-BR" altLang="pt-BR" dirty="0" err="1"/>
              <a:t>R</a:t>
            </a:r>
            <a:endParaRPr lang="pt-BR" altLang="pt-BR" dirty="0"/>
          </a:p>
          <a:p>
            <a:pPr marL="0" indent="0" algn="l"/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# “Des empilhar” uma variável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A &lt;- </a:t>
            </a:r>
            <a:r>
              <a:rPr lang="pt-BR" altLang="pt-BR" sz="1600" dirty="0" err="1"/>
              <a:t>subset</a:t>
            </a:r>
            <a:r>
              <a:rPr lang="pt-BR" altLang="pt-BR" sz="1600" dirty="0"/>
              <a:t>(exemplo, Pneu == "A")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#Comparação entre várias médias ANOVA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FuncAnova</a:t>
            </a:r>
            <a:r>
              <a:rPr lang="pt-BR" altLang="pt-BR" sz="1600" dirty="0"/>
              <a:t> = </a:t>
            </a:r>
            <a:r>
              <a:rPr lang="pt-BR" altLang="pt-BR" sz="1600" dirty="0" err="1"/>
              <a:t>function</a:t>
            </a:r>
            <a:r>
              <a:rPr lang="pt-BR" altLang="pt-BR" sz="1600" dirty="0"/>
              <a:t>(</a:t>
            </a:r>
            <a:r>
              <a:rPr lang="pt-BR" altLang="pt-BR" sz="1600" dirty="0" err="1"/>
              <a:t>tot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y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x</a:t>
            </a:r>
            <a:r>
              <a:rPr lang="pt-BR" altLang="pt-BR" sz="1600" dirty="0"/>
              <a:t>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{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Anova &lt;- </a:t>
            </a:r>
            <a:r>
              <a:rPr lang="pt-BR" altLang="pt-BR" sz="1600" dirty="0" err="1"/>
              <a:t>lm</a:t>
            </a:r>
            <a:r>
              <a:rPr lang="pt-BR" altLang="pt-BR" sz="1600" dirty="0"/>
              <a:t>(</a:t>
            </a:r>
            <a:r>
              <a:rPr lang="pt-BR" altLang="pt-BR" sz="1600" dirty="0" err="1"/>
              <a:t>y</a:t>
            </a:r>
            <a:r>
              <a:rPr lang="pt-BR" altLang="pt-BR" sz="1600" dirty="0"/>
              <a:t> ~ </a:t>
            </a:r>
            <a:r>
              <a:rPr lang="pt-BR" altLang="pt-BR" sz="1600" dirty="0" err="1"/>
              <a:t>x</a:t>
            </a:r>
            <a:r>
              <a:rPr lang="pt-BR" altLang="pt-BR" sz="1600" dirty="0"/>
              <a:t>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maximo</a:t>
            </a:r>
            <a:r>
              <a:rPr lang="pt-BR" altLang="pt-BR" sz="1600" dirty="0"/>
              <a:t> &lt;- </a:t>
            </a:r>
            <a:r>
              <a:rPr lang="pt-BR" altLang="pt-BR" sz="1600" dirty="0" err="1"/>
              <a:t>max</a:t>
            </a:r>
            <a:r>
              <a:rPr lang="pt-BR" altLang="pt-BR" sz="1600" dirty="0"/>
              <a:t>(</a:t>
            </a:r>
            <a:r>
              <a:rPr lang="pt-BR" altLang="pt-BR" sz="1600" dirty="0" err="1"/>
              <a:t>y</a:t>
            </a:r>
            <a:r>
              <a:rPr lang="pt-BR" altLang="pt-BR" sz="1600" dirty="0"/>
              <a:t>) + 1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minimo</a:t>
            </a:r>
            <a:r>
              <a:rPr lang="pt-BR" altLang="pt-BR" sz="1600" dirty="0"/>
              <a:t> &lt;- min(</a:t>
            </a:r>
            <a:r>
              <a:rPr lang="pt-BR" altLang="pt-BR" sz="1600" dirty="0" err="1"/>
              <a:t>y</a:t>
            </a:r>
            <a:r>
              <a:rPr lang="pt-BR" altLang="pt-BR" sz="1600" dirty="0"/>
              <a:t>) - 1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medias &lt;- </a:t>
            </a:r>
            <a:r>
              <a:rPr lang="pt-BR" altLang="pt-BR" sz="1600" dirty="0" err="1"/>
              <a:t>with</a:t>
            </a:r>
            <a:r>
              <a:rPr lang="pt-BR" altLang="pt-BR" sz="1600" dirty="0"/>
              <a:t>(</a:t>
            </a:r>
            <a:r>
              <a:rPr lang="pt-BR" altLang="pt-BR" sz="1600" dirty="0" err="1"/>
              <a:t>tot,tapply</a:t>
            </a:r>
            <a:r>
              <a:rPr lang="pt-BR" altLang="pt-BR" sz="1600" dirty="0"/>
              <a:t>(</a:t>
            </a:r>
            <a:r>
              <a:rPr lang="pt-BR" altLang="pt-BR" sz="1600" dirty="0" err="1"/>
              <a:t>y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x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mean</a:t>
            </a:r>
            <a:r>
              <a:rPr lang="pt-BR" altLang="pt-BR" sz="1600" dirty="0"/>
              <a:t>)) 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erro &lt;- </a:t>
            </a:r>
            <a:r>
              <a:rPr lang="pt-BR" altLang="pt-BR" sz="1600" dirty="0" err="1"/>
              <a:t>with</a:t>
            </a:r>
            <a:r>
              <a:rPr lang="pt-BR" altLang="pt-BR" sz="1600" dirty="0"/>
              <a:t>(</a:t>
            </a:r>
            <a:r>
              <a:rPr lang="pt-BR" altLang="pt-BR" sz="1600" dirty="0" err="1"/>
              <a:t>tot,tapply</a:t>
            </a:r>
            <a:r>
              <a:rPr lang="pt-BR" altLang="pt-BR" sz="1600" dirty="0"/>
              <a:t>(</a:t>
            </a:r>
            <a:r>
              <a:rPr lang="pt-BR" altLang="pt-BR" sz="1600" dirty="0" err="1"/>
              <a:t>y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x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function</a:t>
            </a:r>
            <a:r>
              <a:rPr lang="pt-BR" altLang="pt-BR" sz="1600" dirty="0"/>
              <a:t>(</a:t>
            </a:r>
            <a:r>
              <a:rPr lang="pt-BR" altLang="pt-BR" sz="1600" dirty="0" err="1"/>
              <a:t>x</a:t>
            </a:r>
            <a:r>
              <a:rPr lang="pt-BR" altLang="pt-BR" sz="1600" dirty="0"/>
              <a:t>) </a:t>
            </a:r>
            <a:r>
              <a:rPr lang="pt-BR" altLang="pt-BR" sz="1600" dirty="0" err="1"/>
              <a:t>sqrt</a:t>
            </a:r>
            <a:r>
              <a:rPr lang="pt-BR" altLang="pt-BR" sz="1600" dirty="0"/>
              <a:t>(var(</a:t>
            </a:r>
            <a:r>
              <a:rPr lang="pt-BR" altLang="pt-BR" sz="1600" dirty="0" err="1"/>
              <a:t>x</a:t>
            </a:r>
            <a:r>
              <a:rPr lang="pt-BR" altLang="pt-BR" sz="1600" dirty="0"/>
              <a:t>)/</a:t>
            </a:r>
            <a:r>
              <a:rPr lang="pt-BR" altLang="pt-BR" sz="1600" dirty="0" err="1"/>
              <a:t>length</a:t>
            </a:r>
            <a:r>
              <a:rPr lang="pt-BR" altLang="pt-BR" sz="1600" dirty="0"/>
              <a:t>(</a:t>
            </a:r>
            <a:r>
              <a:rPr lang="pt-BR" altLang="pt-BR" sz="1600" dirty="0" err="1"/>
              <a:t>x</a:t>
            </a:r>
            <a:r>
              <a:rPr lang="pt-BR" altLang="pt-BR" sz="1600" dirty="0"/>
              <a:t>))))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x</a:t>
            </a:r>
            <a:r>
              <a:rPr lang="pt-BR" altLang="pt-BR" sz="1600" dirty="0"/>
              <a:t> &lt;- </a:t>
            </a:r>
            <a:r>
              <a:rPr lang="pt-BR" altLang="pt-BR" sz="1600" dirty="0" err="1"/>
              <a:t>barplot</a:t>
            </a:r>
            <a:r>
              <a:rPr lang="pt-BR" altLang="pt-BR" sz="1600" dirty="0"/>
              <a:t>(</a:t>
            </a:r>
            <a:r>
              <a:rPr lang="pt-BR" altLang="pt-BR" sz="1600" dirty="0" err="1"/>
              <a:t>medias,beside</a:t>
            </a:r>
            <a:r>
              <a:rPr lang="pt-BR" altLang="pt-BR" sz="1600" dirty="0"/>
              <a:t>=</a:t>
            </a:r>
            <a:r>
              <a:rPr lang="pt-BR" altLang="pt-BR" sz="1600" dirty="0" err="1"/>
              <a:t>T,ylim</a:t>
            </a:r>
            <a:r>
              <a:rPr lang="pt-BR" altLang="pt-BR" sz="1600" dirty="0"/>
              <a:t>=</a:t>
            </a:r>
            <a:r>
              <a:rPr lang="pt-BR" altLang="pt-BR" sz="1600" dirty="0" err="1"/>
              <a:t>c</a:t>
            </a:r>
            <a:r>
              <a:rPr lang="pt-BR" altLang="pt-BR" sz="1600" dirty="0"/>
              <a:t>(</a:t>
            </a:r>
            <a:r>
              <a:rPr lang="pt-BR" altLang="pt-BR" sz="1600" dirty="0" err="1"/>
              <a:t>minimo,maximo</a:t>
            </a:r>
            <a:r>
              <a:rPr lang="pt-BR" altLang="pt-BR" sz="1600" dirty="0"/>
              <a:t>),</a:t>
            </a:r>
            <a:r>
              <a:rPr lang="pt-BR" altLang="pt-BR" sz="1600" dirty="0" err="1"/>
              <a:t>ylab</a:t>
            </a:r>
            <a:r>
              <a:rPr lang="pt-BR" altLang="pt-BR" sz="1600" dirty="0"/>
              <a:t>="</a:t>
            </a:r>
            <a:r>
              <a:rPr lang="pt-BR" altLang="pt-BR" sz="1600" dirty="0" err="1"/>
              <a:t>Y</a:t>
            </a:r>
            <a:r>
              <a:rPr lang="pt-BR" altLang="pt-BR" sz="1600" dirty="0"/>
              <a:t>",</a:t>
            </a:r>
            <a:r>
              <a:rPr lang="pt-BR" altLang="pt-BR" sz="1600" dirty="0" err="1"/>
              <a:t>xlab</a:t>
            </a:r>
            <a:r>
              <a:rPr lang="pt-BR" altLang="pt-BR" sz="1600" dirty="0"/>
              <a:t>="</a:t>
            </a:r>
            <a:r>
              <a:rPr lang="pt-BR" altLang="pt-BR" sz="1600" dirty="0" err="1"/>
              <a:t>X</a:t>
            </a:r>
            <a:r>
              <a:rPr lang="pt-BR" altLang="pt-BR" sz="1600" dirty="0"/>
              <a:t>")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       </a:t>
            </a:r>
            <a:r>
              <a:rPr lang="pt-BR" altLang="pt-BR" sz="1600" dirty="0" err="1"/>
              <a:t>arrows</a:t>
            </a:r>
            <a:r>
              <a:rPr lang="pt-BR" altLang="pt-BR" sz="1600" dirty="0"/>
              <a:t>(x0=x,y0=medias-erro,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       x1=x,y1=</a:t>
            </a:r>
            <a:r>
              <a:rPr lang="pt-BR" altLang="pt-BR" sz="1600" dirty="0" err="1"/>
              <a:t>medias+erro</a:t>
            </a:r>
            <a:r>
              <a:rPr lang="pt-BR" altLang="pt-BR" sz="1600" dirty="0"/>
              <a:t>,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       </a:t>
            </a:r>
            <a:r>
              <a:rPr lang="pt-BR" altLang="pt-BR" sz="1600" dirty="0" err="1"/>
              <a:t>angle</a:t>
            </a:r>
            <a:r>
              <a:rPr lang="pt-BR" altLang="pt-BR" sz="1600" dirty="0"/>
              <a:t>=90,length=0.14,code=3)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anova(Anova)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/>
              <a:t>#Comparação entre várias variâncias – método de </a:t>
            </a:r>
            <a:r>
              <a:rPr lang="pt-BR" altLang="pt-BR" sz="1600" dirty="0" err="1"/>
              <a:t>Cochran</a:t>
            </a: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r>
              <a:rPr lang="pt-BR" altLang="pt-BR" sz="1600" dirty="0" err="1"/>
              <a:t>C.test</a:t>
            </a:r>
            <a:r>
              <a:rPr lang="pt-BR" altLang="pt-BR" sz="1600" dirty="0"/>
              <a:t>(Anova) </a:t>
            </a:r>
          </a:p>
        </p:txBody>
      </p:sp>
    </p:spTree>
    <p:extLst>
      <p:ext uri="{BB962C8B-B14F-4D97-AF65-F5344CB8AC3E}">
        <p14:creationId xmlns:p14="http://schemas.microsoft.com/office/powerpoint/2010/main" val="76523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Número de Slide 6">
            <a:extLst>
              <a:ext uri="{FF2B5EF4-FFF2-40B4-BE49-F238E27FC236}">
                <a16:creationId xmlns:a16="http://schemas.microsoft.com/office/drawing/2014/main" id="{F0466155-2D0A-D944-825B-5A09B86AF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D4A96FA4-C0E0-A647-957C-AD1E8C285874}" type="slidenum">
              <a:rPr lang="en-US" altLang="pt-BR" sz="1600" smtClean="0"/>
              <a:pPr algn="r">
                <a:spcBef>
                  <a:spcPct val="0"/>
                </a:spcBef>
              </a:pPr>
              <a:t>25</a:t>
            </a:fld>
            <a:endParaRPr lang="en-US" altLang="pt-BR" sz="16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E8CBFE3-FC35-534F-B859-9ADDD5E61C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120775"/>
            <a:ext cx="7880350" cy="5584825"/>
          </a:xfrm>
        </p:spPr>
        <p:txBody>
          <a:bodyPr/>
          <a:lstStyle/>
          <a:p>
            <a:pPr marL="0" indent="0" algn="l"/>
            <a:r>
              <a:rPr lang="pt-BR" altLang="pt-BR" dirty="0"/>
              <a:t>Comandos do </a:t>
            </a:r>
            <a:r>
              <a:rPr lang="pt-BR" altLang="pt-BR" dirty="0" err="1"/>
              <a:t>R</a:t>
            </a:r>
            <a:endParaRPr lang="pt-BR" altLang="pt-BR" dirty="0"/>
          </a:p>
          <a:p>
            <a:pPr marL="0" indent="0" algn="l"/>
            <a:endParaRPr lang="pt-BR" altLang="pt-BR" sz="1600" dirty="0"/>
          </a:p>
          <a:p>
            <a:pPr marL="0" indent="0" algn="l"/>
            <a:r>
              <a:rPr lang="pt-BR" altLang="pt-BR" sz="1600" dirty="0"/>
              <a:t>#Regressão Simples</a:t>
            </a:r>
          </a:p>
          <a:p>
            <a:pPr marL="0" indent="0" algn="l"/>
            <a:r>
              <a:rPr lang="pt-BR" altLang="pt-BR" sz="1600" dirty="0" err="1"/>
              <a:t>plot</a:t>
            </a:r>
            <a:r>
              <a:rPr lang="pt-BR" altLang="pt-BR" sz="1600" dirty="0"/>
              <a:t>(</a:t>
            </a:r>
            <a:r>
              <a:rPr lang="pt-BR" altLang="pt-BR" sz="1600" dirty="0" err="1"/>
              <a:t>vinhos$quality</a:t>
            </a:r>
            <a:r>
              <a:rPr lang="pt-BR" altLang="pt-BR" sz="1600" dirty="0"/>
              <a:t> ~ </a:t>
            </a:r>
            <a:r>
              <a:rPr lang="pt-BR" altLang="pt-BR" sz="1600" dirty="0" err="1"/>
              <a:t>vinhos$volatileacidity</a:t>
            </a:r>
            <a:r>
              <a:rPr lang="pt-BR" altLang="pt-BR" sz="1600" dirty="0"/>
              <a:t>)</a:t>
            </a:r>
          </a:p>
          <a:p>
            <a:pPr marL="0" indent="0" algn="l"/>
            <a:r>
              <a:rPr lang="pt-BR" altLang="pt-BR" sz="1600" dirty="0" err="1"/>
              <a:t>Regressao</a:t>
            </a:r>
            <a:r>
              <a:rPr lang="pt-BR" altLang="pt-BR" sz="1600" dirty="0"/>
              <a:t> &lt;- </a:t>
            </a:r>
            <a:r>
              <a:rPr lang="pt-BR" altLang="pt-BR" sz="1600" dirty="0" err="1"/>
              <a:t>lm</a:t>
            </a:r>
            <a:r>
              <a:rPr lang="pt-BR" altLang="pt-BR" sz="1600" dirty="0"/>
              <a:t>(</a:t>
            </a:r>
            <a:r>
              <a:rPr lang="pt-BR" altLang="pt-BR" sz="1600" dirty="0" err="1"/>
              <a:t>vinhos$quality</a:t>
            </a:r>
            <a:r>
              <a:rPr lang="pt-BR" altLang="pt-BR" sz="1600" dirty="0"/>
              <a:t> ~ </a:t>
            </a:r>
            <a:r>
              <a:rPr lang="pt-BR" altLang="pt-BR" sz="1600" dirty="0" err="1"/>
              <a:t>vinhos$volatileacidity</a:t>
            </a:r>
            <a:r>
              <a:rPr lang="pt-BR" altLang="pt-BR" sz="1600" dirty="0"/>
              <a:t>)</a:t>
            </a:r>
          </a:p>
          <a:p>
            <a:pPr marL="0" indent="0" algn="l"/>
            <a:r>
              <a:rPr lang="pt-BR" altLang="pt-BR" sz="1600" dirty="0" err="1"/>
              <a:t>summary</a:t>
            </a:r>
            <a:r>
              <a:rPr lang="pt-BR" altLang="pt-BR" sz="1600" dirty="0"/>
              <a:t>(</a:t>
            </a:r>
            <a:r>
              <a:rPr lang="pt-BR" altLang="pt-BR" sz="1600" dirty="0" err="1"/>
              <a:t>Regressao</a:t>
            </a:r>
            <a:r>
              <a:rPr lang="pt-BR" altLang="pt-BR" sz="1600" dirty="0"/>
              <a:t>)</a:t>
            </a:r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</a:pP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26568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Número de Slide 6">
            <a:extLst>
              <a:ext uri="{FF2B5EF4-FFF2-40B4-BE49-F238E27FC236}">
                <a16:creationId xmlns:a16="http://schemas.microsoft.com/office/drawing/2014/main" id="{6E502CA4-3FDD-B243-8BD6-F1D240510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E85BD2C0-A7AA-3748-AE22-474C049A6EC6}" type="slidenum">
              <a:rPr lang="en-US" altLang="pt-BR" sz="1600" smtClean="0"/>
              <a:pPr algn="r">
                <a:spcBef>
                  <a:spcPct val="0"/>
                </a:spcBef>
              </a:pPr>
              <a:t>3</a:t>
            </a:fld>
            <a:endParaRPr lang="en-US" altLang="pt-BR" sz="16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47A423D-E992-5F48-B26E-5C6CE57BF7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5938" y="1021463"/>
            <a:ext cx="7942262" cy="4300537"/>
          </a:xfrm>
        </p:spPr>
        <p:txBody>
          <a:bodyPr/>
          <a:lstStyle/>
          <a:p>
            <a:pPr marL="0" indent="0" algn="l">
              <a:defRPr/>
            </a:pPr>
            <a:r>
              <a:rPr lang="pt-BR" altLang="pt-BR" dirty="0"/>
              <a:t>Carregar os pacotes: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ggplot2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dirty="0" err="1"/>
              <a:t>tidyr</a:t>
            </a:r>
            <a:endParaRPr lang="pt-BR" altLang="pt-BR" dirty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stats4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dirty="0" err="1"/>
              <a:t>nonpar</a:t>
            </a:r>
            <a:endParaRPr lang="pt-BR" altLang="pt-BR" dirty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dirty="0" err="1"/>
              <a:t>car</a:t>
            </a:r>
            <a:endParaRPr lang="pt-BR" altLang="pt-BR" dirty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dirty="0" err="1"/>
              <a:t>mosaic</a:t>
            </a:r>
            <a:endParaRPr lang="pt-BR" altLang="pt-BR" dirty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dirty="0" err="1"/>
              <a:t>moments</a:t>
            </a:r>
            <a:endParaRPr lang="pt-BR" altLang="pt-BR" dirty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dirty="0" err="1"/>
              <a:t>psych</a:t>
            </a:r>
            <a:endParaRPr lang="pt-BR" altLang="pt-BR" dirty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dirty="0" err="1"/>
              <a:t>intervcomp</a:t>
            </a:r>
            <a:endParaRPr lang="pt-BR" altLang="pt-BR" dirty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pt-BR" altLang="pt-BR" dirty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pt-BR" altLang="pt-BR" dirty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pt-BR" altLang="pt-BR" dirty="0"/>
          </a:p>
          <a:p>
            <a:pPr marL="0" indent="0" algn="l">
              <a:lnSpc>
                <a:spcPct val="85000"/>
              </a:lnSpc>
              <a:spcBef>
                <a:spcPct val="0"/>
              </a:spcBef>
              <a:defRPr/>
            </a:pPr>
            <a:endParaRPr lang="pt-BR" altLang="pt-B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BCC7C-61AB-4213-8B51-4CF9C73A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66303"/>
            <a:ext cx="7886700" cy="11253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12111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Espaço Reservado para Número de Slide 5">
            <a:extLst>
              <a:ext uri="{FF2B5EF4-FFF2-40B4-BE49-F238E27FC236}">
                <a16:creationId xmlns:a16="http://schemas.microsoft.com/office/drawing/2014/main" id="{91017863-7D0D-ED49-A402-8FC03AD29B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9DEBE950-C780-4143-881F-018DC64E109A}" type="slidenum">
              <a:rPr lang="en-US" altLang="pt-BR" sz="1600" smtClean="0"/>
              <a:pPr algn="r">
                <a:spcBef>
                  <a:spcPct val="0"/>
                </a:spcBef>
              </a:pPr>
              <a:t>5</a:t>
            </a:fld>
            <a:endParaRPr lang="en-US" altLang="pt-BR" sz="16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E1CD9BF-B596-9647-A05B-43F25CC44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188" y="1289050"/>
            <a:ext cx="8175625" cy="4228850"/>
          </a:xfrm>
        </p:spPr>
        <p:txBody>
          <a:bodyPr lIns="54000" rIns="54000">
            <a:spAutoFit/>
          </a:bodyPr>
          <a:lstStyle/>
          <a:p>
            <a:r>
              <a:rPr lang="pt-BR" dirty="0"/>
              <a:t>Exemplo - Box </a:t>
            </a:r>
            <a:r>
              <a:rPr lang="pt-BR" dirty="0" err="1"/>
              <a:t>Plot</a:t>
            </a:r>
            <a:endParaRPr lang="pt-BR" dirty="0"/>
          </a:p>
          <a:p>
            <a:r>
              <a:rPr lang="pt-BR" dirty="0"/>
              <a:t>Cinco pessoas executam uma mesma tarefa. Desconfia-se que possam haver diferenças relevantes entre os tempos de execução desta atividade. </a:t>
            </a:r>
          </a:p>
          <a:p>
            <a:r>
              <a:rPr lang="pt-BR" dirty="0"/>
              <a:t>Assim, de cada pessoa, obteve-se uma amostra de 10 tempos (</a:t>
            </a:r>
            <a:r>
              <a:rPr lang="pt-BR" dirty="0" err="1"/>
              <a:t>n</a:t>
            </a:r>
            <a:r>
              <a:rPr lang="pt-BR" dirty="0"/>
              <a:t>=10) e estes encontram-se no arquivo boxplot1.mwx. (boxplot1.csv)</a:t>
            </a:r>
          </a:p>
          <a:p>
            <a:r>
              <a:rPr lang="pt-BR" dirty="0"/>
              <a:t>Como se comparam estes tempos?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Número de Slide 6">
            <a:extLst>
              <a:ext uri="{FF2B5EF4-FFF2-40B4-BE49-F238E27FC236}">
                <a16:creationId xmlns:a16="http://schemas.microsoft.com/office/drawing/2014/main" id="{F8162537-4FC7-6248-8AF8-FBBAA52DF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BBDD2FD1-892E-DA41-A538-57B2615ED1D9}" type="slidenum">
              <a:rPr lang="en-US" altLang="pt-BR" sz="1600" smtClean="0"/>
              <a:pPr algn="r">
                <a:spcBef>
                  <a:spcPct val="0"/>
                </a:spcBef>
              </a:pPr>
              <a:t>6</a:t>
            </a:fld>
            <a:endParaRPr lang="en-US" altLang="pt-BR" sz="16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787B326-643C-3147-B449-8F5CD5DB80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59200" y="1272041"/>
            <a:ext cx="4749800" cy="4716463"/>
          </a:xfrm>
        </p:spPr>
        <p:txBody>
          <a:bodyPr/>
          <a:lstStyle/>
          <a:p>
            <a:pPr marL="0" indent="0"/>
            <a:r>
              <a:rPr lang="pt-BR" altLang="pt-BR" dirty="0"/>
              <a:t>Exemplo – Medidas descritivas, gráficos e estimativa por intervalo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400" dirty="0"/>
          </a:p>
          <a:p>
            <a:pPr marL="0" indent="0"/>
            <a:r>
              <a:rPr lang="pt-BR" altLang="pt-BR" sz="2400" dirty="0"/>
              <a:t>A FCAV possui três processos (atendimento a clientes). De cada um deles, foi retirada uma amostra, e os dados obtidos encontram-se no arquivo </a:t>
            </a:r>
            <a:r>
              <a:rPr lang="pt-BR" altLang="pt-BR" sz="2400" dirty="0" err="1"/>
              <a:t>descritiva.csv</a:t>
            </a:r>
            <a:r>
              <a:rPr lang="pt-BR" altLang="pt-BR" sz="2400" dirty="0"/>
              <a:t>.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400" dirty="0"/>
          </a:p>
          <a:p>
            <a:pPr marL="0" indent="0"/>
            <a:r>
              <a:rPr lang="pt-BR" altLang="pt-BR" sz="2400" dirty="0"/>
              <a:t>Calcular suas estatísticas descritivas, construir os gráficos  e compará-las.</a:t>
            </a:r>
          </a:p>
          <a:p>
            <a:pPr marL="0" indent="0"/>
            <a:endParaRPr lang="pt-BR" altLang="pt-BR" sz="2400" dirty="0"/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CFA9610F-84EA-BC41-8606-6D2ED4092AC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1304925"/>
          <a:ext cx="2192338" cy="47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Clip" r:id="rId4" imgW="10693400" imgH="23012400" progId="MS_ClipArt_Gallery.2">
                  <p:embed/>
                </p:oleObj>
              </mc:Choice>
              <mc:Fallback>
                <p:oleObj name="Clip" r:id="rId4" imgW="10693400" imgH="2301240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04925"/>
                        <a:ext cx="2192338" cy="471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Número de Slide 5">
            <a:extLst>
              <a:ext uri="{FF2B5EF4-FFF2-40B4-BE49-F238E27FC236}">
                <a16:creationId xmlns:a16="http://schemas.microsoft.com/office/drawing/2014/main" id="{36AFD8C3-78C9-D742-B4B4-607744C44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pt-BR" sz="1600"/>
              <a:t>1-</a:t>
            </a:r>
            <a:fld id="{898B2A51-CF6A-9048-8DC0-C37D35053994}" type="slidenum">
              <a:rPr lang="en-US" altLang="pt-BR" sz="1600" smtClean="0"/>
              <a:pPr algn="r">
                <a:spcBef>
                  <a:spcPct val="0"/>
                </a:spcBef>
              </a:pPr>
              <a:t>7</a:t>
            </a:fld>
            <a:endParaRPr lang="en-US" altLang="pt-BR" sz="160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20DB38B-2420-9042-AC47-8011EB30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altLang="pt-BR" dirty="0"/>
              <a:t>Exemplo – Medidas descritivas, gráficos e estimativa por intervalo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r>
              <a:rPr lang="pt-BR" altLang="pt-BR" sz="2000" dirty="0"/>
              <a:t>Os dados do arquivo Base_Vinhos_2018.csv referem-se a avaliação de várias características de 100 vinhos (tintos e brancos) em um concurso de vinhos em 2018.</a:t>
            </a:r>
          </a:p>
          <a:p>
            <a:endParaRPr lang="pt-BR" altLang="pt-BR" sz="2000" dirty="0"/>
          </a:p>
          <a:p>
            <a:endParaRPr lang="pt-BR" altLang="pt-BR" sz="2000" dirty="0"/>
          </a:p>
          <a:p>
            <a:r>
              <a:rPr lang="pt-BR" altLang="pt-BR" sz="2000" dirty="0"/>
              <a:t>Analise o comportamento da variável pH para estes Vinhos?</a:t>
            </a:r>
            <a:br>
              <a:rPr lang="pt-BR" altLang="pt-BR" sz="2000" dirty="0"/>
            </a:br>
            <a:r>
              <a:rPr lang="pt-BR" altLang="pt-BR" sz="2000" dirty="0"/>
              <a:t>Também analise a variável pH para os vinhos brancos e tintos (variável = Vinho)</a:t>
            </a:r>
            <a:br>
              <a:rPr lang="pt-BR" altLang="pt-BR" sz="2000" dirty="0"/>
            </a:br>
            <a:br>
              <a:rPr lang="pt-BR" altLang="pt-BR" sz="2000" dirty="0"/>
            </a:b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92332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BCC7C-61AB-4213-8B51-4CF9C73A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66303"/>
            <a:ext cx="7886700" cy="11253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>
                <a:latin typeface="Arial" panose="020B0604020202020204" pitchFamily="34" charset="0"/>
                <a:cs typeface="Arial" panose="020B0604020202020204" pitchFamily="34" charset="0"/>
              </a:rPr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338846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Número de Slide 5">
            <a:extLst>
              <a:ext uri="{FF2B5EF4-FFF2-40B4-BE49-F238E27FC236}">
                <a16:creationId xmlns:a16="http://schemas.microsoft.com/office/drawing/2014/main" id="{36AFD8C3-78C9-D742-B4B4-607744C44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1-</a:t>
            </a:r>
            <a:fld id="{898B2A51-CF6A-9048-8DC0-C37D35053994}" type="slidenum">
              <a:rPr kumimoji="0" lang="en-US" altLang="pt-B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pt-B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20DB38B-2420-9042-AC47-8011EB309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altLang="pt-BR" dirty="0"/>
              <a:t>Exemplo – Medidas descritivas, gráficos e estimativa por intervalo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pt-BR" altLang="pt-BR" sz="2000" dirty="0"/>
          </a:p>
          <a:p>
            <a:r>
              <a:rPr lang="pt-BR" altLang="pt-BR" sz="2000" dirty="0"/>
              <a:t>Os dados do arquivo Base_Vinhos_2018.csv referem-se a avaliação de várias características de 100 vinhos (tintos e brancos) em um concurso de vinhos em 2018.</a:t>
            </a:r>
          </a:p>
          <a:p>
            <a:endParaRPr lang="pt-BR" altLang="pt-BR" sz="2000" dirty="0"/>
          </a:p>
          <a:p>
            <a:r>
              <a:rPr lang="pt-BR" altLang="pt-BR" sz="2000" dirty="0"/>
              <a:t>Analise o comportamento da variável pH para estes Vinhos?</a:t>
            </a:r>
            <a:br>
              <a:rPr lang="pt-BR" altLang="pt-BR" sz="2000" dirty="0"/>
            </a:br>
            <a:r>
              <a:rPr lang="pt-BR" altLang="pt-BR" sz="2000" dirty="0"/>
              <a:t>Também analise a variável pH para os vinhos brancos e tintos (variável = Vinho) usando o IC de 95% para média </a:t>
            </a:r>
          </a:p>
          <a:p>
            <a:endParaRPr lang="pt-BR" altLang="pt-BR" sz="2000" dirty="0"/>
          </a:p>
          <a:p>
            <a:r>
              <a:rPr lang="pt-BR" altLang="pt-BR" sz="2000" dirty="0"/>
              <a:t>Fazer também o IC de 90% e comparar os resultados</a:t>
            </a:r>
          </a:p>
          <a:p>
            <a:br>
              <a:rPr lang="pt-BR" altLang="pt-BR" sz="2000" dirty="0"/>
            </a:br>
            <a:br>
              <a:rPr lang="pt-BR" altLang="pt-BR" sz="2000" dirty="0"/>
            </a:b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730318075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 em branco">
  <a:themeElements>
    <a:clrScheme name="Apresentação em br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presentação em branc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Apresentação em br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em br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19930</TotalTime>
  <Words>1840</Words>
  <Application>Microsoft Macintosh PowerPoint</Application>
  <PresentationFormat>Apresentação na tela (4:3)</PresentationFormat>
  <Paragraphs>287</Paragraphs>
  <Slides>25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Times New Roman</vt:lpstr>
      <vt:lpstr>Apresentação em branco</vt:lpstr>
      <vt:lpstr>Tema do Office</vt:lpstr>
      <vt:lpstr>Clip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.</dc:creator>
  <cp:lastModifiedBy>Renato Rodrigues</cp:lastModifiedBy>
  <cp:revision>1363</cp:revision>
  <cp:lastPrinted>2021-01-07T14:01:31Z</cp:lastPrinted>
  <dcterms:created xsi:type="dcterms:W3CDTF">2000-10-27T10:22:14Z</dcterms:created>
  <dcterms:modified xsi:type="dcterms:W3CDTF">2021-06-05T22:08:33Z</dcterms:modified>
</cp:coreProperties>
</file>