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2" r:id="rId3"/>
    <p:sldId id="258" r:id="rId4"/>
    <p:sldId id="259" r:id="rId5"/>
    <p:sldId id="260" r:id="rId6"/>
    <p:sldId id="261" r:id="rId7"/>
    <p:sldId id="263" r:id="rId8"/>
    <p:sldId id="2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422D7-1E52-4D51-BE6F-B23394218F5C}" v="372" dt="2023-04-07T16:27:49.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4/7/2023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16069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77751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42093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698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035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90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01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117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72759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56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4/7/2023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38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4/7/2023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681465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OcJk8P5imS8" TargetMode="External"/><Relationship Id="rId2" Type="http://schemas.openxmlformats.org/officeDocument/2006/relationships/hyperlink" Target="https://www.youtube.com/watch?v=bFpSJrzzqPU" TargetMode="External"/><Relationship Id="rId1" Type="http://schemas.openxmlformats.org/officeDocument/2006/relationships/slideLayout" Target="../slideLayouts/slideLayout2.xml"/><Relationship Id="rId4" Type="http://schemas.openxmlformats.org/officeDocument/2006/relationships/hyperlink" Target="https://www.youtube.com/watch?v=y5oVU34R0Z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O5mKRNvoWbE" TargetMode="External"/><Relationship Id="rId2" Type="http://schemas.openxmlformats.org/officeDocument/2006/relationships/hyperlink" Target="https://www.youtube.com/watch?v=DeosapvOQrE" TargetMode="External"/><Relationship Id="rId1" Type="http://schemas.openxmlformats.org/officeDocument/2006/relationships/slideLayout" Target="../slideLayouts/slideLayout2.xml"/><Relationship Id="rId5" Type="http://schemas.openxmlformats.org/officeDocument/2006/relationships/hyperlink" Target="https://eadtec.cps.sp.gov.br/midiateca/arquivos/agenda_08_dsii_mergulhando.pdf" TargetMode="External"/><Relationship Id="rId4" Type="http://schemas.openxmlformats.org/officeDocument/2006/relationships/hyperlink" Target="https://www.youtube.com/watch?v=X8jNCkVPRj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890338" y="640080"/>
            <a:ext cx="3734014" cy="3566160"/>
          </a:xfrm>
        </p:spPr>
        <p:txBody>
          <a:bodyPr anchor="b">
            <a:normAutofit/>
          </a:bodyPr>
          <a:lstStyle/>
          <a:p>
            <a:pPr>
              <a:lnSpc>
                <a:spcPct val="90000"/>
              </a:lnSpc>
            </a:pPr>
            <a:r>
              <a:rPr lang="de-DE" sz="3600" b="1" dirty="0"/>
              <a:t>PHP</a:t>
            </a:r>
            <a:br>
              <a:rPr lang="de-DE" sz="2600" b="1" dirty="0"/>
            </a:br>
            <a:br>
              <a:rPr lang="de-DE" sz="2600" b="1" dirty="0"/>
            </a:br>
            <a:r>
              <a:rPr lang="de-DE" sz="2600" b="1" dirty="0"/>
              <a:t>IMPORTAÇÃO DE ARQUIVOS</a:t>
            </a:r>
            <a:br>
              <a:rPr lang="de-DE" sz="2600" b="1" dirty="0"/>
            </a:br>
            <a:r>
              <a:rPr lang="de-DE" sz="2600" b="1" dirty="0"/>
              <a:t>VARIÁVEIS DE SESSÃO</a:t>
            </a:r>
            <a:br>
              <a:rPr lang="de-DE" sz="2600" b="1" dirty="0"/>
            </a:br>
            <a:r>
              <a:rPr lang="de-DE" sz="2600" b="1" dirty="0"/>
              <a:t>COOKIES</a:t>
            </a:r>
            <a:br>
              <a:rPr lang="de-DE" sz="2600" b="1" dirty="0"/>
            </a:br>
            <a:r>
              <a:rPr lang="de-DE" sz="2600" b="1" dirty="0"/>
              <a:t>HOSPEDAGEM</a:t>
            </a:r>
            <a:endParaRPr lang="pt-BR" sz="2600" dirty="0"/>
          </a:p>
        </p:txBody>
      </p:sp>
      <p:sp>
        <p:nvSpPr>
          <p:cNvPr id="2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B5FC56"/>
          </a:solidFill>
          <a:ln w="38100" cap="rnd">
            <a:solidFill>
              <a:srgbClr val="B5FC5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ma lâmpada colorida com ícones de negócios">
            <a:extLst>
              <a:ext uri="{FF2B5EF4-FFF2-40B4-BE49-F238E27FC236}">
                <a16:creationId xmlns:a16="http://schemas.microsoft.com/office/drawing/2014/main" id="{3071D6E8-1429-9A54-9EC2-472C7CC01E28}"/>
              </a:ext>
            </a:extLst>
          </p:cNvPr>
          <p:cNvPicPr>
            <a:picLocks noChangeAspect="1"/>
          </p:cNvPicPr>
          <p:nvPr/>
        </p:nvPicPr>
        <p:blipFill rotWithShape="1">
          <a:blip r:embed="rId2"/>
          <a:srcRect l="9261" r="205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30FE2-B26A-C4F5-C57B-EDB43664C068}"/>
              </a:ext>
            </a:extLst>
          </p:cNvPr>
          <p:cNvSpPr>
            <a:spLocks noGrp="1"/>
          </p:cNvSpPr>
          <p:nvPr>
            <p:ph type="title"/>
          </p:nvPr>
        </p:nvSpPr>
        <p:spPr/>
        <p:txBody>
          <a:bodyPr>
            <a:normAutofit fontScale="90000"/>
          </a:bodyPr>
          <a:lstStyle/>
          <a:p>
            <a:pPr algn="ctr"/>
            <a:r>
              <a:rPr lang="pt-BR" dirty="0">
                <a:ea typeface="+mj-lt"/>
                <a:cs typeface="+mj-lt"/>
              </a:rPr>
              <a:t>Importação de Arquivo </a:t>
            </a:r>
            <a:br>
              <a:rPr lang="pt-BR" dirty="0">
                <a:ea typeface="+mj-lt"/>
                <a:cs typeface="+mj-lt"/>
              </a:rPr>
            </a:br>
            <a:r>
              <a:rPr lang="pt-BR" dirty="0">
                <a:ea typeface="+mj-lt"/>
                <a:cs typeface="+mj-lt"/>
              </a:rPr>
              <a:t>Require e Include</a:t>
            </a:r>
            <a:endParaRPr lang="pt-BR" dirty="0"/>
          </a:p>
        </p:txBody>
      </p:sp>
      <p:sp>
        <p:nvSpPr>
          <p:cNvPr id="3" name="Espaço Reservado para Conteúdo 2">
            <a:extLst>
              <a:ext uri="{FF2B5EF4-FFF2-40B4-BE49-F238E27FC236}">
                <a16:creationId xmlns:a16="http://schemas.microsoft.com/office/drawing/2014/main" id="{AAC75ABF-90F7-49CB-8574-1E08E59F2921}"/>
              </a:ext>
            </a:extLst>
          </p:cNvPr>
          <p:cNvSpPr>
            <a:spLocks noGrp="1"/>
          </p:cNvSpPr>
          <p:nvPr>
            <p:ph idx="1"/>
          </p:nvPr>
        </p:nvSpPr>
        <p:spPr/>
        <p:txBody>
          <a:bodyPr vert="horz" lIns="91440" tIns="45720" rIns="91440" bIns="45720" rtlCol="0" anchor="t">
            <a:normAutofit/>
          </a:bodyPr>
          <a:lstStyle/>
          <a:p>
            <a:r>
              <a:rPr lang="pt-BR" dirty="0">
                <a:ea typeface="+mn-lt"/>
                <a:cs typeface="+mn-lt"/>
              </a:rPr>
              <a:t>No PHP, há disponível quatro funções com o objetivo de importar arquivos, e cada uma exerce uma tarefa específica. As quatros funções são: include ( ), </a:t>
            </a:r>
            <a:r>
              <a:rPr lang="pt-BR" dirty="0" err="1">
                <a:ea typeface="+mn-lt"/>
                <a:cs typeface="+mn-lt"/>
              </a:rPr>
              <a:t>include_once</a:t>
            </a:r>
            <a:r>
              <a:rPr lang="pt-BR" dirty="0">
                <a:ea typeface="+mn-lt"/>
                <a:cs typeface="+mn-lt"/>
              </a:rPr>
              <a:t>( ), require( ) ou </a:t>
            </a:r>
            <a:r>
              <a:rPr lang="pt-BR" dirty="0" err="1">
                <a:ea typeface="+mn-lt"/>
                <a:cs typeface="+mn-lt"/>
              </a:rPr>
              <a:t>require_once</a:t>
            </a:r>
            <a:r>
              <a:rPr lang="pt-BR" dirty="0">
                <a:ea typeface="+mn-lt"/>
                <a:cs typeface="+mn-lt"/>
              </a:rPr>
              <a:t>( ). As funções que contém a palavra “</a:t>
            </a:r>
            <a:r>
              <a:rPr lang="pt-BR" dirty="0" err="1">
                <a:ea typeface="+mn-lt"/>
                <a:cs typeface="+mn-lt"/>
              </a:rPr>
              <a:t>once</a:t>
            </a:r>
            <a:r>
              <a:rPr lang="pt-BR" dirty="0">
                <a:ea typeface="+mn-lt"/>
                <a:cs typeface="+mn-lt"/>
              </a:rPr>
              <a:t>” evita a importação de um arquivo que já tenha sido importado anteriormente, em alguma etapa do projeto.</a:t>
            </a:r>
            <a:endParaRPr lang="en-US">
              <a:ea typeface="+mn-lt"/>
              <a:cs typeface="+mn-lt"/>
            </a:endParaRPr>
          </a:p>
          <a:p>
            <a:endParaRPr lang="pt-BR" dirty="0">
              <a:ea typeface="+mn-lt"/>
              <a:cs typeface="+mn-lt"/>
            </a:endParaRPr>
          </a:p>
          <a:p>
            <a:r>
              <a:rPr lang="pt-BR" dirty="0" err="1">
                <a:ea typeface="+mn-lt"/>
                <a:cs typeface="+mn-lt"/>
              </a:rPr>
              <a:t>Obs</a:t>
            </a:r>
            <a:r>
              <a:rPr lang="pt-BR" dirty="0">
                <a:ea typeface="+mn-lt"/>
                <a:cs typeface="+mn-lt"/>
              </a:rPr>
              <a:t>: Um dos grandes problemas em importar um arquivo que já está importado, é que as variáveis contidas no escopo desse arquivo serão resetadas, assim, os valores contidos nas variáveis já definidas em outro arquivo que já utilizou a importação, serão perdidos. Isso é somente um dos problemas, podemos encontrar outros também, no </a:t>
            </a:r>
            <a:r>
              <a:rPr lang="pt-BR" dirty="0" err="1">
                <a:ea typeface="+mn-lt"/>
                <a:cs typeface="+mn-lt"/>
              </a:rPr>
              <a:t>entando</a:t>
            </a:r>
            <a:r>
              <a:rPr lang="pt-BR" dirty="0">
                <a:ea typeface="+mn-lt"/>
                <a:cs typeface="+mn-lt"/>
              </a:rPr>
              <a:t>, em </a:t>
            </a:r>
            <a:r>
              <a:rPr lang="pt-BR" dirty="0" err="1">
                <a:ea typeface="+mn-lt"/>
                <a:cs typeface="+mn-lt"/>
              </a:rPr>
              <a:t>algums</a:t>
            </a:r>
            <a:r>
              <a:rPr lang="pt-BR" dirty="0">
                <a:ea typeface="+mn-lt"/>
                <a:cs typeface="+mn-lt"/>
              </a:rPr>
              <a:t> casos esse problema é utilizado como solução.</a:t>
            </a:r>
          </a:p>
        </p:txBody>
      </p:sp>
    </p:spTree>
    <p:extLst>
      <p:ext uri="{BB962C8B-B14F-4D97-AF65-F5344CB8AC3E}">
        <p14:creationId xmlns:p14="http://schemas.microsoft.com/office/powerpoint/2010/main" val="207144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9400A-7040-535E-4DE4-5536500E7A47}"/>
              </a:ext>
            </a:extLst>
          </p:cNvPr>
          <p:cNvSpPr>
            <a:spLocks noGrp="1"/>
          </p:cNvSpPr>
          <p:nvPr>
            <p:ph type="title"/>
          </p:nvPr>
        </p:nvSpPr>
        <p:spPr/>
        <p:txBody>
          <a:bodyPr>
            <a:normAutofit fontScale="90000"/>
          </a:bodyPr>
          <a:lstStyle/>
          <a:p>
            <a:pPr algn="ctr"/>
            <a:r>
              <a:rPr lang="pt-BR" dirty="0">
                <a:ea typeface="+mj-lt"/>
                <a:cs typeface="+mj-lt"/>
              </a:rPr>
              <a:t>Importação de Arquivo </a:t>
            </a:r>
            <a:br>
              <a:rPr lang="pt-BR" dirty="0">
                <a:ea typeface="+mj-lt"/>
                <a:cs typeface="+mj-lt"/>
              </a:rPr>
            </a:br>
            <a:r>
              <a:rPr lang="pt-BR" dirty="0">
                <a:ea typeface="+mj-lt"/>
                <a:cs typeface="+mj-lt"/>
              </a:rPr>
              <a:t>Require e Include</a:t>
            </a:r>
            <a:endParaRPr lang="pt-BR" dirty="0"/>
          </a:p>
        </p:txBody>
      </p:sp>
      <p:sp>
        <p:nvSpPr>
          <p:cNvPr id="3" name="Espaço Reservado para Conteúdo 2">
            <a:extLst>
              <a:ext uri="{FF2B5EF4-FFF2-40B4-BE49-F238E27FC236}">
                <a16:creationId xmlns:a16="http://schemas.microsoft.com/office/drawing/2014/main" id="{CA921F1F-CD66-EC6C-9484-F4D849534D2D}"/>
              </a:ext>
            </a:extLst>
          </p:cNvPr>
          <p:cNvSpPr>
            <a:spLocks noGrp="1"/>
          </p:cNvSpPr>
          <p:nvPr>
            <p:ph idx="1"/>
          </p:nvPr>
        </p:nvSpPr>
        <p:spPr>
          <a:xfrm>
            <a:off x="838200" y="1929384"/>
            <a:ext cx="10515600" cy="4722330"/>
          </a:xfrm>
        </p:spPr>
        <p:txBody>
          <a:bodyPr vert="horz" lIns="91440" tIns="45720" rIns="91440" bIns="45720" rtlCol="0" anchor="t">
            <a:normAutofit/>
          </a:bodyPr>
          <a:lstStyle/>
          <a:p>
            <a:r>
              <a:rPr lang="pt-BR" dirty="0">
                <a:ea typeface="+mn-lt"/>
                <a:cs typeface="+mn-lt"/>
              </a:rPr>
              <a:t>As funções com nome include do PHP têm como objetivo adicionar um arquivo dentro de outro quando acessado. Em qualquer problema encontrado na inclusão, será apresentado um aviso (</a:t>
            </a:r>
            <a:r>
              <a:rPr lang="pt-BR" dirty="0" err="1">
                <a:ea typeface="+mn-lt"/>
                <a:cs typeface="+mn-lt"/>
              </a:rPr>
              <a:t>Warning</a:t>
            </a:r>
            <a:r>
              <a:rPr lang="pt-BR" dirty="0">
                <a:ea typeface="+mn-lt"/>
                <a:cs typeface="+mn-lt"/>
              </a:rPr>
              <a:t>). Esse aviso vai indicar que não foi possível realizar sua inclusão e exibirá a página normalmente (sem a inclusão do arquivo). As funções com nome </a:t>
            </a:r>
            <a:r>
              <a:rPr lang="pt-BR" dirty="0" err="1">
                <a:ea typeface="+mn-lt"/>
                <a:cs typeface="+mn-lt"/>
              </a:rPr>
              <a:t>required</a:t>
            </a:r>
            <a:r>
              <a:rPr lang="pt-BR" dirty="0">
                <a:ea typeface="+mn-lt"/>
                <a:cs typeface="+mn-lt"/>
              </a:rPr>
              <a:t> PHP tem o mesmo objetivo das funções include, a diferença está, em situações em que o arquivo que está sendo </a:t>
            </a:r>
            <a:r>
              <a:rPr lang="pt-BR" dirty="0" err="1">
                <a:ea typeface="+mn-lt"/>
                <a:cs typeface="+mn-lt"/>
              </a:rPr>
              <a:t>incluido</a:t>
            </a:r>
            <a:r>
              <a:rPr lang="pt-BR" dirty="0">
                <a:ea typeface="+mn-lt"/>
                <a:cs typeface="+mn-lt"/>
              </a:rPr>
              <a:t> não exista ou não seja encontrado, um Fatal </a:t>
            </a:r>
            <a:r>
              <a:rPr lang="pt-BR" dirty="0" err="1">
                <a:ea typeface="+mn-lt"/>
                <a:cs typeface="+mn-lt"/>
              </a:rPr>
              <a:t>Error</a:t>
            </a:r>
            <a:r>
              <a:rPr lang="pt-BR" dirty="0">
                <a:ea typeface="+mn-lt"/>
                <a:cs typeface="+mn-lt"/>
              </a:rPr>
              <a:t> (erro fatal) é gerado, interrompendo a execução de qualquer codificação que venha após a linha da função require.</a:t>
            </a:r>
          </a:p>
          <a:p>
            <a:endParaRPr lang="pt-BR" dirty="0"/>
          </a:p>
          <a:p>
            <a:r>
              <a:rPr lang="pt-BR" dirty="0" err="1">
                <a:ea typeface="+mn-lt"/>
                <a:cs typeface="+mn-lt"/>
              </a:rPr>
              <a:t>Obs</a:t>
            </a:r>
            <a:r>
              <a:rPr lang="pt-BR" dirty="0">
                <a:ea typeface="+mn-lt"/>
                <a:cs typeface="+mn-lt"/>
              </a:rPr>
              <a:t>: outra divergência é o fato das funções require não aceitarem parâmetros via GET para o arquivo chamado. Caso você utilize este parâmetro, ele será ignorado. Já, as funções de nome include, aceitam parâmetros via GET.</a:t>
            </a:r>
            <a:endParaRPr lang="pt-BR" dirty="0"/>
          </a:p>
          <a:p>
            <a:endParaRPr lang="pt-BR" dirty="0"/>
          </a:p>
          <a:p>
            <a:endParaRPr lang="pt-BR" dirty="0"/>
          </a:p>
        </p:txBody>
      </p:sp>
    </p:spTree>
    <p:extLst>
      <p:ext uri="{BB962C8B-B14F-4D97-AF65-F5344CB8AC3E}">
        <p14:creationId xmlns:p14="http://schemas.microsoft.com/office/powerpoint/2010/main" val="50668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67C9C-C64D-68D8-4830-4D375AA51C76}"/>
              </a:ext>
            </a:extLst>
          </p:cNvPr>
          <p:cNvSpPr>
            <a:spLocks noGrp="1"/>
          </p:cNvSpPr>
          <p:nvPr>
            <p:ph type="title"/>
          </p:nvPr>
        </p:nvSpPr>
        <p:spPr/>
        <p:txBody>
          <a:bodyPr/>
          <a:lstStyle/>
          <a:p>
            <a:pPr algn="ctr"/>
            <a:r>
              <a:rPr lang="pt-BR" dirty="0">
                <a:ea typeface="+mj-lt"/>
                <a:cs typeface="+mj-lt"/>
              </a:rPr>
              <a:t>SESSION e suas variáveis</a:t>
            </a:r>
            <a:endParaRPr lang="pt-BR" dirty="0"/>
          </a:p>
        </p:txBody>
      </p:sp>
      <p:sp>
        <p:nvSpPr>
          <p:cNvPr id="3" name="Espaço Reservado para Conteúdo 2">
            <a:extLst>
              <a:ext uri="{FF2B5EF4-FFF2-40B4-BE49-F238E27FC236}">
                <a16:creationId xmlns:a16="http://schemas.microsoft.com/office/drawing/2014/main" id="{548B8EC1-FA35-C608-B4D0-13E905A74D3C}"/>
              </a:ext>
            </a:extLst>
          </p:cNvPr>
          <p:cNvSpPr>
            <a:spLocks noGrp="1"/>
          </p:cNvSpPr>
          <p:nvPr>
            <p:ph idx="1"/>
          </p:nvPr>
        </p:nvSpPr>
        <p:spPr/>
        <p:txBody>
          <a:bodyPr vert="horz" lIns="91440" tIns="45720" rIns="91440" bIns="45720" rtlCol="0" anchor="t">
            <a:normAutofit/>
          </a:bodyPr>
          <a:lstStyle/>
          <a:p>
            <a:r>
              <a:rPr lang="pt-BR" dirty="0">
                <a:ea typeface="+mn-lt"/>
                <a:cs typeface="+mn-lt"/>
              </a:rPr>
              <a:t>Na internet há um problema: um servidor web não sabe quem é você ou o que você faz quando você acessa um site, porque o endereço HTTP não mantém o estado ou condição que você está no site. Para resolver este problema, entra em ação as variáveis de sessões, elas conseguem realizar o armazenamento de informações do usuário para serem utilizadas em várias páginas (por exemplo, nome de usuário, cor favorita etc.). Desta forma as variáveis de sessão contêm informações sobre um único usuário e estão disponíveis para todas as páginas durante seu acesso. </a:t>
            </a:r>
          </a:p>
          <a:p>
            <a:endParaRPr lang="pt-BR" dirty="0">
              <a:ea typeface="+mn-lt"/>
              <a:cs typeface="+mn-lt"/>
            </a:endParaRPr>
          </a:p>
          <a:p>
            <a:r>
              <a:rPr lang="pt-BR" dirty="0">
                <a:ea typeface="+mn-lt"/>
                <a:cs typeface="+mn-lt"/>
              </a:rPr>
              <a:t>Para iniciar uma sessão em </a:t>
            </a:r>
            <a:r>
              <a:rPr lang="pt-BR" dirty="0" err="1">
                <a:ea typeface="+mn-lt"/>
                <a:cs typeface="+mn-lt"/>
              </a:rPr>
              <a:t>php</a:t>
            </a:r>
            <a:r>
              <a:rPr lang="pt-BR" dirty="0">
                <a:ea typeface="+mn-lt"/>
                <a:cs typeface="+mn-lt"/>
              </a:rPr>
              <a:t> você precisa da função </a:t>
            </a:r>
            <a:r>
              <a:rPr lang="pt-BR" dirty="0" err="1">
                <a:ea typeface="+mn-lt"/>
                <a:cs typeface="+mn-lt"/>
              </a:rPr>
              <a:t>session_start</a:t>
            </a:r>
            <a:r>
              <a:rPr lang="pt-BR" dirty="0">
                <a:ea typeface="+mn-lt"/>
                <a:cs typeface="+mn-lt"/>
              </a:rPr>
              <a:t>(), e as variáveis de sessão serão configuradas com a variável global PHP: $ _SESSION. </a:t>
            </a:r>
            <a:endParaRPr lang="pt-BR"/>
          </a:p>
        </p:txBody>
      </p:sp>
    </p:spTree>
    <p:extLst>
      <p:ext uri="{BB962C8B-B14F-4D97-AF65-F5344CB8AC3E}">
        <p14:creationId xmlns:p14="http://schemas.microsoft.com/office/powerpoint/2010/main" val="112445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8BF51-B341-28E1-71B8-7BB853F51B72}"/>
              </a:ext>
            </a:extLst>
          </p:cNvPr>
          <p:cNvSpPr>
            <a:spLocks noGrp="1"/>
          </p:cNvSpPr>
          <p:nvPr>
            <p:ph type="title"/>
          </p:nvPr>
        </p:nvSpPr>
        <p:spPr/>
        <p:txBody>
          <a:bodyPr/>
          <a:lstStyle/>
          <a:p>
            <a:pPr algn="ctr"/>
            <a:r>
              <a:rPr lang="pt-BR" dirty="0">
                <a:ea typeface="+mj-lt"/>
                <a:cs typeface="+mj-lt"/>
              </a:rPr>
              <a:t>COOKIE</a:t>
            </a:r>
            <a:endParaRPr lang="pt-BR" dirty="0"/>
          </a:p>
        </p:txBody>
      </p:sp>
      <p:sp>
        <p:nvSpPr>
          <p:cNvPr id="3" name="Espaço Reservado para Conteúdo 2">
            <a:extLst>
              <a:ext uri="{FF2B5EF4-FFF2-40B4-BE49-F238E27FC236}">
                <a16:creationId xmlns:a16="http://schemas.microsoft.com/office/drawing/2014/main" id="{A18DF3D7-AD10-FF10-86DA-160A104858DD}"/>
              </a:ext>
            </a:extLst>
          </p:cNvPr>
          <p:cNvSpPr>
            <a:spLocks noGrp="1"/>
          </p:cNvSpPr>
          <p:nvPr>
            <p:ph idx="1"/>
          </p:nvPr>
        </p:nvSpPr>
        <p:spPr/>
        <p:txBody>
          <a:bodyPr vert="horz" lIns="91440" tIns="45720" rIns="91440" bIns="45720" rtlCol="0" anchor="t">
            <a:normAutofit/>
          </a:bodyPr>
          <a:lstStyle/>
          <a:p>
            <a:r>
              <a:rPr lang="pt-BR" dirty="0">
                <a:ea typeface="+mn-lt"/>
                <a:cs typeface="+mn-lt"/>
              </a:rPr>
              <a:t>Cookie são dados ou grupo de dados que browser (navegador) e o servidor Apache trocam dados e informações entre si, enquanto o usuário utiliza as páginas do seu site. Estes dados são salvos em arquivo de texto direto no computador do usuário. Para criar e manipular um cookie você precisa basicamente aprender basicamente apenas uma função (</a:t>
            </a:r>
            <a:r>
              <a:rPr lang="pt-BR" dirty="0" err="1">
                <a:ea typeface="+mn-lt"/>
                <a:cs typeface="+mn-lt"/>
              </a:rPr>
              <a:t>setcookie</a:t>
            </a:r>
            <a:r>
              <a:rPr lang="pt-BR" dirty="0">
                <a:ea typeface="+mn-lt"/>
                <a:cs typeface="+mn-lt"/>
              </a:rPr>
              <a:t>()), para o primeiro </a:t>
            </a:r>
            <a:r>
              <a:rPr lang="pt-BR" dirty="0" err="1">
                <a:ea typeface="+mn-lt"/>
                <a:cs typeface="+mn-lt"/>
              </a:rPr>
              <a:t>parâmento</a:t>
            </a:r>
            <a:r>
              <a:rPr lang="pt-BR" dirty="0">
                <a:ea typeface="+mn-lt"/>
                <a:cs typeface="+mn-lt"/>
              </a:rPr>
              <a:t> deve-se definir um nome para o cookie, o segundo por sua vez refere-se ao valor do cookie. </a:t>
            </a:r>
          </a:p>
          <a:p>
            <a:endParaRPr lang="pt-BR" dirty="0">
              <a:ea typeface="+mn-lt"/>
              <a:cs typeface="+mn-lt"/>
            </a:endParaRPr>
          </a:p>
          <a:p>
            <a:r>
              <a:rPr lang="pt-BR" dirty="0">
                <a:ea typeface="+mn-lt"/>
                <a:cs typeface="+mn-lt"/>
              </a:rPr>
              <a:t>Há também um terceiro parâmetro utilizado para determinar um tempo de “vida” para esse cookie. </a:t>
            </a:r>
            <a:endParaRPr lang="pt-BR" dirty="0"/>
          </a:p>
        </p:txBody>
      </p:sp>
    </p:spTree>
    <p:extLst>
      <p:ext uri="{BB962C8B-B14F-4D97-AF65-F5344CB8AC3E}">
        <p14:creationId xmlns:p14="http://schemas.microsoft.com/office/powerpoint/2010/main" val="85785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21B1D-F1EB-3472-1D51-69224411D2FB}"/>
              </a:ext>
            </a:extLst>
          </p:cNvPr>
          <p:cNvSpPr>
            <a:spLocks noGrp="1"/>
          </p:cNvSpPr>
          <p:nvPr>
            <p:ph type="title"/>
          </p:nvPr>
        </p:nvSpPr>
        <p:spPr/>
        <p:txBody>
          <a:bodyPr>
            <a:normAutofit/>
          </a:bodyPr>
          <a:lstStyle/>
          <a:p>
            <a:r>
              <a:rPr lang="pt-BR" sz="4000" dirty="0">
                <a:ea typeface="+mj-lt"/>
                <a:cs typeface="+mj-lt"/>
              </a:rPr>
              <a:t>Hospedagem Registro de Domínios e mais</a:t>
            </a:r>
            <a:endParaRPr lang="pt-BR" sz="4000" dirty="0"/>
          </a:p>
        </p:txBody>
      </p:sp>
      <p:sp>
        <p:nvSpPr>
          <p:cNvPr id="3" name="Espaço Reservado para Conteúdo 2">
            <a:extLst>
              <a:ext uri="{FF2B5EF4-FFF2-40B4-BE49-F238E27FC236}">
                <a16:creationId xmlns:a16="http://schemas.microsoft.com/office/drawing/2014/main" id="{8E805EC0-1AA5-3D78-7644-8E792A601710}"/>
              </a:ext>
            </a:extLst>
          </p:cNvPr>
          <p:cNvSpPr>
            <a:spLocks noGrp="1"/>
          </p:cNvSpPr>
          <p:nvPr>
            <p:ph idx="1"/>
          </p:nvPr>
        </p:nvSpPr>
        <p:spPr/>
        <p:txBody>
          <a:bodyPr vert="horz" lIns="91440" tIns="45720" rIns="91440" bIns="45720" rtlCol="0" anchor="t">
            <a:normAutofit/>
          </a:bodyPr>
          <a:lstStyle/>
          <a:p>
            <a:r>
              <a:rPr lang="pt-BR" dirty="0">
                <a:ea typeface="+mn-lt"/>
                <a:cs typeface="+mn-lt"/>
              </a:rPr>
              <a:t>Para ser possível, acessar sua página, site ou porta de qualquer lugar com internet é </a:t>
            </a:r>
            <a:r>
              <a:rPr lang="pt-BR" dirty="0" err="1">
                <a:ea typeface="+mn-lt"/>
                <a:cs typeface="+mn-lt"/>
              </a:rPr>
              <a:t>ncessário</a:t>
            </a:r>
            <a:r>
              <a:rPr lang="pt-BR" dirty="0">
                <a:ea typeface="+mn-lt"/>
                <a:cs typeface="+mn-lt"/>
              </a:rPr>
              <a:t> alguns recursos: como um </a:t>
            </a:r>
            <a:r>
              <a:rPr lang="pt-BR" dirty="0" err="1">
                <a:ea typeface="+mn-lt"/>
                <a:cs typeface="+mn-lt"/>
              </a:rPr>
              <a:t>dominio</a:t>
            </a:r>
            <a:r>
              <a:rPr lang="pt-BR" dirty="0">
                <a:ea typeface="+mn-lt"/>
                <a:cs typeface="+mn-lt"/>
              </a:rPr>
              <a:t> e hospedagem. </a:t>
            </a:r>
            <a:r>
              <a:rPr lang="pt-BR" dirty="0" err="1">
                <a:ea typeface="+mn-lt"/>
                <a:cs typeface="+mn-lt"/>
              </a:rPr>
              <a:t>Existems</a:t>
            </a:r>
            <a:r>
              <a:rPr lang="pt-BR" dirty="0">
                <a:ea typeface="+mn-lt"/>
                <a:cs typeface="+mn-lt"/>
              </a:rPr>
              <a:t> diversas formas para obter </a:t>
            </a:r>
            <a:r>
              <a:rPr lang="pt-BR" dirty="0" err="1">
                <a:ea typeface="+mn-lt"/>
                <a:cs typeface="+mn-lt"/>
              </a:rPr>
              <a:t>esse</a:t>
            </a:r>
            <a:r>
              <a:rPr lang="pt-BR" dirty="0">
                <a:ea typeface="+mn-lt"/>
                <a:cs typeface="+mn-lt"/>
              </a:rPr>
              <a:t> recursos a seguir uma sequência de 3 vídeos que que explica de forma simples e objetiva o </a:t>
            </a:r>
            <a:r>
              <a:rPr lang="pt-BR" dirty="0" err="1">
                <a:ea typeface="+mn-lt"/>
                <a:cs typeface="+mn-lt"/>
              </a:rPr>
              <a:t>mímino</a:t>
            </a:r>
            <a:r>
              <a:rPr lang="pt-BR" dirty="0">
                <a:ea typeface="+mn-lt"/>
                <a:cs typeface="+mn-lt"/>
              </a:rPr>
              <a:t> necessário. E também mais alguns vídeos com opções para </a:t>
            </a:r>
            <a:r>
              <a:rPr lang="pt-BR" dirty="0" err="1">
                <a:ea typeface="+mn-lt"/>
                <a:cs typeface="+mn-lt"/>
              </a:rPr>
              <a:t>hospedagems</a:t>
            </a:r>
            <a:r>
              <a:rPr lang="pt-BR" dirty="0">
                <a:ea typeface="+mn-lt"/>
                <a:cs typeface="+mn-lt"/>
              </a:rPr>
              <a:t> e criação de domínios.</a:t>
            </a:r>
          </a:p>
          <a:p>
            <a:r>
              <a:rPr lang="pt-BR" b="1" dirty="0">
                <a:ea typeface="+mn-lt"/>
                <a:cs typeface="+mn-lt"/>
              </a:rPr>
              <a:t>O que é um domínio?  </a:t>
            </a:r>
            <a:r>
              <a:rPr lang="pt-BR" dirty="0">
                <a:ea typeface="+mn-lt"/>
                <a:cs typeface="+mn-lt"/>
                <a:hlinkClick r:id="rId2"/>
              </a:rPr>
              <a:t>https://www.youtube.com/watch?v=bFpSJrzzqPU</a:t>
            </a:r>
            <a:r>
              <a:rPr lang="pt-BR" dirty="0">
                <a:ea typeface="+mn-lt"/>
                <a:cs typeface="+mn-lt"/>
              </a:rPr>
              <a:t> </a:t>
            </a:r>
            <a:endParaRPr lang="pt-BR" b="1" dirty="0">
              <a:ea typeface="+mn-lt"/>
              <a:cs typeface="+mn-lt"/>
            </a:endParaRPr>
          </a:p>
          <a:p>
            <a:r>
              <a:rPr lang="pt-BR" b="1" dirty="0">
                <a:ea typeface="+mn-lt"/>
                <a:cs typeface="+mn-lt"/>
              </a:rPr>
              <a:t>Por que eu preciso de um domínio? </a:t>
            </a:r>
            <a:r>
              <a:rPr lang="pt-BR" dirty="0">
                <a:ea typeface="+mn-lt"/>
                <a:cs typeface="+mn-lt"/>
                <a:hlinkClick r:id="rId3"/>
              </a:rPr>
              <a:t>https://www.youtube.com/watch?v=OcJk8P5imS8</a:t>
            </a:r>
            <a:endParaRPr lang="pt-BR" b="1" dirty="0">
              <a:ea typeface="+mn-lt"/>
              <a:cs typeface="+mn-lt"/>
            </a:endParaRPr>
          </a:p>
          <a:p>
            <a:r>
              <a:rPr lang="pt-BR" b="1" dirty="0">
                <a:ea typeface="+mn-lt"/>
                <a:cs typeface="+mn-lt"/>
              </a:rPr>
              <a:t>10 Dicas Para Escolher o Nome do Seu Domínio </a:t>
            </a:r>
            <a:r>
              <a:rPr lang="pt-BR" dirty="0">
                <a:ea typeface="+mn-lt"/>
                <a:cs typeface="+mn-lt"/>
                <a:hlinkClick r:id="rId4"/>
              </a:rPr>
              <a:t>https://www.youtube.com/watch?v=y5oVU34R0Zk</a:t>
            </a:r>
            <a:endParaRPr lang="pt-BR" dirty="0">
              <a:ea typeface="+mn-lt"/>
              <a:cs typeface="+mn-lt"/>
            </a:endParaRPr>
          </a:p>
        </p:txBody>
      </p:sp>
    </p:spTree>
    <p:extLst>
      <p:ext uri="{BB962C8B-B14F-4D97-AF65-F5344CB8AC3E}">
        <p14:creationId xmlns:p14="http://schemas.microsoft.com/office/powerpoint/2010/main" val="95484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A6A60-169A-D304-4B3D-731307B5505F}"/>
              </a:ext>
            </a:extLst>
          </p:cNvPr>
          <p:cNvSpPr>
            <a:spLocks noGrp="1"/>
          </p:cNvSpPr>
          <p:nvPr>
            <p:ph type="title"/>
          </p:nvPr>
        </p:nvSpPr>
        <p:spPr/>
        <p:txBody>
          <a:bodyPr/>
          <a:lstStyle/>
          <a:p>
            <a:pPr algn="ctr"/>
            <a:r>
              <a:rPr lang="pt-BR" dirty="0"/>
              <a:t>Vídeos para fixação de conteúdo</a:t>
            </a:r>
          </a:p>
        </p:txBody>
      </p:sp>
      <p:sp>
        <p:nvSpPr>
          <p:cNvPr id="3" name="Espaço Reservado para Conteúdo 2">
            <a:extLst>
              <a:ext uri="{FF2B5EF4-FFF2-40B4-BE49-F238E27FC236}">
                <a16:creationId xmlns:a16="http://schemas.microsoft.com/office/drawing/2014/main" id="{8729DF99-7933-1BFF-96D2-3C02B5FF361D}"/>
              </a:ext>
            </a:extLst>
          </p:cNvPr>
          <p:cNvSpPr>
            <a:spLocks noGrp="1"/>
          </p:cNvSpPr>
          <p:nvPr>
            <p:ph idx="1"/>
          </p:nvPr>
        </p:nvSpPr>
        <p:spPr/>
        <p:txBody>
          <a:bodyPr vert="horz" lIns="91440" tIns="45720" rIns="91440" bIns="45720" rtlCol="0" anchor="t">
            <a:normAutofit/>
          </a:bodyPr>
          <a:lstStyle/>
          <a:p>
            <a:r>
              <a:rPr lang="pt-BR" b="1" dirty="0">
                <a:ea typeface="+mn-lt"/>
                <a:cs typeface="+mn-lt"/>
              </a:rPr>
              <a:t>Hospedagem de Site com Domínio Grátis e SSL </a:t>
            </a:r>
            <a:r>
              <a:rPr lang="pt-BR" dirty="0">
                <a:ea typeface="+mn-lt"/>
                <a:cs typeface="+mn-lt"/>
                <a:hlinkClick r:id="rId2"/>
              </a:rPr>
              <a:t>https://www.youtube.com/watch?v=DeosapvOQrE</a:t>
            </a:r>
            <a:endParaRPr lang="pt-BR" b="1" dirty="0">
              <a:ea typeface="+mn-lt"/>
              <a:cs typeface="+mn-lt"/>
            </a:endParaRPr>
          </a:p>
          <a:p>
            <a:r>
              <a:rPr lang="pt-BR" b="1" dirty="0">
                <a:ea typeface="+mn-lt"/>
                <a:cs typeface="+mn-lt"/>
              </a:rPr>
              <a:t>Como Hospedar um Site </a:t>
            </a:r>
            <a:r>
              <a:rPr lang="pt-BR" dirty="0">
                <a:ea typeface="+mn-lt"/>
                <a:cs typeface="+mn-lt"/>
                <a:hlinkClick r:id="rId3"/>
              </a:rPr>
              <a:t>https://www.youtube.com/watch?v=O5mKRNvoWbE</a:t>
            </a:r>
            <a:endParaRPr lang="pt-BR" dirty="0">
              <a:ea typeface="+mn-lt"/>
              <a:cs typeface="+mn-lt"/>
            </a:endParaRPr>
          </a:p>
          <a:p>
            <a:r>
              <a:rPr lang="pt-BR" b="1" dirty="0">
                <a:ea typeface="+mn-lt"/>
                <a:cs typeface="+mn-lt"/>
              </a:rPr>
              <a:t>Criando e hospedando sites com a </a:t>
            </a:r>
            <a:r>
              <a:rPr lang="pt-BR" b="1" dirty="0" err="1">
                <a:ea typeface="+mn-lt"/>
                <a:cs typeface="+mn-lt"/>
              </a:rPr>
              <a:t>godaddy</a:t>
            </a:r>
            <a:r>
              <a:rPr lang="pt-BR" b="1" dirty="0">
                <a:ea typeface="+mn-lt"/>
                <a:cs typeface="+mn-lt"/>
              </a:rPr>
              <a:t> </a:t>
            </a:r>
            <a:r>
              <a:rPr lang="pt-BR" dirty="0">
                <a:ea typeface="+mn-lt"/>
                <a:cs typeface="+mn-lt"/>
                <a:hlinkClick r:id="rId4"/>
              </a:rPr>
              <a:t>https://www.youtube.com/watch?v=X8jNCkVPRjQ</a:t>
            </a:r>
          </a:p>
          <a:p>
            <a:endParaRPr lang="pt-BR" dirty="0"/>
          </a:p>
          <a:p>
            <a:endParaRPr lang="pt-BR" dirty="0"/>
          </a:p>
          <a:p>
            <a:r>
              <a:rPr lang="pt-BR" dirty="0"/>
              <a:t>Conteúdo retirado do curso técnico de Desenvolvimento de Sistemas da Escola Técnica do Estado de São Paulo (ETEC) conteúdo integral está nesse link: </a:t>
            </a:r>
            <a:r>
              <a:rPr lang="pt-BR" dirty="0">
                <a:ea typeface="+mn-lt"/>
                <a:cs typeface="+mn-lt"/>
                <a:hlinkClick r:id="rId5"/>
              </a:rPr>
              <a:t>https://eadtec.cps.sp.gov.br/midiateca/arquivos/agenda_08_dsii_mergulhando.pdf</a:t>
            </a:r>
            <a:endParaRPr lang="pt-BR" dirty="0">
              <a:ea typeface="+mn-lt"/>
              <a:cs typeface="+mn-lt"/>
            </a:endParaRPr>
          </a:p>
          <a:p>
            <a:endParaRPr lang="pt-BR" dirty="0">
              <a:ea typeface="+mn-lt"/>
              <a:cs typeface="+mn-lt"/>
            </a:endParaRPr>
          </a:p>
          <a:p>
            <a:endParaRPr lang="pt-BR" dirty="0"/>
          </a:p>
        </p:txBody>
      </p:sp>
    </p:spTree>
    <p:extLst>
      <p:ext uri="{BB962C8B-B14F-4D97-AF65-F5344CB8AC3E}">
        <p14:creationId xmlns:p14="http://schemas.microsoft.com/office/powerpoint/2010/main" val="386296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D9E5E-B15D-FD1A-B371-606980F51289}"/>
              </a:ext>
            </a:extLst>
          </p:cNvPr>
          <p:cNvSpPr>
            <a:spLocks noGrp="1"/>
          </p:cNvSpPr>
          <p:nvPr>
            <p:ph type="title"/>
          </p:nvPr>
        </p:nvSpPr>
        <p:spPr/>
        <p:txBody>
          <a:bodyPr>
            <a:normAutofit/>
          </a:bodyPr>
          <a:lstStyle/>
          <a:p>
            <a:r>
              <a:rPr lang="pt-BR" sz="2000" b="1" dirty="0">
                <a:ea typeface="+mj-lt"/>
                <a:cs typeface="+mj-lt"/>
              </a:rPr>
              <a:t>Agenda 08 - PHP: Importação de arquivos, variáveis de sessão, cookies e hospedagem </a:t>
            </a:r>
            <a:endParaRPr lang="pt-BR" sz="2000"/>
          </a:p>
        </p:txBody>
      </p:sp>
      <p:sp>
        <p:nvSpPr>
          <p:cNvPr id="3" name="Espaço Reservado para Conteúdo 2">
            <a:extLst>
              <a:ext uri="{FF2B5EF4-FFF2-40B4-BE49-F238E27FC236}">
                <a16:creationId xmlns:a16="http://schemas.microsoft.com/office/drawing/2014/main" id="{B580C1CB-269F-475F-B7C4-EB825656F3B3}"/>
              </a:ext>
            </a:extLst>
          </p:cNvPr>
          <p:cNvSpPr>
            <a:spLocks noGrp="1"/>
          </p:cNvSpPr>
          <p:nvPr>
            <p:ph idx="1"/>
          </p:nvPr>
        </p:nvSpPr>
        <p:spPr/>
        <p:txBody>
          <a:bodyPr vert="horz" lIns="91440" tIns="45720" rIns="91440" bIns="45720" rtlCol="0" anchor="t">
            <a:normAutofit/>
          </a:bodyPr>
          <a:lstStyle/>
          <a:p>
            <a:r>
              <a:rPr lang="pt-BR" b="1" dirty="0">
                <a:ea typeface="+mn-lt"/>
                <a:cs typeface="+mn-lt"/>
              </a:rPr>
              <a:t>Nome:</a:t>
            </a:r>
            <a:r>
              <a:rPr lang="pt-BR" dirty="0">
                <a:ea typeface="+mn-lt"/>
                <a:cs typeface="+mn-lt"/>
              </a:rPr>
              <a:t> RENATO CALISTO</a:t>
            </a:r>
            <a:endParaRPr lang="pt-BR" dirty="0"/>
          </a:p>
          <a:p>
            <a:r>
              <a:rPr lang="pt-BR" b="1" dirty="0">
                <a:ea typeface="+mn-lt"/>
                <a:cs typeface="+mn-lt"/>
              </a:rPr>
              <a:t>Apelido:</a:t>
            </a:r>
            <a:r>
              <a:rPr lang="pt-BR" dirty="0">
                <a:ea typeface="+mn-lt"/>
                <a:cs typeface="+mn-lt"/>
              </a:rPr>
              <a:t> Renato</a:t>
            </a:r>
            <a:endParaRPr lang="pt-BR" dirty="0"/>
          </a:p>
          <a:p>
            <a:r>
              <a:rPr lang="pt-BR" b="1" dirty="0">
                <a:ea typeface="+mn-lt"/>
                <a:cs typeface="+mn-lt"/>
              </a:rPr>
              <a:t>Cód. cadastro:</a:t>
            </a:r>
            <a:r>
              <a:rPr lang="pt-BR" dirty="0">
                <a:ea typeface="+mn-lt"/>
                <a:cs typeface="+mn-lt"/>
              </a:rPr>
              <a:t> SP22AO0226937</a:t>
            </a:r>
            <a:endParaRPr lang="pt-BR" dirty="0"/>
          </a:p>
          <a:p>
            <a:endParaRPr lang="pt-BR" dirty="0"/>
          </a:p>
          <a:p>
            <a:r>
              <a:rPr lang="pt-BR" b="1" dirty="0">
                <a:ea typeface="+mn-lt"/>
                <a:cs typeface="+mn-lt"/>
              </a:rPr>
              <a:t>Turma:</a:t>
            </a:r>
            <a:r>
              <a:rPr lang="pt-BR" dirty="0">
                <a:ea typeface="+mn-lt"/>
                <a:cs typeface="+mn-lt"/>
              </a:rPr>
              <a:t> TURMA CPQ - TO230014351D2 </a:t>
            </a:r>
            <a:r>
              <a:rPr lang="pt-BR" b="1" dirty="0">
                <a:ea typeface="+mn-lt"/>
                <a:cs typeface="+mn-lt"/>
              </a:rPr>
              <a:t>(Desenvolvimento de Sistemas, Módulo 02)</a:t>
            </a:r>
            <a:endParaRPr lang="pt-BR" dirty="0"/>
          </a:p>
          <a:p>
            <a:endParaRPr lang="pt-BR" b="1" dirty="0">
              <a:ea typeface="+mn-lt"/>
              <a:cs typeface="+mn-lt"/>
            </a:endParaRPr>
          </a:p>
          <a:p>
            <a:r>
              <a:rPr lang="pt-BR" b="1" dirty="0">
                <a:ea typeface="+mn-lt"/>
                <a:cs typeface="+mn-lt"/>
              </a:rPr>
              <a:t>Professor Tutor</a:t>
            </a:r>
            <a:r>
              <a:rPr lang="pt-BR" dirty="0">
                <a:ea typeface="+mn-lt"/>
                <a:cs typeface="+mn-lt"/>
              </a:rPr>
              <a:t>: JASIEL PEREIRA PINTO (Desenvolvimento de Sistemas)</a:t>
            </a:r>
            <a:endParaRPr lang="pt-BR" b="1" dirty="0"/>
          </a:p>
          <a:p>
            <a:endParaRPr lang="pt-BR" dirty="0"/>
          </a:p>
        </p:txBody>
      </p:sp>
    </p:spTree>
    <p:extLst>
      <p:ext uri="{BB962C8B-B14F-4D97-AF65-F5344CB8AC3E}">
        <p14:creationId xmlns:p14="http://schemas.microsoft.com/office/powerpoint/2010/main" val="272556566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SketchyVTI</vt:lpstr>
      <vt:lpstr>PHP  IMPORTAÇÃO DE ARQUIVOS VARIÁVEIS DE SESSÃO COOKIES HOSPEDAGEM</vt:lpstr>
      <vt:lpstr>Importação de Arquivo  Require e Include</vt:lpstr>
      <vt:lpstr>Importação de Arquivo  Require e Include</vt:lpstr>
      <vt:lpstr>SESSION e suas variáveis</vt:lpstr>
      <vt:lpstr>COOKIE</vt:lpstr>
      <vt:lpstr>Hospedagem Registro de Domínios e mais</vt:lpstr>
      <vt:lpstr>Vídeos para fixação de conteúdo</vt:lpstr>
      <vt:lpstr>Agenda 08 - PHP: Importação de arquivos, variáveis de sessão, cookies e hospedagem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127</cp:revision>
  <dcterms:created xsi:type="dcterms:W3CDTF">2023-04-07T15:51:45Z</dcterms:created>
  <dcterms:modified xsi:type="dcterms:W3CDTF">2023-04-07T16:27:59Z</dcterms:modified>
</cp:coreProperties>
</file>