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1UyNPRNbBY/D7FtSC5G82T8+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0c6dcdfd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300c6dcdfd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cda01c40e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37cda01c40e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cda01c40e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37cda01c40e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7cda01c40e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37cda01c40e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cda01c40e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37cda01c40e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cda01c40e_1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37cda01c40e_1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cda01c40e_1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37cda01c40e_1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0c6dcdfd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300c6dcdfd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github.com/RenatoConchaA/2025_MA_CAPSTONE_704D_GRUPO_3/tree/main/Fase%201/Evidencias%20Proyecto" TargetMode="External"/><Relationship Id="rId5" Type="http://schemas.openxmlformats.org/officeDocument/2006/relationships/hyperlink" Target="http://docs.google.com/spreadsheets/d/10upbwf0Vd_FQYhtEDrVwSc2Oa5nvQHug/edit?rtpof=true&amp;gid=1920466826#gid=1920466826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99518" y="3190830"/>
            <a:ext cx="10592964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419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419" sz="3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Ingeniería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proyecto: </a:t>
            </a:r>
            <a:r>
              <a:rPr lang="es-419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HireUp - Plataforma de Reclutamiento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45038" y="5439512"/>
            <a:ext cx="106464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2"/>
              <a:buFont typeface="Calibri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	: 704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	: Matias Baeza - 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Renato Concha - Felipe Cortes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	: Christian Lazc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ano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0c6dcdfd3_0_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00c6dcdfd3_0_8"/>
          <p:cNvSpPr txBox="1"/>
          <p:nvPr>
            <p:ph type="title"/>
          </p:nvPr>
        </p:nvSpPr>
        <p:spPr>
          <a:xfrm>
            <a:off x="557950" y="266925"/>
            <a:ext cx="40974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latin typeface="Arial"/>
                <a:ea typeface="Arial"/>
                <a:cs typeface="Arial"/>
                <a:sym typeface="Arial"/>
              </a:rPr>
              <a:t>Product Backlog Priorizado en Roadmap</a:t>
            </a:r>
            <a:endParaRPr/>
          </a:p>
        </p:txBody>
      </p:sp>
      <p:sp>
        <p:nvSpPr>
          <p:cNvPr id="184" name="Google Shape;184;g300c6dcdfd3_0_8"/>
          <p:cNvSpPr/>
          <p:nvPr/>
        </p:nvSpPr>
        <p:spPr>
          <a:xfrm>
            <a:off x="619555" y="186834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300c6dcdfd3_0_8"/>
          <p:cNvPicPr preferRelativeResize="0"/>
          <p:nvPr/>
        </p:nvPicPr>
        <p:blipFill rotWithShape="1">
          <a:blip r:embed="rId3">
            <a:alphaModFix/>
          </a:blip>
          <a:srcRect b="0" l="0" r="0" t="12265"/>
          <a:stretch/>
        </p:blipFill>
        <p:spPr>
          <a:xfrm>
            <a:off x="5479405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86" name="Google Shape;186;g300c6dcdfd3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50" y="2117225"/>
            <a:ext cx="6878774" cy="374792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1"/>
          <p:cNvSpPr txBox="1"/>
          <p:nvPr>
            <p:ph type="title"/>
          </p:nvPr>
        </p:nvSpPr>
        <p:spPr>
          <a:xfrm>
            <a:off x="640080" y="709374"/>
            <a:ext cx="3203894" cy="1168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del Proyecto</a:t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640080" y="2125176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479405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5" name="Google Shape;195;p11"/>
          <p:cNvSpPr txBox="1"/>
          <p:nvPr/>
        </p:nvSpPr>
        <p:spPr>
          <a:xfrm>
            <a:off x="404654" y="2391020"/>
            <a:ext cx="4670097" cy="421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s-419" sz="1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ncluye: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de backend y frontend en HTML, CSS y JavaScript.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 interfaz intuitiva para usuarios.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de publicación de ofertas laborales.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de postulaciones (creación, seguimiento y actualización de estado).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de gestión de candidatos (perfil, historial, filtros).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 de gestión de entrevistas (agendamiento, resultados, observaciones).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autenticación con roles diferenciados (Admin/Reclutador/Usuario).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de usabilidad con usuarios simulados.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 técnica y manual de usuario.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No incluye (en esta versión):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Integración con portales externos como LinkedIn.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Módulos de analítica avanzada o dashboards de KPI.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Firma electrónica de contratos o integración con RR.HH. externos.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 txBox="1"/>
          <p:nvPr>
            <p:ph type="title"/>
          </p:nvPr>
        </p:nvSpPr>
        <p:spPr>
          <a:xfrm>
            <a:off x="640080" y="528789"/>
            <a:ext cx="46701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 e Implementación</a:t>
            </a:r>
            <a:endParaRPr/>
          </a:p>
        </p:txBody>
      </p:sp>
      <p:sp>
        <p:nvSpPr>
          <p:cNvPr id="202" name="Google Shape;202;p12"/>
          <p:cNvSpPr/>
          <p:nvPr/>
        </p:nvSpPr>
        <p:spPr>
          <a:xfrm>
            <a:off x="640080" y="1970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479405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04" name="Google Shape;204;p12"/>
          <p:cNvSpPr txBox="1"/>
          <p:nvPr/>
        </p:nvSpPr>
        <p:spPr>
          <a:xfrm>
            <a:off x="640075" y="2263275"/>
            <a:ext cx="4670100" cy="4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450691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s-419" sz="3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Tecnologías de Desarrollo:</a:t>
            </a:r>
            <a:endParaRPr b="0" i="0" sz="3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91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3450">
                <a:solidFill>
                  <a:schemeClr val="dk1"/>
                </a:solidFill>
              </a:rPr>
              <a:t>PostgreSQL </a:t>
            </a:r>
            <a:endParaRPr sz="3450">
              <a:solidFill>
                <a:schemeClr val="dk1"/>
              </a:solidFill>
            </a:endParaRPr>
          </a:p>
          <a:p>
            <a:pPr indent="-349091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3450">
                <a:solidFill>
                  <a:schemeClr val="dk1"/>
                </a:solidFill>
              </a:rPr>
              <a:t>Django</a:t>
            </a:r>
            <a:endParaRPr sz="3450">
              <a:solidFill>
                <a:schemeClr val="dk1"/>
              </a:solidFill>
            </a:endParaRPr>
          </a:p>
          <a:p>
            <a:pPr indent="-349091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3450">
                <a:solidFill>
                  <a:schemeClr val="dk1"/>
                </a:solidFill>
              </a:rPr>
              <a:t>Bootstrap</a:t>
            </a:r>
            <a:endParaRPr sz="3450">
              <a:solidFill>
                <a:schemeClr val="dk1"/>
              </a:solidFill>
            </a:endParaRPr>
          </a:p>
          <a:p>
            <a:pPr indent="-349091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3450">
                <a:solidFill>
                  <a:schemeClr val="dk1"/>
                </a:solidFill>
              </a:rPr>
              <a:t>CSS</a:t>
            </a:r>
            <a:endParaRPr sz="34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7971"/>
              <a:buFont typeface="Arial"/>
              <a:buNone/>
            </a:pPr>
            <a:r>
              <a:t/>
            </a:r>
            <a:endParaRPr sz="3450">
              <a:solidFill>
                <a:schemeClr val="dk1"/>
              </a:solidFill>
            </a:endParaRPr>
          </a:p>
          <a:p>
            <a:pPr indent="-349091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i="0" lang="es-419" sz="3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tecnologías GitHub y trello (Jira)</a:t>
            </a:r>
            <a:endParaRPr b="0" i="0" sz="3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91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3450" u="sng">
                <a:solidFill>
                  <a:schemeClr val="hlink"/>
                </a:solidFill>
                <a:hlinkClick r:id="rId4"/>
              </a:rPr>
              <a:t>Github</a:t>
            </a:r>
            <a:endParaRPr sz="3450">
              <a:solidFill>
                <a:schemeClr val="dk1"/>
              </a:solidFill>
            </a:endParaRPr>
          </a:p>
          <a:p>
            <a:pPr indent="-349091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3450" u="sng">
                <a:solidFill>
                  <a:schemeClr val="hlink"/>
                </a:solidFill>
                <a:hlinkClick r:id="rId5"/>
              </a:rPr>
              <a:t>Epicas y historias de usuario</a:t>
            </a:r>
            <a:endParaRPr sz="345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5573"/>
              <a:buFont typeface="Arial"/>
              <a:buNone/>
            </a:pPr>
            <a:r>
              <a:t/>
            </a:r>
            <a:endParaRPr b="0" i="0" sz="3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cda01c40e_1_5"/>
          <p:cNvSpPr/>
          <p:nvPr/>
        </p:nvSpPr>
        <p:spPr>
          <a:xfrm>
            <a:off x="150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7cda01c40e_1_5"/>
          <p:cNvSpPr txBox="1"/>
          <p:nvPr>
            <p:ph type="title"/>
          </p:nvPr>
        </p:nvSpPr>
        <p:spPr>
          <a:xfrm>
            <a:off x="610180" y="200999"/>
            <a:ext cx="32040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2800"/>
              <a:t>Diagrama Caso de Uso General</a:t>
            </a:r>
            <a:endParaRPr/>
          </a:p>
        </p:txBody>
      </p:sp>
      <p:sp>
        <p:nvSpPr>
          <p:cNvPr id="211" name="Google Shape;211;g37cda01c40e_1_5"/>
          <p:cNvSpPr/>
          <p:nvPr/>
        </p:nvSpPr>
        <p:spPr>
          <a:xfrm>
            <a:off x="610180" y="1616801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37cda01c40e_1_5"/>
          <p:cNvPicPr preferRelativeResize="0"/>
          <p:nvPr/>
        </p:nvPicPr>
        <p:blipFill rotWithShape="1">
          <a:blip r:embed="rId3">
            <a:alphaModFix/>
          </a:blip>
          <a:srcRect b="0" l="0" r="0" t="12265"/>
          <a:stretch/>
        </p:blipFill>
        <p:spPr>
          <a:xfrm>
            <a:off x="5479405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13" name="Google Shape;213;g37cda01c40e_1_5"/>
          <p:cNvSpPr txBox="1"/>
          <p:nvPr/>
        </p:nvSpPr>
        <p:spPr>
          <a:xfrm>
            <a:off x="404654" y="2391020"/>
            <a:ext cx="46701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37cda01c40e_1_5" title="Caso de Uso Genera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325" y="1837075"/>
            <a:ext cx="3682775" cy="48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cda01c40e_1_14"/>
          <p:cNvSpPr/>
          <p:nvPr/>
        </p:nvSpPr>
        <p:spPr>
          <a:xfrm>
            <a:off x="150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37cda01c40e_1_14"/>
          <p:cNvSpPr txBox="1"/>
          <p:nvPr>
            <p:ph type="title"/>
          </p:nvPr>
        </p:nvSpPr>
        <p:spPr>
          <a:xfrm>
            <a:off x="610180" y="-377126"/>
            <a:ext cx="32040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2800"/>
              <a:t>TO-DO</a:t>
            </a:r>
            <a:endParaRPr/>
          </a:p>
        </p:txBody>
      </p:sp>
      <p:sp>
        <p:nvSpPr>
          <p:cNvPr id="221" name="Google Shape;221;g37cda01c40e_1_14"/>
          <p:cNvSpPr/>
          <p:nvPr/>
        </p:nvSpPr>
        <p:spPr>
          <a:xfrm>
            <a:off x="610180" y="1058601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37cda01c40e_1_14"/>
          <p:cNvSpPr txBox="1"/>
          <p:nvPr/>
        </p:nvSpPr>
        <p:spPr>
          <a:xfrm>
            <a:off x="404654" y="2391020"/>
            <a:ext cx="46701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37cda01c40e_1_14" title="TO D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75" y="1152925"/>
            <a:ext cx="10962252" cy="45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7cda01c40e_1_24"/>
          <p:cNvSpPr/>
          <p:nvPr/>
        </p:nvSpPr>
        <p:spPr>
          <a:xfrm>
            <a:off x="150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37cda01c40e_1_24"/>
          <p:cNvSpPr txBox="1"/>
          <p:nvPr>
            <p:ph type="title"/>
          </p:nvPr>
        </p:nvSpPr>
        <p:spPr>
          <a:xfrm>
            <a:off x="610180" y="77149"/>
            <a:ext cx="32040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2800"/>
              <a:t>MER. + Diagrama de Clases</a:t>
            </a:r>
            <a:endParaRPr/>
          </a:p>
        </p:txBody>
      </p:sp>
      <p:sp>
        <p:nvSpPr>
          <p:cNvPr id="230" name="Google Shape;230;g37cda01c40e_1_24"/>
          <p:cNvSpPr/>
          <p:nvPr/>
        </p:nvSpPr>
        <p:spPr>
          <a:xfrm>
            <a:off x="610180" y="1367601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37cda01c40e_1_24"/>
          <p:cNvSpPr txBox="1"/>
          <p:nvPr/>
        </p:nvSpPr>
        <p:spPr>
          <a:xfrm>
            <a:off x="404654" y="2391020"/>
            <a:ext cx="46701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g37cda01c40e_1_24" title="MER.png"/>
          <p:cNvPicPr preferRelativeResize="0"/>
          <p:nvPr/>
        </p:nvPicPr>
        <p:blipFill rotWithShape="1">
          <a:blip r:embed="rId3">
            <a:alphaModFix/>
          </a:blip>
          <a:srcRect b="7089" l="1883" r="2532" t="0"/>
          <a:stretch/>
        </p:blipFill>
        <p:spPr>
          <a:xfrm>
            <a:off x="291200" y="1508150"/>
            <a:ext cx="7443999" cy="487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37cda01c40e_1_24" title="Diagrama de Clases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575" y="77150"/>
            <a:ext cx="4104950" cy="669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cda01c40e_1_37"/>
          <p:cNvSpPr/>
          <p:nvPr/>
        </p:nvSpPr>
        <p:spPr>
          <a:xfrm>
            <a:off x="150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37cda01c40e_1_37"/>
          <p:cNvSpPr txBox="1"/>
          <p:nvPr>
            <p:ph type="title"/>
          </p:nvPr>
        </p:nvSpPr>
        <p:spPr>
          <a:xfrm>
            <a:off x="610180" y="-187726"/>
            <a:ext cx="32040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2800"/>
              <a:t>Diagrama de Actividad </a:t>
            </a:r>
            <a:endParaRPr/>
          </a:p>
        </p:txBody>
      </p:sp>
      <p:sp>
        <p:nvSpPr>
          <p:cNvPr id="240" name="Google Shape;240;g37cda01c40e_1_37"/>
          <p:cNvSpPr/>
          <p:nvPr/>
        </p:nvSpPr>
        <p:spPr>
          <a:xfrm>
            <a:off x="610180" y="1058601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37cda01c40e_1_37"/>
          <p:cNvSpPr txBox="1"/>
          <p:nvPr/>
        </p:nvSpPr>
        <p:spPr>
          <a:xfrm>
            <a:off x="610179" y="2450820"/>
            <a:ext cx="46701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37cda01c40e_1_37" title="Diagrama de Actividad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675" y="59813"/>
            <a:ext cx="5450650" cy="673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cda01c40e_1_49"/>
          <p:cNvSpPr/>
          <p:nvPr/>
        </p:nvSpPr>
        <p:spPr>
          <a:xfrm>
            <a:off x="1500" y="-69775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37cda01c40e_1_49"/>
          <p:cNvSpPr txBox="1"/>
          <p:nvPr>
            <p:ph type="title"/>
          </p:nvPr>
        </p:nvSpPr>
        <p:spPr>
          <a:xfrm>
            <a:off x="610180" y="-187726"/>
            <a:ext cx="32040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2800"/>
              <a:t>MVP</a:t>
            </a:r>
            <a:endParaRPr/>
          </a:p>
        </p:txBody>
      </p:sp>
      <p:sp>
        <p:nvSpPr>
          <p:cNvPr id="249" name="Google Shape;249;g37cda01c40e_1_49"/>
          <p:cNvSpPr/>
          <p:nvPr/>
        </p:nvSpPr>
        <p:spPr>
          <a:xfrm>
            <a:off x="610180" y="1058601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37cda01c40e_1_49"/>
          <p:cNvSpPr txBox="1"/>
          <p:nvPr/>
        </p:nvSpPr>
        <p:spPr>
          <a:xfrm>
            <a:off x="610179" y="2450820"/>
            <a:ext cx="46701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37cda01c40e_1_49" title="Mockups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900" y="1907938"/>
            <a:ext cx="5408198" cy="30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37cda01c40e_1_49" title="Mockups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150" y="1907950"/>
            <a:ext cx="5408232" cy="30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7cda01c40e_1_68"/>
          <p:cNvSpPr/>
          <p:nvPr/>
        </p:nvSpPr>
        <p:spPr>
          <a:xfrm>
            <a:off x="3000" y="-5980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37cda01c40e_1_68"/>
          <p:cNvSpPr txBox="1"/>
          <p:nvPr>
            <p:ph type="title"/>
          </p:nvPr>
        </p:nvSpPr>
        <p:spPr>
          <a:xfrm>
            <a:off x="610180" y="-187726"/>
            <a:ext cx="3204000" cy="116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 sz="2800"/>
              <a:t>MVP</a:t>
            </a:r>
            <a:endParaRPr/>
          </a:p>
        </p:txBody>
      </p:sp>
      <p:sp>
        <p:nvSpPr>
          <p:cNvPr id="259" name="Google Shape;259;g37cda01c40e_1_68"/>
          <p:cNvSpPr/>
          <p:nvPr/>
        </p:nvSpPr>
        <p:spPr>
          <a:xfrm>
            <a:off x="610180" y="1058601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37cda01c40e_1_68"/>
          <p:cNvSpPr txBox="1"/>
          <p:nvPr/>
        </p:nvSpPr>
        <p:spPr>
          <a:xfrm>
            <a:off x="560329" y="2470770"/>
            <a:ext cx="4670100" cy="4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37cda01c40e_1_68" title="Mockups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025" y="1963700"/>
            <a:ext cx="4670098" cy="262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37cda01c40e_1_68"/>
          <p:cNvPicPr preferRelativeResize="0"/>
          <p:nvPr/>
        </p:nvPicPr>
        <p:blipFill rotWithShape="1">
          <a:blip r:embed="rId4">
            <a:alphaModFix/>
          </a:blip>
          <a:srcRect b="20445" l="0" r="0" t="0"/>
          <a:stretch/>
        </p:blipFill>
        <p:spPr>
          <a:xfrm>
            <a:off x="6624888" y="2055738"/>
            <a:ext cx="5257025" cy="26269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63" name="Google Shape;263;g37cda01c40e_1_68"/>
          <p:cNvSpPr txBox="1"/>
          <p:nvPr/>
        </p:nvSpPr>
        <p:spPr>
          <a:xfrm>
            <a:off x="2153725" y="4884250"/>
            <a:ext cx="2300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ADMIN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37cda01c40e_1_68"/>
          <p:cNvSpPr txBox="1"/>
          <p:nvPr/>
        </p:nvSpPr>
        <p:spPr>
          <a:xfrm>
            <a:off x="7894675" y="4256350"/>
            <a:ext cx="32595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37cda01c40e_1_68"/>
          <p:cNvSpPr txBox="1"/>
          <p:nvPr/>
        </p:nvSpPr>
        <p:spPr>
          <a:xfrm>
            <a:off x="7902788" y="4884250"/>
            <a:ext cx="2701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 Reclutador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640080" y="325369"/>
            <a:ext cx="4368602" cy="9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Temario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62909" y="1409018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719234" y="1768666"/>
            <a:ext cx="5051036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Identificar: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 o necesidad detectada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objetivo del proyecto.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de negocio Canvas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del proyecto. Equipo y Modalidad de trabajo ágil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Definir: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Principales épicas a cubrir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Visión de la Solución esperada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Perfil y atributos de Actores/Usuarios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Principales Historias de Usuario por épicas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´Product Backlog priorizado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del Proyecto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 e Implementación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Propuesta de diseño inicial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8067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Objetivo Estratégico: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Reducir la complejidad al momento de contratar personal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Facilitar el contacto de las personas con la empresa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Proceso de reclutamiento más sencillo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68067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Objetivo principal de Proyecto: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un portal web responsivo para candidatos y administradores.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Incorporar módulo de publicación y gestión de ofertas laborales.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 sistema de registro y administración de candidatos.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Incluir módulo de entrevistas (planificación, seguimiento y registro de resultados).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Establecer un flujo de estados en el proceso de postulación (desde postulación inicial hasta contratación).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autenticación con roles diferenciados (Administrador, Reclutador, Candidato).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base de datos relacional para un almacenamiento seguro.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pruebas de usabilidad y registrar métricas de satisfacción de usuarios.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68067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del proyecto</a:t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Patrocinador  Cliente: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Ascensores Maximiliano Baeza E.I.R.L.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Stakeholder´s: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Maximiliano Baeza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principal de proyecto: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Matías Baeza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Renato Concha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Felipe Cortés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épicas</a:t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489325" y="3494675"/>
            <a:ext cx="46701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>
                <a:solidFill>
                  <a:schemeClr val="dk1"/>
                </a:solidFill>
              </a:rPr>
              <a:t>Gestión de usuarios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>
                <a:solidFill>
                  <a:schemeClr val="dk1"/>
                </a:solidFill>
              </a:rPr>
              <a:t>Gestión de ofertas laborales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>
                <a:solidFill>
                  <a:schemeClr val="dk1"/>
                </a:solidFill>
              </a:rPr>
              <a:t>Postulación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>
                <a:solidFill>
                  <a:schemeClr val="dk1"/>
                </a:solidFill>
              </a:rPr>
              <a:t>Gestión</a:t>
            </a:r>
            <a:r>
              <a:rPr lang="es-419" sz="2000">
                <a:solidFill>
                  <a:schemeClr val="dk1"/>
                </a:solidFill>
              </a:rPr>
              <a:t> de candidatos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>
                <a:solidFill>
                  <a:schemeClr val="dk1"/>
                </a:solidFill>
              </a:rPr>
              <a:t>Gestión</a:t>
            </a:r>
            <a:r>
              <a:rPr lang="es-419" sz="2000">
                <a:solidFill>
                  <a:schemeClr val="dk1"/>
                </a:solidFill>
              </a:rPr>
              <a:t> de entrevistas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/>
          <p:nvPr>
            <p:ph type="title"/>
          </p:nvPr>
        </p:nvSpPr>
        <p:spPr>
          <a:xfrm>
            <a:off x="640075" y="349046"/>
            <a:ext cx="51561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Solución esperada</a:t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599005" y="1324219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34" name="Google Shape;13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88" y="1762913"/>
            <a:ext cx="5743575" cy="45815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 txBox="1"/>
          <p:nvPr>
            <p:ph type="title"/>
          </p:nvPr>
        </p:nvSpPr>
        <p:spPr>
          <a:xfrm>
            <a:off x="640075" y="307979"/>
            <a:ext cx="43686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3600">
                <a:latin typeface="Arial"/>
                <a:ea typeface="Arial"/>
                <a:cs typeface="Arial"/>
                <a:sym typeface="Arial"/>
              </a:rPr>
              <a:t>Perfil de Actores Usuarios</a:t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640080" y="15397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43" name="Google Shape;143;p9" title="Caso de Uso Genera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13" y="1330400"/>
            <a:ext cx="4076851" cy="54144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0c6dcdfd3_0_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00c6dcdfd3_0_0"/>
          <p:cNvSpPr txBox="1"/>
          <p:nvPr>
            <p:ph type="title"/>
          </p:nvPr>
        </p:nvSpPr>
        <p:spPr>
          <a:xfrm>
            <a:off x="640074" y="325375"/>
            <a:ext cx="49773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historias de usuarios por épicas</a:t>
            </a:r>
            <a:endParaRPr/>
          </a:p>
        </p:txBody>
      </p:sp>
      <p:sp>
        <p:nvSpPr>
          <p:cNvPr id="150" name="Google Shape;150;g300c6dcdfd3_0_0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00c6dcdfd3_0_0"/>
          <p:cNvSpPr txBox="1"/>
          <p:nvPr/>
        </p:nvSpPr>
        <p:spPr>
          <a:xfrm>
            <a:off x="640075" y="2910000"/>
            <a:ext cx="9547200" cy="3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s-419" sz="2000">
                <a:solidFill>
                  <a:schemeClr val="dk1"/>
                </a:solidFill>
              </a:rPr>
              <a:t>Gestión</a:t>
            </a:r>
            <a:r>
              <a:rPr lang="es-419" sz="2000">
                <a:solidFill>
                  <a:schemeClr val="dk1"/>
                </a:solidFill>
              </a:rPr>
              <a:t> de Usuarios: Como candidato quiero registrarme en el sistema para poder postular a ofertas.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419" sz="2000">
                <a:solidFill>
                  <a:schemeClr val="dk1"/>
                </a:solidFill>
              </a:rPr>
              <a:t>Gestión</a:t>
            </a:r>
            <a:r>
              <a:rPr lang="es-419" sz="2000">
                <a:solidFill>
                  <a:schemeClr val="dk1"/>
                </a:solidFill>
              </a:rPr>
              <a:t> de Ofertas Laborales: Como candidato quiero buscar y filtrar ofertas laborales para postular a las que se ajusten a mi perfil.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419" sz="2000">
                <a:solidFill>
                  <a:schemeClr val="dk1"/>
                </a:solidFill>
              </a:rPr>
              <a:t>Postulación</a:t>
            </a:r>
            <a:r>
              <a:rPr lang="es-419" sz="2000">
                <a:solidFill>
                  <a:schemeClr val="dk1"/>
                </a:solidFill>
              </a:rPr>
              <a:t>: Como candidato quiero postularme a una oferta laboral para participar en el proceso de selección.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419" sz="2000">
                <a:solidFill>
                  <a:schemeClr val="dk1"/>
                </a:solidFill>
              </a:rPr>
              <a:t>Gestión</a:t>
            </a:r>
            <a:r>
              <a:rPr lang="es-419" sz="2000">
                <a:solidFill>
                  <a:schemeClr val="dk1"/>
                </a:solidFill>
              </a:rPr>
              <a:t> de Candidatos: Como reclutador quiero filtrar candidatos según criterios (experiencia, estudios, etc.) para agilizar el proceso de selección.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419" sz="2000">
                <a:solidFill>
                  <a:schemeClr val="dk1"/>
                </a:solidFill>
              </a:rPr>
              <a:t>Gestión</a:t>
            </a:r>
            <a:r>
              <a:rPr lang="es-419" sz="2000">
                <a:solidFill>
                  <a:schemeClr val="dk1"/>
                </a:solidFill>
              </a:rPr>
              <a:t> de Entrevistas: Como reclutador quiero agendar entrevistas para candidatos para continuar con el proceso de selección.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419" sz="2000">
                <a:solidFill>
                  <a:schemeClr val="dk1"/>
                </a:solidFill>
              </a:rPr>
              <a:t>Seguridad y </a:t>
            </a:r>
            <a:r>
              <a:rPr lang="es-419" sz="2000">
                <a:solidFill>
                  <a:schemeClr val="dk1"/>
                </a:solidFill>
              </a:rPr>
              <a:t>Administración</a:t>
            </a:r>
            <a:r>
              <a:rPr lang="es-419" sz="2000">
                <a:solidFill>
                  <a:schemeClr val="dk1"/>
                </a:solidFill>
              </a:rPr>
              <a:t>: Como administrador quiero generar reportes básicos de procesos para evaluar la eficiencia del reclutamiento.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300c6dcdfd3_0_0"/>
          <p:cNvPicPr preferRelativeResize="0"/>
          <p:nvPr/>
        </p:nvPicPr>
        <p:blipFill rotWithShape="1">
          <a:blip r:embed="rId3">
            <a:alphaModFix amt="20000"/>
          </a:blip>
          <a:srcRect b="0" l="0" r="0" t="12265"/>
          <a:stretch/>
        </p:blipFill>
        <p:spPr>
          <a:xfrm>
            <a:off x="5311702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/>
          <p:nvPr>
            <p:ph type="title"/>
          </p:nvPr>
        </p:nvSpPr>
        <p:spPr>
          <a:xfrm>
            <a:off x="640080" y="325369"/>
            <a:ext cx="3203894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479405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61" name="Google Shape;161;p10"/>
          <p:cNvGrpSpPr/>
          <p:nvPr/>
        </p:nvGrpSpPr>
        <p:grpSpPr>
          <a:xfrm>
            <a:off x="3526550" y="1115551"/>
            <a:ext cx="8507150" cy="5415491"/>
            <a:chOff x="-88446" y="1587"/>
            <a:chExt cx="8507150" cy="5415491"/>
          </a:xfrm>
        </p:grpSpPr>
        <p:sp>
          <p:nvSpPr>
            <p:cNvPr id="162" name="Google Shape;162;p10"/>
            <p:cNvSpPr/>
            <p:nvPr/>
          </p:nvSpPr>
          <p:spPr>
            <a:xfrm>
              <a:off x="3251199" y="1587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 txBox="1"/>
            <p:nvPr/>
          </p:nvSpPr>
          <p:spPr>
            <a:xfrm>
              <a:off x="3251199" y="159014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419" sz="1300"/>
                <a:t>Caso de uso “Login de Usuario”.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419" sz="1300"/>
                <a:t>Diagrama de secuencia “Registro/Login”.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419" sz="1300"/>
                <a:t>Código del módulo de autenticación y roles.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419" sz="1300"/>
                <a:t>Documentación técnica de seguridad.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0" y="1587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 txBox="1"/>
            <p:nvPr/>
          </p:nvSpPr>
          <p:spPr>
            <a:xfrm>
              <a:off x="61480" y="63067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Gestión</a:t>
              </a:r>
              <a:r>
                <a:rPr lang="es-419" sz="3200">
                  <a:solidFill>
                    <a:schemeClr val="lt1"/>
                  </a:solidFill>
                </a:rPr>
                <a:t> de Usuarios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3251199" y="1386945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 txBox="1"/>
            <p:nvPr/>
          </p:nvSpPr>
          <p:spPr>
            <a:xfrm>
              <a:off x="3251199" y="1544372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419" sz="1300"/>
                <a:t>Caso de uso “Publicación de Oferta”.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419" sz="1300"/>
                <a:t>Diagrama de clases relacionado con Oferta Laboral.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419" sz="1300"/>
                <a:t>CRUD de ofertas (código backend y frontend).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419" sz="1300"/>
                <a:t>Mockups de pantalla de publicación y búsqueda.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0" y="1386945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 txBox="1"/>
            <p:nvPr/>
          </p:nvSpPr>
          <p:spPr>
            <a:xfrm>
              <a:off x="-88446" y="1417711"/>
              <a:ext cx="3428100" cy="11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100">
                  <a:solidFill>
                    <a:schemeClr val="lt1"/>
                  </a:solidFill>
                </a:rPr>
                <a:t>Gestión</a:t>
              </a:r>
              <a:r>
                <a:rPr lang="es-419" sz="3100">
                  <a:solidFill>
                    <a:schemeClr val="lt1"/>
                  </a:solidFill>
                </a:rPr>
                <a:t> de Ofertas Laborales</a:t>
              </a:r>
              <a:endPara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3251199" y="2772304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 txBox="1"/>
            <p:nvPr/>
          </p:nvSpPr>
          <p:spPr>
            <a:xfrm>
              <a:off x="3251204" y="2929736"/>
              <a:ext cx="5167500" cy="9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9525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s-419" sz="1200"/>
                <a:t>Caso de uso “Postulación a Oferta”.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9525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s-419" sz="1200"/>
                <a:t>Diagrama de secuencia de postulación.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9525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s-419" sz="1200"/>
                <a:t>Modelo Entidad–Relación (relación Candidato–Oferta–Postulación).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9525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s-419" sz="1200"/>
                <a:t>Panel de postulaciones (código y prototipo).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0" y="2772304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 txBox="1"/>
            <p:nvPr/>
          </p:nvSpPr>
          <p:spPr>
            <a:xfrm>
              <a:off x="61480" y="2833784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Gestión</a:t>
              </a:r>
              <a:r>
                <a:rPr lang="es-419" sz="3200">
                  <a:solidFill>
                    <a:schemeClr val="lt1"/>
                  </a:solidFill>
                </a:rPr>
                <a:t> de Postulaciones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3251199" y="4157662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0"/>
            <p:cNvSpPr txBox="1"/>
            <p:nvPr/>
          </p:nvSpPr>
          <p:spPr>
            <a:xfrm>
              <a:off x="3251199" y="4315089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419" sz="1300"/>
                <a:t>Caso de uso “Agendar Entrevista”.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419" sz="1300"/>
                <a:t>Diagram</a:t>
              </a:r>
              <a:r>
                <a:rPr lang="es-419" sz="1300"/>
                <a:t>a To Be del sistema</a:t>
              </a:r>
              <a:r>
                <a:rPr lang="es-419" sz="1300"/>
                <a:t>.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419" sz="1300"/>
                <a:t>Diagrama de secuencia de entrevista.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419" sz="1300"/>
                <a:t>Código del módulo de entrevistas y notificaciones.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0" y="4157662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0"/>
            <p:cNvSpPr txBox="1"/>
            <p:nvPr/>
          </p:nvSpPr>
          <p:spPr>
            <a:xfrm>
              <a:off x="61480" y="4219142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Gestión</a:t>
              </a:r>
              <a:r>
                <a:rPr lang="es-419" sz="3200">
                  <a:solidFill>
                    <a:schemeClr val="lt1"/>
                  </a:solidFill>
                </a:rPr>
                <a:t> de Entrevistas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2023-03-15T01:31:11Z</dcterms:created>
  <dc:creator>Christian Lazcano</dc:creator>
</cp:coreProperties>
</file>