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075C598-211F-45BC-B645-43F30A81157B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71FC3B2-B029-48B0-95EC-AF22A0041249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2625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C598-211F-45BC-B645-43F30A81157B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C3B2-B029-48B0-95EC-AF22A0041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598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C598-211F-45BC-B645-43F30A81157B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C3B2-B029-48B0-95EC-AF22A0041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96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C598-211F-45BC-B645-43F30A81157B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C3B2-B029-48B0-95EC-AF22A0041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543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C598-211F-45BC-B645-43F30A81157B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C3B2-B029-48B0-95EC-AF22A0041249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05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C598-211F-45BC-B645-43F30A81157B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C3B2-B029-48B0-95EC-AF22A0041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17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C598-211F-45BC-B645-43F30A81157B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C3B2-B029-48B0-95EC-AF22A0041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0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C598-211F-45BC-B645-43F30A81157B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C3B2-B029-48B0-95EC-AF22A0041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06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C598-211F-45BC-B645-43F30A81157B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C3B2-B029-48B0-95EC-AF22A0041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81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C598-211F-45BC-B645-43F30A81157B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C3B2-B029-48B0-95EC-AF22A0041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44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C598-211F-45BC-B645-43F30A81157B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C3B2-B029-48B0-95EC-AF22A0041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924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075C598-211F-45BC-B645-43F30A81157B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71FC3B2-B029-48B0-95EC-AF22A0041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33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FB9D28-128D-40C9-B895-8ED146BA4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082" y="-818148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latin typeface="Arial Black" panose="020B0A04020102020204" pitchFamily="34" charset="0"/>
              </a:rPr>
              <a:t>           </a:t>
            </a:r>
            <a:r>
              <a:rPr lang="pt-BR" sz="3200" dirty="0">
                <a:latin typeface="Impact" panose="020B0806030902050204" pitchFamily="34" charset="0"/>
              </a:rPr>
              <a:t>CAMADA DE REDE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74B19-7A74-49D5-A0EA-0D2669691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27362" y="6353175"/>
            <a:ext cx="9418320" cy="1691640"/>
          </a:xfrm>
        </p:spPr>
        <p:txBody>
          <a:bodyPr/>
          <a:lstStyle/>
          <a:p>
            <a:r>
              <a:rPr lang="pt-BR" dirty="0"/>
              <a:t>                              </a:t>
            </a:r>
            <a:r>
              <a:rPr lang="pt-BR" sz="1500" dirty="0">
                <a:solidFill>
                  <a:schemeClr val="tx1"/>
                </a:solidFill>
              </a:rPr>
              <a:t>RENATO FALLACI</a:t>
            </a:r>
          </a:p>
        </p:txBody>
      </p:sp>
    </p:spTree>
    <p:extLst>
      <p:ext uri="{BB962C8B-B14F-4D97-AF65-F5344CB8AC3E}">
        <p14:creationId xmlns:p14="http://schemas.microsoft.com/office/powerpoint/2010/main" val="283816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88408-B855-4768-B611-801CF02AF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595360" cy="1091565"/>
          </a:xfrm>
        </p:spPr>
        <p:txBody>
          <a:bodyPr>
            <a:normAutofit/>
          </a:bodyPr>
          <a:lstStyle/>
          <a:p>
            <a:r>
              <a:rPr lang="pt-BR" sz="3200" dirty="0"/>
              <a:t>                                    </a:t>
            </a:r>
            <a:r>
              <a:rPr lang="pt-BR" sz="3200" dirty="0">
                <a:latin typeface="Impact" panose="020B0806030902050204" pitchFamily="34" charset="0"/>
              </a:rPr>
              <a:t>NAT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888FCC-5ADF-42E1-8D2C-723F0EEE5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4747" y="1571625"/>
            <a:ext cx="8595360" cy="4351337"/>
          </a:xfrm>
        </p:spPr>
        <p:txBody>
          <a:bodyPr/>
          <a:lstStyle/>
          <a:p>
            <a:r>
              <a:rPr lang="pt-BR" dirty="0">
                <a:latin typeface="Bookman Old Style" panose="02050604050505020204" pitchFamily="18" charset="0"/>
              </a:rPr>
              <a:t>NAT e uma conversão de IP publico para privado podendo ter acesso  a outros servidores fora da rede interna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3452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A84128-8E5B-4D0A-AF0F-8F39FD448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44" y="429577"/>
            <a:ext cx="8571738" cy="939165"/>
          </a:xfrm>
        </p:spPr>
        <p:txBody>
          <a:bodyPr>
            <a:normAutofit/>
          </a:bodyPr>
          <a:lstStyle/>
          <a:p>
            <a:r>
              <a:rPr lang="pt-BR" sz="3200" dirty="0"/>
              <a:t>                                 </a:t>
            </a:r>
            <a:r>
              <a:rPr lang="pt-BR" sz="3200" dirty="0">
                <a:latin typeface="Impact" panose="020B0806030902050204" pitchFamily="34" charset="0"/>
              </a:rPr>
              <a:t> IPV6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BDE589-A6FB-4A80-81AE-AC9E5B03F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672" y="1368742"/>
            <a:ext cx="8595360" cy="4351337"/>
          </a:xfrm>
        </p:spPr>
        <p:txBody>
          <a:bodyPr/>
          <a:lstStyle/>
          <a:p>
            <a:r>
              <a:rPr lang="pt-BR" dirty="0">
                <a:latin typeface="Bookman Old Style" panose="02050604050505020204" pitchFamily="18" charset="0"/>
              </a:rPr>
              <a:t>O IPV6 ele e a versão mas recentes dos protocolos da internet;                       A sua função e  de identificar dispositivos na internet para que possam ser localizados.</a:t>
            </a:r>
          </a:p>
        </p:txBody>
      </p:sp>
    </p:spTree>
    <p:extLst>
      <p:ext uri="{BB962C8B-B14F-4D97-AF65-F5344CB8AC3E}">
        <p14:creationId xmlns:p14="http://schemas.microsoft.com/office/powerpoint/2010/main" val="1061116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8EA14-C7A6-4EB9-908A-F265C0301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234" y="70485"/>
            <a:ext cx="8632698" cy="986790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Bahnschrift Light SemiCondensed" panose="020B0502040204020203" pitchFamily="34" charset="0"/>
              </a:rPr>
              <a:t>                                            </a:t>
            </a:r>
            <a:r>
              <a:rPr lang="pt-BR" sz="3200" dirty="0">
                <a:latin typeface="Impact" panose="020B0806030902050204" pitchFamily="34" charset="0"/>
              </a:rPr>
              <a:t>ARP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6161CB-0649-4F71-A39B-E344DCBA6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822" y="1400175"/>
            <a:ext cx="8595360" cy="4351337"/>
          </a:xfrm>
        </p:spPr>
        <p:txBody>
          <a:bodyPr/>
          <a:lstStyle/>
          <a:p>
            <a:r>
              <a:rPr lang="pt-BR" dirty="0">
                <a:latin typeface="Bookman Old Style" panose="02050604050505020204" pitchFamily="18" charset="0"/>
              </a:rPr>
              <a:t>ARP (Addres resolution protocolo, e um protocolo de redução de endereços) </a:t>
            </a:r>
          </a:p>
          <a:p>
            <a:r>
              <a:rPr lang="pt-BR" dirty="0">
                <a:latin typeface="Bookman Old Style" panose="02050604050505020204" pitchFamily="18" charset="0"/>
              </a:rPr>
              <a:t>A sua solicitação ela e transmitida em broadcast(um método de transferência de mensagem para todos os receptores) e a resposta ARP em unicast (a forma de envio de informações para apenas um único destino).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3606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896F4-573D-4850-ACFC-26D6C3E45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595360" cy="1024890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Bahnschrift Light SemiCondensed" panose="020B0502040204020203" pitchFamily="34" charset="0"/>
              </a:rPr>
              <a:t>                        </a:t>
            </a:r>
            <a:r>
              <a:rPr lang="pt-BR" sz="3200" dirty="0">
                <a:latin typeface="Impact" panose="020B0806030902050204" pitchFamily="34" charset="0"/>
              </a:rPr>
              <a:t>ENTREGA DE ENCAMINHAMENTO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21A92A-F111-4260-BB62-62BF322C9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24025"/>
            <a:ext cx="8595360" cy="4351337"/>
          </a:xfrm>
        </p:spPr>
        <p:txBody>
          <a:bodyPr/>
          <a:lstStyle/>
          <a:p>
            <a:r>
              <a:rPr lang="pt-BR" dirty="0">
                <a:latin typeface="Bookman Old Style" panose="02050604050505020204" pitchFamily="18" charset="0"/>
              </a:rPr>
              <a:t>O seu destino final ele e um host que esta ligada a uma roda física do entregador;</a:t>
            </a:r>
          </a:p>
          <a:p>
            <a:r>
              <a:rPr lang="pt-BR" dirty="0">
                <a:latin typeface="Bookman Old Style" panose="02050604050505020204" pitchFamily="18" charset="0"/>
              </a:rPr>
              <a:t>O seus Encaminhamento e feito através da tabela assim encontrando a melhor rota.</a:t>
            </a:r>
          </a:p>
          <a:p>
            <a:r>
              <a:rPr lang="pt-BR" dirty="0">
                <a:latin typeface="Bookman Old Style" panose="02050604050505020204" pitchFamily="18" charset="0"/>
              </a:rPr>
              <a:t>O seu roteamento e utilizado toda vez que a uma mudança no protocolo de um roteamento pegando sua mudança e salvando Automaticamente.</a:t>
            </a:r>
          </a:p>
        </p:txBody>
      </p:sp>
    </p:spTree>
    <p:extLst>
      <p:ext uri="{BB962C8B-B14F-4D97-AF65-F5344CB8AC3E}">
        <p14:creationId xmlns:p14="http://schemas.microsoft.com/office/powerpoint/2010/main" val="2294991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9BA12-95FC-4ED0-8951-9E5F9BE39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0"/>
            <a:ext cx="9692640" cy="1325562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Impact" panose="020B0806030902050204" pitchFamily="34" charset="0"/>
              </a:rPr>
              <a:t>O QUE 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DA398E-4264-4D72-87F4-D4BF3D7A8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747" y="1447800"/>
            <a:ext cx="8595360" cy="4351337"/>
          </a:xfrm>
        </p:spPr>
        <p:txBody>
          <a:bodyPr/>
          <a:lstStyle/>
          <a:p>
            <a:r>
              <a:rPr lang="pt-BR" dirty="0">
                <a:latin typeface="Bookman Old Style" panose="02050604050505020204" pitchFamily="18" charset="0"/>
              </a:rPr>
              <a:t>Todos os pacotes que saem e passam pelo roteador NAT que substitui o  endereço de origem do pacote do endereço global.</a:t>
            </a:r>
          </a:p>
          <a:p>
            <a:endParaRPr lang="pt-BR" dirty="0">
              <a:latin typeface="Bookman Old Style" panose="02050604050505020204" pitchFamily="18" charset="0"/>
            </a:endParaRPr>
          </a:p>
          <a:p>
            <a:r>
              <a:rPr lang="pt-BR" dirty="0">
                <a:latin typeface="Bookman Old Style" panose="02050604050505020204" pitchFamily="18" charset="0"/>
              </a:rPr>
              <a:t>Todos os endereços que passam pelo NAT ele substitui o endereço de destino correspondente.</a:t>
            </a:r>
          </a:p>
          <a:p>
            <a:endParaRPr lang="pt-BR" dirty="0">
              <a:latin typeface="Bookman Old Style" panose="02050604050505020204" pitchFamily="18" charset="0"/>
            </a:endParaRPr>
          </a:p>
          <a:p>
            <a:r>
              <a:rPr lang="pt-BR" dirty="0">
                <a:latin typeface="Bookman Old Style" panose="02050604050505020204" pitchFamily="18" charset="0"/>
              </a:rPr>
              <a:t>Uma da camada mas importante e a enlace</a:t>
            </a:r>
          </a:p>
        </p:txBody>
      </p:sp>
    </p:spTree>
    <p:extLst>
      <p:ext uri="{BB962C8B-B14F-4D97-AF65-F5344CB8AC3E}">
        <p14:creationId xmlns:p14="http://schemas.microsoft.com/office/powerpoint/2010/main" val="190837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18F680-78CF-43CD-ABAC-73D9AD64A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047" y="127635"/>
            <a:ext cx="9692640" cy="1325562"/>
          </a:xfrm>
        </p:spPr>
        <p:txBody>
          <a:bodyPr>
            <a:normAutofit/>
          </a:bodyPr>
          <a:lstStyle/>
          <a:p>
            <a:r>
              <a:rPr lang="pt-BR" sz="3200" b="1" dirty="0">
                <a:latin typeface="Impact" panose="020B0806030902050204" pitchFamily="34" charset="0"/>
              </a:rPr>
              <a:t>PARA QUE SERVE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C7BD58-31BB-4B33-9AA2-74B90349A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Bookman Old Style" panose="02050604050505020204" pitchFamily="18" charset="0"/>
              </a:rPr>
              <a:t>Ela e responsável pelo encaminhamento de dados através de interligação de redes </a:t>
            </a:r>
          </a:p>
        </p:txBody>
      </p:sp>
    </p:spTree>
    <p:extLst>
      <p:ext uri="{BB962C8B-B14F-4D97-AF65-F5344CB8AC3E}">
        <p14:creationId xmlns:p14="http://schemas.microsoft.com/office/powerpoint/2010/main" val="2951595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82CAA-CE67-49EC-8302-7856464F8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997" y="0"/>
            <a:ext cx="9692640" cy="1325562"/>
          </a:xfrm>
        </p:spPr>
        <p:txBody>
          <a:bodyPr>
            <a:normAutofit/>
          </a:bodyPr>
          <a:lstStyle/>
          <a:p>
            <a:r>
              <a:rPr lang="pt-BR" sz="3200" b="1" dirty="0">
                <a:latin typeface="Impact" panose="020B0806030902050204" pitchFamily="34" charset="0"/>
              </a:rPr>
              <a:t>PRINCIPAIS PROTOCOLOS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CD9A19-B778-4BEB-828E-3BEED3227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8997" y="1428750"/>
            <a:ext cx="8595360" cy="4351337"/>
          </a:xfrm>
        </p:spPr>
        <p:txBody>
          <a:bodyPr/>
          <a:lstStyle/>
          <a:p>
            <a:endParaRPr lang="pt-BR" dirty="0"/>
          </a:p>
          <a:p>
            <a:r>
              <a:rPr lang="pt-BR" dirty="0">
                <a:latin typeface="Bookman Old Style" panose="02050604050505020204" pitchFamily="18" charset="0"/>
              </a:rPr>
              <a:t>O principal protocolo e o IP</a:t>
            </a:r>
          </a:p>
          <a:p>
            <a:r>
              <a:rPr lang="pt-BR" dirty="0">
                <a:latin typeface="Bookman Old Style" panose="02050604050505020204" pitchFamily="18" charset="0"/>
              </a:rPr>
              <a:t>Existem o primeiro que mapeia endereço lógicos em endereço físico.</a:t>
            </a:r>
          </a:p>
          <a:p>
            <a:r>
              <a:rPr lang="pt-BR" dirty="0">
                <a:latin typeface="Bookman Old Style" panose="02050604050505020204" pitchFamily="18" charset="0"/>
              </a:rPr>
              <a:t>O segundo mapeia endereço físico em endereço logico.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6936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BAE9D-0475-4106-A4FB-17E17E733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063" y="428624"/>
            <a:ext cx="9144000" cy="1011237"/>
          </a:xfrm>
        </p:spPr>
        <p:txBody>
          <a:bodyPr anchor="ctr">
            <a:normAutofit/>
          </a:bodyPr>
          <a:lstStyle/>
          <a:p>
            <a:pPr algn="just"/>
            <a:r>
              <a:rPr lang="pt-BR" sz="3200" b="1" dirty="0"/>
              <a:t>                                   </a:t>
            </a:r>
            <a:r>
              <a:rPr lang="pt-BR" sz="3200" b="1" dirty="0">
                <a:latin typeface="Impact" panose="020B0806030902050204" pitchFamily="34" charset="0"/>
              </a:rPr>
              <a:t> IPV4</a:t>
            </a:r>
          </a:p>
        </p:txBody>
      </p:sp>
      <p:graphicFrame>
        <p:nvGraphicFramePr>
          <p:cNvPr id="12" name="Espaço Reservado para Conteúdo 11">
            <a:extLst>
              <a:ext uri="{FF2B5EF4-FFF2-40B4-BE49-F238E27FC236}">
                <a16:creationId xmlns:a16="http://schemas.microsoft.com/office/drawing/2014/main" id="{3F516C50-0BBF-41D8-869D-C98D4299D6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7012559"/>
              </p:ext>
            </p:extLst>
          </p:nvPr>
        </p:nvGraphicFramePr>
        <p:xfrm>
          <a:off x="1462088" y="2205750"/>
          <a:ext cx="8594724" cy="24465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32454">
                  <a:extLst>
                    <a:ext uri="{9D8B030D-6E8A-4147-A177-3AD203B41FA5}">
                      <a16:colId xmlns:a16="http://schemas.microsoft.com/office/drawing/2014/main" val="751612920"/>
                    </a:ext>
                  </a:extLst>
                </a:gridCol>
                <a:gridCol w="1432454">
                  <a:extLst>
                    <a:ext uri="{9D8B030D-6E8A-4147-A177-3AD203B41FA5}">
                      <a16:colId xmlns:a16="http://schemas.microsoft.com/office/drawing/2014/main" val="2146505770"/>
                    </a:ext>
                  </a:extLst>
                </a:gridCol>
                <a:gridCol w="1432454">
                  <a:extLst>
                    <a:ext uri="{9D8B030D-6E8A-4147-A177-3AD203B41FA5}">
                      <a16:colId xmlns:a16="http://schemas.microsoft.com/office/drawing/2014/main" val="2264257537"/>
                    </a:ext>
                  </a:extLst>
                </a:gridCol>
                <a:gridCol w="1432454">
                  <a:extLst>
                    <a:ext uri="{9D8B030D-6E8A-4147-A177-3AD203B41FA5}">
                      <a16:colId xmlns:a16="http://schemas.microsoft.com/office/drawing/2014/main" val="2543775402"/>
                    </a:ext>
                  </a:extLst>
                </a:gridCol>
                <a:gridCol w="1432454">
                  <a:extLst>
                    <a:ext uri="{9D8B030D-6E8A-4147-A177-3AD203B41FA5}">
                      <a16:colId xmlns:a16="http://schemas.microsoft.com/office/drawing/2014/main" val="3551932568"/>
                    </a:ext>
                  </a:extLst>
                </a:gridCol>
                <a:gridCol w="1432454">
                  <a:extLst>
                    <a:ext uri="{9D8B030D-6E8A-4147-A177-3AD203B41FA5}">
                      <a16:colId xmlns:a16="http://schemas.microsoft.com/office/drawing/2014/main" val="66263515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Bookman Old Style" panose="02050604050505020204" pitchFamily="18" charset="0"/>
                        </a:rPr>
                        <a:t>CLASSE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Bookman Old Style" panose="02050604050505020204" pitchFamily="18" charset="0"/>
                        </a:rPr>
                        <a:t>PRIMEIRO          OCTETO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Bookman Old Style" panose="02050604050505020204" pitchFamily="18" charset="0"/>
                        </a:rPr>
                        <a:t>N-REDES-H-    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Bookman Old Style" panose="02050604050505020204" pitchFamily="18" charset="0"/>
                        </a:rPr>
                        <a:t>MASCARA-      FIXA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Bookman Old Style" panose="02050604050505020204" pitchFamily="18" charset="0"/>
                        </a:rPr>
                        <a:t>N-REDES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Bookman Old Style" panose="02050604050505020204" pitchFamily="18" charset="0"/>
                        </a:rPr>
                        <a:t>ENDEREÇO POR REDES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566486"/>
                  </a:ext>
                </a:extLst>
              </a:tr>
              <a:tr h="560310">
                <a:tc>
                  <a:txBody>
                    <a:bodyPr/>
                    <a:lstStyle/>
                    <a:p>
                      <a:r>
                        <a:rPr lang="pt-BR" dirty="0"/>
                        <a:t>       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        1-126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       N.H.H.H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        255.0.0.0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  </a:t>
                      </a:r>
                      <a:r>
                        <a:rPr lang="pt-BR" sz="1100" dirty="0"/>
                        <a:t>        126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    </a:t>
                      </a:r>
                      <a:r>
                        <a:rPr lang="pt-BR" sz="1100" dirty="0"/>
                        <a:t>16.777.216</a:t>
                      </a:r>
                    </a:p>
                    <a:p>
                      <a:r>
                        <a:rPr lang="pt-BR" sz="1100" dirty="0"/>
                        <a:t>           (2^24)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960748"/>
                  </a:ext>
                </a:extLst>
              </a:tr>
              <a:tr h="560310">
                <a:tc>
                  <a:txBody>
                    <a:bodyPr/>
                    <a:lstStyle/>
                    <a:p>
                      <a:r>
                        <a:rPr lang="pt-BR" dirty="0"/>
                        <a:t>       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     </a:t>
                      </a:r>
                      <a:r>
                        <a:rPr lang="pt-BR" sz="1200" dirty="0"/>
                        <a:t>128-191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    </a:t>
                      </a:r>
                      <a:r>
                        <a:rPr lang="pt-BR" sz="1100" dirty="0"/>
                        <a:t>N.N.H.H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     </a:t>
                      </a:r>
                      <a:r>
                        <a:rPr lang="pt-BR" sz="1100" dirty="0"/>
                        <a:t>255.255.0.0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           16.382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    </a:t>
                      </a:r>
                      <a:r>
                        <a:rPr lang="pt-BR" sz="1100" dirty="0"/>
                        <a:t>65.536.</a:t>
                      </a:r>
                    </a:p>
                    <a:p>
                      <a:r>
                        <a:rPr lang="pt-BR" sz="1100" dirty="0"/>
                        <a:t>       (2.^16)</a:t>
                      </a:r>
                      <a:r>
                        <a:rPr lang="pt-BR" dirty="0"/>
                        <a:t>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5257"/>
                  </a:ext>
                </a:extLst>
              </a:tr>
              <a:tr h="560310">
                <a:tc>
                  <a:txBody>
                    <a:bodyPr/>
                    <a:lstStyle/>
                    <a:p>
                      <a:r>
                        <a:rPr lang="pt-BR" dirty="0"/>
                        <a:t>       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     </a:t>
                      </a:r>
                      <a:r>
                        <a:rPr lang="pt-BR" sz="1100" dirty="0"/>
                        <a:t>192-223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    </a:t>
                      </a:r>
                      <a:r>
                        <a:rPr lang="pt-BR" sz="1100" dirty="0"/>
                        <a:t>N.N.NH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     </a:t>
                      </a:r>
                      <a:r>
                        <a:rPr lang="pt-BR" sz="1100" dirty="0"/>
                        <a:t>255.255.255.0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     </a:t>
                      </a:r>
                      <a:r>
                        <a:rPr lang="pt-BR" sz="1100" dirty="0"/>
                        <a:t>2.097.150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    </a:t>
                      </a:r>
                      <a:r>
                        <a:rPr lang="pt-BR" sz="1100" dirty="0"/>
                        <a:t>2.097.150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377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448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DE959-59C9-4C58-9518-325E19A56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595360" cy="1034415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Impact" panose="020B0806030902050204" pitchFamily="34" charset="0"/>
              </a:rPr>
              <a:t>NEID E HOST 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5A0447-B89C-4E42-B045-291E9597F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097" y="1485900"/>
            <a:ext cx="8595360" cy="4351337"/>
          </a:xfrm>
        </p:spPr>
        <p:txBody>
          <a:bodyPr/>
          <a:lstStyle/>
          <a:p>
            <a:endParaRPr lang="pt-BR" i="1" dirty="0">
              <a:latin typeface="Book Antiqua" panose="02040602050305030304" pitchFamily="18" charset="0"/>
            </a:endParaRPr>
          </a:p>
          <a:p>
            <a:r>
              <a:rPr lang="pt-BR" i="1" dirty="0">
                <a:latin typeface="Bookman Old Style" panose="02050604050505020204" pitchFamily="18" charset="0"/>
              </a:rPr>
              <a:t>EXEMPLO:</a:t>
            </a:r>
          </a:p>
          <a:p>
            <a:r>
              <a:rPr lang="pt-BR" i="1" dirty="0">
                <a:latin typeface="Book Antiqua" panose="02040602050305030304" pitchFamily="18" charset="0"/>
              </a:rPr>
              <a:t>210.23.96.12</a:t>
            </a:r>
          </a:p>
          <a:p>
            <a:pPr marL="0" indent="0">
              <a:buNone/>
            </a:pPr>
            <a:endParaRPr lang="pt-BR" i="1" dirty="0">
              <a:latin typeface="Book Antiqua" panose="02040602050305030304" pitchFamily="18" charset="0"/>
            </a:endParaRPr>
          </a:p>
          <a:p>
            <a:endParaRPr lang="pt-BR" i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239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F9546-AB75-40C9-B22B-1F68061D9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-99219"/>
            <a:ext cx="8607552" cy="1404143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Impact" panose="020B0806030902050204" pitchFamily="34" charset="0"/>
              </a:rPr>
              <a:t>NOTAÇÃO CIDR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7BA57F-BB32-4B39-A4B5-B14351E22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4064" y="1447800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210.23.96.12: 01001011.11111000.11111110.11110000</a:t>
            </a:r>
          </a:p>
          <a:p>
            <a:pPr marL="0" indent="0">
              <a:buNone/>
            </a:pPr>
            <a:endParaRPr lang="pt-BR" dirty="0"/>
          </a:p>
          <a:p>
            <a:endParaRPr lang="pt-BR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05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C27E1-22BE-4302-B266-C814CAFF3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57823"/>
            <a:ext cx="8595360" cy="1015365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Impact" panose="020B0806030902050204" pitchFamily="34" charset="0"/>
              </a:rPr>
              <a:t>COMO IDENTIFICAR O 1 E ULTOMO IP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5CC0E3-9E3F-49A0-9FC4-C7FCEF5E7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77169"/>
            <a:ext cx="8595360" cy="3903662"/>
          </a:xfrm>
        </p:spPr>
        <p:txBody>
          <a:bodyPr/>
          <a:lstStyle/>
          <a:p>
            <a:r>
              <a:rPr lang="pt-BR" dirty="0">
                <a:latin typeface="Bookman Old Style" panose="02050604050505020204" pitchFamily="18" charset="0"/>
              </a:rPr>
              <a:t>O primeiro e servido e para rede.</a:t>
            </a:r>
          </a:p>
          <a:p>
            <a:r>
              <a:rPr lang="pt-BR" dirty="0">
                <a:latin typeface="Bookman Old Style" panose="02050604050505020204" pitchFamily="18" charset="0"/>
              </a:rPr>
              <a:t>O ultimo IP e para broadcast.</a:t>
            </a:r>
          </a:p>
        </p:txBody>
      </p:sp>
      <p:pic>
        <p:nvPicPr>
          <p:cNvPr id="3074" name="Picture 2" descr="Broadcasting (rede de computadores) – Wikipédia, a enciclopédia livre">
            <a:extLst>
              <a:ext uri="{FF2B5EF4-FFF2-40B4-BE49-F238E27FC236}">
                <a16:creationId xmlns:a16="http://schemas.microsoft.com/office/drawing/2014/main" id="{3DA550B4-393A-4E19-91F9-A2CD7C215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229" y="3071177"/>
            <a:ext cx="5368671" cy="308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544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E5FC26-8CD2-4A78-92A1-EF0E70025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595360" cy="948690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Impact" panose="020B0806030902050204" pitchFamily="34" charset="0"/>
              </a:rPr>
              <a:t>                                                          DHCP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F932B0-0A25-4322-B2E1-E722B1EBB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638300"/>
            <a:ext cx="8595360" cy="4351337"/>
          </a:xfrm>
        </p:spPr>
        <p:txBody>
          <a:bodyPr/>
          <a:lstStyle/>
          <a:p>
            <a:r>
              <a:rPr lang="pt-BR" dirty="0">
                <a:latin typeface="Bookman Old Style" panose="02050604050505020204" pitchFamily="18" charset="0"/>
              </a:rPr>
              <a:t>E um protocolo que fornece o host IP  pro fornecedor com o seu endereço de IP e outras configurações relacionadas exemplo: Mascara de sub-rede.</a:t>
            </a:r>
          </a:p>
        </p:txBody>
      </p:sp>
      <p:pic>
        <p:nvPicPr>
          <p:cNvPr id="4098" name="Picture 2" descr="O que é DHCP? Entenda para que serve esse servidor e seu funcionamento |  Roteadores | TechTudo">
            <a:extLst>
              <a:ext uri="{FF2B5EF4-FFF2-40B4-BE49-F238E27FC236}">
                <a16:creationId xmlns:a16="http://schemas.microsoft.com/office/drawing/2014/main" id="{D06648B6-D81C-455A-8FE7-FAA2C5328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55937"/>
            <a:ext cx="622935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127117"/>
      </p:ext>
    </p:extLst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Exibir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Exibi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500</TotalTime>
  <Words>402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2" baseType="lpstr">
      <vt:lpstr>Arial</vt:lpstr>
      <vt:lpstr>Arial Black</vt:lpstr>
      <vt:lpstr>Bahnschrift Light SemiCondensed</vt:lpstr>
      <vt:lpstr>Book Antiqua</vt:lpstr>
      <vt:lpstr>Bookman Old Style</vt:lpstr>
      <vt:lpstr>Century Schoolbook</vt:lpstr>
      <vt:lpstr>Impact</vt:lpstr>
      <vt:lpstr>Wingdings 2</vt:lpstr>
      <vt:lpstr>Exibir</vt:lpstr>
      <vt:lpstr>           CAMADA DE REDE</vt:lpstr>
      <vt:lpstr>O QUE E</vt:lpstr>
      <vt:lpstr>PARA QUE SERVE</vt:lpstr>
      <vt:lpstr>PRINCIPAIS PROTOCOLOS </vt:lpstr>
      <vt:lpstr>                                    IPV4</vt:lpstr>
      <vt:lpstr>NEID E HOST ID</vt:lpstr>
      <vt:lpstr>NOTAÇÃO CIDR</vt:lpstr>
      <vt:lpstr>COMO IDENTIFICAR O 1 E ULTOMO IP</vt:lpstr>
      <vt:lpstr>                                                          DHCP</vt:lpstr>
      <vt:lpstr>                                    NAT</vt:lpstr>
      <vt:lpstr>                                  IPV6</vt:lpstr>
      <vt:lpstr>                                            ARP</vt:lpstr>
      <vt:lpstr>                        ENTREGA DE ENCAMINHAMENTO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CAMADA DE REDE</dc:title>
  <dc:creator>RENATO FALLACI</dc:creator>
  <cp:lastModifiedBy>RENATO FALLACI</cp:lastModifiedBy>
  <cp:revision>18</cp:revision>
  <dcterms:created xsi:type="dcterms:W3CDTF">2023-05-10T11:28:51Z</dcterms:created>
  <dcterms:modified xsi:type="dcterms:W3CDTF">2023-10-11T18:56:24Z</dcterms:modified>
</cp:coreProperties>
</file>