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9144EA-9643-4C72-871E-88CACF84DC3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D27C16-5D54-46FC-ACC5-EBF319D245F4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64607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44EA-9643-4C72-871E-88CACF84DC3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C16-5D54-46FC-ACC5-EBF319D24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44EA-9643-4C72-871E-88CACF84DC3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C16-5D54-46FC-ACC5-EBF319D24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38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44EA-9643-4C72-871E-88CACF84DC3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C16-5D54-46FC-ACC5-EBF319D24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57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9144EA-9643-4C72-871E-88CACF84DC3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27C16-5D54-46FC-ACC5-EBF319D245F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9232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44EA-9643-4C72-871E-88CACF84DC3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C16-5D54-46FC-ACC5-EBF319D24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0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44EA-9643-4C72-871E-88CACF84DC3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C16-5D54-46FC-ACC5-EBF319D24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5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44EA-9643-4C72-871E-88CACF84DC3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C16-5D54-46FC-ACC5-EBF319D24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0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44EA-9643-4C72-871E-88CACF84DC3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C16-5D54-46FC-ACC5-EBF319D24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68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9144EA-9643-4C72-871E-88CACF84DC3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27C16-5D54-46FC-ACC5-EBF319D245F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59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9144EA-9643-4C72-871E-88CACF84DC3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27C16-5D54-46FC-ACC5-EBF319D245F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87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9144EA-9643-4C72-871E-88CACF84DC3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7D27C16-5D54-46FC-ACC5-EBF319D245F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54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ítulo 1">
            <a:extLst>
              <a:ext uri="{FF2B5EF4-FFF2-40B4-BE49-F238E27FC236}">
                <a16:creationId xmlns:a16="http://schemas.microsoft.com/office/drawing/2014/main" id="{67100132-2A88-477C-8316-0DB5447CF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35" y="68942"/>
            <a:ext cx="8361229" cy="2098226"/>
          </a:xfrm>
          <a:ln>
            <a:solidFill>
              <a:schemeClr val="tx1"/>
            </a:solidFill>
          </a:ln>
        </p:spPr>
        <p:txBody>
          <a:bodyPr/>
          <a:lstStyle/>
          <a:p>
            <a:br>
              <a:rPr lang="pt-BR" sz="3200" dirty="0">
                <a:latin typeface="Arial Black" panose="020B0A04020102020204" pitchFamily="34" charset="0"/>
              </a:rPr>
            </a:br>
            <a:br>
              <a:rPr lang="pt-BR" sz="3200" dirty="0">
                <a:latin typeface="Arial Black" panose="020B0A04020102020204" pitchFamily="34" charset="0"/>
              </a:rPr>
            </a:br>
            <a:br>
              <a:rPr lang="pt-BR" sz="3200" dirty="0">
                <a:latin typeface="Arial Black" panose="020B0A04020102020204" pitchFamily="34" charset="0"/>
              </a:rPr>
            </a:br>
            <a:br>
              <a:rPr lang="pt-BR" sz="3200" dirty="0">
                <a:latin typeface="Arial Black" panose="020B0A04020102020204" pitchFamily="34" charset="0"/>
              </a:rPr>
            </a:br>
            <a:br>
              <a:rPr lang="pt-BR" sz="3200" dirty="0">
                <a:latin typeface="Arial Black" panose="020B0A04020102020204" pitchFamily="34" charset="0"/>
              </a:rPr>
            </a:br>
            <a:br>
              <a:rPr lang="pt-BR" sz="3200" dirty="0">
                <a:latin typeface="Arial Black" panose="020B0A04020102020204" pitchFamily="34" charset="0"/>
              </a:rPr>
            </a:br>
            <a:br>
              <a:rPr lang="pt-BR" sz="3200" dirty="0">
                <a:latin typeface="Arial Black" panose="020B0A04020102020204" pitchFamily="34" charset="0"/>
              </a:rPr>
            </a:br>
            <a:br>
              <a:rPr lang="pt-BR" sz="3200" dirty="0">
                <a:latin typeface="Arial Black" panose="020B0A04020102020204" pitchFamily="34" charset="0"/>
              </a:rPr>
            </a:br>
            <a:br>
              <a:rPr lang="pt-BR" sz="3200" dirty="0">
                <a:latin typeface="Arial Black" panose="020B0A04020102020204" pitchFamily="34" charset="0"/>
              </a:rPr>
            </a:br>
            <a:br>
              <a:rPr lang="pt-BR" sz="3200" dirty="0">
                <a:latin typeface="Arial Black" panose="020B0A04020102020204" pitchFamily="34" charset="0"/>
              </a:rPr>
            </a:br>
            <a:br>
              <a:rPr lang="pt-BR" sz="3200" dirty="0">
                <a:latin typeface="Arial Black" panose="020B0A04020102020204" pitchFamily="34" charset="0"/>
              </a:rPr>
            </a:br>
            <a:r>
              <a:rPr lang="pt-BR" sz="3200" dirty="0">
                <a:latin typeface="Arial Black" panose="020B0A04020102020204" pitchFamily="34" charset="0"/>
              </a:rPr>
              <a:t>camada de transporte</a:t>
            </a:r>
            <a:br>
              <a:rPr lang="pt-BR" sz="3200" dirty="0">
                <a:latin typeface="Arial Black" panose="020B0A04020102020204" pitchFamily="34" charset="0"/>
              </a:rPr>
            </a:br>
            <a:br>
              <a:rPr lang="pt-BR" sz="3200" dirty="0">
                <a:latin typeface="Arial Black" panose="020B0A04020102020204" pitchFamily="34" charset="0"/>
              </a:rPr>
            </a:br>
            <a:endParaRPr lang="pt-BR" sz="3200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155901-34A8-4F2C-A676-130AF0AEA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6123" y="5438849"/>
            <a:ext cx="6831673" cy="1086237"/>
          </a:xfrm>
        </p:spPr>
        <p:txBody>
          <a:bodyPr>
            <a:normAutofit/>
          </a:bodyPr>
          <a:lstStyle/>
          <a:p>
            <a:pPr algn="r"/>
            <a:r>
              <a:rPr lang="pt-BR" sz="1500" dirty="0"/>
              <a:t>RENATO FALLACI</a:t>
            </a:r>
          </a:p>
        </p:txBody>
      </p:sp>
      <p:pic>
        <p:nvPicPr>
          <p:cNvPr id="6" name="Gráfico 5" descr="Ciclo com pessoas">
            <a:extLst>
              <a:ext uri="{FF2B5EF4-FFF2-40B4-BE49-F238E27FC236}">
                <a16:creationId xmlns:a16="http://schemas.microsoft.com/office/drawing/2014/main" id="{ED5C9C3F-172F-4E3D-90D7-4E3F610F0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5565" y="581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0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818FA-5908-4253-A035-D7745840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478" y="481614"/>
            <a:ext cx="9601200" cy="1485900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 Black" panose="020B0A04020102020204" pitchFamily="34" charset="0"/>
              </a:rPr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2883F0-7EC6-4567-B703-3E3C7809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478" y="1529919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Bodoni MT" panose="02070603080606020203" pitchFamily="18" charset="0"/>
              </a:rPr>
              <a:t>A camada de transporte ela e responsável pela transferência de dados</a:t>
            </a:r>
          </a:p>
          <a:p>
            <a:pPr marL="0" indent="0">
              <a:buNone/>
            </a:pPr>
            <a:r>
              <a:rPr lang="pt-BR" dirty="0">
                <a:latin typeface="Bodoni MT" panose="02070603080606020203" pitchFamily="18" charset="0"/>
              </a:rPr>
              <a:t>Entre duas maquinas que irão se comunicar.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Gráfico 4" descr="Computador">
            <a:extLst>
              <a:ext uri="{FF2B5EF4-FFF2-40B4-BE49-F238E27FC236}">
                <a16:creationId xmlns:a16="http://schemas.microsoft.com/office/drawing/2014/main" id="{28D77169-EF2E-4E24-A3EA-8B586C41A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6600" y="3552825"/>
            <a:ext cx="2057400" cy="166687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5BD510A-2BBE-44EA-AA10-80E78B9528FE}"/>
              </a:ext>
            </a:extLst>
          </p:cNvPr>
          <p:cNvCxnSpPr>
            <a:cxnSpLocks/>
          </p:cNvCxnSpPr>
          <p:nvPr/>
        </p:nvCxnSpPr>
        <p:spPr>
          <a:xfrm>
            <a:off x="5095875" y="4386262"/>
            <a:ext cx="283845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áfico 10" descr="Computador">
            <a:extLst>
              <a:ext uri="{FF2B5EF4-FFF2-40B4-BE49-F238E27FC236}">
                <a16:creationId xmlns:a16="http://schemas.microsoft.com/office/drawing/2014/main" id="{B92EB374-539B-4A68-8A79-8D2476A27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6" y="3661206"/>
            <a:ext cx="20574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93ED7-738F-4BCE-BA70-274DA0A8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 Black" panose="020B0A04020102020204" pitchFamily="34" charset="0"/>
              </a:rPr>
              <a:t>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B6638B-07C9-465D-AA9E-C2EFA935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8031"/>
            <a:ext cx="9601200" cy="3581400"/>
          </a:xfrm>
        </p:spPr>
        <p:txBody>
          <a:bodyPr/>
          <a:lstStyle/>
          <a:p>
            <a:r>
              <a:rPr lang="pt-BR" dirty="0">
                <a:latin typeface="Bodoni MT" panose="02070603080606020203" pitchFamily="18" charset="0"/>
              </a:rPr>
              <a:t>A camada serve para duas redes se comunicarem entres as outras exemplo disso troca ou  receber dados</a:t>
            </a:r>
          </a:p>
        </p:txBody>
      </p:sp>
    </p:spTree>
    <p:extLst>
      <p:ext uri="{BB962C8B-B14F-4D97-AF65-F5344CB8AC3E}">
        <p14:creationId xmlns:p14="http://schemas.microsoft.com/office/powerpoint/2010/main" val="48903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6ED3-E11A-42F8-B0BF-2F4E9AD1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2635"/>
            <a:ext cx="9601200" cy="974324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PRINCIPAIS PROTOCOLO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0E460-8E7B-47E4-AAEF-E90CEF45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17829"/>
            <a:ext cx="9601200" cy="3581400"/>
          </a:xfrm>
        </p:spPr>
        <p:txBody>
          <a:bodyPr/>
          <a:lstStyle/>
          <a:p>
            <a:r>
              <a:rPr lang="pt-BR" dirty="0">
                <a:latin typeface="Bodoni MT" panose="02070603080606020203" pitchFamily="18" charset="0"/>
              </a:rPr>
              <a:t>Uns dos principais protocolos e o udp( user datagram protocol)e o tcp</a:t>
            </a:r>
          </a:p>
          <a:p>
            <a:r>
              <a:rPr lang="pt-BR" dirty="0">
                <a:latin typeface="Bodoni MT" panose="02070603080606020203" pitchFamily="18" charset="0"/>
              </a:rPr>
              <a:t>Outros tipos que existem são: FTP,  SMTP, HTTP Entre outros...</a:t>
            </a:r>
          </a:p>
        </p:txBody>
      </p:sp>
    </p:spTree>
    <p:extLst>
      <p:ext uri="{BB962C8B-B14F-4D97-AF65-F5344CB8AC3E}">
        <p14:creationId xmlns:p14="http://schemas.microsoft.com/office/powerpoint/2010/main" val="311850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FC006-26B6-4E74-89B9-17D82899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 Black" panose="020B0A04020102020204" pitchFamily="34" charset="0"/>
              </a:rPr>
              <a:t>                     POR QUE EXISTE CONGESTIONAMENTO?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94172-9D5D-4425-8A72-8B360C89F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866" y="1256190"/>
            <a:ext cx="9601200" cy="3581400"/>
          </a:xfrm>
        </p:spPr>
        <p:txBody>
          <a:bodyPr/>
          <a:lstStyle/>
          <a:p>
            <a:r>
              <a:rPr lang="pt-BR" dirty="0">
                <a:latin typeface="Bodoni MT" panose="02070603080606020203" pitchFamily="18" charset="0"/>
              </a:rPr>
              <a:t>Os congestionamentos existem por conta do excesso de maquinas tentando acessar exemplo: um site .</a:t>
            </a:r>
          </a:p>
          <a:p>
            <a:r>
              <a:rPr lang="pt-BR" dirty="0">
                <a:latin typeface="Bodoni MT" panose="02070603080606020203" pitchFamily="18" charset="0"/>
              </a:rPr>
              <a:t>Isso se da pela falta da banda larga(largura de banda) podendo gerar lags.</a:t>
            </a:r>
          </a:p>
        </p:txBody>
      </p:sp>
    </p:spTree>
    <p:extLst>
      <p:ext uri="{BB962C8B-B14F-4D97-AF65-F5344CB8AC3E}">
        <p14:creationId xmlns:p14="http://schemas.microsoft.com/office/powerpoint/2010/main" val="131107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40335-1CA0-47E0-B1ED-C0875C05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 Black" panose="020B0A04020102020204" pitchFamily="34" charset="0"/>
              </a:rPr>
              <a:t>                   DESEMPENHO DE REDE ATRASO X CARGA........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2B50BF-1B09-4CD5-8C72-30E0AC46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highlight>
                  <a:srgbClr val="C0C0C0"/>
                </a:highlight>
                <a:latin typeface="Arial Black" panose="020B0A04020102020204" pitchFamily="34" charset="0"/>
              </a:rPr>
              <a:t>ATRAS0:  </a:t>
            </a:r>
            <a:r>
              <a:rPr lang="pt-BR" dirty="0">
                <a:latin typeface="Bodoni MT" panose="02070603080606020203" pitchFamily="18" charset="0"/>
              </a:rPr>
              <a:t>O aumento na carga de camada da rede pode leva o atraso devido ao congestionamento e a limitação de tais recurso.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highlight>
                <a:srgbClr val="C0C0C0"/>
              </a:highligh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pt-BR" dirty="0">
                <a:highlight>
                  <a:srgbClr val="C0C0C0"/>
                </a:highlight>
                <a:latin typeface="Bodoni MT" panose="02070603080606020203" pitchFamily="18" charset="0"/>
              </a:rPr>
              <a:t>THROUGHPUGT CARGA:  </a:t>
            </a:r>
            <a:r>
              <a:rPr lang="pt-BR" dirty="0">
                <a:latin typeface="Bodoni MT" panose="02070603080606020203" pitchFamily="18" charset="0"/>
              </a:rPr>
              <a:t>Quando houver um aumento de carga no trafego de dados o Throughput ele pode acabar sendo afetado pois a largura da rede se torna insuficiente</a:t>
            </a:r>
          </a:p>
        </p:txBody>
      </p:sp>
    </p:spTree>
    <p:extLst>
      <p:ext uri="{BB962C8B-B14F-4D97-AF65-F5344CB8AC3E}">
        <p14:creationId xmlns:p14="http://schemas.microsoft.com/office/powerpoint/2010/main" val="164904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236E0-E134-4C2F-91F8-A33879A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229" y="247650"/>
            <a:ext cx="10737542" cy="1485900"/>
          </a:xfrm>
        </p:spPr>
        <p:txBody>
          <a:bodyPr>
            <a:normAutofit/>
          </a:bodyPr>
          <a:lstStyle/>
          <a:p>
            <a:pPr algn="ctr"/>
            <a:r>
              <a:rPr lang="pt-BR" sz="2000" dirty="0">
                <a:latin typeface="Arial Black" panose="020B0A04020102020204" pitchFamily="34" charset="0"/>
              </a:rPr>
              <a:t>CONTROLE DE CONEXÃO SERVIÇO ORIENTADO A CONEXÃO E SEM                                                                                            CONEXÃO.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D0FFA-99D2-4ABA-B322-9C6174DFC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392818"/>
            <a:ext cx="9601200" cy="3581400"/>
          </a:xfrm>
        </p:spPr>
        <p:txBody>
          <a:bodyPr/>
          <a:lstStyle/>
          <a:p>
            <a:r>
              <a:rPr lang="pt-BR" dirty="0">
                <a:latin typeface="Bodoni MT" panose="02070603080606020203" pitchFamily="18" charset="0"/>
              </a:rPr>
              <a:t>O orientado a conexão ele garante que os dados sejam entregue ao destinatário em </a:t>
            </a:r>
          </a:p>
          <a:p>
            <a:pPr marL="0" indent="0">
              <a:buNone/>
            </a:pPr>
            <a:r>
              <a:rPr lang="pt-BR" dirty="0">
                <a:latin typeface="Bodoni MT" panose="02070603080606020203" pitchFamily="18" charset="0"/>
              </a:rPr>
              <a:t>Seguinte ordem e completos, já o não orientado ele não garante isso.</a:t>
            </a:r>
          </a:p>
        </p:txBody>
      </p:sp>
    </p:spTree>
    <p:extLst>
      <p:ext uri="{BB962C8B-B14F-4D97-AF65-F5344CB8AC3E}">
        <p14:creationId xmlns:p14="http://schemas.microsoft.com/office/powerpoint/2010/main" val="330289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488CD-5028-47E6-9010-6C4FEA09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5506"/>
            <a:ext cx="9601200" cy="1485900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 Black" panose="020B0A04020102020204" pitchFamily="34" charset="0"/>
              </a:rPr>
              <a:t>COMO  E REALIZADO O ENDEREÇAMENTO NA CAMADA DE    </a:t>
            </a:r>
            <a:br>
              <a:rPr lang="pt-BR" sz="2000" dirty="0">
                <a:latin typeface="Arial Black" panose="020B0A04020102020204" pitchFamily="34" charset="0"/>
              </a:rPr>
            </a:br>
            <a:r>
              <a:rPr lang="pt-BR" sz="2000" dirty="0">
                <a:latin typeface="Arial Black" panose="020B0A04020102020204" pitchFamily="34" charset="0"/>
              </a:rPr>
              <a:t>                                    TRANSPORTE?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ECEB2-66D9-41A3-80BB-374808C7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111" y="1069759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Bodoni MT" panose="02070603080606020203" pitchFamily="18" charset="0"/>
              </a:rPr>
              <a:t>O endereçamento se da por meio de portas de serviço um exemplo disso apartamento     (números).</a:t>
            </a:r>
          </a:p>
        </p:txBody>
      </p:sp>
      <p:pic>
        <p:nvPicPr>
          <p:cNvPr id="6" name="Gráfico 5" descr="Lupa">
            <a:extLst>
              <a:ext uri="{FF2B5EF4-FFF2-40B4-BE49-F238E27FC236}">
                <a16:creationId xmlns:a16="http://schemas.microsoft.com/office/drawing/2014/main" id="{94872DA0-9B8A-487B-B7AC-E58A6D022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54406">
            <a:off x="6848475" y="2340471"/>
            <a:ext cx="914400" cy="914400"/>
          </a:xfrm>
          <a:prstGeom prst="rect">
            <a:avLst/>
          </a:prstGeom>
        </p:spPr>
      </p:pic>
      <p:pic>
        <p:nvPicPr>
          <p:cNvPr id="8" name="Gráfico 7" descr="Cidade">
            <a:extLst>
              <a:ext uri="{FF2B5EF4-FFF2-40B4-BE49-F238E27FC236}">
                <a16:creationId xmlns:a16="http://schemas.microsoft.com/office/drawing/2014/main" id="{6DE75DD4-B762-4885-99A8-2DD7F641C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1126" y="2704082"/>
            <a:ext cx="1109535" cy="14859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1B1DCC3-6D46-4237-8ECF-1F7FA82EA66C}"/>
              </a:ext>
            </a:extLst>
          </p:cNvPr>
          <p:cNvSpPr txBox="1"/>
          <p:nvPr/>
        </p:nvSpPr>
        <p:spPr>
          <a:xfrm>
            <a:off x="6718743" y="3105834"/>
            <a:ext cx="4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04B756-4FFE-47BA-905E-2EE0F43DE61B}"/>
              </a:ext>
            </a:extLst>
          </p:cNvPr>
          <p:cNvSpPr txBox="1"/>
          <p:nvPr/>
        </p:nvSpPr>
        <p:spPr>
          <a:xfrm>
            <a:off x="5663395" y="3352439"/>
            <a:ext cx="10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8306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EBC8F-F9C0-406C-931E-BCC32F62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283464"/>
            <a:ext cx="9601200" cy="1485900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 Black" panose="020B0A04020102020204" pitchFamily="34" charset="0"/>
              </a:rPr>
              <a:t>COMENTE O QUE É E COMO SE ULTILIZA O                                    </a:t>
            </a:r>
            <a:r>
              <a:rPr lang="pt-BR" sz="2400" dirty="0">
                <a:latin typeface="Arial Black" panose="020B0A04020102020204" pitchFamily="34" charset="0"/>
              </a:rPr>
              <a:t>                                                                                             </a:t>
            </a:r>
            <a:br>
              <a:rPr lang="pt-BR" sz="2400" dirty="0">
                <a:latin typeface="Arial Black" panose="020B0A04020102020204" pitchFamily="34" charset="0"/>
              </a:rPr>
            </a:br>
            <a:br>
              <a:rPr lang="pt-BR" sz="2400" dirty="0">
                <a:latin typeface="Arial Black" panose="020B0A04020102020204" pitchFamily="34" charset="0"/>
              </a:rPr>
            </a:br>
            <a:r>
              <a:rPr lang="pt-BR" sz="2400" dirty="0">
                <a:latin typeface="Arial Black" panose="020B0A04020102020204" pitchFamily="34" charset="0"/>
              </a:rPr>
              <a:t>                      </a:t>
            </a:r>
            <a:r>
              <a:rPr lang="pt-BR" sz="3000" dirty="0">
                <a:latin typeface="Arial Black" panose="020B0A04020102020204" pitchFamily="34" charset="0"/>
              </a:rPr>
              <a:t>PROTOCOLO UDP E TCP.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4037A-96E1-4CDE-92AA-109CEC61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975104"/>
            <a:ext cx="9601200" cy="3581400"/>
          </a:xfrm>
        </p:spPr>
        <p:txBody>
          <a:bodyPr>
            <a:normAutofit/>
          </a:bodyPr>
          <a:lstStyle/>
          <a:p>
            <a:r>
              <a:rPr lang="pt-BR" dirty="0">
                <a:latin typeface="Bodoni MT" panose="02070603080606020203" pitchFamily="18" charset="0"/>
              </a:rPr>
              <a:t>O UDP ele elimina as partes de verificação de erros, quando um app utiliza UDP os pacotes eles são enviados unicamente para um destinatário.</a:t>
            </a:r>
          </a:p>
          <a:p>
            <a:r>
              <a:rPr lang="pt-BR" dirty="0">
                <a:latin typeface="Bodoni MT" panose="02070603080606020203" pitchFamily="18" charset="0"/>
              </a:rPr>
              <a:t>Para utilizar o dispositivo e o servidor devem sincronizar os pacotes antes do inicio da comunicação assim podendo transferir conexão.</a:t>
            </a:r>
          </a:p>
        </p:txBody>
      </p:sp>
    </p:spTree>
    <p:extLst>
      <p:ext uri="{BB962C8B-B14F-4D97-AF65-F5344CB8AC3E}">
        <p14:creationId xmlns:p14="http://schemas.microsoft.com/office/powerpoint/2010/main" val="23284905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141</TotalTime>
  <Words>326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Bodoni MT</vt:lpstr>
      <vt:lpstr>Franklin Gothic Book</vt:lpstr>
      <vt:lpstr>Cortar</vt:lpstr>
      <vt:lpstr>           camada de transporte  </vt:lpstr>
      <vt:lpstr>O QUE É?</vt:lpstr>
      <vt:lpstr>PARA QUE SERVE?</vt:lpstr>
      <vt:lpstr>PRINCIPAIS PROTOCOLO</vt:lpstr>
      <vt:lpstr>                     POR QUE EXISTE CONGESTIONAMENTO?</vt:lpstr>
      <vt:lpstr>                   DESEMPENHO DE REDE ATRASO X CARGA........</vt:lpstr>
      <vt:lpstr>CONTROLE DE CONEXÃO SERVIÇO ORIENTADO A CONEXÃO E SEM                                                                                            CONEXÃO.</vt:lpstr>
      <vt:lpstr>COMO  E REALIZADO O ENDEREÇAMENTO NA CAMADA DE                                         TRANSPORTE?</vt:lpstr>
      <vt:lpstr>COMENTE O QUE É E COMO SE ULTILIZA O                                                                                                                                                         PROTOCOLO UDP E TCP.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transporte</dc:title>
  <dc:creator>RENATO FALLACI</dc:creator>
  <cp:lastModifiedBy>RENATO FALLACI</cp:lastModifiedBy>
  <cp:revision>9</cp:revision>
  <dcterms:created xsi:type="dcterms:W3CDTF">2023-05-15T14:59:52Z</dcterms:created>
  <dcterms:modified xsi:type="dcterms:W3CDTF">2023-05-15T17:20:53Z</dcterms:modified>
</cp:coreProperties>
</file>