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4" r:id="rId5"/>
    <p:sldId id="265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692E599-68A5-4EE5-91AC-1B2C8AAD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DBF69C8C-E374-4494-A748-3A6C0B249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DE98C25A-36A2-46BC-B4A6-F61D229A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AA10-2ABC-4B4B-8D21-F8F1068AB6FF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0A4BC77B-C682-478C-8C48-20D6F0CCD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0F822A44-1FAB-404C-843F-C89D090A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1F4B-DD8A-4B91-A425-97E6DA47565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7434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FF772BA-7F29-4360-83E1-AAFBDF39D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577C9389-28AC-4EF6-8DBA-72A10867E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3F4F40B2-E6E6-4EB3-A683-D0B6601AC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AA10-2ABC-4B4B-8D21-F8F1068AB6FF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C15D5B74-E584-490D-8676-EA185A512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114B1A9B-E5BA-46E9-8917-64892A93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1F4B-DD8A-4B91-A425-97E6DA47565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1098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FB4C34C9-4285-4273-B481-2335EA8FE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F57D40A6-A0D5-4E9C-BF75-BC354FDB3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A1E00084-7310-412D-8982-B710E8390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AA10-2ABC-4B4B-8D21-F8F1068AB6FF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C768A506-E96D-4E9F-B212-B0D10636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8C722402-F184-4CB3-8DAA-C1539FE1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1F4B-DD8A-4B91-A425-97E6DA47565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7361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1112769-F063-4870-B6C7-19BBCBB5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76B26E2-13ED-4116-B6A4-3AF9C202A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FA529C3-1A34-48A6-BB79-B450A663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AA10-2ABC-4B4B-8D21-F8F1068AB6FF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2F85328E-32AE-46E2-8273-F0448E62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6BB7DBB-7189-4313-9BCC-FC358DCF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1F4B-DD8A-4B91-A425-97E6DA47565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6235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E7E7B1C-2F79-4A69-95CA-0EC4AED10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9F4456CF-441D-49AE-AE5F-66DF0D35A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9E33D6E8-40CF-413D-A84E-DFAFDBD1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AA10-2ABC-4B4B-8D21-F8F1068AB6FF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5DC9D377-96BC-448F-98D9-0A3F2812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7CC29340-08D9-4751-801F-7AE1D180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1F4B-DD8A-4B91-A425-97E6DA47565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74127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AD2B90D-2C7A-4833-AEB1-A096B57A7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E5CAB57-B95E-4453-8562-DC661E86D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B694264D-1C53-45A4-9967-C935F14F7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7415BE69-FEE8-4CFE-845D-E28049FF7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AA10-2ABC-4B4B-8D21-F8F1068AB6FF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08F5243E-ADC3-4440-AA3B-6B0D8862F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4A9D4D04-2740-4FB6-9901-25731D11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1F4B-DD8A-4B91-A425-97E6DA47565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19050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7691739-8161-4351-9A22-26772E70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2A9FA416-A434-49AB-87FB-118288652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CA41E59-7DED-4985-A9C3-0CBD1438F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469C6236-6F84-409C-82D2-28758C101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90586B82-AAB3-4177-9292-5C5281427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FAC76FA2-23E8-4298-A526-30D11B832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AA10-2ABC-4B4B-8D21-F8F1068AB6FF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07A85A7F-4377-4D80-9642-589FF8D1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356766E8-A49C-4F04-85C5-58071235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1F4B-DD8A-4B91-A425-97E6DA47565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7726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4DEBEC8-DC24-4E47-B602-BA13E633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5E36EF5D-54FB-4048-A7FF-57DA14DD9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AA10-2ABC-4B4B-8D21-F8F1068AB6FF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3FA6F3B3-3826-4CE2-AFE4-E4C0B46C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6448F340-D38B-46EF-AC86-226D72BB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1F4B-DD8A-4B91-A425-97E6DA47565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3545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903BAF61-FECD-4F95-9343-82BDF5C34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AA10-2ABC-4B4B-8D21-F8F1068AB6FF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F9CEE225-DCA2-448D-BFF9-B62F925F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38F94A40-E0FC-4E86-859E-4929E20F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1F4B-DD8A-4B91-A425-97E6DA47565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2433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3880305-0E05-45BB-8320-3B813F834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32F5E5C-3C50-4231-9736-CDCE39F02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541B171D-6108-4734-AD3A-3C4853772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664BF404-EB69-4930-A571-8496F1CF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AA10-2ABC-4B4B-8D21-F8F1068AB6FF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0E390F54-02E4-4B3E-9D83-3F8A71022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709C88F2-F02F-4154-BD7F-5B6C29A6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1F4B-DD8A-4B91-A425-97E6DA47565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3030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BF8142B-B2B8-4096-8ADE-DC1A5BA3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789B61DF-328B-4795-99D7-79A29116B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0115BCC3-7DA2-4A0B-9EC1-71DE3BCA3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8EF58447-CC0E-4487-9D2C-85B9A5A7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AA10-2ABC-4B4B-8D21-F8F1068AB6FF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99D9C653-4060-47FF-83EB-2D395C5C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DCC22AB5-B3D8-4E5F-8FAB-C5E98C3E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1F4B-DD8A-4B91-A425-97E6DA47565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8308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4711CDF8-E921-4DBE-9C83-3095E5949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3BAD10E6-ED86-4A4F-AC49-4D59A9223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4BC3DB9D-3BA2-4BEA-8ABB-531390F3D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2AA10-2ABC-4B4B-8D21-F8F1068AB6FF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1BE84587-D007-4444-91AF-ECEE8FAE6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67FA12FC-6C74-4E2D-B51B-081ED5E53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41F4B-DD8A-4B91-A425-97E6DA47565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7693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2903C696-CAA1-4A59-B3EE-9F6374C2A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hr-HR" sz="2000" dirty="0">
                <a:solidFill>
                  <a:srgbClr val="080808"/>
                </a:solidFill>
              </a:rPr>
              <a:t>Renato Gracin</a:t>
            </a: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A4C0CA9-7345-418F-98A6-A133BDF02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hr-HR" sz="3600">
                <a:solidFill>
                  <a:srgbClr val="080808"/>
                </a:solidFill>
              </a:rPr>
              <a:t>Selekcija značajki ne označenog skupa podataka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75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F358D8C-BD59-4694-B0D0-098E1BBE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b="1" dirty="0"/>
              <a:t>Metode omotača za grupiranje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AB54E70-4928-4DAD-9BA9-DFADED50F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464" y="2282825"/>
            <a:ext cx="10515600" cy="4351338"/>
          </a:xfrm>
        </p:spPr>
        <p:txBody>
          <a:bodyPr/>
          <a:lstStyle/>
          <a:p>
            <a:r>
              <a:rPr lang="hr-HR" b="1" dirty="0" err="1"/>
              <a:t>Sparse</a:t>
            </a:r>
            <a:r>
              <a:rPr lang="hr-HR" b="1" dirty="0"/>
              <a:t> </a:t>
            </a:r>
            <a:r>
              <a:rPr lang="hr-HR" b="1" dirty="0" err="1"/>
              <a:t>clustering</a:t>
            </a:r>
            <a:r>
              <a:rPr lang="hr-HR" b="1" dirty="0"/>
              <a:t> </a:t>
            </a:r>
            <a:r>
              <a:rPr lang="hr-HR" dirty="0"/>
              <a:t>- </a:t>
            </a:r>
            <a:r>
              <a:rPr lang="hr-H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kada broj podataka u skupu podataka je manji od broja značajki</a:t>
            </a:r>
            <a:r>
              <a:rPr lang="hr-HR" dirty="0"/>
              <a:t> </a:t>
            </a:r>
          </a:p>
          <a:p>
            <a:r>
              <a:rPr lang="hr-HR" b="1" dirty="0"/>
              <a:t>LFBSS - </a:t>
            </a:r>
            <a:r>
              <a:rPr lang="hr-HR" dirty="0"/>
              <a:t>Pronalazi više optimalnih </a:t>
            </a:r>
            <a:r>
              <a:rPr lang="hr-HR" dirty="0" err="1"/>
              <a:t>podskupova</a:t>
            </a:r>
            <a:r>
              <a:rPr lang="hr-HR" dirty="0"/>
              <a:t> značajki za grupiranje</a:t>
            </a:r>
            <a:endParaRPr lang="hr-HR" b="1" dirty="0"/>
          </a:p>
          <a:p>
            <a:r>
              <a:rPr lang="hr-HR" b="1" dirty="0" err="1"/>
              <a:t>Feature</a:t>
            </a:r>
            <a:r>
              <a:rPr lang="hr-HR" b="1" dirty="0"/>
              <a:t> </a:t>
            </a:r>
            <a:r>
              <a:rPr lang="hr-HR" b="1" dirty="0" err="1"/>
              <a:t>weighing</a:t>
            </a:r>
            <a:r>
              <a:rPr lang="hr-HR" b="1" dirty="0"/>
              <a:t> K-</a:t>
            </a:r>
            <a:r>
              <a:rPr lang="hr-HR" b="1" dirty="0" err="1"/>
              <a:t>means</a:t>
            </a:r>
            <a:r>
              <a:rPr lang="hr-HR" b="1" dirty="0"/>
              <a:t> </a:t>
            </a:r>
            <a:r>
              <a:rPr lang="hr-HR" dirty="0"/>
              <a:t> -  razne varijacije k-</a:t>
            </a:r>
            <a:r>
              <a:rPr lang="hr-HR" dirty="0" err="1"/>
              <a:t>means</a:t>
            </a:r>
            <a:r>
              <a:rPr lang="hr-HR" dirty="0"/>
              <a:t> algoritama</a:t>
            </a: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350778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B43C56B-A13E-4504-8981-C01214B3C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48" y="-385156"/>
            <a:ext cx="11781818" cy="1325563"/>
          </a:xfrm>
        </p:spPr>
        <p:txBody>
          <a:bodyPr>
            <a:normAutofit/>
          </a:bodyPr>
          <a:lstStyle/>
          <a:p>
            <a:r>
              <a:rPr lang="hr-HR" b="1" dirty="0"/>
              <a:t>Lokalna selekcija značajki bazirana na CRIT</a:t>
            </a:r>
            <a:r>
              <a:rPr lang="en-US" b="1" dirty="0"/>
              <a:t> (LFSBSS)</a:t>
            </a:r>
            <a:endParaRPr lang="hr-HR" b="1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9C6BA07B-40D2-4D91-99DF-12D1D39ED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53" y="551300"/>
            <a:ext cx="10522895" cy="4351338"/>
          </a:xfrm>
        </p:spPr>
        <p:txBody>
          <a:bodyPr>
            <a:normAutofit/>
          </a:bodyPr>
          <a:lstStyle/>
          <a:p>
            <a:r>
              <a:rPr lang="hr-HR" sz="2200" b="1" dirty="0"/>
              <a:t>Problematika</a:t>
            </a:r>
          </a:p>
          <a:p>
            <a:pPr lvl="1"/>
            <a:r>
              <a:rPr lang="hr-HR" sz="1800" dirty="0"/>
              <a:t>Postoji 2 ili više podskupa značajki koji zasebno kvalitetno grupiraju</a:t>
            </a:r>
          </a:p>
          <a:p>
            <a:pPr lvl="1"/>
            <a:r>
              <a:rPr lang="hr-HR" sz="1800" dirty="0"/>
              <a:t>Selekcijom svih značajki koje pridonose dobrom grupiranju dobiti ćemo podskup koji nemože ukupno dobro grupirati skupo podataka u sve klastere međutim podjelom podskupa na više njih može</a:t>
            </a:r>
          </a:p>
          <a:p>
            <a:pPr lvl="1"/>
            <a:r>
              <a:rPr lang="hr-HR" sz="1800" dirty="0"/>
              <a:t>Potreban lokalizirana selekcija značajki koja će identificirati više distinktnih </a:t>
            </a:r>
            <a:r>
              <a:rPr lang="hr-HR" sz="1800" dirty="0" err="1"/>
              <a:t>podskupova</a:t>
            </a:r>
            <a:r>
              <a:rPr lang="hr-HR" sz="1800" dirty="0"/>
              <a:t> značajki kao rješenje</a:t>
            </a:r>
          </a:p>
          <a:p>
            <a:r>
              <a:rPr lang="hr-HR" sz="2200" b="1" dirty="0"/>
              <a:t>Metodologija</a:t>
            </a:r>
          </a:p>
          <a:p>
            <a:pPr lvl="1"/>
            <a:r>
              <a:rPr lang="hr-HR" sz="1800" dirty="0"/>
              <a:t>Izračunaj </a:t>
            </a:r>
            <a:r>
              <a:rPr lang="hr-HR" sz="1800" dirty="0" err="1"/>
              <a:t>klustere</a:t>
            </a:r>
            <a:r>
              <a:rPr lang="hr-HR" sz="1800" dirty="0"/>
              <a:t> za čitavi skup podataka</a:t>
            </a:r>
          </a:p>
          <a:p>
            <a:pPr lvl="1"/>
            <a:r>
              <a:rPr lang="hr-HR" sz="1800" dirty="0"/>
              <a:t>Iteracijom algoritma pretraživanja odabira prema nazad izračunaj završni skup značajki za svaki klaster</a:t>
            </a:r>
          </a:p>
          <a:p>
            <a:pPr lvl="1"/>
            <a:endParaRPr lang="hr-HR" sz="1800" dirty="0"/>
          </a:p>
          <a:p>
            <a:pPr lvl="1"/>
            <a:endParaRPr lang="hr-HR" dirty="0"/>
          </a:p>
          <a:p>
            <a:endParaRPr lang="hr-HR" dirty="0"/>
          </a:p>
        </p:txBody>
      </p:sp>
      <p:pic>
        <p:nvPicPr>
          <p:cNvPr id="7" name="Slika 6" descr="Slika na kojoj se prikazuje tekst&#10;&#10;Opis je automatski generiran">
            <a:extLst>
              <a:ext uri="{FF2B5EF4-FFF2-40B4-BE49-F238E27FC236}">
                <a16:creationId xmlns:a16="http://schemas.microsoft.com/office/drawing/2014/main" id="{EF6E44FE-4807-4962-82CC-E77918CAF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816" y="3434699"/>
            <a:ext cx="4110860" cy="323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728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740FA3B-90D8-4490-BB18-87940ABD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b="1" dirty="0" err="1"/>
              <a:t>Feature</a:t>
            </a:r>
            <a:r>
              <a:rPr lang="hr-HR" b="1" dirty="0"/>
              <a:t> </a:t>
            </a:r>
            <a:r>
              <a:rPr lang="hr-HR" b="1" dirty="0" err="1"/>
              <a:t>weighing</a:t>
            </a:r>
            <a:r>
              <a:rPr lang="hr-HR" b="1" dirty="0"/>
              <a:t> K-</a:t>
            </a:r>
            <a:r>
              <a:rPr lang="hr-HR" b="1" dirty="0" err="1"/>
              <a:t>means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F87C95A-6FB2-4BDC-9676-FBDE728BD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817" y="1475429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hr-HR" b="1" dirty="0"/>
              <a:t>K-</a:t>
            </a:r>
            <a:r>
              <a:rPr lang="hr-HR" b="1" dirty="0" err="1"/>
              <a:t>means</a:t>
            </a:r>
            <a:r>
              <a:rPr lang="hr-HR" b="1" dirty="0"/>
              <a:t> </a:t>
            </a:r>
            <a:r>
              <a:rPr lang="hr-HR" b="1" dirty="0" err="1"/>
              <a:t>clustering</a:t>
            </a:r>
            <a:r>
              <a:rPr lang="hr-HR" b="1" dirty="0"/>
              <a:t> </a:t>
            </a:r>
            <a:r>
              <a:rPr lang="hr-HR" dirty="0"/>
              <a:t>- najpopularnijih tehnika grupiranja</a:t>
            </a:r>
          </a:p>
          <a:p>
            <a:r>
              <a:rPr lang="hr-HR" dirty="0"/>
              <a:t>Postoje</a:t>
            </a:r>
            <a:r>
              <a:rPr lang="hr-HR" b="1" dirty="0"/>
              <a:t> varijacije k-</a:t>
            </a:r>
            <a:r>
              <a:rPr lang="hr-HR" b="1" dirty="0" err="1"/>
              <a:t>means</a:t>
            </a:r>
            <a:r>
              <a:rPr lang="hr-HR" b="1" dirty="0"/>
              <a:t> </a:t>
            </a:r>
            <a:r>
              <a:rPr lang="hr-HR" dirty="0"/>
              <a:t>koje grupiraju </a:t>
            </a:r>
            <a:r>
              <a:rPr lang="hr-HR" dirty="0" err="1"/>
              <a:t>podatake</a:t>
            </a:r>
            <a:r>
              <a:rPr lang="hr-HR" dirty="0"/>
              <a:t> u </a:t>
            </a:r>
            <a:r>
              <a:rPr lang="hr-HR" b="1" dirty="0"/>
              <a:t>k</a:t>
            </a:r>
            <a:r>
              <a:rPr lang="hr-HR" dirty="0"/>
              <a:t> klastera te zatim svakoj značajci dodjeljuje težinu</a:t>
            </a:r>
          </a:p>
          <a:p>
            <a:pPr lvl="1"/>
            <a:r>
              <a:rPr lang="hr-HR" dirty="0"/>
              <a:t>Značajka koja </a:t>
            </a:r>
            <a:r>
              <a:rPr lang="hr-HR" b="1" dirty="0"/>
              <a:t>minimizira udaljenost unutar klastera </a:t>
            </a:r>
            <a:r>
              <a:rPr lang="hr-HR" dirty="0"/>
              <a:t>i </a:t>
            </a:r>
            <a:r>
              <a:rPr lang="hr-HR" b="1" dirty="0"/>
              <a:t>maksimizira udaljenost između klastera </a:t>
            </a:r>
            <a:r>
              <a:rPr lang="hr-HR" dirty="0"/>
              <a:t>je poželjna, stoga dobiva </a:t>
            </a:r>
            <a:r>
              <a:rPr lang="hr-HR" b="1" dirty="0"/>
              <a:t>veću težinu</a:t>
            </a:r>
            <a:r>
              <a:rPr lang="hr-HR" dirty="0"/>
              <a:t>.</a:t>
            </a:r>
          </a:p>
          <a:p>
            <a:r>
              <a:rPr lang="hr-HR" b="1" dirty="0"/>
              <a:t>Varijacije</a:t>
            </a:r>
            <a:r>
              <a:rPr lang="hr-HR" dirty="0"/>
              <a:t> k-</a:t>
            </a:r>
            <a:r>
              <a:rPr lang="hr-HR" dirty="0" err="1"/>
              <a:t>means</a:t>
            </a:r>
            <a:r>
              <a:rPr lang="hr-HR" dirty="0"/>
              <a:t> </a:t>
            </a:r>
          </a:p>
          <a:p>
            <a:pPr lvl="1"/>
            <a:r>
              <a:rPr lang="hr-HR" b="1" dirty="0"/>
              <a:t>Entropijsko (EWKM)</a:t>
            </a:r>
            <a:r>
              <a:rPr lang="hr-HR" dirty="0"/>
              <a:t> – postoji lokalizacija selekcije značajki</a:t>
            </a:r>
          </a:p>
          <a:p>
            <a:pPr lvl="2"/>
            <a:r>
              <a:rPr lang="hr-HR" dirty="0"/>
              <a:t>Izračunava težinu svake značajke u svakom klasteru uključivanjem težine entropija u ciljnoj funkciji k-srednje vrijednosti</a:t>
            </a:r>
          </a:p>
          <a:p>
            <a:pPr lvl="2"/>
            <a:r>
              <a:rPr lang="hr-HR" dirty="0" err="1"/>
              <a:t>Podskupovi</a:t>
            </a:r>
            <a:r>
              <a:rPr lang="hr-HR" dirty="0"/>
              <a:t> značajki koje odgovaraju svakom klasteru se odabiru na temelju te težine</a:t>
            </a:r>
          </a:p>
          <a:p>
            <a:pPr lvl="1"/>
            <a:r>
              <a:rPr lang="hr-HR" b="1" dirty="0"/>
              <a:t>Generalizirani Fisher</a:t>
            </a:r>
          </a:p>
          <a:p>
            <a:pPr lvl="2"/>
            <a:r>
              <a:rPr lang="hr-HR" dirty="0"/>
              <a:t>omjer koji minimizira omjer prosjeka izobličenja unutar klastera u odnosu na prosjek izobličenje između klastera </a:t>
            </a:r>
          </a:p>
          <a:p>
            <a:pPr lvl="2"/>
            <a:r>
              <a:rPr lang="hr-HR" dirty="0"/>
              <a:t>Generira nekoliko klastera kandidata, a onaj s minimalnim </a:t>
            </a:r>
            <a:r>
              <a:rPr lang="hr-HR" dirty="0" err="1"/>
              <a:t>Fisherovim</a:t>
            </a:r>
            <a:r>
              <a:rPr lang="hr-HR" dirty="0"/>
              <a:t> omjerom određen je kao konačni klaster</a:t>
            </a:r>
          </a:p>
        </p:txBody>
      </p:sp>
    </p:spTree>
    <p:extLst>
      <p:ext uri="{BB962C8B-B14F-4D97-AF65-F5344CB8AC3E}">
        <p14:creationId xmlns:p14="http://schemas.microsoft.com/office/powerpoint/2010/main" val="1137378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F49570E-C1D5-4A2D-87DB-0D50DC97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23" y="394308"/>
            <a:ext cx="11233826" cy="1325563"/>
          </a:xfrm>
        </p:spPr>
        <p:txBody>
          <a:bodyPr/>
          <a:lstStyle/>
          <a:p>
            <a:pPr algn="ctr"/>
            <a:r>
              <a:rPr lang="hr-HR" b="1" dirty="0"/>
              <a:t>Selekcija značajki primjenjiva na naš skup podataka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9E42B62-A1B5-4770-A89D-F4C4D31D8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728" y="1719871"/>
            <a:ext cx="10515600" cy="4351338"/>
          </a:xfrm>
        </p:spPr>
        <p:txBody>
          <a:bodyPr/>
          <a:lstStyle/>
          <a:p>
            <a:r>
              <a:rPr lang="hr-HR" dirty="0"/>
              <a:t>Koristiti </a:t>
            </a:r>
            <a:r>
              <a:rPr lang="hr-HR" b="1" dirty="0"/>
              <a:t>hibridni</a:t>
            </a:r>
            <a:r>
              <a:rPr lang="hr-HR" dirty="0"/>
              <a:t> selekciju značajki</a:t>
            </a:r>
          </a:p>
          <a:p>
            <a:pPr lvl="1"/>
            <a:r>
              <a:rPr lang="hr-HR" dirty="0"/>
              <a:t>Filter metoda</a:t>
            </a:r>
          </a:p>
          <a:p>
            <a:pPr lvl="2"/>
            <a:r>
              <a:rPr lang="hr-HR" dirty="0"/>
              <a:t>Pomoću </a:t>
            </a:r>
            <a:r>
              <a:rPr lang="hr-HR" b="1" dirty="0" err="1"/>
              <a:t>Laplacian</a:t>
            </a:r>
            <a:r>
              <a:rPr lang="hr-HR" b="1" dirty="0"/>
              <a:t> </a:t>
            </a:r>
            <a:r>
              <a:rPr lang="hr-HR" b="1" dirty="0" err="1"/>
              <a:t>score</a:t>
            </a:r>
            <a:r>
              <a:rPr lang="hr-HR" b="1" dirty="0"/>
              <a:t>-a </a:t>
            </a:r>
            <a:r>
              <a:rPr lang="hr-HR" dirty="0"/>
              <a:t>značajki izbaciti one s vrijednosti manjom od </a:t>
            </a:r>
            <a:r>
              <a:rPr lang="hr-HR" b="1" dirty="0"/>
              <a:t>0.9</a:t>
            </a:r>
          </a:p>
          <a:p>
            <a:pPr lvl="1"/>
            <a:r>
              <a:rPr lang="hr-HR" dirty="0"/>
              <a:t>Metoda omotača</a:t>
            </a:r>
          </a:p>
          <a:p>
            <a:pPr lvl="2"/>
            <a:r>
              <a:rPr lang="hr-HR" b="1" dirty="0"/>
              <a:t>Strategija pretraživanja</a:t>
            </a:r>
          </a:p>
          <a:p>
            <a:pPr lvl="3"/>
            <a:r>
              <a:rPr lang="hr-HR" dirty="0"/>
              <a:t>odabir prema naprijed</a:t>
            </a:r>
          </a:p>
          <a:p>
            <a:pPr lvl="2"/>
            <a:r>
              <a:rPr lang="hr-HR" dirty="0"/>
              <a:t> </a:t>
            </a:r>
            <a:r>
              <a:rPr lang="hr-HR" b="1" dirty="0"/>
              <a:t>Algoritam grupiranja </a:t>
            </a:r>
            <a:r>
              <a:rPr lang="hr-HR" dirty="0"/>
              <a:t>– koristi OPTICS uz posebne iteracije za različite ulazne parametre</a:t>
            </a:r>
          </a:p>
          <a:p>
            <a:pPr lvl="2"/>
            <a:r>
              <a:rPr lang="hr-H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hr-H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ndeksi evaluacije grupiranja</a:t>
            </a:r>
          </a:p>
          <a:p>
            <a:pPr lvl="3"/>
            <a:r>
              <a:rPr lang="hr-HR" dirty="0">
                <a:latin typeface="Calibri" panose="020F0502020204030204" pitchFamily="34" charset="0"/>
                <a:cs typeface="Times New Roman" panose="02020603050405020304" pitchFamily="18" charset="0"/>
              </a:rPr>
              <a:t>Kombinacijom više indeksa utvrđuje se uspješnost grupiranja za određeni podskup značajki</a:t>
            </a:r>
          </a:p>
          <a:p>
            <a:pPr lvl="3"/>
            <a:r>
              <a:rPr lang="hr-HR" dirty="0">
                <a:latin typeface="Calibri" panose="020F0502020204030204" pitchFamily="34" charset="0"/>
                <a:cs typeface="Times New Roman" panose="02020603050405020304" pitchFamily="18" charset="0"/>
              </a:rPr>
              <a:t>Shema glasanja preuzeta iz literature za indekse</a:t>
            </a:r>
            <a:r>
              <a:rPr lang="hr-H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HR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Silhouette</a:t>
            </a:r>
            <a:r>
              <a:rPr lang="hr-H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r-H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Davies–</a:t>
            </a:r>
            <a:r>
              <a:rPr lang="hr-HR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Bouldin</a:t>
            </a:r>
            <a:r>
              <a:rPr lang="hr-H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r-HR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Calinski</a:t>
            </a:r>
            <a:r>
              <a:rPr lang="hr-H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hr-HR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Harabasz</a:t>
            </a:r>
            <a:r>
              <a:rPr lang="hr-H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H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 </a:t>
            </a:r>
            <a:r>
              <a:rPr lang="hr-H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ovisno o vremenu računanja i druge</a:t>
            </a:r>
            <a:endParaRPr lang="hr-H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040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2847268-04F6-46A2-941B-E2FA7CC6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3464"/>
            <a:ext cx="10515600" cy="1325563"/>
          </a:xfrm>
        </p:spPr>
        <p:txBody>
          <a:bodyPr/>
          <a:lstStyle/>
          <a:p>
            <a:pPr algn="ctr"/>
            <a:r>
              <a:rPr lang="hr-HR" dirty="0"/>
              <a:t>Podjela metoda selekcija značajki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57ADC2C-4B07-43AC-A29B-AC46C51D3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812" y="619394"/>
            <a:ext cx="10515600" cy="5596579"/>
          </a:xfrm>
        </p:spPr>
        <p:txBody>
          <a:bodyPr>
            <a:normAutofit fontScale="92500" lnSpcReduction="10000"/>
          </a:bodyPr>
          <a:lstStyle/>
          <a:p>
            <a:r>
              <a:rPr lang="hr-HR" b="1" dirty="0"/>
              <a:t>Filter metode</a:t>
            </a:r>
          </a:p>
          <a:p>
            <a:pPr lvl="1"/>
            <a:r>
              <a:rPr lang="hr-H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hr-H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rocjena i rangiranje intrinzične vrijednosti svake značajke te </a:t>
            </a:r>
            <a:r>
              <a:rPr lang="hr-H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podskupova</a:t>
            </a:r>
            <a:r>
              <a:rPr lang="hr-H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značajki</a:t>
            </a:r>
          </a:p>
          <a:p>
            <a:pPr lvl="1"/>
            <a:r>
              <a:rPr lang="hr-H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hr-H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 klasifikacije uzima se u obzir odnos između značajki i </a:t>
            </a:r>
            <a:r>
              <a:rPr lang="hr-H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labela</a:t>
            </a:r>
            <a:endParaRPr lang="hr-HR" dirty="0"/>
          </a:p>
          <a:p>
            <a:pPr lvl="1"/>
            <a:r>
              <a:rPr lang="hr-H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hr-H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cjenjuju relevantnost i redundantnost skupa značajki </a:t>
            </a:r>
          </a:p>
          <a:p>
            <a:pPr lvl="1"/>
            <a:r>
              <a:rPr lang="hr-H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 uključuju algoritam strojnog učenja</a:t>
            </a:r>
            <a:endParaRPr lang="hr-HR" dirty="0"/>
          </a:p>
          <a:p>
            <a:r>
              <a:rPr lang="hr-HR" b="1" dirty="0"/>
              <a:t>Metode omotača (engl. </a:t>
            </a:r>
            <a:r>
              <a:rPr lang="hr-HR" b="1" i="1" dirty="0" err="1"/>
              <a:t>wraper</a:t>
            </a:r>
            <a:r>
              <a:rPr lang="hr-HR" b="1" dirty="0"/>
              <a:t>)</a:t>
            </a:r>
          </a:p>
          <a:p>
            <a:pPr lvl="1"/>
            <a:r>
              <a:rPr lang="hr-H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Uključuje algoritam strojnog učenja prije selekcije značajki</a:t>
            </a:r>
          </a:p>
          <a:p>
            <a:pPr lvl="1"/>
            <a:r>
              <a:rPr lang="hr-H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Izabire podskup značajki koji algoritam strojnog učenja najbolje grupira </a:t>
            </a:r>
          </a:p>
          <a:p>
            <a:pPr lvl="1"/>
            <a:r>
              <a:rPr lang="hr-H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Ovisi o izboru </a:t>
            </a:r>
            <a:r>
              <a:rPr lang="hr-HR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hiperparametara</a:t>
            </a:r>
            <a:r>
              <a:rPr lang="hr-H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algoritma strojnog učenja – broj klastera</a:t>
            </a:r>
          </a:p>
          <a:p>
            <a:pPr lvl="1"/>
            <a:r>
              <a:rPr lang="hr-HR" sz="1800" dirty="0"/>
              <a:t>Bolji rezultati od filter metoda međutim postoji mogućnost </a:t>
            </a:r>
            <a:r>
              <a:rPr lang="hr-HR" sz="1800" dirty="0" err="1"/>
              <a:t>overfittinga</a:t>
            </a:r>
            <a:endParaRPr lang="hr-HR" sz="1800" dirty="0"/>
          </a:p>
          <a:p>
            <a:r>
              <a:rPr lang="hr-HR" b="1" dirty="0"/>
              <a:t>Ugrađene metode (engl. </a:t>
            </a:r>
            <a:r>
              <a:rPr lang="hr-HR" b="1" i="1" dirty="0" err="1"/>
              <a:t>embedded</a:t>
            </a:r>
            <a:r>
              <a:rPr lang="hr-HR" b="1" dirty="0"/>
              <a:t>)</a:t>
            </a:r>
          </a:p>
          <a:p>
            <a:pPr lvl="1"/>
            <a:r>
              <a:rPr lang="hr-HR" sz="1800" dirty="0"/>
              <a:t>Selekcija značajki integrirana usred algoritma strojnog učenja</a:t>
            </a:r>
          </a:p>
          <a:p>
            <a:pPr lvl="1"/>
            <a:r>
              <a:rPr lang="hr-HR" sz="1800" dirty="0"/>
              <a:t>Algoritam bira značajke koristeći normalnu funkcionalnost algoritma ili dodaju novu</a:t>
            </a:r>
          </a:p>
          <a:p>
            <a:pPr lvl="1"/>
            <a:r>
              <a:rPr lang="hr-HR" sz="1800" dirty="0"/>
              <a:t>Najčešće koriste stabla odluke</a:t>
            </a:r>
          </a:p>
          <a:p>
            <a:r>
              <a:rPr lang="hr-HR" b="1" dirty="0"/>
              <a:t>Hibridne metode</a:t>
            </a:r>
          </a:p>
          <a:p>
            <a:pPr lvl="1"/>
            <a:r>
              <a:rPr lang="hr-HR" sz="1800" dirty="0"/>
              <a:t>Kombinira filter metode i metode omotača</a:t>
            </a:r>
          </a:p>
          <a:p>
            <a:pPr lvl="1"/>
            <a:r>
              <a:rPr lang="hr-HR" sz="1800" dirty="0"/>
              <a:t>Prvobitno filter metoda smanjuje skup značajki te metoda omotača izabere optimalni podskup smanjenog skupa</a:t>
            </a:r>
          </a:p>
        </p:txBody>
      </p:sp>
    </p:spTree>
    <p:extLst>
      <p:ext uri="{BB962C8B-B14F-4D97-AF65-F5344CB8AC3E}">
        <p14:creationId xmlns:p14="http://schemas.microsoft.com/office/powerpoint/2010/main" val="1085741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FFA79D6-0D03-43EF-9F9B-60DDB1800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646" y="-121258"/>
            <a:ext cx="10515600" cy="1325563"/>
          </a:xfrm>
        </p:spPr>
        <p:txBody>
          <a:bodyPr/>
          <a:lstStyle/>
          <a:p>
            <a:pPr algn="ctr"/>
            <a:r>
              <a:rPr lang="hr-HR" b="1" dirty="0"/>
              <a:t>Filter metode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D73BA77-3A00-46B0-82D6-BA2B6CEE8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05" y="872314"/>
            <a:ext cx="10515600" cy="4351338"/>
          </a:xfrm>
        </p:spPr>
        <p:txBody>
          <a:bodyPr>
            <a:normAutofit/>
          </a:bodyPr>
          <a:lstStyle/>
          <a:p>
            <a:r>
              <a:rPr lang="hr-HR" b="1" dirty="0"/>
              <a:t>Univarijantne</a:t>
            </a:r>
            <a:r>
              <a:rPr lang="hr-HR" dirty="0"/>
              <a:t> – evaluacija i rangiranje značajki zasebno</a:t>
            </a:r>
          </a:p>
          <a:p>
            <a:r>
              <a:rPr lang="hr-HR" b="1" dirty="0"/>
              <a:t>Multivarijantne</a:t>
            </a:r>
            <a:r>
              <a:rPr lang="hr-HR" dirty="0"/>
              <a:t> - evaluacija i rangiranje </a:t>
            </a:r>
            <a:r>
              <a:rPr lang="hr-HR" dirty="0" err="1"/>
              <a:t>podskupova</a:t>
            </a:r>
            <a:r>
              <a:rPr lang="hr-HR" dirty="0"/>
              <a:t> značajki</a:t>
            </a:r>
          </a:p>
          <a:p>
            <a:r>
              <a:rPr lang="hr-HR" dirty="0"/>
              <a:t>Koriste se kod </a:t>
            </a:r>
            <a:r>
              <a:rPr lang="hr-HR" b="1" dirty="0"/>
              <a:t>klasifikacije</a:t>
            </a:r>
            <a:r>
              <a:rPr lang="hr-HR" dirty="0"/>
              <a:t> (poznate </a:t>
            </a:r>
            <a:r>
              <a:rPr lang="hr-HR" dirty="0" err="1"/>
              <a:t>labele</a:t>
            </a:r>
            <a:r>
              <a:rPr lang="hr-HR" dirty="0"/>
              <a:t>):</a:t>
            </a:r>
          </a:p>
          <a:p>
            <a:pPr lvl="1"/>
            <a:r>
              <a:rPr lang="hr-HR" dirty="0"/>
              <a:t>Informacijska dobit, Omjer dobiti, </a:t>
            </a:r>
            <a:r>
              <a:rPr lang="hr-HR" dirty="0" err="1"/>
              <a:t>Chi</a:t>
            </a:r>
            <a:r>
              <a:rPr lang="hr-HR" dirty="0"/>
              <a:t> –</a:t>
            </a:r>
            <a:r>
              <a:rPr lang="hr-HR" dirty="0" err="1"/>
              <a:t>square</a:t>
            </a:r>
            <a:r>
              <a:rPr lang="hr-HR" dirty="0"/>
              <a:t>, Korelacija, Fisher </a:t>
            </a:r>
            <a:r>
              <a:rPr lang="hr-HR" dirty="0" err="1"/>
              <a:t>score</a:t>
            </a:r>
            <a:r>
              <a:rPr lang="hr-HR" dirty="0"/>
              <a:t>, </a:t>
            </a:r>
            <a:r>
              <a:rPr lang="hr-HR" dirty="0" err="1"/>
              <a:t>Relief</a:t>
            </a:r>
            <a:r>
              <a:rPr lang="hr-HR" dirty="0"/>
              <a:t>, </a:t>
            </a:r>
            <a:r>
              <a:rPr lang="hr-HR" dirty="0" err="1"/>
              <a:t>ReliefF</a:t>
            </a:r>
            <a:endParaRPr lang="hr-HR" dirty="0"/>
          </a:p>
          <a:p>
            <a:r>
              <a:rPr lang="hr-HR" dirty="0"/>
              <a:t>Koriste se kod </a:t>
            </a:r>
            <a:r>
              <a:rPr lang="hr-HR" b="1" dirty="0"/>
              <a:t>clusteringa</a:t>
            </a:r>
            <a:r>
              <a:rPr lang="hr-HR" dirty="0"/>
              <a:t> (nepoznate </a:t>
            </a:r>
            <a:r>
              <a:rPr lang="hr-HR" dirty="0" err="1"/>
              <a:t>labele</a:t>
            </a:r>
            <a:r>
              <a:rPr lang="hr-HR" dirty="0"/>
              <a:t>):</a:t>
            </a:r>
          </a:p>
          <a:p>
            <a:pPr lvl="1"/>
            <a:r>
              <a:rPr lang="hr-HR" b="1" dirty="0"/>
              <a:t>SPEC i</a:t>
            </a:r>
            <a:r>
              <a:rPr lang="hr-HR" dirty="0"/>
              <a:t> </a:t>
            </a:r>
            <a:r>
              <a:rPr lang="hr-HR" b="1" dirty="0" err="1"/>
              <a:t>Laplacian</a:t>
            </a:r>
            <a:r>
              <a:rPr lang="hr-HR" b="1" dirty="0"/>
              <a:t> </a:t>
            </a:r>
            <a:r>
              <a:rPr lang="hr-HR" b="1" dirty="0" err="1"/>
              <a:t>score</a:t>
            </a:r>
            <a:r>
              <a:rPr lang="hr-HR" dirty="0"/>
              <a:t>, </a:t>
            </a:r>
            <a:r>
              <a:rPr lang="hr-HR" b="1" dirty="0" err="1"/>
              <a:t>Variance</a:t>
            </a:r>
            <a:r>
              <a:rPr lang="hr-HR" b="1" dirty="0"/>
              <a:t> </a:t>
            </a:r>
            <a:r>
              <a:rPr lang="hr-HR" b="1" dirty="0" err="1"/>
              <a:t>score</a:t>
            </a:r>
            <a:endParaRPr lang="hr-HR" b="1" dirty="0"/>
          </a:p>
          <a:p>
            <a:pPr lvl="1"/>
            <a:r>
              <a:rPr lang="hr-HR" b="1" dirty="0" err="1"/>
              <a:t>MultiCluster</a:t>
            </a:r>
            <a:r>
              <a:rPr lang="hr-HR" b="1" dirty="0"/>
              <a:t> FS</a:t>
            </a:r>
          </a:p>
          <a:p>
            <a:pPr lvl="2"/>
            <a:r>
              <a:rPr lang="hr-HR" b="1" dirty="0"/>
              <a:t>Poboljšani </a:t>
            </a:r>
            <a:r>
              <a:rPr lang="hr-HR" dirty="0" err="1"/>
              <a:t>Laplacian</a:t>
            </a:r>
            <a:r>
              <a:rPr lang="hr-HR" dirty="0"/>
              <a:t> </a:t>
            </a:r>
            <a:r>
              <a:rPr lang="hr-HR" dirty="0" err="1"/>
              <a:t>score</a:t>
            </a:r>
            <a:endParaRPr lang="hr-HR" dirty="0"/>
          </a:p>
          <a:p>
            <a:pPr lvl="2"/>
            <a:r>
              <a:rPr lang="hr-HR" dirty="0"/>
              <a:t>Koristi </a:t>
            </a:r>
            <a:r>
              <a:rPr lang="hr-HR" b="1" dirty="0" err="1"/>
              <a:t>eigen</a:t>
            </a:r>
            <a:r>
              <a:rPr lang="hr-HR" b="1" dirty="0"/>
              <a:t> vektore</a:t>
            </a:r>
            <a:r>
              <a:rPr lang="hr-HR" dirty="0"/>
              <a:t> </a:t>
            </a:r>
            <a:r>
              <a:rPr lang="hr-HR" dirty="0" err="1"/>
              <a:t>Laplacian</a:t>
            </a:r>
            <a:r>
              <a:rPr lang="hr-HR" dirty="0"/>
              <a:t> </a:t>
            </a:r>
            <a:r>
              <a:rPr lang="hr-HR" b="1" dirty="0"/>
              <a:t>grafa</a:t>
            </a:r>
          </a:p>
          <a:p>
            <a:pPr marL="457200" lvl="1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762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1B1876F-3023-4BFE-BC28-247DE7A1F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81" y="-168083"/>
            <a:ext cx="11922238" cy="1135737"/>
          </a:xfrm>
        </p:spPr>
        <p:txBody>
          <a:bodyPr>
            <a:noAutofit/>
          </a:bodyPr>
          <a:lstStyle/>
          <a:p>
            <a:r>
              <a:rPr lang="hr-HR" b="1" dirty="0"/>
              <a:t>Spektralna selekcija značajki (SPEC) i </a:t>
            </a:r>
            <a:r>
              <a:rPr lang="hr-HR" b="1" dirty="0" err="1"/>
              <a:t>Laplacian</a:t>
            </a:r>
            <a:r>
              <a:rPr lang="hr-HR" b="1" dirty="0"/>
              <a:t> </a:t>
            </a:r>
            <a:r>
              <a:rPr lang="hr-HR" b="1" dirty="0" err="1"/>
              <a:t>score</a:t>
            </a:r>
            <a:r>
              <a:rPr lang="hr-HR" b="1" dirty="0"/>
              <a:t> 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A870C21-90E3-468E-89DF-FC1D5DB5C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81" y="1098597"/>
            <a:ext cx="5995337" cy="4393982"/>
          </a:xfrm>
        </p:spPr>
        <p:txBody>
          <a:bodyPr>
            <a:normAutofit/>
          </a:bodyPr>
          <a:lstStyle/>
          <a:p>
            <a:r>
              <a:rPr lang="hr-HR" sz="1400" dirty="0"/>
              <a:t>Procjenjuje</a:t>
            </a:r>
            <a:r>
              <a:rPr lang="hr-HR" sz="1400" b="1" dirty="0"/>
              <a:t> relevantnost</a:t>
            </a:r>
            <a:r>
              <a:rPr lang="hr-HR" sz="1400" dirty="0"/>
              <a:t> značajke procjenom </a:t>
            </a:r>
            <a:r>
              <a:rPr lang="hr-HR" sz="1400" b="1" dirty="0"/>
              <a:t>konzistentnosti</a:t>
            </a:r>
            <a:r>
              <a:rPr lang="hr-HR" sz="1400" dirty="0"/>
              <a:t> značajke pomoću </a:t>
            </a:r>
            <a:r>
              <a:rPr lang="hr-HR" sz="1400" b="1" dirty="0"/>
              <a:t>struktura grafa </a:t>
            </a:r>
            <a:r>
              <a:rPr lang="hr-HR" sz="1400" dirty="0"/>
              <a:t>izvedenih iz matrice sličnosti</a:t>
            </a:r>
            <a:r>
              <a:rPr lang="hr-HR" sz="1400" b="1" dirty="0"/>
              <a:t> S</a:t>
            </a:r>
          </a:p>
          <a:p>
            <a:r>
              <a:rPr lang="hr-HR" sz="1400" dirty="0"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hr-H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načajka je dobra ako </a:t>
            </a:r>
            <a:r>
              <a:rPr lang="hr-HR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očuva</a:t>
            </a:r>
            <a:r>
              <a:rPr lang="hr-H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HR" sz="1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lokalnost</a:t>
            </a:r>
            <a:r>
              <a:rPr lang="hr-H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iz originalnog skupa podatka tj. jednaku </a:t>
            </a:r>
            <a:r>
              <a:rPr lang="hr-HR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blizinu parova točaka</a:t>
            </a:r>
            <a:r>
              <a:rPr lang="hr-H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hr-HR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Matrica sličnosti S </a:t>
            </a:r>
            <a:r>
              <a:rPr lang="hr-HR" sz="1400" dirty="0">
                <a:ea typeface="Calibri" panose="020F0502020204030204" pitchFamily="34" charset="0"/>
                <a:cs typeface="Times New Roman" panose="02020603050405020304" pitchFamily="18" charset="0"/>
              </a:rPr>
              <a:t>se za svaki par primjera bazirana je na </a:t>
            </a:r>
            <a:r>
              <a:rPr lang="hr-HR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udaljenosti</a:t>
            </a:r>
            <a:r>
              <a:rPr lang="hr-HR" sz="1400" dirty="0">
                <a:ea typeface="Calibri" panose="020F0502020204030204" pitchFamily="34" charset="0"/>
                <a:cs typeface="Times New Roman" panose="02020603050405020304" pitchFamily="18" charset="0"/>
              </a:rPr>
              <a:t> između točaka gdje veća vrijednost označava veću sličnost.</a:t>
            </a:r>
          </a:p>
          <a:p>
            <a:r>
              <a:rPr lang="hr-HR" sz="1400" dirty="0"/>
              <a:t>Iz matrice sličnosti dobivamo </a:t>
            </a:r>
            <a:r>
              <a:rPr lang="hr-HR" sz="1400" b="1" dirty="0"/>
              <a:t>matricu susjedstva W </a:t>
            </a:r>
            <a:r>
              <a:rPr lang="hr-HR" sz="1400" dirty="0"/>
              <a:t>te iz nje </a:t>
            </a:r>
            <a:r>
              <a:rPr lang="hr-HR" sz="1400" b="1" dirty="0"/>
              <a:t>KNN graf G</a:t>
            </a:r>
          </a:p>
          <a:p>
            <a:r>
              <a:rPr lang="hr-HR" sz="1400" dirty="0"/>
              <a:t>Nakon toga računa se </a:t>
            </a:r>
            <a:r>
              <a:rPr lang="hr-HR" sz="1400" b="1" dirty="0" err="1"/>
              <a:t>Laplaceova</a:t>
            </a:r>
            <a:r>
              <a:rPr lang="hr-HR" sz="1400" b="1" dirty="0"/>
              <a:t> matrica L </a:t>
            </a:r>
            <a:r>
              <a:rPr lang="hr-HR" sz="1400" dirty="0"/>
              <a:t>i normalizirana  </a:t>
            </a:r>
            <a:r>
              <a:rPr lang="hr-HR" sz="1400" dirty="0" err="1"/>
              <a:t>Laplaceova</a:t>
            </a:r>
            <a:r>
              <a:rPr lang="hr-HR" sz="1400" dirty="0"/>
              <a:t> matrica</a:t>
            </a:r>
          </a:p>
          <a:p>
            <a:r>
              <a:rPr lang="hr-HR" sz="1400" b="1" dirty="0" err="1"/>
              <a:t>Laplacian</a:t>
            </a:r>
            <a:r>
              <a:rPr lang="hr-HR" sz="1400" b="1" dirty="0"/>
              <a:t> </a:t>
            </a:r>
            <a:r>
              <a:rPr lang="hr-HR" sz="1400" b="1" dirty="0" err="1"/>
              <a:t>score</a:t>
            </a:r>
            <a:r>
              <a:rPr lang="hr-HR" sz="1400" dirty="0"/>
              <a:t> se određuje </a:t>
            </a:r>
            <a:r>
              <a:rPr lang="hr-HR" sz="1400" b="1" dirty="0"/>
              <a:t>težinu svake značajke </a:t>
            </a:r>
            <a:r>
              <a:rPr lang="hr-HR" sz="1400" dirty="0"/>
              <a:t>pomoću određenih funkcija koje koriste</a:t>
            </a:r>
            <a:r>
              <a:rPr lang="hr-HR" sz="1400" b="1" dirty="0"/>
              <a:t> </a:t>
            </a:r>
            <a:r>
              <a:rPr lang="hr-HR" sz="1400" b="1" dirty="0" err="1"/>
              <a:t>Laplaceove</a:t>
            </a:r>
            <a:r>
              <a:rPr lang="hr-HR" sz="1400" b="1" dirty="0"/>
              <a:t> matrice</a:t>
            </a:r>
            <a:r>
              <a:rPr lang="hr-HR" sz="1400" dirty="0"/>
              <a:t>.</a:t>
            </a:r>
          </a:p>
          <a:p>
            <a:r>
              <a:rPr lang="hr-HR" sz="1400" dirty="0"/>
              <a:t>Što je </a:t>
            </a:r>
            <a:r>
              <a:rPr lang="hr-HR" sz="1400" dirty="0" err="1"/>
              <a:t>Laplacian</a:t>
            </a:r>
            <a:r>
              <a:rPr lang="hr-HR" sz="1400" dirty="0"/>
              <a:t> </a:t>
            </a:r>
            <a:r>
              <a:rPr lang="hr-HR" sz="1400" dirty="0" err="1"/>
              <a:t>score</a:t>
            </a:r>
            <a:r>
              <a:rPr lang="hr-HR" sz="1400" dirty="0"/>
              <a:t> značajke </a:t>
            </a:r>
            <a:r>
              <a:rPr lang="hr-HR" sz="1400" b="1" dirty="0"/>
              <a:t>veći</a:t>
            </a:r>
            <a:r>
              <a:rPr lang="hr-HR" sz="1400" dirty="0"/>
              <a:t> to je značajka </a:t>
            </a:r>
            <a:r>
              <a:rPr lang="hr-HR" sz="1400" b="1" dirty="0"/>
              <a:t>relevantnija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Slika 10" descr="Slika na kojoj se prikazuje stol&#10;&#10;Opis je automatski generiran">
            <a:extLst>
              <a:ext uri="{FF2B5EF4-FFF2-40B4-BE49-F238E27FC236}">
                <a16:creationId xmlns:a16="http://schemas.microsoft.com/office/drawing/2014/main" id="{54E32898-9318-446A-B94C-1AB9D0E70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654" y="2417913"/>
            <a:ext cx="6022866" cy="1852032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Slika 11">
            <a:extLst>
              <a:ext uri="{FF2B5EF4-FFF2-40B4-BE49-F238E27FC236}">
                <a16:creationId xmlns:a16="http://schemas.microsoft.com/office/drawing/2014/main" id="{7ECA4EEC-72FA-47C4-897C-04BB3EF61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783" y="4269945"/>
            <a:ext cx="7796434" cy="222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8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C3E5F54-95E4-4DE2-8933-3EE8107E5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464" y="0"/>
            <a:ext cx="10515600" cy="1325563"/>
          </a:xfrm>
        </p:spPr>
        <p:txBody>
          <a:bodyPr/>
          <a:lstStyle/>
          <a:p>
            <a:pPr algn="ctr"/>
            <a:r>
              <a:rPr lang="hr-HR" b="1" dirty="0" err="1"/>
              <a:t>Variance</a:t>
            </a:r>
            <a:r>
              <a:rPr lang="hr-HR" b="1" dirty="0"/>
              <a:t> </a:t>
            </a:r>
            <a:r>
              <a:rPr lang="hr-HR" b="1" dirty="0" err="1"/>
              <a:t>score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4116E26-9F74-48E8-A320-9CF717098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741" y="1325563"/>
            <a:ext cx="10515600" cy="4351338"/>
          </a:xfrm>
        </p:spPr>
        <p:txBody>
          <a:bodyPr/>
          <a:lstStyle/>
          <a:p>
            <a:r>
              <a:rPr lang="hr-HR" b="1" dirty="0"/>
              <a:t>Rangira</a:t>
            </a:r>
            <a:r>
              <a:rPr lang="hr-HR" dirty="0"/>
              <a:t> značajke bazirano na njihovoj </a:t>
            </a:r>
            <a:r>
              <a:rPr lang="hr-HR" b="1" dirty="0"/>
              <a:t>varijanci</a:t>
            </a:r>
          </a:p>
          <a:p>
            <a:r>
              <a:rPr lang="hr-HR" b="1" dirty="0"/>
              <a:t>Pouzdana</a:t>
            </a:r>
            <a:r>
              <a:rPr lang="hr-HR" dirty="0"/>
              <a:t> metoda </a:t>
            </a:r>
            <a:r>
              <a:rPr lang="hr-HR" b="1" dirty="0"/>
              <a:t>samo</a:t>
            </a:r>
            <a:r>
              <a:rPr lang="hr-HR" dirty="0"/>
              <a:t> ako vrijedi da značajka s </a:t>
            </a:r>
            <a:r>
              <a:rPr lang="hr-HR" b="1" dirty="0"/>
              <a:t>najviše varijance najbolje</a:t>
            </a:r>
            <a:r>
              <a:rPr lang="hr-HR" dirty="0"/>
              <a:t> opisuje </a:t>
            </a:r>
            <a:r>
              <a:rPr lang="hr-HR" b="1" dirty="0"/>
              <a:t>klastere</a:t>
            </a:r>
          </a:p>
          <a:p>
            <a:r>
              <a:rPr lang="hr-HR" b="1" dirty="0"/>
              <a:t>Varijanca</a:t>
            </a:r>
            <a:r>
              <a:rPr lang="hr-HR" dirty="0"/>
              <a:t> svake značajke se računa kao </a:t>
            </a:r>
            <a:r>
              <a:rPr lang="hr-HR" b="1" dirty="0"/>
              <a:t>srednje vrijednost kvadrata razlika od srednje vrijednosti značajke  </a:t>
            </a:r>
          </a:p>
          <a:p>
            <a:endParaRPr lang="hr-HR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DB9B4CF1-2D8E-47DA-88FA-D93DA2968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306" y="4049839"/>
            <a:ext cx="3892235" cy="1415358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68692902-F24B-49A9-A71B-992D123E2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845" y="3766023"/>
            <a:ext cx="2691722" cy="166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4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4EF58F7-BCF4-4A14-8EC4-BBE5F14F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915" y="-179623"/>
            <a:ext cx="10515600" cy="1325563"/>
          </a:xfrm>
        </p:spPr>
        <p:txBody>
          <a:bodyPr/>
          <a:lstStyle/>
          <a:p>
            <a:pPr algn="ctr"/>
            <a:r>
              <a:rPr lang="hr-HR" b="1" dirty="0"/>
              <a:t>Metode omotača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16DF2AE-82DC-480B-AC43-878091A62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735" y="846272"/>
            <a:ext cx="11185188" cy="435133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Strategija pretraživanja skupa značajki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r-H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Iterativno bira podskup značajki koji će poslati na ulaz algoritma grupiranja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r-H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Mogućnost </a:t>
            </a:r>
            <a:r>
              <a:rPr lang="hr-HR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ukomponiranja</a:t>
            </a:r>
            <a:r>
              <a:rPr lang="hr-H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izbora </a:t>
            </a:r>
            <a:r>
              <a:rPr lang="hr-HR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hiperparametara</a:t>
            </a:r>
            <a:r>
              <a:rPr lang="hr-H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kao broj </a:t>
            </a:r>
            <a:r>
              <a:rPr lang="hr-HR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klustera</a:t>
            </a:r>
            <a:r>
              <a:rPr lang="hr-H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Algoritam grupiranja (</a:t>
            </a:r>
            <a:r>
              <a:rPr lang="hr-HR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engl.</a:t>
            </a:r>
            <a:r>
              <a:rPr lang="hr-H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HR" sz="24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clustering</a:t>
            </a:r>
            <a:r>
              <a:rPr lang="hr-H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r-H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hr-H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aspoređuje podskup značajki u distinktivne grupe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Mjera</a:t>
            </a:r>
            <a:r>
              <a:rPr lang="hr-H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(kriterij) ili indeks evaluacije grupiranja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r-H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Određuje kvalitetu skupa klastera te izabire podskup značajki koji dalje najkvalitetnije grupiranje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hr-H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0749C72B-C473-4AD6-A15D-686B06158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638" y="4395686"/>
            <a:ext cx="64579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71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50A9E8A-B6C9-4CB1-8BAD-708A2AFB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4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Strategija pretraživanja skupa značajki</a:t>
            </a:r>
            <a:endParaRPr lang="hr-H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7F6EB3BD-7E15-4442-A09C-0F41CDACFD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366" y="1368425"/>
                <a:ext cx="10515600" cy="4351338"/>
              </a:xfrm>
            </p:spPr>
            <p:txBody>
              <a:bodyPr>
                <a:noAutofit/>
              </a:bodyPr>
              <a:lstStyle/>
              <a:p>
                <a:r>
                  <a:rPr lang="hr-HR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Pretraživanje prostora od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400" b="1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hr-HR" sz="2400" b="1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hr-HR" sz="2400" b="1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hr-HR" sz="24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r-HR" sz="2400" b="1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podskupova</a:t>
                </a:r>
                <a:r>
                  <a:rPr lang="hr-HR" sz="24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značajki </a:t>
                </a:r>
                <a:r>
                  <a:rPr lang="hr-HR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gdje je n broj značajki </a:t>
                </a:r>
              </a:p>
              <a:p>
                <a:r>
                  <a:rPr lang="hr-HR" sz="2400" b="1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Cjeloviti algoritam pretraživanja </a:t>
                </a:r>
                <a:r>
                  <a:rPr lang="hr-H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– računa za svih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400" b="1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hr-HR" sz="2400" b="1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hr-HR" sz="2400" b="1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hr-HR" sz="24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r-HR" sz="2400" dirty="0" err="1">
                    <a:latin typeface="Calibri" panose="020F0502020204030204" pitchFamily="34" charset="0"/>
                    <a:cs typeface="Times New Roman" panose="02020603050405020304" pitchFamily="18" charset="0"/>
                  </a:rPr>
                  <a:t>podskupova</a:t>
                </a:r>
                <a:r>
                  <a:rPr lang="hr-H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značajki </a:t>
                </a:r>
              </a:p>
              <a:p>
                <a:r>
                  <a:rPr lang="hr-HR" sz="2400" b="1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Odabir prema naprijed </a:t>
                </a:r>
                <a:r>
                  <a:rPr lang="hr-H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hr-HR" sz="2400" b="1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SFS</a:t>
                </a:r>
                <a:r>
                  <a:rPr lang="hr-H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) – kreće od praznog skupa i dodaje značajke koje najviše utječu na poboljšanje rezultata</a:t>
                </a:r>
              </a:p>
              <a:p>
                <a:r>
                  <a:rPr lang="hr-HR" sz="2400" b="1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Odabir prema unazad </a:t>
                </a:r>
                <a:r>
                  <a:rPr lang="hr-H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hr-HR" sz="2400" b="1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SBS</a:t>
                </a:r>
                <a:r>
                  <a:rPr lang="hr-H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) –kreće od svih značajki i uklanja značajke koje najmanje utječu na poboljšanje rezultata</a:t>
                </a:r>
              </a:p>
              <a:p>
                <a:r>
                  <a:rPr lang="hr-HR" sz="2400" b="1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Dvosmjerni</a:t>
                </a:r>
                <a:r>
                  <a:rPr lang="hr-HR" sz="2400" b="1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odabir </a:t>
                </a:r>
                <a:r>
                  <a:rPr lang="hr-HR" sz="240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</a:t>
                </a:r>
                <a:r>
                  <a:rPr lang="hr-HR" sz="2400" u="none" strike="noStrike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koristi </a:t>
                </a:r>
                <a:r>
                  <a:rPr lang="hr-HR" sz="2400" b="1" u="none" strike="noStrike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SFS</a:t>
                </a:r>
                <a:r>
                  <a:rPr lang="hr-HR" sz="2400" u="none" strike="noStrike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 </a:t>
                </a:r>
                <a:r>
                  <a:rPr lang="hr-HR" sz="2400" b="1" u="none" strike="noStrike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SBS</a:t>
                </a:r>
                <a:r>
                  <a:rPr lang="hr-HR" sz="2400" u="none" strike="noStrike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te zaustavlja pretragu kada oba odabira pronađu isti podskup značajki</a:t>
                </a:r>
              </a:p>
              <a:p>
                <a:r>
                  <a:rPr lang="hr-HR" sz="24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Naprijed R, nazad L </a:t>
                </a:r>
                <a:r>
                  <a:rPr lang="hr-HR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– u svakoj iteraciji koristi </a:t>
                </a:r>
                <a:r>
                  <a:rPr lang="hr-HR" sz="24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SFS</a:t>
                </a:r>
                <a:r>
                  <a:rPr lang="hr-HR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 za dodavanje </a:t>
                </a:r>
                <a:r>
                  <a:rPr lang="hr-HR" sz="24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R značajki </a:t>
                </a:r>
                <a:r>
                  <a:rPr lang="hr-HR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te onda </a:t>
                </a:r>
                <a:r>
                  <a:rPr lang="hr-HR" sz="24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SBS</a:t>
                </a:r>
                <a:r>
                  <a:rPr lang="hr-HR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 za uklanjanje </a:t>
                </a:r>
                <a:r>
                  <a:rPr lang="hr-HR" sz="24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L značajki</a:t>
                </a:r>
                <a:endParaRPr lang="hr-HR" sz="2400" b="1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hr-HR" sz="2400" b="1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Slučajan odabir </a:t>
                </a:r>
                <a:r>
                  <a:rPr lang="hr-H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– slučajno odabire podskup za grupiranje te onda provodi ostale strategije pretraživanja, moguća </a:t>
                </a:r>
                <a:r>
                  <a:rPr lang="hr-HR" sz="2400" dirty="0" err="1">
                    <a:latin typeface="Calibri" panose="020F0502020204030204" pitchFamily="34" charset="0"/>
                    <a:cs typeface="Times New Roman" panose="02020603050405020304" pitchFamily="18" charset="0"/>
                  </a:rPr>
                  <a:t>paralelizacija</a:t>
                </a:r>
                <a:endParaRPr lang="hr-HR" sz="24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7F6EB3BD-7E15-4442-A09C-0F41CDACFD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66" y="1368425"/>
                <a:ext cx="10515600" cy="4351338"/>
              </a:xfrm>
              <a:blipFill>
                <a:blip r:embed="rId2"/>
                <a:stretch>
                  <a:fillRect l="-754" t="-1961" r="-638" b="-13585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089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1D3305B-1203-457E-9834-2FC85EEE9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hr-HR" sz="4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Algoritam grupiranja (</a:t>
            </a:r>
            <a:r>
              <a:rPr lang="hr-HR" sz="4000" b="1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engl.</a:t>
            </a:r>
            <a:r>
              <a:rPr lang="hr-HR" sz="4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HR" sz="4000" b="1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clustering</a:t>
            </a:r>
            <a:r>
              <a:rPr lang="hr-HR" sz="4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hr-HR" sz="4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hr-HR" sz="400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3EA2566-CB09-4DCF-89EB-38019211D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2624" y="1461839"/>
            <a:ext cx="5846323" cy="4667250"/>
          </a:xfrm>
        </p:spPr>
        <p:txBody>
          <a:bodyPr>
            <a:normAutofit fontScale="92500" lnSpcReduction="10000"/>
          </a:bodyPr>
          <a:lstStyle/>
          <a:p>
            <a:r>
              <a:rPr lang="hr-HR" sz="2200" b="1" dirty="0"/>
              <a:t>Algoritmi ne nadziranog učenja</a:t>
            </a:r>
          </a:p>
          <a:p>
            <a:pPr lvl="1"/>
            <a:r>
              <a:rPr lang="hr-HR" sz="2000" b="1" dirty="0"/>
              <a:t>K-</a:t>
            </a:r>
            <a:r>
              <a:rPr lang="hr-HR" sz="2000" b="1" dirty="0" err="1"/>
              <a:t>means</a:t>
            </a:r>
            <a:r>
              <a:rPr lang="hr-HR" sz="2000" dirty="0"/>
              <a:t> grupiranje</a:t>
            </a:r>
          </a:p>
          <a:p>
            <a:pPr lvl="1"/>
            <a:r>
              <a:rPr lang="hr-HR" sz="2000" dirty="0" err="1"/>
              <a:t>Gaussian</a:t>
            </a:r>
            <a:r>
              <a:rPr lang="hr-HR" sz="2000" dirty="0"/>
              <a:t> </a:t>
            </a:r>
            <a:r>
              <a:rPr lang="hr-HR" sz="2000" dirty="0" err="1"/>
              <a:t>mixture</a:t>
            </a:r>
            <a:r>
              <a:rPr lang="hr-HR" sz="2000" dirty="0"/>
              <a:t> model (GMS)</a:t>
            </a:r>
          </a:p>
          <a:p>
            <a:pPr lvl="1"/>
            <a:r>
              <a:rPr lang="hr-HR" sz="2000" b="1" dirty="0" err="1"/>
              <a:t>Hijerahijsko</a:t>
            </a:r>
            <a:r>
              <a:rPr lang="hr-HR" sz="2000" dirty="0"/>
              <a:t> grupiranje </a:t>
            </a:r>
          </a:p>
          <a:p>
            <a:pPr lvl="1"/>
            <a:r>
              <a:rPr lang="hr-HR" sz="2000" dirty="0" err="1"/>
              <a:t>Fuzzy</a:t>
            </a:r>
            <a:r>
              <a:rPr lang="hr-HR" sz="2000" dirty="0"/>
              <a:t> c-</a:t>
            </a:r>
            <a:r>
              <a:rPr lang="hr-HR" sz="2000" dirty="0" err="1"/>
              <a:t>means</a:t>
            </a:r>
            <a:endParaRPr lang="hr-HR" sz="2000" dirty="0"/>
          </a:p>
          <a:p>
            <a:pPr lvl="1"/>
            <a:r>
              <a:rPr lang="hr-HR" sz="2000" dirty="0"/>
              <a:t>DBSCAN -&gt; </a:t>
            </a:r>
            <a:r>
              <a:rPr lang="hr-HR" sz="2000" b="1" dirty="0"/>
              <a:t>OPTICS</a:t>
            </a:r>
            <a:r>
              <a:rPr lang="hr-HR" sz="2000" dirty="0"/>
              <a:t> grupiranje</a:t>
            </a:r>
          </a:p>
          <a:p>
            <a:pPr lvl="1"/>
            <a:r>
              <a:rPr lang="hr-HR" sz="2000" dirty="0"/>
              <a:t>Spektralno grupiranje</a:t>
            </a:r>
          </a:p>
          <a:p>
            <a:pPr lvl="1"/>
            <a:r>
              <a:rPr lang="hr-HR" sz="2000" dirty="0" err="1"/>
              <a:t>Sparse</a:t>
            </a:r>
            <a:r>
              <a:rPr lang="hr-HR" sz="2000" dirty="0"/>
              <a:t> </a:t>
            </a:r>
            <a:r>
              <a:rPr lang="hr-HR" sz="2000" dirty="0" err="1"/>
              <a:t>clustering</a:t>
            </a:r>
            <a:endParaRPr lang="hr-HR" sz="2000" dirty="0"/>
          </a:p>
          <a:p>
            <a:r>
              <a:rPr lang="hr-HR" sz="2200" b="1" dirty="0"/>
              <a:t>Algoritmi </a:t>
            </a:r>
            <a:r>
              <a:rPr lang="hr-HR" sz="2200" b="1" dirty="0" err="1"/>
              <a:t>semi-nazdiranog</a:t>
            </a:r>
            <a:r>
              <a:rPr lang="hr-HR" sz="2200" b="1" dirty="0"/>
              <a:t> učenja</a:t>
            </a:r>
          </a:p>
          <a:p>
            <a:pPr lvl="1"/>
            <a:r>
              <a:rPr lang="hr-HR" sz="2000" dirty="0"/>
              <a:t>Koriste se na skupu podataka koji ima samo </a:t>
            </a:r>
            <a:r>
              <a:rPr lang="hr-HR" sz="2000" b="1" dirty="0"/>
              <a:t>jedan dio </a:t>
            </a:r>
            <a:r>
              <a:rPr lang="hr-HR" sz="2000" b="1" dirty="0" err="1"/>
              <a:t>labeliran</a:t>
            </a:r>
            <a:endParaRPr lang="hr-HR" sz="2000" b="1" dirty="0"/>
          </a:p>
          <a:p>
            <a:pPr lvl="1"/>
            <a:r>
              <a:rPr lang="hr-HR" sz="2000" dirty="0"/>
              <a:t>Najčešće radi se </a:t>
            </a:r>
            <a:r>
              <a:rPr lang="hr-HR" sz="2000" b="1" dirty="0" err="1"/>
              <a:t>klasifikator</a:t>
            </a:r>
            <a:r>
              <a:rPr lang="hr-HR" sz="2000" dirty="0"/>
              <a:t> baziran na </a:t>
            </a:r>
            <a:r>
              <a:rPr lang="hr-HR" sz="2000" b="1" dirty="0" err="1"/>
              <a:t>labeliranom</a:t>
            </a:r>
            <a:r>
              <a:rPr lang="hr-HR" sz="2000" dirty="0"/>
              <a:t> podskupu podataka te se </a:t>
            </a:r>
            <a:r>
              <a:rPr lang="hr-HR" sz="2000" dirty="0" err="1"/>
              <a:t>klasifikator</a:t>
            </a:r>
            <a:r>
              <a:rPr lang="hr-HR" sz="2000" dirty="0"/>
              <a:t> primjenjuje na </a:t>
            </a:r>
            <a:r>
              <a:rPr lang="hr-HR" sz="2000" b="1" dirty="0" err="1"/>
              <a:t>nelabelirani</a:t>
            </a:r>
            <a:r>
              <a:rPr lang="hr-HR" sz="2000" dirty="0"/>
              <a:t> podskup podataka </a:t>
            </a:r>
          </a:p>
          <a:p>
            <a:pPr lvl="1"/>
            <a:r>
              <a:rPr lang="hr-HR" sz="2000" dirty="0"/>
              <a:t>Bazirano na klasifikaciji </a:t>
            </a:r>
            <a:r>
              <a:rPr lang="hr-HR" sz="2000" dirty="0" err="1"/>
              <a:t>nelabeliranog</a:t>
            </a:r>
            <a:r>
              <a:rPr lang="hr-HR" sz="2000" dirty="0"/>
              <a:t> podskupa </a:t>
            </a:r>
            <a:r>
              <a:rPr lang="hr-HR" sz="2000" dirty="0" err="1"/>
              <a:t>klasifikatora</a:t>
            </a:r>
            <a:r>
              <a:rPr lang="hr-HR" sz="2000" dirty="0"/>
              <a:t> se </a:t>
            </a:r>
            <a:r>
              <a:rPr lang="hr-HR" sz="2000" dirty="0" err="1"/>
              <a:t>optimira</a:t>
            </a:r>
            <a:endParaRPr lang="hr-HR" sz="2000" dirty="0"/>
          </a:p>
          <a:p>
            <a:pPr lvl="1"/>
            <a:endParaRPr lang="hr-HR" sz="1400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F16303FE-4FF7-4BE4-A369-1540D7971C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79" b="2"/>
          <a:stretch/>
        </p:blipFill>
        <p:spPr>
          <a:xfrm>
            <a:off x="5601076" y="1461839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42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428B137-6905-4D76-B805-61708D5F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020" y="-189352"/>
            <a:ext cx="10893357" cy="1325563"/>
          </a:xfrm>
        </p:spPr>
        <p:txBody>
          <a:bodyPr>
            <a:normAutofit/>
          </a:bodyPr>
          <a:lstStyle/>
          <a:p>
            <a:r>
              <a:rPr lang="hr-HR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Mjera</a:t>
            </a:r>
            <a:r>
              <a:rPr lang="hr-HR" sz="4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(kriterij) ili indeks evaluacije grupiranja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2B658A2-5A82-44A5-B883-63DE96015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009" y="891768"/>
            <a:ext cx="10515600" cy="5538215"/>
          </a:xfrm>
        </p:spPr>
        <p:txBody>
          <a:bodyPr>
            <a:normAutofit fontScale="92500" lnSpcReduction="10000"/>
          </a:bodyPr>
          <a:lstStyle/>
          <a:p>
            <a:r>
              <a:rPr lang="hr-HR" dirty="0"/>
              <a:t>Veliki broj indeksa za evaluaciju kvalitete grupiranja</a:t>
            </a:r>
          </a:p>
          <a:p>
            <a:r>
              <a:rPr lang="hr-HR" dirty="0"/>
              <a:t>Poželjno da indeks i grupiranje koriste jednaku metodu procjene sličnosti primjera</a:t>
            </a:r>
          </a:p>
          <a:p>
            <a:r>
              <a:rPr lang="hr-HR" b="1" dirty="0"/>
              <a:t>Svojstva</a:t>
            </a:r>
            <a:r>
              <a:rPr lang="hr-HR" dirty="0"/>
              <a:t> koja utječu na </a:t>
            </a:r>
            <a:r>
              <a:rPr lang="hr-HR" b="1" dirty="0"/>
              <a:t>kvalitetu grupiranja</a:t>
            </a:r>
            <a:r>
              <a:rPr lang="hr-HR" dirty="0"/>
              <a:t>:</a:t>
            </a:r>
          </a:p>
          <a:p>
            <a:pPr lvl="1"/>
            <a:r>
              <a:rPr lang="hr-HR" b="1" dirty="0"/>
              <a:t>Broj klastera</a:t>
            </a:r>
            <a:r>
              <a:rPr lang="hr-HR" dirty="0"/>
              <a:t>, Dimenzije, </a:t>
            </a:r>
            <a:r>
              <a:rPr lang="hr-HR" b="1" dirty="0"/>
              <a:t>Preklapanje</a:t>
            </a:r>
            <a:r>
              <a:rPr lang="hr-HR" dirty="0"/>
              <a:t> klastera, </a:t>
            </a:r>
            <a:r>
              <a:rPr lang="hr-HR" b="1" dirty="0"/>
              <a:t>Gustoća</a:t>
            </a:r>
            <a:r>
              <a:rPr lang="hr-HR" dirty="0"/>
              <a:t> klastera, Razina </a:t>
            </a:r>
            <a:r>
              <a:rPr lang="hr-HR" b="1" dirty="0"/>
              <a:t>šuma</a:t>
            </a:r>
          </a:p>
          <a:p>
            <a:r>
              <a:rPr lang="hr-HR" b="1" dirty="0"/>
              <a:t>Interni indeksi </a:t>
            </a:r>
            <a:r>
              <a:rPr lang="hr-HR" dirty="0"/>
              <a:t>– mjeri se koliko su dobro raspoređeni klasteri i točke unutar njih od početnog skupa podataka</a:t>
            </a:r>
          </a:p>
          <a:p>
            <a:pPr lvl="1"/>
            <a:r>
              <a:rPr lang="hr-HR" dirty="0"/>
              <a:t>Prema istraživanju najboljih indeksi za različita svojstva:</a:t>
            </a:r>
          </a:p>
          <a:p>
            <a:pPr lvl="2"/>
            <a:r>
              <a:rPr lang="hr-HR" sz="2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Silhouette</a:t>
            </a:r>
            <a:r>
              <a:rPr lang="hr-H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r-H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Davies–</a:t>
            </a:r>
            <a:r>
              <a:rPr lang="hr-HR" sz="2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Bouldin</a:t>
            </a:r>
            <a:r>
              <a:rPr lang="hr-H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r-HR" sz="2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Calinski</a:t>
            </a:r>
            <a:r>
              <a:rPr lang="hr-H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hr-HR" sz="2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Harabasz</a:t>
            </a:r>
            <a:r>
              <a:rPr lang="hr-H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generalizirani </a:t>
            </a:r>
            <a:r>
              <a:rPr lang="hr-H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Dunn</a:t>
            </a:r>
            <a:r>
              <a:rPr lang="hr-H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COP </a:t>
            </a:r>
            <a:r>
              <a:rPr lang="hr-H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hr-H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H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SDbw</a:t>
            </a:r>
            <a:endParaRPr lang="hr-HR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hr-H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Ostali bitni</a:t>
            </a:r>
            <a:endParaRPr lang="hr-HR" dirty="0"/>
          </a:p>
          <a:p>
            <a:pPr lvl="2"/>
            <a:r>
              <a:rPr lang="hr-HR" dirty="0" err="1"/>
              <a:t>Tou</a:t>
            </a:r>
            <a:r>
              <a:rPr lang="hr-HR" dirty="0"/>
              <a:t> indeks, </a:t>
            </a:r>
            <a:r>
              <a:rPr lang="hr-HR" dirty="0" err="1"/>
              <a:t>Hubertova</a:t>
            </a:r>
            <a:r>
              <a:rPr lang="hr-HR" dirty="0"/>
              <a:t> </a:t>
            </a:r>
            <a:r>
              <a:rPr lang="hr-HR" b="1" dirty="0"/>
              <a:t>gama</a:t>
            </a:r>
            <a:r>
              <a:rPr lang="hr-HR" dirty="0"/>
              <a:t> statistika </a:t>
            </a:r>
          </a:p>
          <a:p>
            <a:r>
              <a:rPr lang="hr-HR" b="1" dirty="0"/>
              <a:t>Eksterni indeksi </a:t>
            </a:r>
            <a:r>
              <a:rPr lang="hr-HR" dirty="0"/>
              <a:t>– uspoređuje se sličnost dvaju skupa klastera, najčešće poznati skup i dobiveni skup klastera (poznate </a:t>
            </a:r>
            <a:r>
              <a:rPr lang="hr-HR" dirty="0" err="1"/>
              <a:t>labele</a:t>
            </a:r>
            <a:r>
              <a:rPr lang="hr-HR" dirty="0"/>
              <a:t>)</a:t>
            </a:r>
          </a:p>
          <a:p>
            <a:pPr lvl="1"/>
            <a:r>
              <a:rPr lang="hr-HR" dirty="0" err="1"/>
              <a:t>Rand</a:t>
            </a:r>
            <a:r>
              <a:rPr lang="hr-HR" dirty="0"/>
              <a:t> indeks, </a:t>
            </a:r>
            <a:r>
              <a:rPr lang="hr-HR" dirty="0" err="1"/>
              <a:t>Jaccard</a:t>
            </a:r>
            <a:r>
              <a:rPr lang="hr-HR" dirty="0"/>
              <a:t> indeks, Varijacija informacije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90514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</TotalTime>
  <Words>1034</Words>
  <Application>Microsoft Office PowerPoint</Application>
  <PresentationFormat>Široki zaslon</PresentationFormat>
  <Paragraphs>118</Paragraphs>
  <Slides>13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Tema sustava Office</vt:lpstr>
      <vt:lpstr>Selekcija značajki ne označenog skupa podataka</vt:lpstr>
      <vt:lpstr>Podjela metoda selekcija značajki</vt:lpstr>
      <vt:lpstr>Filter metode</vt:lpstr>
      <vt:lpstr>Spektralna selekcija značajki (SPEC) i Laplacian score </vt:lpstr>
      <vt:lpstr>Variance score</vt:lpstr>
      <vt:lpstr>Metode omotača</vt:lpstr>
      <vt:lpstr>Strategija pretraživanja skupa značajki</vt:lpstr>
      <vt:lpstr>Algoritam grupiranja (engl. clustering) </vt:lpstr>
      <vt:lpstr>Mjera (kriterij) ili indeks evaluacije grupiranja</vt:lpstr>
      <vt:lpstr>Metode omotača za grupiranje</vt:lpstr>
      <vt:lpstr>Lokalna selekcija značajki bazirana na CRIT (LFSBSS)</vt:lpstr>
      <vt:lpstr>Feature weighing K-means</vt:lpstr>
      <vt:lpstr>Selekcija značajki primjenjiva na naš skup podataka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Selekcija značajki ne označenog skupa podataka</dc:title>
  <dc:creator>Renato Gracin</dc:creator>
  <cp:lastModifiedBy>Renato Gracin</cp:lastModifiedBy>
  <cp:revision>152</cp:revision>
  <dcterms:created xsi:type="dcterms:W3CDTF">2022-04-27T09:09:46Z</dcterms:created>
  <dcterms:modified xsi:type="dcterms:W3CDTF">2022-04-28T19:21:14Z</dcterms:modified>
</cp:coreProperties>
</file>