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8596BB-6BC3-49E0-A216-5F7A6AEFE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6708A55-064C-489D-B4A8-CDCF7BF0C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E2FA071-4AA2-4046-803B-DD19468E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1F8757D-51B0-4DA1-9861-529B2490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4F6B3BE-280E-4718-A076-6E668780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401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90796B-A6A3-4ACB-BE37-68CDDF4C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FB34549-C109-4B1D-9839-8268C21EC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60AA2C6-4312-4BC3-BCD2-5D23C58A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D827ADA-E72E-4419-978F-E31652E3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C2F3B33-A20F-4CE7-B6E5-DE5F55CC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45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92F2EFB-1AA4-477D-A5E0-F7ECD5509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E2B546B-7097-4FC9-9D8C-F0816FB0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E7B6D2-14E4-4AEC-A103-715E129A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432FD2E-E471-4797-90A3-4F3B9724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DBD3FE2-463C-4ED4-8181-4DA5D36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15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39550C-DE05-4EB0-8602-B1AC7AB3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18DE1E-DC1C-4944-A8F4-3AA12D92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DF52F0C-5580-484F-8FAF-EDBCD1B3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DE6D81E-7373-4A77-936D-4F7D11E4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52704D2-67DE-423F-A358-D1B7C498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44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2837B8-C8FA-4FDD-932D-FB1A9B7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4E04A52-4244-44F6-9868-8EA01809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8CEF642-1779-4627-BF43-31E4568F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1542C30-7E01-4CFE-BCDB-B860A975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29DE3B-3139-4DC0-9744-2217F6A1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87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17FA1E-125A-4F28-A0DB-988372A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6DC3A48-3860-430C-B809-26FE0687A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0144177-29B4-4486-B3F5-13EB9913E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D344BD3-1209-466B-9943-9C165DEE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5B8BA29-E9DE-4BA0-ADCF-731AE0C3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3A3E6E8-7E93-4F9A-927E-B0E3C666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1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ADC14A-EAD9-4131-9725-EB92BDF1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19429BB-2320-48D0-9998-CD4D9ADB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6B1C2C0-4235-4DBC-9B39-5E5AF1D3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28804532-29A8-4221-A5A5-272A26D13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42C2E85C-0B02-413D-804A-FF55A7DAA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76DBBC9-7ABB-4E92-9514-3FC80991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CD87DBD8-1499-4B66-AAC0-7F232710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3AB639D-D1EA-4C93-8173-4582B947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161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EF3B7F-4DA7-406B-8613-EFE5F667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DF4712C0-AB81-425D-8390-B5B5BA9C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E6B70EB-FC49-4206-A4AD-3610BAAC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C55C416-606D-44EF-9E96-B447D6D7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989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029FDC3C-D751-4840-A711-27847CBE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F936E22D-6A2F-4A52-B9AD-27562523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A932EBD-D576-4469-891C-769375E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59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D49A7D-B466-46F7-98AB-70D8B1B2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DFD32D7-667F-426F-997F-7AA9EF56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77872FA-A65C-4C55-890B-53FEFCB8A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7D44F65-25B3-46EC-8DAE-463AA3E5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DB4955E-8764-421D-B5B1-84B174A2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5613EDF-5D66-4966-B2D2-E70D437D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95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71189E-544F-4C14-9C28-E24BF160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A07C727-4265-437D-8F4C-28E6922ED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D1FEBDA-603E-4B18-8318-61897E61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E691C43-809A-4E95-BA85-E6E8938F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08EF61B-0305-4966-B398-E5073250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14BE4DD-9537-44C2-992F-31DE921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129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D1294DA-7D7B-4C3C-8AF1-D68F762A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110967D-8DF9-416D-9412-96B43528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24043B1-0A8C-4C9C-AB87-71CDD1617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6E37-BA8C-4C35-A80F-5FAF3484F5CC}" type="datetimeFigureOut">
              <a:rPr lang="hr-HR" smtClean="0"/>
              <a:t>19.4.2022.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9EADCFC-EB02-4118-95CA-70D4E0C1B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6B67225-ACBA-4CCA-BFF2-B259C57FC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FE9B-2085-425C-86F3-DE028BEA3CF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24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A646DD-DED3-4A34-BF28-23C6B344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PCA analiza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A75041F-06B8-416C-BAEC-C939B3FC4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Zaključci iz grafova</a:t>
            </a:r>
          </a:p>
        </p:txBody>
      </p:sp>
    </p:spTree>
    <p:extLst>
      <p:ext uri="{BB962C8B-B14F-4D97-AF65-F5344CB8AC3E}">
        <p14:creationId xmlns:p14="http://schemas.microsoft.com/office/powerpoint/2010/main" val="404335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77FB1E-F8C9-4AC4-892B-CA534704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08807"/>
            <a:ext cx="11506200" cy="1325563"/>
          </a:xfrm>
        </p:spPr>
        <p:txBody>
          <a:bodyPr/>
          <a:lstStyle/>
          <a:p>
            <a:r>
              <a:rPr lang="hr-HR" b="1" dirty="0"/>
              <a:t>Ideja: Posebno PCA za negative i mješovite emisije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BEBBB7F-8644-41C6-B42E-2D60A0BF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11225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dirty="0"/>
              <a:t>Svi rezultati i prikazi mješovitih emisija daju jako slične rezultate kao cijeli skup podataka</a:t>
            </a:r>
          </a:p>
          <a:p>
            <a:pPr lvl="1"/>
            <a:r>
              <a:rPr lang="hr-HR" sz="2000" dirty="0"/>
              <a:t>Jer mješovite emisije čine 96 % svih emisija</a:t>
            </a:r>
          </a:p>
          <a:p>
            <a:pPr lvl="1"/>
            <a:r>
              <a:rPr lang="hr-HR" sz="2000" dirty="0"/>
              <a:t>Mješovite emisije sadrže sve klase emisija isto kao cijeli skup podataka</a:t>
            </a:r>
          </a:p>
          <a:p>
            <a:r>
              <a:rPr lang="hr-HR" sz="2400" dirty="0"/>
              <a:t>Rezultati negativnih emisija imaju određene razlike od cijelog skupa podataka</a:t>
            </a:r>
          </a:p>
          <a:p>
            <a:pPr lvl="1"/>
            <a:r>
              <a:rPr lang="hr-HR" dirty="0"/>
              <a:t>Na daljnjim slajdovima</a:t>
            </a:r>
            <a:endParaRPr lang="hr-HR" sz="1800" b="1" dirty="0"/>
          </a:p>
          <a:p>
            <a:pPr lvl="1"/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8893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37F282-7676-4184-AF4E-BC7332A2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433"/>
            <a:ext cx="10515600" cy="1325563"/>
          </a:xfrm>
        </p:spPr>
        <p:txBody>
          <a:bodyPr/>
          <a:lstStyle/>
          <a:p>
            <a:pPr algn="ctr"/>
            <a:r>
              <a:rPr lang="hr-HR" b="1" dirty="0"/>
              <a:t>PCA samo na negativnom dijelu dataseta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1BBE6E-E0EF-4BA9-8C4A-29750BEC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5" y="541696"/>
            <a:ext cx="10515600" cy="4351338"/>
          </a:xfrm>
        </p:spPr>
        <p:txBody>
          <a:bodyPr>
            <a:normAutofit/>
          </a:bodyPr>
          <a:lstStyle/>
          <a:p>
            <a:r>
              <a:rPr lang="hr-HR" sz="2400" dirty="0"/>
              <a:t>Sličan koreleogram značajki samim sa sobom uz određene razlike</a:t>
            </a:r>
          </a:p>
          <a:p>
            <a:pPr lvl="1"/>
            <a:r>
              <a:rPr lang="hr-HR" sz="2000" b="1" dirty="0"/>
              <a:t>COUNT FROM</a:t>
            </a:r>
            <a:r>
              <a:rPr lang="hr-HR" sz="2000" dirty="0"/>
              <a:t>, </a:t>
            </a:r>
            <a:r>
              <a:rPr lang="hr-HR" sz="2000" b="1" dirty="0"/>
              <a:t>COUNT TO</a:t>
            </a:r>
            <a:r>
              <a:rPr lang="hr-HR" sz="2000" dirty="0"/>
              <a:t>, </a:t>
            </a:r>
            <a:r>
              <a:rPr lang="hr-HR" sz="2000" b="1" dirty="0"/>
              <a:t>REV FREQ</a:t>
            </a:r>
            <a:r>
              <a:rPr lang="hr-HR" sz="2000" dirty="0"/>
              <a:t>, </a:t>
            </a:r>
            <a:r>
              <a:rPr lang="hr-HR" sz="2000" b="1" dirty="0"/>
              <a:t>INIT FREQ</a:t>
            </a:r>
            <a:r>
              <a:rPr lang="hr-HR" sz="2000" dirty="0"/>
              <a:t> i </a:t>
            </a:r>
            <a:r>
              <a:rPr lang="hr-HR" sz="2000" b="1" dirty="0"/>
              <a:t>RISE</a:t>
            </a:r>
            <a:r>
              <a:rPr lang="hr-HR" sz="2000" dirty="0"/>
              <a:t> imaju manje koeficijente korelacije zbog toga što je manji broj uzoraka da se uspostavi jači odnos između vremenskih značajki</a:t>
            </a:r>
          </a:p>
          <a:p>
            <a:pPr lvl="1"/>
            <a:r>
              <a:rPr lang="hr-HR" sz="2000" b="1" dirty="0"/>
              <a:t>PP2</a:t>
            </a:r>
            <a:r>
              <a:rPr lang="hr-HR" sz="2000" dirty="0"/>
              <a:t> i </a:t>
            </a:r>
            <a:r>
              <a:rPr lang="hr-HR" sz="2000" b="1" dirty="0"/>
              <a:t>PP3</a:t>
            </a:r>
            <a:r>
              <a:rPr lang="hr-HR" sz="2000" dirty="0"/>
              <a:t> imaju puno intenzivnije negativne korelacije</a:t>
            </a:r>
          </a:p>
          <a:p>
            <a:pPr lvl="1"/>
            <a:r>
              <a:rPr lang="hr-HR" sz="2000" b="1" dirty="0"/>
              <a:t>MAX FREQ </a:t>
            </a:r>
            <a:r>
              <a:rPr lang="hr-HR" sz="2000" dirty="0"/>
              <a:t>ima puno veću pozitivnu korelaciju s </a:t>
            </a:r>
            <a:r>
              <a:rPr lang="hr-HR" sz="2000" b="1" dirty="0"/>
              <a:t>PP1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6ED8517-7462-446A-82DA-F16EEC2F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4631"/>
            <a:ext cx="4952692" cy="376144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D5ED497E-1897-42B9-822A-A5F1AE2A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1" y="2215620"/>
            <a:ext cx="4952692" cy="3780458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A7B5BA6A-DDD0-4984-AFFA-1B98543B1719}"/>
              </a:ext>
            </a:extLst>
          </p:cNvPr>
          <p:cNvSpPr txBox="1"/>
          <p:nvPr/>
        </p:nvSpPr>
        <p:spPr>
          <a:xfrm>
            <a:off x="2830747" y="6147524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/>
              <a:t>Sve emisije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28D1DFAB-D10C-4A31-AC76-995EA8F5A7DB}"/>
              </a:ext>
            </a:extLst>
          </p:cNvPr>
          <p:cNvSpPr txBox="1"/>
          <p:nvPr/>
        </p:nvSpPr>
        <p:spPr>
          <a:xfrm>
            <a:off x="8048820" y="6147524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/>
              <a:t> </a:t>
            </a:r>
            <a:r>
              <a:rPr lang="hr-HR" b="1" dirty="0">
                <a:solidFill>
                  <a:srgbClr val="FF0000"/>
                </a:solidFill>
              </a:rPr>
              <a:t>Negativne</a:t>
            </a:r>
            <a:r>
              <a:rPr lang="hr-HR" b="1" dirty="0"/>
              <a:t> emisije</a:t>
            </a:r>
          </a:p>
        </p:txBody>
      </p:sp>
    </p:spTree>
    <p:extLst>
      <p:ext uri="{BB962C8B-B14F-4D97-AF65-F5344CB8AC3E}">
        <p14:creationId xmlns:p14="http://schemas.microsoft.com/office/powerpoint/2010/main" val="353178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4B806D-D626-4B33-A227-8B31870C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31" y="-150441"/>
            <a:ext cx="10515600" cy="1325563"/>
          </a:xfrm>
        </p:spPr>
        <p:txBody>
          <a:bodyPr/>
          <a:lstStyle/>
          <a:p>
            <a:r>
              <a:rPr lang="hr-HR" b="1" dirty="0"/>
              <a:t>PCA samo na negativnom dijelu dataseta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4E90E45-D3FD-47D3-A91A-1F2B0F07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5" y="901497"/>
            <a:ext cx="10515600" cy="4351338"/>
          </a:xfrm>
        </p:spPr>
        <p:txBody>
          <a:bodyPr/>
          <a:lstStyle/>
          <a:p>
            <a:r>
              <a:rPr lang="hr-HR" sz="2400" dirty="0"/>
              <a:t>Sličan koreleogram značajki s PCA komponentama</a:t>
            </a:r>
          </a:p>
          <a:p>
            <a:pPr lvl="1"/>
            <a:r>
              <a:rPr lang="hr-HR" sz="2000" b="1" dirty="0"/>
              <a:t>INIT FREQ, PP3</a:t>
            </a:r>
            <a:r>
              <a:rPr lang="hr-HR" sz="2000" dirty="0"/>
              <a:t>, </a:t>
            </a:r>
            <a:r>
              <a:rPr lang="hr-HR" sz="2000" b="1" dirty="0"/>
              <a:t>PP4, PEAK FREQ </a:t>
            </a:r>
            <a:r>
              <a:rPr lang="hr-HR" sz="2000" dirty="0"/>
              <a:t>skoro svugdje suprotno korelira</a:t>
            </a:r>
          </a:p>
          <a:p>
            <a:pPr lvl="1"/>
            <a:r>
              <a:rPr lang="hr-HR" sz="2000" dirty="0"/>
              <a:t>PC1 – relativno ista</a:t>
            </a:r>
          </a:p>
          <a:p>
            <a:pPr lvl="1"/>
            <a:r>
              <a:rPr lang="hr-HR" sz="2000" dirty="0"/>
              <a:t>PC2 – </a:t>
            </a:r>
            <a:r>
              <a:rPr lang="hr-HR" sz="2000" b="1" dirty="0"/>
              <a:t>PEAK FREQ</a:t>
            </a:r>
            <a:r>
              <a:rPr lang="hr-HR" sz="2000" dirty="0"/>
              <a:t>, </a:t>
            </a:r>
            <a:r>
              <a:rPr lang="hr-HR" sz="2000" b="1" dirty="0"/>
              <a:t>MAX FREQ, FREQ PEAK CNT, PP3 </a:t>
            </a:r>
            <a:r>
              <a:rPr lang="hr-HR" sz="2000" dirty="0"/>
              <a:t>se drastično promijenili smjer korelacije</a:t>
            </a:r>
          </a:p>
          <a:p>
            <a:pPr lvl="1"/>
            <a:r>
              <a:rPr lang="hr-HR" sz="2000" dirty="0"/>
              <a:t>PC3 – </a:t>
            </a:r>
            <a:r>
              <a:rPr lang="hr-HR" sz="2000" b="1" dirty="0"/>
              <a:t>INIT FREQ </a:t>
            </a:r>
            <a:r>
              <a:rPr lang="hr-HR" sz="2000" dirty="0"/>
              <a:t>puno više korelira</a:t>
            </a:r>
          </a:p>
          <a:p>
            <a:pPr lvl="1"/>
            <a:r>
              <a:rPr lang="hr-HR" sz="2000" dirty="0"/>
              <a:t>PC4 – </a:t>
            </a:r>
            <a:r>
              <a:rPr lang="hr-HR" sz="2000" b="1" dirty="0"/>
              <a:t>PP3</a:t>
            </a:r>
            <a:r>
              <a:rPr lang="hr-HR" sz="2000" dirty="0"/>
              <a:t>, </a:t>
            </a:r>
            <a:r>
              <a:rPr lang="hr-HR" sz="2000" b="1" dirty="0"/>
              <a:t>PP4, PEAK FREQ</a:t>
            </a:r>
            <a:r>
              <a:rPr lang="hr-HR" sz="2000" dirty="0"/>
              <a:t> i </a:t>
            </a:r>
            <a:r>
              <a:rPr lang="hr-HR" sz="2000" b="1" dirty="0"/>
              <a:t>CEN FREQ </a:t>
            </a:r>
            <a:r>
              <a:rPr lang="hr-HR" sz="2000" dirty="0"/>
              <a:t>sada korelira iznimno pozitivno </a:t>
            </a:r>
          </a:p>
          <a:p>
            <a:pPr lvl="1"/>
            <a:r>
              <a:rPr lang="hr-HR" sz="2000" dirty="0"/>
              <a:t>PC5 – </a:t>
            </a:r>
            <a:r>
              <a:rPr lang="hr-HR" sz="2000" b="1" dirty="0"/>
              <a:t>ASL, DUR, RISE</a:t>
            </a:r>
            <a:r>
              <a:rPr lang="hr-HR" sz="2000" dirty="0"/>
              <a:t>, </a:t>
            </a:r>
            <a:r>
              <a:rPr lang="hr-HR" sz="2000" b="1" dirty="0"/>
              <a:t>INIT FREQ, PP3</a:t>
            </a:r>
            <a:r>
              <a:rPr lang="hr-HR" sz="2000" dirty="0"/>
              <a:t>, </a:t>
            </a:r>
            <a:r>
              <a:rPr lang="hr-HR" sz="2000" b="1" dirty="0"/>
              <a:t>PP4 i PEAK FREQ mijenjaju smjer korelacije</a:t>
            </a:r>
            <a:endParaRPr lang="hr-HR" sz="2000" dirty="0"/>
          </a:p>
          <a:p>
            <a:pPr lvl="1"/>
            <a:r>
              <a:rPr lang="hr-HR" sz="2000" dirty="0"/>
              <a:t>PC6 - </a:t>
            </a:r>
            <a:r>
              <a:rPr lang="hr-HR" sz="2000" b="1" dirty="0"/>
              <a:t>INIT FREQ, PP3</a:t>
            </a:r>
            <a:r>
              <a:rPr lang="hr-HR" sz="2000" dirty="0"/>
              <a:t>, </a:t>
            </a:r>
            <a:r>
              <a:rPr lang="hr-HR" sz="2000" b="1" dirty="0"/>
              <a:t>PP4 i PEAK FREQ  mijenjaju smjer korelacije</a:t>
            </a:r>
            <a:endParaRPr lang="hr-HR" sz="2000" dirty="0"/>
          </a:p>
          <a:p>
            <a:pPr lvl="1"/>
            <a:endParaRPr lang="hr-HR" sz="20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057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141ADD-10F9-48E7-B5A4-694D412D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C5CFD7F-0F58-4574-A4A8-0E08BC07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98C7E4C-1297-460D-8E2A-FD75AD6B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41" y="1435278"/>
            <a:ext cx="5223859" cy="3987443"/>
          </a:xfrm>
          <a:prstGeom prst="rect">
            <a:avLst/>
          </a:prstGeom>
        </p:spPr>
      </p:pic>
      <p:pic>
        <p:nvPicPr>
          <p:cNvPr id="5" name="Rezervirano mjesto sadržaja 3">
            <a:extLst>
              <a:ext uri="{FF2B5EF4-FFF2-40B4-BE49-F238E27FC236}">
                <a16:creationId xmlns:a16="http://schemas.microsoft.com/office/drawing/2014/main" id="{2D219309-021D-47FB-AEFE-2A256BBD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8" y="1435279"/>
            <a:ext cx="5280032" cy="39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733755-E445-4F2B-A9C8-A83BCFDA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" y="-234762"/>
            <a:ext cx="11654299" cy="1325563"/>
          </a:xfrm>
        </p:spPr>
        <p:txBody>
          <a:bodyPr/>
          <a:lstStyle/>
          <a:p>
            <a:pPr algn="ctr"/>
            <a:r>
              <a:rPr lang="hr-HR" b="1" dirty="0"/>
              <a:t>Koreleogram značajki samim sa sobom - zaključci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61EE784-92E4-4980-A2A1-E25CE0AD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813109"/>
            <a:ext cx="10515600" cy="6044891"/>
          </a:xfrm>
        </p:spPr>
        <p:txBody>
          <a:bodyPr>
            <a:normAutofit lnSpcReduction="10000"/>
          </a:bodyPr>
          <a:lstStyle/>
          <a:p>
            <a:r>
              <a:rPr lang="hr-HR" sz="2000" dirty="0"/>
              <a:t>Kako je duži vremenski interval do glavnog </a:t>
            </a:r>
            <a:r>
              <a:rPr lang="hr-HR" sz="2000" dirty="0" err="1"/>
              <a:t>peak</a:t>
            </a:r>
            <a:r>
              <a:rPr lang="hr-HR" sz="2000" dirty="0"/>
              <a:t>-a to više peakova se mogu pojaviti unutar tog vremena te manje peakova poslije glavnog </a:t>
            </a:r>
            <a:r>
              <a:rPr lang="hr-HR" sz="2000" dirty="0" err="1"/>
              <a:t>peaka</a:t>
            </a:r>
            <a:r>
              <a:rPr lang="hr-HR" sz="2000" dirty="0"/>
              <a:t>.</a:t>
            </a:r>
          </a:p>
          <a:p>
            <a:pPr lvl="1"/>
            <a:r>
              <a:rPr lang="hr-HR" sz="1600" b="1" dirty="0"/>
              <a:t>Rise time </a:t>
            </a:r>
            <a:r>
              <a:rPr lang="hr-HR" sz="1600" dirty="0"/>
              <a:t>znatno pozitivno korelira s </a:t>
            </a:r>
            <a:r>
              <a:rPr lang="hr-HR" sz="1600" b="1" dirty="0" err="1"/>
              <a:t>count</a:t>
            </a:r>
            <a:r>
              <a:rPr lang="hr-HR" sz="1600" b="1" dirty="0"/>
              <a:t> to </a:t>
            </a:r>
            <a:r>
              <a:rPr lang="hr-HR" sz="1600" b="1" dirty="0" err="1"/>
              <a:t>peak</a:t>
            </a:r>
            <a:r>
              <a:rPr lang="hr-HR" sz="1600" b="1" dirty="0"/>
              <a:t> </a:t>
            </a:r>
            <a:r>
              <a:rPr lang="hr-HR" sz="1600" dirty="0"/>
              <a:t>značajkom te negativno s </a:t>
            </a:r>
            <a:r>
              <a:rPr lang="hr-HR" sz="1600" b="1" dirty="0" err="1"/>
              <a:t>count</a:t>
            </a:r>
            <a:r>
              <a:rPr lang="hr-HR" sz="1600" b="1" dirty="0"/>
              <a:t> </a:t>
            </a:r>
            <a:r>
              <a:rPr lang="hr-HR" sz="1600" b="1" dirty="0" err="1"/>
              <a:t>from</a:t>
            </a:r>
            <a:r>
              <a:rPr lang="hr-HR" sz="1600" b="1" dirty="0"/>
              <a:t> </a:t>
            </a:r>
            <a:r>
              <a:rPr lang="hr-HR" sz="1600" b="1" dirty="0" err="1"/>
              <a:t>peak</a:t>
            </a:r>
            <a:endParaRPr lang="hr-HR" sz="1600" dirty="0"/>
          </a:p>
          <a:p>
            <a:pPr lvl="1"/>
            <a:r>
              <a:rPr lang="hr-HR" sz="1600" b="1" dirty="0" err="1"/>
              <a:t>Count</a:t>
            </a:r>
            <a:r>
              <a:rPr lang="hr-HR" sz="1600" b="1" dirty="0"/>
              <a:t> to </a:t>
            </a:r>
            <a:r>
              <a:rPr lang="hr-HR" sz="1600" b="1" dirty="0" err="1"/>
              <a:t>peak</a:t>
            </a:r>
            <a:r>
              <a:rPr lang="hr-HR" sz="1600" b="1" dirty="0"/>
              <a:t> </a:t>
            </a:r>
            <a:r>
              <a:rPr lang="hr-HR" sz="1600" dirty="0"/>
              <a:t>znatno negativno korelira s </a:t>
            </a:r>
            <a:r>
              <a:rPr lang="hr-HR" sz="1600" b="1" dirty="0" err="1"/>
              <a:t>Count</a:t>
            </a:r>
            <a:r>
              <a:rPr lang="hr-HR" sz="1600" b="1" dirty="0"/>
              <a:t> </a:t>
            </a:r>
            <a:r>
              <a:rPr lang="hr-HR" sz="1600" b="1" dirty="0" err="1"/>
              <a:t>from</a:t>
            </a:r>
            <a:r>
              <a:rPr lang="hr-HR" sz="1600" b="1" dirty="0"/>
              <a:t> </a:t>
            </a:r>
            <a:r>
              <a:rPr lang="hr-HR" sz="1600" b="1" dirty="0" err="1"/>
              <a:t>peak</a:t>
            </a:r>
            <a:r>
              <a:rPr lang="hr-HR" sz="1600" b="1" dirty="0"/>
              <a:t> </a:t>
            </a:r>
          </a:p>
          <a:p>
            <a:pPr lvl="1"/>
            <a:r>
              <a:rPr lang="hr-HR" sz="1600" b="1" dirty="0" err="1"/>
              <a:t>Init</a:t>
            </a:r>
            <a:r>
              <a:rPr lang="hr-HR" sz="1600" b="1" dirty="0"/>
              <a:t> </a:t>
            </a:r>
            <a:r>
              <a:rPr lang="hr-HR" sz="1600" b="1" dirty="0" err="1"/>
              <a:t>freq</a:t>
            </a:r>
            <a:r>
              <a:rPr lang="hr-HR" sz="1600" b="1" dirty="0"/>
              <a:t> </a:t>
            </a:r>
            <a:r>
              <a:rPr lang="hr-HR" sz="1600" dirty="0"/>
              <a:t>pozitivno korelira s </a:t>
            </a:r>
            <a:r>
              <a:rPr lang="hr-HR" sz="1600" b="1" dirty="0" err="1"/>
              <a:t>count</a:t>
            </a:r>
            <a:r>
              <a:rPr lang="hr-HR" sz="1600" b="1" dirty="0"/>
              <a:t> to </a:t>
            </a:r>
            <a:r>
              <a:rPr lang="hr-HR" sz="1600" b="1" dirty="0" err="1"/>
              <a:t>peak</a:t>
            </a:r>
            <a:r>
              <a:rPr lang="hr-HR" sz="1600" dirty="0"/>
              <a:t> te </a:t>
            </a:r>
            <a:r>
              <a:rPr lang="hr-HR" sz="1600" b="1" dirty="0" err="1"/>
              <a:t>Revb</a:t>
            </a:r>
            <a:r>
              <a:rPr lang="hr-HR" sz="1600" b="1" dirty="0"/>
              <a:t> </a:t>
            </a:r>
            <a:r>
              <a:rPr lang="hr-HR" sz="1600" b="1" dirty="0" err="1"/>
              <a:t>freq</a:t>
            </a:r>
            <a:r>
              <a:rPr lang="hr-HR" sz="1600" b="1" dirty="0"/>
              <a:t> </a:t>
            </a:r>
            <a:r>
              <a:rPr lang="hr-HR" sz="1600" dirty="0"/>
              <a:t>pozitivno korelira s </a:t>
            </a:r>
            <a:r>
              <a:rPr lang="hr-HR" sz="1600" b="1" dirty="0" err="1"/>
              <a:t>count</a:t>
            </a:r>
            <a:r>
              <a:rPr lang="hr-HR" sz="1600" b="1" dirty="0"/>
              <a:t> </a:t>
            </a:r>
            <a:r>
              <a:rPr lang="hr-HR" sz="1600" b="1" dirty="0" err="1"/>
              <a:t>from</a:t>
            </a:r>
            <a:r>
              <a:rPr lang="hr-HR" sz="1600" b="1" dirty="0"/>
              <a:t> </a:t>
            </a:r>
            <a:r>
              <a:rPr lang="hr-HR" sz="1600" b="1" dirty="0" err="1"/>
              <a:t>peak</a:t>
            </a:r>
            <a:r>
              <a:rPr lang="hr-HR" sz="1600" dirty="0"/>
              <a:t> </a:t>
            </a:r>
          </a:p>
          <a:p>
            <a:r>
              <a:rPr lang="hr-HR" sz="2000" dirty="0"/>
              <a:t>Kako su veće amplitude signala tako je veća i energija te sve postavke povezane s amplitudom</a:t>
            </a:r>
          </a:p>
          <a:p>
            <a:pPr lvl="1"/>
            <a:r>
              <a:rPr lang="hr-HR" sz="1600" dirty="0"/>
              <a:t>Maksimalna amplituda, </a:t>
            </a:r>
            <a:r>
              <a:rPr lang="hr-HR" sz="1600" dirty="0" err="1"/>
              <a:t>rms</a:t>
            </a:r>
            <a:r>
              <a:rPr lang="hr-HR" sz="1600" dirty="0"/>
              <a:t> signala, snaga signala, apsolutna energija te maksimalna amplituda u frekvencijskoj domeni su znatno pozitivno korelirani</a:t>
            </a:r>
          </a:p>
          <a:p>
            <a:r>
              <a:rPr lang="hr-HR" sz="2000" dirty="0"/>
              <a:t>Što je srednja vrijednost signala veća to je frekvencija glavnog </a:t>
            </a:r>
            <a:r>
              <a:rPr lang="hr-HR" sz="2000" dirty="0" err="1"/>
              <a:t>peak</a:t>
            </a:r>
            <a:r>
              <a:rPr lang="hr-HR" sz="2000" dirty="0"/>
              <a:t>-a manja te posljedično frekvencijski pojas ispod 100 </a:t>
            </a:r>
            <a:r>
              <a:rPr lang="hr-HR" sz="2000" dirty="0" err="1"/>
              <a:t>kHz</a:t>
            </a:r>
            <a:r>
              <a:rPr lang="hr-HR" sz="2000" dirty="0"/>
              <a:t> zauzima više energije</a:t>
            </a:r>
          </a:p>
          <a:p>
            <a:pPr lvl="1"/>
            <a:r>
              <a:rPr lang="hr-HR" sz="1600" b="1" dirty="0"/>
              <a:t>ASL</a:t>
            </a:r>
            <a:r>
              <a:rPr lang="hr-HR" sz="1600" dirty="0"/>
              <a:t> opisuje srednju vrijednost signala u vremenskoj domeni</a:t>
            </a:r>
          </a:p>
          <a:p>
            <a:pPr lvl="1"/>
            <a:r>
              <a:rPr lang="hr-HR" sz="1600" b="1" dirty="0"/>
              <a:t>ASL</a:t>
            </a:r>
            <a:r>
              <a:rPr lang="hr-HR" sz="1600" dirty="0"/>
              <a:t> je znatno pozitivno koreliran s </a:t>
            </a:r>
            <a:r>
              <a:rPr lang="hr-HR" sz="1600" b="1" dirty="0"/>
              <a:t>PP1</a:t>
            </a:r>
            <a:r>
              <a:rPr lang="hr-HR" sz="1600" dirty="0"/>
              <a:t> te negativno koreliran s </a:t>
            </a:r>
            <a:r>
              <a:rPr lang="hr-HR" sz="1600" b="1" dirty="0"/>
              <a:t>Peak </a:t>
            </a:r>
            <a:r>
              <a:rPr lang="hr-HR" sz="1600" b="1" dirty="0" err="1"/>
              <a:t>freq</a:t>
            </a:r>
            <a:r>
              <a:rPr lang="hr-HR" sz="1600" dirty="0"/>
              <a:t> i</a:t>
            </a:r>
            <a:r>
              <a:rPr lang="hr-HR" sz="1600" b="1" dirty="0"/>
              <a:t> PP2</a:t>
            </a:r>
          </a:p>
          <a:p>
            <a:r>
              <a:rPr lang="hr-HR" sz="2000" dirty="0"/>
              <a:t>U frekvencijskoj domeni emisije imaju najviše energije u pojasu od 100 do 200 </a:t>
            </a:r>
            <a:r>
              <a:rPr lang="hr-HR" sz="2000" dirty="0" err="1"/>
              <a:t>kHz</a:t>
            </a:r>
            <a:r>
              <a:rPr lang="hr-HR" sz="2000" dirty="0"/>
              <a:t> što smanjuje energije u ostalim frekvencijskim pojasevima</a:t>
            </a:r>
          </a:p>
          <a:p>
            <a:pPr lvl="1"/>
            <a:r>
              <a:rPr lang="hr-HR" sz="1600" b="1" dirty="0"/>
              <a:t>PP2 </a:t>
            </a:r>
            <a:r>
              <a:rPr lang="hr-HR" sz="1600" dirty="0"/>
              <a:t>je znatno negativno koreliran s </a:t>
            </a:r>
            <a:r>
              <a:rPr lang="hr-HR" sz="1600" b="1" dirty="0"/>
              <a:t>PP1</a:t>
            </a:r>
            <a:r>
              <a:rPr lang="hr-HR" sz="1600" dirty="0"/>
              <a:t>, </a:t>
            </a:r>
            <a:r>
              <a:rPr lang="hr-HR" sz="1600" b="1" dirty="0"/>
              <a:t>PP3</a:t>
            </a:r>
            <a:r>
              <a:rPr lang="hr-HR" sz="1600" dirty="0"/>
              <a:t> i </a:t>
            </a:r>
            <a:r>
              <a:rPr lang="hr-HR" sz="1600" b="1" dirty="0"/>
              <a:t>PP4</a:t>
            </a:r>
            <a:r>
              <a:rPr lang="hr-HR" sz="1600" dirty="0"/>
              <a:t> 7</a:t>
            </a:r>
          </a:p>
          <a:p>
            <a:pPr lvl="1"/>
            <a:r>
              <a:rPr lang="hr-HR" sz="1600" b="1" dirty="0"/>
              <a:t>PP2</a:t>
            </a:r>
            <a:r>
              <a:rPr lang="hr-HR" sz="1600" dirty="0"/>
              <a:t> slabo korelira s </a:t>
            </a:r>
            <a:r>
              <a:rPr lang="hr-HR" sz="1600" b="1" dirty="0"/>
              <a:t>Peak </a:t>
            </a:r>
            <a:r>
              <a:rPr lang="hr-HR" sz="1600" b="1" dirty="0" err="1"/>
              <a:t>freq</a:t>
            </a:r>
            <a:endParaRPr lang="hr-HR" sz="1600" b="1" dirty="0"/>
          </a:p>
          <a:p>
            <a:pPr lvl="1"/>
            <a:r>
              <a:rPr lang="hr-HR" sz="1600" b="1" dirty="0"/>
              <a:t>PP3 </a:t>
            </a:r>
            <a:r>
              <a:rPr lang="hr-HR" sz="1600" dirty="0"/>
              <a:t>i </a:t>
            </a:r>
            <a:r>
              <a:rPr lang="hr-HR" sz="1600" b="1" dirty="0"/>
              <a:t>PP4 </a:t>
            </a:r>
            <a:r>
              <a:rPr lang="hr-HR" sz="1600" dirty="0"/>
              <a:t>znatno pozitivno koreliraju s </a:t>
            </a:r>
            <a:r>
              <a:rPr lang="hr-HR" sz="1600" b="1" dirty="0"/>
              <a:t>Peak </a:t>
            </a:r>
            <a:r>
              <a:rPr lang="hr-HR" sz="1600" b="1" dirty="0" err="1"/>
              <a:t>freq</a:t>
            </a:r>
            <a:r>
              <a:rPr lang="hr-HR" sz="1600" b="1" dirty="0"/>
              <a:t> </a:t>
            </a:r>
            <a:r>
              <a:rPr lang="hr-HR" sz="1600" dirty="0"/>
              <a:t>kako je najviše peakova manje frekvencije</a:t>
            </a:r>
          </a:p>
          <a:p>
            <a:r>
              <a:rPr lang="hr-HR" sz="2000" dirty="0"/>
              <a:t>Povećanjem broj peakova u frekvencijskoj domeni povećava se energija u nižim frekvencijskim pojasevima kako emisije sadrže najviše peakova tamo</a:t>
            </a:r>
          </a:p>
          <a:p>
            <a:pPr lvl="1"/>
            <a:r>
              <a:rPr lang="hr-HR" sz="1600" b="1" dirty="0" err="1"/>
              <a:t>Freq</a:t>
            </a:r>
            <a:r>
              <a:rPr lang="hr-HR" sz="1600" b="1" dirty="0"/>
              <a:t> </a:t>
            </a:r>
            <a:r>
              <a:rPr lang="hr-HR" sz="1600" b="1" dirty="0" err="1"/>
              <a:t>peak</a:t>
            </a:r>
            <a:r>
              <a:rPr lang="hr-HR" sz="1600" b="1" dirty="0"/>
              <a:t> </a:t>
            </a:r>
            <a:r>
              <a:rPr lang="hr-HR" sz="1600" b="1" dirty="0" err="1"/>
              <a:t>count</a:t>
            </a:r>
            <a:r>
              <a:rPr lang="hr-HR" sz="1600" dirty="0"/>
              <a:t> znatno pozitivno korelira s </a:t>
            </a:r>
            <a:r>
              <a:rPr lang="hr-HR" sz="1600" b="1" dirty="0"/>
              <a:t>PP1</a:t>
            </a:r>
            <a:r>
              <a:rPr lang="hr-HR" sz="1600" dirty="0"/>
              <a:t> te negativno s </a:t>
            </a:r>
            <a:r>
              <a:rPr lang="hr-HR" sz="1600" b="1" dirty="0"/>
              <a:t>PP3</a:t>
            </a:r>
            <a:r>
              <a:rPr lang="hr-HR" sz="1600" dirty="0"/>
              <a:t> i </a:t>
            </a:r>
            <a:r>
              <a:rPr lang="hr-HR" sz="1600" b="1" dirty="0"/>
              <a:t>PP4</a:t>
            </a:r>
            <a:r>
              <a:rPr lang="hr-HR" sz="1600" dirty="0"/>
              <a:t>.</a:t>
            </a:r>
          </a:p>
          <a:p>
            <a:endParaRPr lang="hr-HR" sz="2000" dirty="0"/>
          </a:p>
          <a:p>
            <a:pPr lvl="1"/>
            <a:endParaRPr lang="hr-HR" sz="1600" dirty="0"/>
          </a:p>
          <a:p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227580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1D9548AF-A560-43D9-B436-9FEF19BD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57" y="681037"/>
            <a:ext cx="7904219" cy="6033398"/>
          </a:xfrm>
          <a:prstGeom prst="rect">
            <a:avLst/>
          </a:prstGeom>
        </p:spPr>
      </p:pic>
      <p:sp>
        <p:nvSpPr>
          <p:cNvPr id="7" name="Naslov 1">
            <a:extLst>
              <a:ext uri="{FF2B5EF4-FFF2-40B4-BE49-F238E27FC236}">
                <a16:creationId xmlns:a16="http://schemas.microsoft.com/office/drawing/2014/main" id="{33A4515F-22F8-4E32-AF4E-9648D9902FEB}"/>
              </a:ext>
            </a:extLst>
          </p:cNvPr>
          <p:cNvSpPr txBox="1">
            <a:spLocks/>
          </p:cNvSpPr>
          <p:nvPr/>
        </p:nvSpPr>
        <p:spPr>
          <a:xfrm>
            <a:off x="107004" y="-234762"/>
            <a:ext cx="11654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b="1" dirty="0"/>
              <a:t>Koreleogram značajki samim sa sobom - slika</a:t>
            </a:r>
          </a:p>
        </p:txBody>
      </p:sp>
    </p:spTree>
    <p:extLst>
      <p:ext uri="{BB962C8B-B14F-4D97-AF65-F5344CB8AC3E}">
        <p14:creationId xmlns:p14="http://schemas.microsoft.com/office/powerpoint/2010/main" val="184263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07125E-C51E-4982-91BC-79D00D83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4" y="1922901"/>
            <a:ext cx="5192949" cy="4351338"/>
          </a:xfrm>
        </p:spPr>
        <p:txBody>
          <a:bodyPr/>
          <a:lstStyle/>
          <a:p>
            <a:r>
              <a:rPr lang="hr-HR" b="1" dirty="0"/>
              <a:t>Prvih 6 </a:t>
            </a:r>
            <a:r>
              <a:rPr lang="hr-HR" dirty="0"/>
              <a:t>principalnih komponenta sadrži </a:t>
            </a:r>
            <a:r>
              <a:rPr lang="hr-HR" b="1" dirty="0"/>
              <a:t>85%</a:t>
            </a:r>
            <a:r>
              <a:rPr lang="hr-HR" dirty="0"/>
              <a:t> varijance dataseta</a:t>
            </a:r>
          </a:p>
          <a:p>
            <a:r>
              <a:rPr lang="hr-HR" dirty="0"/>
              <a:t>Zbog toga koreleogram gledamo za u odnosu na prvih 6 principalnih komponenti</a:t>
            </a:r>
          </a:p>
          <a:p>
            <a:r>
              <a:rPr lang="hr-HR" dirty="0"/>
              <a:t>Vidimo znatan pad varijance s 4 na 5 principalnu komponentu</a:t>
            </a:r>
          </a:p>
          <a:p>
            <a:endParaRPr lang="hr-HR" dirty="0"/>
          </a:p>
          <a:p>
            <a:pPr lvl="1"/>
            <a:endParaRPr lang="hr-HR" dirty="0"/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3E62144D-0303-4982-94A8-CB204687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1" y="70643"/>
            <a:ext cx="12084996" cy="1325563"/>
          </a:xfrm>
        </p:spPr>
        <p:txBody>
          <a:bodyPr>
            <a:normAutofit/>
          </a:bodyPr>
          <a:lstStyle/>
          <a:p>
            <a:pPr algn="ctr"/>
            <a:r>
              <a:rPr lang="hr-HR" sz="4000" b="1" dirty="0"/>
              <a:t>Raspodjela varijance skupa podataka po principalnim komponentama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7A592293-C157-41FA-B4DD-8F02C05C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93" y="1539081"/>
            <a:ext cx="6391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D9FB97-72BD-4ACB-83A8-9A242D2F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0" y="127396"/>
            <a:ext cx="11846669" cy="1325563"/>
          </a:xfrm>
        </p:spPr>
        <p:txBody>
          <a:bodyPr/>
          <a:lstStyle/>
          <a:p>
            <a:pPr algn="ctr"/>
            <a:r>
              <a:rPr lang="hr-HR" b="1" dirty="0"/>
              <a:t>Koreleogram značajki s principalnim komponentama - zaključci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72E9C7C-7D93-43BA-81CF-1C20E7F8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41" y="1452958"/>
            <a:ext cx="10515600" cy="5735781"/>
          </a:xfrm>
        </p:spPr>
        <p:txBody>
          <a:bodyPr>
            <a:normAutofit/>
          </a:bodyPr>
          <a:lstStyle/>
          <a:p>
            <a:r>
              <a:rPr lang="hr-HR" sz="2400" b="1" dirty="0"/>
              <a:t>PC1</a:t>
            </a:r>
            <a:r>
              <a:rPr lang="hr-HR" sz="2400" dirty="0"/>
              <a:t> – najviše povezana s energijom ispod 100 </a:t>
            </a:r>
            <a:r>
              <a:rPr lang="hr-HR" sz="2400" dirty="0" err="1"/>
              <a:t>kHz</a:t>
            </a:r>
            <a:endParaRPr lang="hr-HR" sz="2400" dirty="0"/>
          </a:p>
          <a:p>
            <a:pPr lvl="1"/>
            <a:r>
              <a:rPr lang="hr-HR" sz="2000" dirty="0"/>
              <a:t>Pozitivno korelira s </a:t>
            </a:r>
            <a:r>
              <a:rPr lang="hr-HR" sz="2000" b="1" dirty="0"/>
              <a:t>PP1</a:t>
            </a:r>
            <a:r>
              <a:rPr lang="hr-HR" sz="2000" dirty="0"/>
              <a:t> i </a:t>
            </a:r>
            <a:r>
              <a:rPr lang="hr-HR" sz="2000" b="1" dirty="0"/>
              <a:t>ASL</a:t>
            </a:r>
            <a:r>
              <a:rPr lang="hr-HR" sz="2000" dirty="0"/>
              <a:t>, a negativno s </a:t>
            </a:r>
            <a:r>
              <a:rPr lang="hr-HR" sz="2000" b="1" dirty="0"/>
              <a:t>PP3 </a:t>
            </a:r>
            <a:r>
              <a:rPr lang="hr-HR" sz="2000" dirty="0"/>
              <a:t>i </a:t>
            </a:r>
            <a:r>
              <a:rPr lang="hr-HR" sz="2000" b="1" dirty="0"/>
              <a:t>PP4</a:t>
            </a:r>
          </a:p>
          <a:p>
            <a:r>
              <a:rPr lang="hr-HR" sz="2400" b="1" dirty="0"/>
              <a:t>PC2</a:t>
            </a:r>
            <a:r>
              <a:rPr lang="hr-HR" sz="2400" dirty="0"/>
              <a:t> – najviše povezana s ukupnom energijom i amplitudama signala te posljedično </a:t>
            </a:r>
          </a:p>
          <a:p>
            <a:pPr lvl="1"/>
            <a:r>
              <a:rPr lang="hr-HR" sz="2000" dirty="0"/>
              <a:t>Pozitivno korelira s </a:t>
            </a:r>
            <a:r>
              <a:rPr lang="hr-HR" sz="2000" b="1" dirty="0"/>
              <a:t>AMP</a:t>
            </a:r>
            <a:r>
              <a:rPr lang="hr-HR" sz="2000" dirty="0"/>
              <a:t>, </a:t>
            </a:r>
            <a:r>
              <a:rPr lang="hr-HR" sz="2000" b="1" dirty="0"/>
              <a:t>MAX FREQ</a:t>
            </a:r>
            <a:r>
              <a:rPr lang="hr-HR" sz="2000" dirty="0"/>
              <a:t>, </a:t>
            </a:r>
            <a:r>
              <a:rPr lang="hr-HR" sz="2000" b="1" dirty="0"/>
              <a:t>SIG STR</a:t>
            </a:r>
            <a:r>
              <a:rPr lang="hr-HR" sz="2000" dirty="0"/>
              <a:t>,</a:t>
            </a:r>
            <a:r>
              <a:rPr lang="hr-HR" sz="2000" b="1" dirty="0"/>
              <a:t> RMS</a:t>
            </a:r>
            <a:r>
              <a:rPr lang="hr-HR" sz="2000" dirty="0"/>
              <a:t> …</a:t>
            </a:r>
          </a:p>
          <a:p>
            <a:r>
              <a:rPr lang="hr-HR" sz="2400" b="1" dirty="0"/>
              <a:t>PC3</a:t>
            </a:r>
            <a:r>
              <a:rPr lang="hr-HR" sz="2400" dirty="0"/>
              <a:t> – najviše povezana s vremenom poslije glavnog </a:t>
            </a:r>
            <a:r>
              <a:rPr lang="hr-HR" sz="2400" dirty="0" err="1"/>
              <a:t>peak</a:t>
            </a:r>
            <a:r>
              <a:rPr lang="hr-HR" sz="2400" dirty="0"/>
              <a:t> i broj peakova u tom vremenu</a:t>
            </a:r>
          </a:p>
          <a:p>
            <a:pPr lvl="1"/>
            <a:r>
              <a:rPr lang="hr-HR" sz="2000" dirty="0"/>
              <a:t>Pozitivno korelira s </a:t>
            </a:r>
            <a:r>
              <a:rPr lang="hr-HR" sz="2000" b="1" dirty="0"/>
              <a:t>COUNT FROM</a:t>
            </a:r>
            <a:r>
              <a:rPr lang="hr-HR" sz="2000" dirty="0"/>
              <a:t>, a negativno s </a:t>
            </a:r>
            <a:r>
              <a:rPr lang="hr-HR" sz="2000" b="1" dirty="0"/>
              <a:t>COUNT TO</a:t>
            </a:r>
          </a:p>
          <a:p>
            <a:r>
              <a:rPr lang="hr-HR" sz="2400" b="1" dirty="0"/>
              <a:t>PC4</a:t>
            </a:r>
            <a:r>
              <a:rPr lang="hr-HR" sz="2400" dirty="0"/>
              <a:t> - najviše povezana s </a:t>
            </a:r>
            <a:r>
              <a:rPr lang="hr-HR" sz="2400" b="1" dirty="0"/>
              <a:t>PP2</a:t>
            </a:r>
            <a:r>
              <a:rPr lang="hr-HR" sz="2400" dirty="0"/>
              <a:t> i negativno korelira s ostalim pojasevima</a:t>
            </a:r>
          </a:p>
          <a:p>
            <a:r>
              <a:rPr lang="hr-HR" sz="2400" b="1" dirty="0"/>
              <a:t>PC5</a:t>
            </a:r>
            <a:r>
              <a:rPr lang="hr-HR" sz="2400" dirty="0"/>
              <a:t> - najviše povezana s </a:t>
            </a:r>
            <a:r>
              <a:rPr lang="hr-HR" sz="2400" b="1" dirty="0"/>
              <a:t>PP3</a:t>
            </a:r>
            <a:r>
              <a:rPr lang="hr-HR" sz="2400" dirty="0"/>
              <a:t> i negativno korelira s ostalim pojasevima</a:t>
            </a:r>
          </a:p>
          <a:p>
            <a:r>
              <a:rPr lang="hr-HR" sz="2400" b="1" dirty="0"/>
              <a:t>PC6</a:t>
            </a:r>
            <a:r>
              <a:rPr lang="hr-HR" sz="2400" dirty="0"/>
              <a:t> - najviše povezana s </a:t>
            </a:r>
            <a:r>
              <a:rPr lang="hr-HR" sz="2400" b="1" dirty="0"/>
              <a:t>PP1</a:t>
            </a:r>
            <a:r>
              <a:rPr lang="hr-HR" sz="2400" dirty="0"/>
              <a:t> i </a:t>
            </a:r>
            <a:r>
              <a:rPr lang="hr-HR" sz="2400" b="1" dirty="0"/>
              <a:t>INIT FREQ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98148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FB4358-71F0-40DC-809F-B68582C7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58" y="141389"/>
            <a:ext cx="11634281" cy="1325563"/>
          </a:xfrm>
        </p:spPr>
        <p:txBody>
          <a:bodyPr/>
          <a:lstStyle/>
          <a:p>
            <a:pPr algn="ctr"/>
            <a:r>
              <a:rPr lang="hr-HR" b="1" dirty="0"/>
              <a:t>Koreleogram značajki s principalnim komponentama - slika</a:t>
            </a:r>
            <a:endParaRPr lang="hr-HR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AD25FCF8-DEA3-443E-ACCF-7C9E2F13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423" y="1466952"/>
            <a:ext cx="6909149" cy="52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CA0517-8B92-44AB-A8EC-90D9E2F8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2" y="50538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r-HR" sz="2400" dirty="0"/>
              <a:t>Faktor mapa PCA prikazuje iste informacije kao i </a:t>
            </a:r>
            <a:r>
              <a:rPr lang="hr-HR" sz="2400" b="1" dirty="0"/>
              <a:t>Koreleogram značajki s principalnim komponentama</a:t>
            </a:r>
            <a:endParaRPr lang="hr-HR" sz="2400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DCE91CD-2B46-4DAD-93B6-1982AA446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19" y="226106"/>
            <a:ext cx="6173176" cy="4613539"/>
          </a:xfrm>
        </p:spPr>
      </p:pic>
    </p:spTree>
    <p:extLst>
      <p:ext uri="{BB962C8B-B14F-4D97-AF65-F5344CB8AC3E}">
        <p14:creationId xmlns:p14="http://schemas.microsoft.com/office/powerpoint/2010/main" val="21430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8067146-0A64-48AB-A12B-E5492C9E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64" y="112206"/>
            <a:ext cx="10815536" cy="1325563"/>
          </a:xfrm>
        </p:spPr>
        <p:txBody>
          <a:bodyPr/>
          <a:lstStyle/>
          <a:p>
            <a:pPr algn="ctr"/>
            <a:r>
              <a:rPr lang="hr-HR" b="1" dirty="0"/>
              <a:t>PCA u prostoru prve 3 principalne komponente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6B42626-E925-494B-B3E8-9A842D13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01" y="1990995"/>
            <a:ext cx="4899497" cy="4351338"/>
          </a:xfrm>
        </p:spPr>
        <p:txBody>
          <a:bodyPr/>
          <a:lstStyle/>
          <a:p>
            <a:r>
              <a:rPr lang="hr-HR" b="1" dirty="0"/>
              <a:t>Crveno</a:t>
            </a:r>
            <a:r>
              <a:rPr lang="hr-HR" dirty="0"/>
              <a:t> su negativi – ne uzrokovani kavitacijom</a:t>
            </a:r>
          </a:p>
          <a:p>
            <a:r>
              <a:rPr lang="hr-HR" b="1" dirty="0"/>
              <a:t>Žuto</a:t>
            </a:r>
            <a:r>
              <a:rPr lang="hr-HR" dirty="0"/>
              <a:t> su mješoviti</a:t>
            </a:r>
          </a:p>
          <a:p>
            <a:r>
              <a:rPr lang="hr-HR" dirty="0"/>
              <a:t>Teško uočljivo razdijeljene mješovitih i negativa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23B7F0E-3108-464E-8189-CD135183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298" y="1358697"/>
            <a:ext cx="63341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C6D33D-B979-4A02-8EA5-501E9CFA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" y="-49838"/>
            <a:ext cx="11068455" cy="1325563"/>
          </a:xfrm>
        </p:spPr>
        <p:txBody>
          <a:bodyPr/>
          <a:lstStyle/>
          <a:p>
            <a:r>
              <a:rPr lang="hr-HR" b="1" dirty="0"/>
              <a:t>PCA u prostoru 4., 5. i 6. principalne komponente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0774C1-AC55-4AE6-B55E-CE2E2363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01" y="906074"/>
            <a:ext cx="5377774" cy="4351338"/>
          </a:xfrm>
        </p:spPr>
        <p:txBody>
          <a:bodyPr>
            <a:normAutofit/>
          </a:bodyPr>
          <a:lstStyle/>
          <a:p>
            <a:r>
              <a:rPr lang="hr-HR" b="1" dirty="0"/>
              <a:t>Crveno</a:t>
            </a:r>
            <a:r>
              <a:rPr lang="hr-HR" dirty="0"/>
              <a:t> su negativi – ne uzrokovani kavitacijom</a:t>
            </a:r>
          </a:p>
          <a:p>
            <a:r>
              <a:rPr lang="hr-HR" b="1" dirty="0"/>
              <a:t>Žuto</a:t>
            </a:r>
            <a:r>
              <a:rPr lang="hr-HR" dirty="0"/>
              <a:t> su mješoviti</a:t>
            </a:r>
          </a:p>
          <a:p>
            <a:r>
              <a:rPr lang="hr-HR" dirty="0"/>
              <a:t>Teško uočljivo razdijeljene mješovitih i negativa</a:t>
            </a:r>
          </a:p>
          <a:p>
            <a:r>
              <a:rPr lang="hr-HR" b="1" dirty="0"/>
              <a:t>Ostali PCA prikazi u prostoru </a:t>
            </a:r>
            <a:r>
              <a:rPr lang="hr-HR" dirty="0"/>
              <a:t>za sve moguće kombinacije </a:t>
            </a:r>
            <a:r>
              <a:rPr lang="hr-HR" b="1" dirty="0"/>
              <a:t>prvih 6 komponenti </a:t>
            </a:r>
            <a:r>
              <a:rPr lang="hr-HR" dirty="0"/>
              <a:t>ne prikazuju </a:t>
            </a:r>
            <a:r>
              <a:rPr lang="hr-HR" b="1" dirty="0"/>
              <a:t>nikakvo uočljivo razdijeljene</a:t>
            </a:r>
            <a:r>
              <a:rPr lang="hr-HR" dirty="0"/>
              <a:t> mješovitih i negativa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2279692-5949-4A8D-B405-F263B3C0B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75" y="795743"/>
            <a:ext cx="6457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2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725</Words>
  <Application>Microsoft Office PowerPoint</Application>
  <PresentationFormat>Široki zaslon</PresentationFormat>
  <Paragraphs>67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sustava Office</vt:lpstr>
      <vt:lpstr>PCA analiza</vt:lpstr>
      <vt:lpstr>Koreleogram značajki samim sa sobom - zaključci</vt:lpstr>
      <vt:lpstr>PowerPoint prezentacija</vt:lpstr>
      <vt:lpstr>Raspodjela varijance skupa podataka po principalnim komponentama</vt:lpstr>
      <vt:lpstr>Koreleogram značajki s principalnim komponentama - zaključci</vt:lpstr>
      <vt:lpstr>Koreleogram značajki s principalnim komponentama - slika</vt:lpstr>
      <vt:lpstr>Faktor mapa PCA prikazuje iste informacije kao i Koreleogram značajki s principalnim komponentama</vt:lpstr>
      <vt:lpstr>PCA u prostoru prve 3 principalne komponente</vt:lpstr>
      <vt:lpstr>PCA u prostoru 4., 5. i 6. principalne komponente</vt:lpstr>
      <vt:lpstr>Ideja: Posebno PCA za negative i mješovite emisije</vt:lpstr>
      <vt:lpstr>PCA samo na negativnom dijelu dataseta</vt:lpstr>
      <vt:lpstr>PCA samo na negativnom dijelu dataseta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analiza</dc:title>
  <dc:creator>Renato Gracin</dc:creator>
  <cp:lastModifiedBy>Renato Gracin</cp:lastModifiedBy>
  <cp:revision>53</cp:revision>
  <dcterms:created xsi:type="dcterms:W3CDTF">2022-04-15T17:18:17Z</dcterms:created>
  <dcterms:modified xsi:type="dcterms:W3CDTF">2022-04-20T17:07:32Z</dcterms:modified>
</cp:coreProperties>
</file>