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3" r:id="rId5"/>
    <p:sldId id="275" r:id="rId6"/>
    <p:sldId id="259" r:id="rId7"/>
    <p:sldId id="266" r:id="rId8"/>
    <p:sldId id="267" r:id="rId9"/>
    <p:sldId id="264" r:id="rId10"/>
    <p:sldId id="276" r:id="rId11"/>
    <p:sldId id="277" r:id="rId12"/>
    <p:sldId id="268" r:id="rId13"/>
    <p:sldId id="279" r:id="rId14"/>
    <p:sldId id="280" r:id="rId15"/>
    <p:sldId id="278" r:id="rId16"/>
    <p:sldId id="265" r:id="rId17"/>
    <p:sldId id="281" r:id="rId18"/>
    <p:sldId id="282" r:id="rId19"/>
    <p:sldId id="283" r:id="rId20"/>
    <p:sldId id="284" r:id="rId21"/>
    <p:sldId id="285" r:id="rId22"/>
    <p:sldId id="286" r:id="rId23"/>
    <p:sldId id="271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16CFC-1556-4754-ADFB-AF0C9E48442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38E3D8-BFDA-410B-BC7B-A2B227D74EA7}">
      <dgm:prSet/>
      <dgm:spPr/>
      <dgm:t>
        <a:bodyPr/>
        <a:lstStyle/>
        <a:p>
          <a:r>
            <a:rPr lang="hr-HR" dirty="0" err="1"/>
            <a:t>Preprocessing</a:t>
          </a:r>
          <a:r>
            <a:rPr lang="hr-HR" dirty="0"/>
            <a:t> sirovih emisija </a:t>
          </a:r>
          <a:endParaRPr lang="en-US" dirty="0"/>
        </a:p>
      </dgm:t>
    </dgm:pt>
    <dgm:pt modelId="{52E00D3E-0DBC-46A9-BD84-D3E4E823D622}" type="parTrans" cxnId="{8986E017-28C5-4665-95AE-D37C71FC3A77}">
      <dgm:prSet/>
      <dgm:spPr/>
      <dgm:t>
        <a:bodyPr/>
        <a:lstStyle/>
        <a:p>
          <a:endParaRPr lang="en-US"/>
        </a:p>
      </dgm:t>
    </dgm:pt>
    <dgm:pt modelId="{594B940C-E4E5-46DF-9067-8FE7CA34AB5B}" type="sibTrans" cxnId="{8986E017-28C5-4665-95AE-D37C71FC3A7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ACEDDE7-AC33-4C53-8969-46504A915AF2}">
      <dgm:prSet/>
      <dgm:spPr/>
      <dgm:t>
        <a:bodyPr/>
        <a:lstStyle/>
        <a:p>
          <a:r>
            <a:rPr lang="hr-HR" dirty="0"/>
            <a:t>Izračun značajki sirovih i ekviliziranih emisija</a:t>
          </a:r>
          <a:endParaRPr lang="en-US" dirty="0"/>
        </a:p>
      </dgm:t>
    </dgm:pt>
    <dgm:pt modelId="{D0E9054F-752D-4887-8D04-CE8EF059BBD2}" type="parTrans" cxnId="{28E76669-5318-4891-A97F-D7A41F7CA936}">
      <dgm:prSet/>
      <dgm:spPr/>
      <dgm:t>
        <a:bodyPr/>
        <a:lstStyle/>
        <a:p>
          <a:endParaRPr lang="en-US"/>
        </a:p>
      </dgm:t>
    </dgm:pt>
    <dgm:pt modelId="{8DF3883A-C375-4F90-BBFE-A09A5AD31435}" type="sibTrans" cxnId="{28E76669-5318-4891-A97F-D7A41F7CA93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574E899-C8CD-4D8F-A2E5-16AA5CB31ABA}">
      <dgm:prSet/>
      <dgm:spPr/>
      <dgm:t>
        <a:bodyPr/>
        <a:lstStyle/>
        <a:p>
          <a:r>
            <a:rPr lang="hr-HR" dirty="0"/>
            <a:t>Implementacija PCA nad skupom izračunatih značajki</a:t>
          </a:r>
          <a:endParaRPr lang="en-US" dirty="0"/>
        </a:p>
      </dgm:t>
    </dgm:pt>
    <dgm:pt modelId="{97DFE551-6D5E-48BF-BE64-11543E6C4E89}" type="parTrans" cxnId="{4E43CD1E-F9A9-43DC-9949-4E441D718936}">
      <dgm:prSet/>
      <dgm:spPr/>
      <dgm:t>
        <a:bodyPr/>
        <a:lstStyle/>
        <a:p>
          <a:endParaRPr lang="en-US"/>
        </a:p>
      </dgm:t>
    </dgm:pt>
    <dgm:pt modelId="{473EEBC7-6618-45AD-9F82-E66B38D6A0DC}" type="sibTrans" cxnId="{4E43CD1E-F9A9-43DC-9949-4E441D71893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0617BE-3215-4277-9E9F-62C5C6C01A21}">
      <dgm:prSet/>
      <dgm:spPr/>
      <dgm:t>
        <a:bodyPr/>
        <a:lstStyle/>
        <a:p>
          <a:r>
            <a:rPr lang="hr-HR" dirty="0"/>
            <a:t>Implementacija algoritama k-srednjih vrijednosti nad rezultatima PCA</a:t>
          </a:r>
          <a:endParaRPr lang="en-US" dirty="0"/>
        </a:p>
      </dgm:t>
    </dgm:pt>
    <dgm:pt modelId="{3279B7C3-A9F2-44F4-9DA7-412216808E69}" type="parTrans" cxnId="{9174CFAF-15E9-4D67-B0AB-2C2D5FC8544D}">
      <dgm:prSet/>
      <dgm:spPr/>
      <dgm:t>
        <a:bodyPr/>
        <a:lstStyle/>
        <a:p>
          <a:endParaRPr lang="en-US"/>
        </a:p>
      </dgm:t>
    </dgm:pt>
    <dgm:pt modelId="{337AB16D-9B00-4C42-9EB2-630403B55505}" type="sibTrans" cxnId="{9174CFAF-15E9-4D67-B0AB-2C2D5FC8544D}">
      <dgm:prSet phldrT="04"/>
      <dgm:spPr/>
      <dgm:t>
        <a:bodyPr/>
        <a:lstStyle/>
        <a:p>
          <a:r>
            <a:rPr lang="en-US" dirty="0"/>
            <a:t>04</a:t>
          </a:r>
        </a:p>
      </dgm:t>
    </dgm:pt>
    <dgm:pt modelId="{6C156D58-AF45-4B6E-BB60-A359B734C9D7}" type="pres">
      <dgm:prSet presAssocID="{02316CFC-1556-4754-ADFB-AF0C9E48442D}" presName="Name0" presStyleCnt="0">
        <dgm:presLayoutVars>
          <dgm:animLvl val="lvl"/>
          <dgm:resizeHandles val="exact"/>
        </dgm:presLayoutVars>
      </dgm:prSet>
      <dgm:spPr/>
    </dgm:pt>
    <dgm:pt modelId="{9B6F4B2B-8AB9-487A-9738-B4FB00F89C0E}" type="pres">
      <dgm:prSet presAssocID="{F438E3D8-BFDA-410B-BC7B-A2B227D74EA7}" presName="compositeNode" presStyleCnt="0">
        <dgm:presLayoutVars>
          <dgm:bulletEnabled val="1"/>
        </dgm:presLayoutVars>
      </dgm:prSet>
      <dgm:spPr/>
    </dgm:pt>
    <dgm:pt modelId="{195D2455-3A95-4BA0-9B55-82067B282569}" type="pres">
      <dgm:prSet presAssocID="{F438E3D8-BFDA-410B-BC7B-A2B227D74EA7}" presName="bgRect" presStyleLbl="alignNode1" presStyleIdx="0" presStyleCnt="4"/>
      <dgm:spPr/>
    </dgm:pt>
    <dgm:pt modelId="{E8D0BB80-870D-4E0E-9B0F-74F75CCBF719}" type="pres">
      <dgm:prSet presAssocID="{594B940C-E4E5-46DF-9067-8FE7CA34AB5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EEA9CA9-0FA1-462F-BCA7-69CDA76F006D}" type="pres">
      <dgm:prSet presAssocID="{F438E3D8-BFDA-410B-BC7B-A2B227D74EA7}" presName="nodeRect" presStyleLbl="alignNode1" presStyleIdx="0" presStyleCnt="4">
        <dgm:presLayoutVars>
          <dgm:bulletEnabled val="1"/>
        </dgm:presLayoutVars>
      </dgm:prSet>
      <dgm:spPr/>
    </dgm:pt>
    <dgm:pt modelId="{9DB642F6-E42D-491C-BD5E-94F77DB390EA}" type="pres">
      <dgm:prSet presAssocID="{594B940C-E4E5-46DF-9067-8FE7CA34AB5B}" presName="sibTrans" presStyleCnt="0"/>
      <dgm:spPr/>
    </dgm:pt>
    <dgm:pt modelId="{B109B317-0179-4AEA-9E93-4BFFFCEFB548}" type="pres">
      <dgm:prSet presAssocID="{DACEDDE7-AC33-4C53-8969-46504A915AF2}" presName="compositeNode" presStyleCnt="0">
        <dgm:presLayoutVars>
          <dgm:bulletEnabled val="1"/>
        </dgm:presLayoutVars>
      </dgm:prSet>
      <dgm:spPr/>
    </dgm:pt>
    <dgm:pt modelId="{8BF60D15-DB16-4F3E-8377-5332BA3E2F4A}" type="pres">
      <dgm:prSet presAssocID="{DACEDDE7-AC33-4C53-8969-46504A915AF2}" presName="bgRect" presStyleLbl="alignNode1" presStyleIdx="1" presStyleCnt="4"/>
      <dgm:spPr/>
    </dgm:pt>
    <dgm:pt modelId="{0BE77FE8-9E2D-4E8D-9180-0EE1C96E70A2}" type="pres">
      <dgm:prSet presAssocID="{8DF3883A-C375-4F90-BBFE-A09A5AD3143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2C40791-A258-4D61-8E5E-D84E6F79F456}" type="pres">
      <dgm:prSet presAssocID="{DACEDDE7-AC33-4C53-8969-46504A915AF2}" presName="nodeRect" presStyleLbl="alignNode1" presStyleIdx="1" presStyleCnt="4">
        <dgm:presLayoutVars>
          <dgm:bulletEnabled val="1"/>
        </dgm:presLayoutVars>
      </dgm:prSet>
      <dgm:spPr/>
    </dgm:pt>
    <dgm:pt modelId="{FB6B713D-95AD-419E-A2BD-E6C1C630A7D6}" type="pres">
      <dgm:prSet presAssocID="{8DF3883A-C375-4F90-BBFE-A09A5AD31435}" presName="sibTrans" presStyleCnt="0"/>
      <dgm:spPr/>
    </dgm:pt>
    <dgm:pt modelId="{25314578-66D8-40F7-8C3C-7BD7210A606C}" type="pres">
      <dgm:prSet presAssocID="{5574E899-C8CD-4D8F-A2E5-16AA5CB31ABA}" presName="compositeNode" presStyleCnt="0">
        <dgm:presLayoutVars>
          <dgm:bulletEnabled val="1"/>
        </dgm:presLayoutVars>
      </dgm:prSet>
      <dgm:spPr/>
    </dgm:pt>
    <dgm:pt modelId="{55723BBD-F7D8-4C13-BDC3-3B43921F3BE7}" type="pres">
      <dgm:prSet presAssocID="{5574E899-C8CD-4D8F-A2E5-16AA5CB31ABA}" presName="bgRect" presStyleLbl="alignNode1" presStyleIdx="2" presStyleCnt="4"/>
      <dgm:spPr/>
    </dgm:pt>
    <dgm:pt modelId="{7F7396A3-D4BC-4E97-A8FD-5D9B6DE7FF92}" type="pres">
      <dgm:prSet presAssocID="{473EEBC7-6618-45AD-9F82-E66B38D6A0D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6712416-B4BD-47F6-88AA-064A1EFCD391}" type="pres">
      <dgm:prSet presAssocID="{5574E899-C8CD-4D8F-A2E5-16AA5CB31ABA}" presName="nodeRect" presStyleLbl="alignNode1" presStyleIdx="2" presStyleCnt="4">
        <dgm:presLayoutVars>
          <dgm:bulletEnabled val="1"/>
        </dgm:presLayoutVars>
      </dgm:prSet>
      <dgm:spPr/>
    </dgm:pt>
    <dgm:pt modelId="{3DAB804B-3DCA-432D-B89F-422B2DA05AB9}" type="pres">
      <dgm:prSet presAssocID="{473EEBC7-6618-45AD-9F82-E66B38D6A0DC}" presName="sibTrans" presStyleCnt="0"/>
      <dgm:spPr/>
    </dgm:pt>
    <dgm:pt modelId="{29478F59-CB56-4E22-955C-0BB6F582A919}" type="pres">
      <dgm:prSet presAssocID="{6D0617BE-3215-4277-9E9F-62C5C6C01A21}" presName="compositeNode" presStyleCnt="0">
        <dgm:presLayoutVars>
          <dgm:bulletEnabled val="1"/>
        </dgm:presLayoutVars>
      </dgm:prSet>
      <dgm:spPr/>
    </dgm:pt>
    <dgm:pt modelId="{97F0966C-EA0C-4CA7-97AD-707247BCF87A}" type="pres">
      <dgm:prSet presAssocID="{6D0617BE-3215-4277-9E9F-62C5C6C01A21}" presName="bgRect" presStyleLbl="alignNode1" presStyleIdx="3" presStyleCnt="4"/>
      <dgm:spPr/>
    </dgm:pt>
    <dgm:pt modelId="{3CE244D2-AAA4-439E-A5EA-9D44D8F9CDE6}" type="pres">
      <dgm:prSet presAssocID="{337AB16D-9B00-4C42-9EB2-630403B5550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E6FD878-D12F-444E-8BB8-F82100C89EEB}" type="pres">
      <dgm:prSet presAssocID="{6D0617BE-3215-4277-9E9F-62C5C6C01A2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E467300-F5D6-4F3F-A713-3266D3413580}" type="presOf" srcId="{594B940C-E4E5-46DF-9067-8FE7CA34AB5B}" destId="{E8D0BB80-870D-4E0E-9B0F-74F75CCBF719}" srcOrd="0" destOrd="0" presId="urn:microsoft.com/office/officeart/2016/7/layout/LinearBlockProcessNumbered"/>
    <dgm:cxn modelId="{8986E017-28C5-4665-95AE-D37C71FC3A77}" srcId="{02316CFC-1556-4754-ADFB-AF0C9E48442D}" destId="{F438E3D8-BFDA-410B-BC7B-A2B227D74EA7}" srcOrd="0" destOrd="0" parTransId="{52E00D3E-0DBC-46A9-BD84-D3E4E823D622}" sibTransId="{594B940C-E4E5-46DF-9067-8FE7CA34AB5B}"/>
    <dgm:cxn modelId="{4E43CD1E-F9A9-43DC-9949-4E441D718936}" srcId="{02316CFC-1556-4754-ADFB-AF0C9E48442D}" destId="{5574E899-C8CD-4D8F-A2E5-16AA5CB31ABA}" srcOrd="2" destOrd="0" parTransId="{97DFE551-6D5E-48BF-BE64-11543E6C4E89}" sibTransId="{473EEBC7-6618-45AD-9F82-E66B38D6A0DC}"/>
    <dgm:cxn modelId="{3FCE013C-EBA1-4C4F-B8D1-A0CB91D92FEE}" type="presOf" srcId="{5574E899-C8CD-4D8F-A2E5-16AA5CB31ABA}" destId="{A6712416-B4BD-47F6-88AA-064A1EFCD391}" srcOrd="1" destOrd="0" presId="urn:microsoft.com/office/officeart/2016/7/layout/LinearBlockProcessNumbered"/>
    <dgm:cxn modelId="{214B4261-3E9C-4DAA-8046-034BCC1EEB95}" type="presOf" srcId="{02316CFC-1556-4754-ADFB-AF0C9E48442D}" destId="{6C156D58-AF45-4B6E-BB60-A359B734C9D7}" srcOrd="0" destOrd="0" presId="urn:microsoft.com/office/officeart/2016/7/layout/LinearBlockProcessNumbered"/>
    <dgm:cxn modelId="{28E76669-5318-4891-A97F-D7A41F7CA936}" srcId="{02316CFC-1556-4754-ADFB-AF0C9E48442D}" destId="{DACEDDE7-AC33-4C53-8969-46504A915AF2}" srcOrd="1" destOrd="0" parTransId="{D0E9054F-752D-4887-8D04-CE8EF059BBD2}" sibTransId="{8DF3883A-C375-4F90-BBFE-A09A5AD31435}"/>
    <dgm:cxn modelId="{A37CA24B-141F-4D31-9C22-A94D3E419B3D}" type="presOf" srcId="{8DF3883A-C375-4F90-BBFE-A09A5AD31435}" destId="{0BE77FE8-9E2D-4E8D-9180-0EE1C96E70A2}" srcOrd="0" destOrd="0" presId="urn:microsoft.com/office/officeart/2016/7/layout/LinearBlockProcessNumbered"/>
    <dgm:cxn modelId="{4C525D72-9B34-4A68-8C15-C7421627E3FC}" type="presOf" srcId="{DACEDDE7-AC33-4C53-8969-46504A915AF2}" destId="{12C40791-A258-4D61-8E5E-D84E6F79F456}" srcOrd="1" destOrd="0" presId="urn:microsoft.com/office/officeart/2016/7/layout/LinearBlockProcessNumbered"/>
    <dgm:cxn modelId="{FCEE9079-D2AC-47B6-B710-0AF1CF52B183}" type="presOf" srcId="{6D0617BE-3215-4277-9E9F-62C5C6C01A21}" destId="{DE6FD878-D12F-444E-8BB8-F82100C89EEB}" srcOrd="1" destOrd="0" presId="urn:microsoft.com/office/officeart/2016/7/layout/LinearBlockProcessNumbered"/>
    <dgm:cxn modelId="{A2DEEC81-1B7C-47CC-B1B8-72F8E4F18E99}" type="presOf" srcId="{F438E3D8-BFDA-410B-BC7B-A2B227D74EA7}" destId="{195D2455-3A95-4BA0-9B55-82067B282569}" srcOrd="0" destOrd="0" presId="urn:microsoft.com/office/officeart/2016/7/layout/LinearBlockProcessNumbered"/>
    <dgm:cxn modelId="{BB5A299E-D047-481F-AACB-FF3B576E98AC}" type="presOf" srcId="{F438E3D8-BFDA-410B-BC7B-A2B227D74EA7}" destId="{7EEA9CA9-0FA1-462F-BCA7-69CDA76F006D}" srcOrd="1" destOrd="0" presId="urn:microsoft.com/office/officeart/2016/7/layout/LinearBlockProcessNumbered"/>
    <dgm:cxn modelId="{9174CFAF-15E9-4D67-B0AB-2C2D5FC8544D}" srcId="{02316CFC-1556-4754-ADFB-AF0C9E48442D}" destId="{6D0617BE-3215-4277-9E9F-62C5C6C01A21}" srcOrd="3" destOrd="0" parTransId="{3279B7C3-A9F2-44F4-9DA7-412216808E69}" sibTransId="{337AB16D-9B00-4C42-9EB2-630403B55505}"/>
    <dgm:cxn modelId="{F9A660C1-5341-4A74-B01E-3E75F8AF68EC}" type="presOf" srcId="{337AB16D-9B00-4C42-9EB2-630403B55505}" destId="{3CE244D2-AAA4-439E-A5EA-9D44D8F9CDE6}" srcOrd="0" destOrd="0" presId="urn:microsoft.com/office/officeart/2016/7/layout/LinearBlockProcessNumbered"/>
    <dgm:cxn modelId="{892913C8-561C-457B-A3AB-E2027460103B}" type="presOf" srcId="{473EEBC7-6618-45AD-9F82-E66B38D6A0DC}" destId="{7F7396A3-D4BC-4E97-A8FD-5D9B6DE7FF92}" srcOrd="0" destOrd="0" presId="urn:microsoft.com/office/officeart/2016/7/layout/LinearBlockProcessNumbered"/>
    <dgm:cxn modelId="{31BB39D3-C634-4900-9958-5D0A9E76099C}" type="presOf" srcId="{5574E899-C8CD-4D8F-A2E5-16AA5CB31ABA}" destId="{55723BBD-F7D8-4C13-BDC3-3B43921F3BE7}" srcOrd="0" destOrd="0" presId="urn:microsoft.com/office/officeart/2016/7/layout/LinearBlockProcessNumbered"/>
    <dgm:cxn modelId="{F775E1D6-5031-4C6B-8DAC-A2E108C7D662}" type="presOf" srcId="{6D0617BE-3215-4277-9E9F-62C5C6C01A21}" destId="{97F0966C-EA0C-4CA7-97AD-707247BCF87A}" srcOrd="0" destOrd="0" presId="urn:microsoft.com/office/officeart/2016/7/layout/LinearBlockProcessNumbered"/>
    <dgm:cxn modelId="{7E91E7E2-497A-487A-AA77-A1080A183F74}" type="presOf" srcId="{DACEDDE7-AC33-4C53-8969-46504A915AF2}" destId="{8BF60D15-DB16-4F3E-8377-5332BA3E2F4A}" srcOrd="0" destOrd="0" presId="urn:microsoft.com/office/officeart/2016/7/layout/LinearBlockProcessNumbered"/>
    <dgm:cxn modelId="{2FA180F3-DF07-41EF-8F37-C31F3F1B45AE}" type="presParOf" srcId="{6C156D58-AF45-4B6E-BB60-A359B734C9D7}" destId="{9B6F4B2B-8AB9-487A-9738-B4FB00F89C0E}" srcOrd="0" destOrd="0" presId="urn:microsoft.com/office/officeart/2016/7/layout/LinearBlockProcessNumbered"/>
    <dgm:cxn modelId="{0ED40C96-1533-44B1-BA64-D562ED06A0CA}" type="presParOf" srcId="{9B6F4B2B-8AB9-487A-9738-B4FB00F89C0E}" destId="{195D2455-3A95-4BA0-9B55-82067B282569}" srcOrd="0" destOrd="0" presId="urn:microsoft.com/office/officeart/2016/7/layout/LinearBlockProcessNumbered"/>
    <dgm:cxn modelId="{E632DA83-689B-4FF6-A605-704A757C8733}" type="presParOf" srcId="{9B6F4B2B-8AB9-487A-9738-B4FB00F89C0E}" destId="{E8D0BB80-870D-4E0E-9B0F-74F75CCBF719}" srcOrd="1" destOrd="0" presId="urn:microsoft.com/office/officeart/2016/7/layout/LinearBlockProcessNumbered"/>
    <dgm:cxn modelId="{06ABE331-D95C-4F9A-9EC5-9051824DB7D8}" type="presParOf" srcId="{9B6F4B2B-8AB9-487A-9738-B4FB00F89C0E}" destId="{7EEA9CA9-0FA1-462F-BCA7-69CDA76F006D}" srcOrd="2" destOrd="0" presId="urn:microsoft.com/office/officeart/2016/7/layout/LinearBlockProcessNumbered"/>
    <dgm:cxn modelId="{752D8B91-2AC8-4E60-B85A-E49057D1376A}" type="presParOf" srcId="{6C156D58-AF45-4B6E-BB60-A359B734C9D7}" destId="{9DB642F6-E42D-491C-BD5E-94F77DB390EA}" srcOrd="1" destOrd="0" presId="urn:microsoft.com/office/officeart/2016/7/layout/LinearBlockProcessNumbered"/>
    <dgm:cxn modelId="{1E4FA9BB-9BBC-4261-A27E-4F151CCB3B84}" type="presParOf" srcId="{6C156D58-AF45-4B6E-BB60-A359B734C9D7}" destId="{B109B317-0179-4AEA-9E93-4BFFFCEFB548}" srcOrd="2" destOrd="0" presId="urn:microsoft.com/office/officeart/2016/7/layout/LinearBlockProcessNumbered"/>
    <dgm:cxn modelId="{DF52B9AC-F211-4701-9508-D54627C08CCB}" type="presParOf" srcId="{B109B317-0179-4AEA-9E93-4BFFFCEFB548}" destId="{8BF60D15-DB16-4F3E-8377-5332BA3E2F4A}" srcOrd="0" destOrd="0" presId="urn:microsoft.com/office/officeart/2016/7/layout/LinearBlockProcessNumbered"/>
    <dgm:cxn modelId="{00BCA70C-C6DA-4B8A-B60F-D4B321F5F293}" type="presParOf" srcId="{B109B317-0179-4AEA-9E93-4BFFFCEFB548}" destId="{0BE77FE8-9E2D-4E8D-9180-0EE1C96E70A2}" srcOrd="1" destOrd="0" presId="urn:microsoft.com/office/officeart/2016/7/layout/LinearBlockProcessNumbered"/>
    <dgm:cxn modelId="{AE2AC3AE-37E2-458B-BB97-A3B6782D8DBC}" type="presParOf" srcId="{B109B317-0179-4AEA-9E93-4BFFFCEFB548}" destId="{12C40791-A258-4D61-8E5E-D84E6F79F456}" srcOrd="2" destOrd="0" presId="urn:microsoft.com/office/officeart/2016/7/layout/LinearBlockProcessNumbered"/>
    <dgm:cxn modelId="{5BB2FE0C-9DFD-4F74-92C0-8E709134EF86}" type="presParOf" srcId="{6C156D58-AF45-4B6E-BB60-A359B734C9D7}" destId="{FB6B713D-95AD-419E-A2BD-E6C1C630A7D6}" srcOrd="3" destOrd="0" presId="urn:microsoft.com/office/officeart/2016/7/layout/LinearBlockProcessNumbered"/>
    <dgm:cxn modelId="{7870857D-0BE4-421D-9633-268CC779E8CC}" type="presParOf" srcId="{6C156D58-AF45-4B6E-BB60-A359B734C9D7}" destId="{25314578-66D8-40F7-8C3C-7BD7210A606C}" srcOrd="4" destOrd="0" presId="urn:microsoft.com/office/officeart/2016/7/layout/LinearBlockProcessNumbered"/>
    <dgm:cxn modelId="{4F88ECFD-26C9-450F-8DBC-A8AE402DCC0B}" type="presParOf" srcId="{25314578-66D8-40F7-8C3C-7BD7210A606C}" destId="{55723BBD-F7D8-4C13-BDC3-3B43921F3BE7}" srcOrd="0" destOrd="0" presId="urn:microsoft.com/office/officeart/2016/7/layout/LinearBlockProcessNumbered"/>
    <dgm:cxn modelId="{2E7F7430-DD4B-464F-9186-241FF4B6A5D1}" type="presParOf" srcId="{25314578-66D8-40F7-8C3C-7BD7210A606C}" destId="{7F7396A3-D4BC-4E97-A8FD-5D9B6DE7FF92}" srcOrd="1" destOrd="0" presId="urn:microsoft.com/office/officeart/2016/7/layout/LinearBlockProcessNumbered"/>
    <dgm:cxn modelId="{7ABED118-3AF0-45F5-A25A-8695F5305ADD}" type="presParOf" srcId="{25314578-66D8-40F7-8C3C-7BD7210A606C}" destId="{A6712416-B4BD-47F6-88AA-064A1EFCD391}" srcOrd="2" destOrd="0" presId="urn:microsoft.com/office/officeart/2016/7/layout/LinearBlockProcessNumbered"/>
    <dgm:cxn modelId="{F4FF4E8D-F421-45D3-A71D-F4D93DE0CA2F}" type="presParOf" srcId="{6C156D58-AF45-4B6E-BB60-A359B734C9D7}" destId="{3DAB804B-3DCA-432D-B89F-422B2DA05AB9}" srcOrd="5" destOrd="0" presId="urn:microsoft.com/office/officeart/2016/7/layout/LinearBlockProcessNumbered"/>
    <dgm:cxn modelId="{F347458B-CED1-44D1-8C37-A680796CE54F}" type="presParOf" srcId="{6C156D58-AF45-4B6E-BB60-A359B734C9D7}" destId="{29478F59-CB56-4E22-955C-0BB6F582A919}" srcOrd="6" destOrd="0" presId="urn:microsoft.com/office/officeart/2016/7/layout/LinearBlockProcessNumbered"/>
    <dgm:cxn modelId="{03D391C3-67CB-4E68-B8BA-083639C4931A}" type="presParOf" srcId="{29478F59-CB56-4E22-955C-0BB6F582A919}" destId="{97F0966C-EA0C-4CA7-97AD-707247BCF87A}" srcOrd="0" destOrd="0" presId="urn:microsoft.com/office/officeart/2016/7/layout/LinearBlockProcessNumbered"/>
    <dgm:cxn modelId="{0AF1D054-FBA8-4461-9236-6E077F5BDC9C}" type="presParOf" srcId="{29478F59-CB56-4E22-955C-0BB6F582A919}" destId="{3CE244D2-AAA4-439E-A5EA-9D44D8F9CDE6}" srcOrd="1" destOrd="0" presId="urn:microsoft.com/office/officeart/2016/7/layout/LinearBlockProcessNumbered"/>
    <dgm:cxn modelId="{197DC7EF-12F5-40EB-AFBC-E51C6481BAF9}" type="presParOf" srcId="{29478F59-CB56-4E22-955C-0BB6F582A919}" destId="{DE6FD878-D12F-444E-8BB8-F82100C89EE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D2455-3A95-4BA0-9B55-82067B282569}">
      <dsp:nvSpPr>
        <dsp:cNvPr id="0" name=""/>
        <dsp:cNvSpPr/>
      </dsp:nvSpPr>
      <dsp:spPr>
        <a:xfrm>
          <a:off x="222" y="561465"/>
          <a:ext cx="2690339" cy="32284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 err="1"/>
            <a:t>Preprocessing</a:t>
          </a:r>
          <a:r>
            <a:rPr lang="hr-HR" sz="2300" kern="1200" dirty="0"/>
            <a:t> sirovih emisija </a:t>
          </a:r>
          <a:endParaRPr lang="en-US" sz="2300" kern="1200" dirty="0"/>
        </a:p>
      </dsp:txBody>
      <dsp:txXfrm>
        <a:off x="222" y="1852828"/>
        <a:ext cx="2690339" cy="1937044"/>
      </dsp:txXfrm>
    </dsp:sp>
    <dsp:sp modelId="{E8D0BB80-870D-4E0E-9B0F-74F75CCBF719}">
      <dsp:nvSpPr>
        <dsp:cNvPr id="0" name=""/>
        <dsp:cNvSpPr/>
      </dsp:nvSpPr>
      <dsp:spPr>
        <a:xfrm>
          <a:off x="222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2" y="561465"/>
        <a:ext cx="2690339" cy="1291363"/>
      </dsp:txXfrm>
    </dsp:sp>
    <dsp:sp modelId="{8BF60D15-DB16-4F3E-8377-5332BA3E2F4A}">
      <dsp:nvSpPr>
        <dsp:cNvPr id="0" name=""/>
        <dsp:cNvSpPr/>
      </dsp:nvSpPr>
      <dsp:spPr>
        <a:xfrm>
          <a:off x="2905789" y="561465"/>
          <a:ext cx="2690339" cy="322840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Izračun značajki sirovih i ekviliziranih emisija</a:t>
          </a:r>
          <a:endParaRPr lang="en-US" sz="2300" kern="1200" dirty="0"/>
        </a:p>
      </dsp:txBody>
      <dsp:txXfrm>
        <a:off x="2905789" y="1852828"/>
        <a:ext cx="2690339" cy="1937044"/>
      </dsp:txXfrm>
    </dsp:sp>
    <dsp:sp modelId="{0BE77FE8-9E2D-4E8D-9180-0EE1C96E70A2}">
      <dsp:nvSpPr>
        <dsp:cNvPr id="0" name=""/>
        <dsp:cNvSpPr/>
      </dsp:nvSpPr>
      <dsp:spPr>
        <a:xfrm>
          <a:off x="2905789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05789" y="561465"/>
        <a:ext cx="2690339" cy="1291363"/>
      </dsp:txXfrm>
    </dsp:sp>
    <dsp:sp modelId="{55723BBD-F7D8-4C13-BDC3-3B43921F3BE7}">
      <dsp:nvSpPr>
        <dsp:cNvPr id="0" name=""/>
        <dsp:cNvSpPr/>
      </dsp:nvSpPr>
      <dsp:spPr>
        <a:xfrm>
          <a:off x="5811357" y="561465"/>
          <a:ext cx="2690339" cy="322840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Implementacija PCA nad skupom izračunatih značajki</a:t>
          </a:r>
          <a:endParaRPr lang="en-US" sz="2300" kern="1200" dirty="0"/>
        </a:p>
      </dsp:txBody>
      <dsp:txXfrm>
        <a:off x="5811357" y="1852828"/>
        <a:ext cx="2690339" cy="1937044"/>
      </dsp:txXfrm>
    </dsp:sp>
    <dsp:sp modelId="{7F7396A3-D4BC-4E97-A8FD-5D9B6DE7FF92}">
      <dsp:nvSpPr>
        <dsp:cNvPr id="0" name=""/>
        <dsp:cNvSpPr/>
      </dsp:nvSpPr>
      <dsp:spPr>
        <a:xfrm>
          <a:off x="5811357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811357" y="561465"/>
        <a:ext cx="2690339" cy="1291363"/>
      </dsp:txXfrm>
    </dsp:sp>
    <dsp:sp modelId="{97F0966C-EA0C-4CA7-97AD-707247BCF87A}">
      <dsp:nvSpPr>
        <dsp:cNvPr id="0" name=""/>
        <dsp:cNvSpPr/>
      </dsp:nvSpPr>
      <dsp:spPr>
        <a:xfrm>
          <a:off x="8716924" y="561465"/>
          <a:ext cx="2690339" cy="322840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Implementacija algoritama k-srednjih vrijednosti nad rezultatima PCA</a:t>
          </a:r>
          <a:endParaRPr lang="en-US" sz="2300" kern="1200" dirty="0"/>
        </a:p>
      </dsp:txBody>
      <dsp:txXfrm>
        <a:off x="8716924" y="1852828"/>
        <a:ext cx="2690339" cy="1937044"/>
      </dsp:txXfrm>
    </dsp:sp>
    <dsp:sp modelId="{3CE244D2-AAA4-439E-A5EA-9D44D8F9CDE6}">
      <dsp:nvSpPr>
        <dsp:cNvPr id="0" name=""/>
        <dsp:cNvSpPr/>
      </dsp:nvSpPr>
      <dsp:spPr>
        <a:xfrm>
          <a:off x="8716924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04</a:t>
          </a:r>
        </a:p>
      </dsp:txBody>
      <dsp:txXfrm>
        <a:off x="8716924" y="561465"/>
        <a:ext cx="2690339" cy="129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3A9BE-4091-4A2A-8887-7BE38B9EA7AD}" type="datetimeFigureOut">
              <a:rPr lang="hr-HR" smtClean="0"/>
              <a:t>3.6.2022.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81FA7-73F5-490B-9F2C-43349723D6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98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81FA7-73F5-490B-9F2C-43349723D6F5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98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E45BFD-726B-4216-8A1D-ACA60C4F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87B4A4A-FC09-46CC-99C5-50AE85034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0D6360D-6030-4451-9F97-D2DA3771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7AC-DC78-43EC-A68E-6B116CA2B272}" type="datetime1">
              <a:rPr lang="hr-HR" smtClean="0"/>
              <a:t>3.6.2022.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B340F01-4BD0-484C-BD3B-2D917B8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58570CB-1317-488D-BC7B-0D638043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81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4C88A4-B448-4BC1-A004-D75362F6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192D44DB-99E9-4E7E-92C2-CCE33BEA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CF4B198-8BB2-4059-ABFC-4CA82D2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981-716F-4B07-89DD-315A832F3A3A}" type="datetime1">
              <a:rPr lang="hr-HR" smtClean="0"/>
              <a:t>3.6.2022.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960FA8-728D-4EAE-B2BD-82BE3832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ED420F5-E5BD-42AE-9F61-9CA38BE3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121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30A15DD-AE0E-4B65-A430-FFCC3A5A3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6143143-B476-4FDB-838A-537E28BA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F4F1979-45E6-4727-9A69-7393B840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546-5D45-4005-A370-57E61F67AC13}" type="datetime1">
              <a:rPr lang="hr-HR" smtClean="0"/>
              <a:t>3.6.2022.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ED5A217-8D5E-4BF9-9A9B-EF382532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A7E424F-CD8B-41BF-95D5-7C87CC3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94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39AEA1-48DC-4DFE-B912-F2C4A761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EAA82D-0CDA-4DC4-9BC9-8948DEB8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43AA21-78A7-4D23-882B-D16D7DCB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9EB-F158-4F19-A7D8-BF4773FD7222}" type="datetime1">
              <a:rPr lang="hr-HR" smtClean="0"/>
              <a:t>3.6.2022.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6C37439-E64C-42F4-832A-FA9D8838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544FA1A-D4F5-4C9A-A279-17CD5743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214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68922A-043B-4FC7-ABAE-21BA68AA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96B798F-9718-41F5-9DBF-628E0CC7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40A7175-48F6-408A-B20B-24D45060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CBA1-A825-4062-8D5D-1965CAD34971}" type="datetime1">
              <a:rPr lang="hr-HR" smtClean="0"/>
              <a:t>3.6.2022.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684B8F-F9AC-4BF7-858E-85FC86C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B0A2B6D-0ACB-4088-B672-B4333A42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000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AC91BF-9489-40A5-A137-ED818A0F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01B701F-E0B3-41C2-925E-17A1EC6B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58D190C-96AB-4F3A-BF1D-C959C5EC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E11B22D-F1D6-4681-B2FF-3F0E0580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E337-319E-47D0-9A58-78386A62F09E}" type="datetime1">
              <a:rPr lang="hr-HR" smtClean="0"/>
              <a:t>3.6.2022.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2117687-6D4C-41EE-A87F-0E5BA26B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565EE6F-3DDE-4838-9755-03F1C912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9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2B4356-B159-4153-91DE-2706A316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4B4C4E1-CEA5-4B4B-B80C-9B8591EA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2C5AEA4-80C3-42AE-8322-5DA493CC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B2E297A-7B23-4FD7-A835-0EE69F8D6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474C3197-3F48-4DA7-A854-5ED478AC8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0AE3F2B5-669C-4A39-8C58-3108BCB9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89E-B5A7-4ECF-875C-72F92092EAB0}" type="datetime1">
              <a:rPr lang="hr-HR" smtClean="0"/>
              <a:t>3.6.2022.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CE88F29-9330-4709-B7F1-9DDA0DE2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79579CB-8D8E-4531-99EF-03BD0EE7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689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EA35BE-00B9-42BE-AC28-5BFF8B96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D3A85D5-EF87-498B-8A34-4D8CE616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08D0-FFE6-4C0D-AAC8-863FB831941C}" type="datetime1">
              <a:rPr lang="hr-HR" smtClean="0"/>
              <a:t>3.6.2022.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D67765F-52AC-4446-B1E9-8645381A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B82E36B-0447-4E46-B867-F3272B6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544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9A41C0F5-2DC8-4292-9E58-9A2B3D84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2511-6DE2-4AB6-8A0B-575C6B186785}" type="datetime1">
              <a:rPr lang="hr-HR" smtClean="0"/>
              <a:t>3.6.2022.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206F2C86-4903-48CD-8059-DAAFAFB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25E413E-2AAE-4A3A-B254-7CFC59BB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795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2882A9-67A2-4806-95C4-34D566D3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838F68D-D289-43B4-8491-4CF03D0D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5CA331B-A872-49DC-BA75-DBA17FA5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23F9E5D-67EA-4075-88F7-B5CBE28A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9C22-BAF3-44E2-87DF-BFD004A5230B}" type="datetime1">
              <a:rPr lang="hr-HR" smtClean="0"/>
              <a:t>3.6.2022.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B963178-049A-4DFA-A041-D52C95F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C5E625C-8F26-4807-9F25-3502288F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94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A28432-D064-4F9B-810C-50097D43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D9C1E1E-B94A-4035-920E-B99F7A0BD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0345DA5-39DB-465A-90A6-75D1CC6A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F5FD208-DF0E-4A25-A47A-579B32E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7BB-4462-48B7-8441-3C9E8B0435F4}" type="datetime1">
              <a:rPr lang="hr-HR" smtClean="0"/>
              <a:t>3.6.2022.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9C934A5-E158-4531-8099-E4785474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9A63EAA-55AC-4F43-A408-0637E0A4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52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C222B2F-D168-444D-91AD-FEFCB510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F122E7E-9D45-4E8F-BED0-546E6FF7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4D2BE38-B962-49E8-927C-DE24F93F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CC0A-379B-441B-9AFA-265659CA561F}" type="datetime1">
              <a:rPr lang="hr-HR" smtClean="0"/>
              <a:t>3.6.2022.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B3B2139-652D-494E-BF06-A1BD7101D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1455CD7-6AE9-4AEE-8B97-DF4B0B77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E0F5-4AD9-48CD-91F9-22C1901F38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73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63C47A-E304-450D-9D66-3CB879450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Analiza značajki biljnih ultrazvučnih emisija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7FF931-BE0D-4F91-A93E-CC8835D24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Renato Gracin</a:t>
            </a:r>
          </a:p>
          <a:p>
            <a:r>
              <a:rPr lang="hr-HR" dirty="0"/>
              <a:t>Mentor: Dinko </a:t>
            </a:r>
            <a:r>
              <a:rPr lang="hr-HR" dirty="0" err="1"/>
              <a:t>Oletić</a:t>
            </a:r>
            <a:endParaRPr lang="hr-HR" dirty="0"/>
          </a:p>
          <a:p>
            <a:r>
              <a:rPr lang="hr-HR" dirty="0"/>
              <a:t>Diplomski Projekt 2021/2022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2EDE78C-0DFB-4302-9002-ACFAB189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541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21FA137F-4EC1-4CE5-8C28-DAD308D5C6C6}"/>
              </a:ext>
            </a:extLst>
          </p:cNvPr>
          <p:cNvSpPr txBox="1">
            <a:spLocks/>
          </p:cNvSpPr>
          <p:nvPr/>
        </p:nvSpPr>
        <p:spPr>
          <a:xfrm>
            <a:off x="358016" y="9149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8"/>
            </a:pP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Ekvilizacija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sirovih ultrazvučnih emisija</a:t>
            </a:r>
            <a:endParaRPr lang="hr-H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hr-HR" sz="1800" b="1" dirty="0">
                <a:latin typeface="Times New Roman" panose="02020603050405020304" pitchFamily="18" charset="0"/>
              </a:rPr>
              <a:t>Množenje</a:t>
            </a:r>
            <a:r>
              <a:rPr lang="hr-HR" sz="1800" dirty="0">
                <a:latin typeface="Times New Roman" panose="02020603050405020304" pitchFamily="18" charset="0"/>
              </a:rPr>
              <a:t> sirove emisije u </a:t>
            </a:r>
            <a:r>
              <a:rPr lang="hr-HR" sz="1800" b="1" dirty="0">
                <a:latin typeface="Times New Roman" panose="02020603050405020304" pitchFamily="18" charset="0"/>
              </a:rPr>
              <a:t>amplitudnom </a:t>
            </a:r>
            <a:r>
              <a:rPr lang="hr-HR" sz="1800" dirty="0">
                <a:latin typeface="Times New Roman" panose="02020603050405020304" pitchFamily="18" charset="0"/>
              </a:rPr>
              <a:t>spektru</a:t>
            </a:r>
            <a:r>
              <a:rPr lang="hr-HR" sz="1800" b="1" dirty="0">
                <a:latin typeface="Times New Roman" panose="02020603050405020304" pitchFamily="18" charset="0"/>
              </a:rPr>
              <a:t> </a:t>
            </a:r>
            <a:r>
              <a:rPr lang="hr-HR" sz="1800" dirty="0">
                <a:latin typeface="Times New Roman" panose="02020603050405020304" pitchFamily="18" charset="0"/>
              </a:rPr>
              <a:t>s </a:t>
            </a:r>
            <a:r>
              <a:rPr lang="hr-HR" sz="1800" b="1" dirty="0">
                <a:latin typeface="Times New Roman" panose="02020603050405020304" pitchFamily="18" charset="0"/>
              </a:rPr>
              <a:t>korekcijskom funkcijom</a:t>
            </a:r>
          </a:p>
          <a:p>
            <a:pPr marL="800100" lvl="1" indent="-342900">
              <a:buFont typeface="+mj-lt"/>
              <a:buAutoNum type="arabicParenR"/>
            </a:pPr>
            <a:r>
              <a:rPr lang="hr-HR" sz="1800" b="1" dirty="0" err="1">
                <a:latin typeface="Times New Roman" panose="02020603050405020304" pitchFamily="18" charset="0"/>
              </a:rPr>
              <a:t>Konvolucija</a:t>
            </a:r>
            <a:r>
              <a:rPr lang="hr-HR" sz="1800" dirty="0">
                <a:latin typeface="Times New Roman" panose="02020603050405020304" pitchFamily="18" charset="0"/>
              </a:rPr>
              <a:t> sirove emisije u</a:t>
            </a:r>
            <a:r>
              <a:rPr lang="hr-HR" sz="1800" b="1" dirty="0">
                <a:latin typeface="Times New Roman" panose="02020603050405020304" pitchFamily="18" charset="0"/>
              </a:rPr>
              <a:t> vremenskoj </a:t>
            </a:r>
            <a:r>
              <a:rPr lang="hr-HR" sz="1800" dirty="0">
                <a:latin typeface="Times New Roman" panose="02020603050405020304" pitchFamily="18" charset="0"/>
              </a:rPr>
              <a:t>domeni</a:t>
            </a:r>
            <a:r>
              <a:rPr lang="hr-HR" sz="1800" b="1" dirty="0">
                <a:latin typeface="Times New Roman" panose="02020603050405020304" pitchFamily="18" charset="0"/>
              </a:rPr>
              <a:t> </a:t>
            </a:r>
            <a:r>
              <a:rPr lang="hr-HR" sz="1800" dirty="0">
                <a:latin typeface="Times New Roman" panose="02020603050405020304" pitchFamily="18" charset="0"/>
              </a:rPr>
              <a:t>s </a:t>
            </a:r>
            <a:r>
              <a:rPr lang="hr-HR" sz="1800" b="1" dirty="0">
                <a:latin typeface="Times New Roman" panose="02020603050405020304" pitchFamily="18" charset="0"/>
              </a:rPr>
              <a:t>impulsnim odzivom </a:t>
            </a:r>
          </a:p>
          <a:p>
            <a:pPr marL="800100" lvl="1" indent="-342900">
              <a:buFont typeface="+mj-lt"/>
              <a:buAutoNum type="arabicParenR"/>
            </a:pPr>
            <a:r>
              <a:rPr lang="hr-HR" sz="1800" b="1" dirty="0" err="1">
                <a:latin typeface="Times New Roman" panose="02020603050405020304" pitchFamily="18" charset="0"/>
              </a:rPr>
              <a:t>Konvolucija</a:t>
            </a:r>
            <a:r>
              <a:rPr lang="hr-HR" sz="1800" dirty="0">
                <a:latin typeface="Times New Roman" panose="02020603050405020304" pitchFamily="18" charset="0"/>
              </a:rPr>
              <a:t> sirove emisije u</a:t>
            </a:r>
            <a:r>
              <a:rPr lang="hr-HR" sz="1800" b="1" dirty="0">
                <a:latin typeface="Times New Roman" panose="02020603050405020304" pitchFamily="18" charset="0"/>
              </a:rPr>
              <a:t> vremenskoj </a:t>
            </a:r>
            <a:r>
              <a:rPr lang="hr-HR" sz="1800" dirty="0">
                <a:latin typeface="Times New Roman" panose="02020603050405020304" pitchFamily="18" charset="0"/>
              </a:rPr>
              <a:t>domeni</a:t>
            </a:r>
            <a:r>
              <a:rPr lang="hr-HR" sz="1800" b="1" dirty="0">
                <a:latin typeface="Times New Roman" panose="02020603050405020304" pitchFamily="18" charset="0"/>
              </a:rPr>
              <a:t> </a:t>
            </a:r>
            <a:r>
              <a:rPr lang="hr-HR" sz="1800" dirty="0">
                <a:latin typeface="Times New Roman" panose="02020603050405020304" pitchFamily="18" charset="0"/>
              </a:rPr>
              <a:t>s </a:t>
            </a:r>
            <a:r>
              <a:rPr lang="hr-HR" sz="1800" b="1" dirty="0">
                <a:latin typeface="Times New Roman" panose="02020603050405020304" pitchFamily="18" charset="0"/>
              </a:rPr>
              <a:t>normaliziranim</a:t>
            </a:r>
            <a:r>
              <a:rPr lang="hr-HR" sz="1800" dirty="0">
                <a:latin typeface="Times New Roman" panose="02020603050405020304" pitchFamily="18" charset="0"/>
              </a:rPr>
              <a:t> </a:t>
            </a:r>
            <a:r>
              <a:rPr lang="hr-HR" sz="1800" b="1" dirty="0">
                <a:latin typeface="Times New Roman" panose="02020603050405020304" pitchFamily="18" charset="0"/>
              </a:rPr>
              <a:t>impulsnim odzivom</a:t>
            </a:r>
          </a:p>
          <a:p>
            <a:pPr marL="800100" lvl="1" indent="-342900">
              <a:buFont typeface="+mj-lt"/>
              <a:buAutoNum type="arabicParenR"/>
            </a:pPr>
            <a:endParaRPr lang="hr-HR" sz="1600" b="1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8F82049-FC9F-47F7-9D29-B4EDC142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5" y="2295709"/>
            <a:ext cx="4376820" cy="3158827"/>
          </a:xfrm>
          <a:prstGeom prst="rect">
            <a:avLst/>
          </a:prstGeom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0CFFE072-4944-4380-BF7A-DF4FD943B9DE}"/>
              </a:ext>
            </a:extLst>
          </p:cNvPr>
          <p:cNvGrpSpPr/>
          <p:nvPr/>
        </p:nvGrpSpPr>
        <p:grpSpPr>
          <a:xfrm>
            <a:off x="1879437" y="-178620"/>
            <a:ext cx="10515600" cy="1325563"/>
            <a:chOff x="1879437" y="-178620"/>
            <a:chExt cx="10515600" cy="1325563"/>
          </a:xfrm>
        </p:grpSpPr>
        <p:sp>
          <p:nvSpPr>
            <p:cNvPr id="9" name="Pravokutnik 8">
              <a:extLst>
                <a:ext uri="{FF2B5EF4-FFF2-40B4-BE49-F238E27FC236}">
                  <a16:creationId xmlns:a16="http://schemas.microsoft.com/office/drawing/2014/main" id="{55AFE385-6C65-4FBA-B922-10509E654082}"/>
                </a:ext>
              </a:extLst>
            </p:cNvPr>
            <p:cNvSpPr/>
            <p:nvPr/>
          </p:nvSpPr>
          <p:spPr>
            <a:xfrm>
              <a:off x="1879437" y="170119"/>
              <a:ext cx="7729757" cy="628084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r-HR" dirty="0"/>
            </a:p>
          </p:txBody>
        </p:sp>
        <p:sp>
          <p:nvSpPr>
            <p:cNvPr id="10" name="Naslov 1">
              <a:extLst>
                <a:ext uri="{FF2B5EF4-FFF2-40B4-BE49-F238E27FC236}">
                  <a16:creationId xmlns:a16="http://schemas.microsoft.com/office/drawing/2014/main" id="{E1CDA4AA-ACC2-4175-90B6-747A995FB9E6}"/>
                </a:ext>
              </a:extLst>
            </p:cNvPr>
            <p:cNvSpPr txBox="1">
              <a:spLocks/>
            </p:cNvSpPr>
            <p:nvPr/>
          </p:nvSpPr>
          <p:spPr>
            <a:xfrm>
              <a:off x="1879437" y="-17862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r-HR" dirty="0">
                  <a:solidFill>
                    <a:schemeClr val="bg1"/>
                  </a:solidFill>
                </a:rPr>
                <a:t>01</a:t>
              </a:r>
              <a:r>
                <a:rPr lang="hr-HR" dirty="0"/>
                <a:t> </a:t>
              </a:r>
              <a:r>
                <a:rPr lang="hr-HR" dirty="0" err="1">
                  <a:solidFill>
                    <a:schemeClr val="bg1"/>
                  </a:solidFill>
                </a:rPr>
                <a:t>Preprocessing</a:t>
              </a:r>
              <a:r>
                <a:rPr lang="hr-HR" dirty="0">
                  <a:solidFill>
                    <a:schemeClr val="bg1"/>
                  </a:solidFill>
                </a:rPr>
                <a:t> sirovih emisija </a:t>
              </a:r>
            </a:p>
          </p:txBody>
        </p:sp>
      </p:grp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BD9E59A8-58C6-4A73-85EB-8672419D7004}"/>
              </a:ext>
            </a:extLst>
          </p:cNvPr>
          <p:cNvSpPr txBox="1"/>
          <p:nvPr/>
        </p:nvSpPr>
        <p:spPr>
          <a:xfrm>
            <a:off x="632924" y="5491682"/>
            <a:ext cx="437682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</a:rPr>
              <a:t>Sirova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</a:rPr>
              <a:t> u vremenskoj domeni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ekvilizirane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emisije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2) 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hr-H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r>
              <a:rPr lang="hr-H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3D286322-9B67-401C-B922-395098B7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53" y="2313754"/>
            <a:ext cx="3997441" cy="3140782"/>
          </a:xfrm>
          <a:prstGeom prst="rect">
            <a:avLst/>
          </a:prstGeom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0BDAABC0-1462-48B8-9478-16FD43E04DF3}"/>
              </a:ext>
            </a:extLst>
          </p:cNvPr>
          <p:cNvSpPr txBox="1"/>
          <p:nvPr/>
        </p:nvSpPr>
        <p:spPr>
          <a:xfrm>
            <a:off x="5611753" y="5509727"/>
            <a:ext cx="399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Times New Roman" panose="02020603050405020304" pitchFamily="18" charset="0"/>
              </a:rPr>
              <a:t>Sirova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latin typeface="Times New Roman" panose="02020603050405020304" pitchFamily="18" charset="0"/>
              </a:rPr>
              <a:t> u vremenskoj domeni 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ekvilizirane 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emisija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D231E90C-1096-4A74-B459-E9FCA4AE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092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243E5D15-8630-4487-84C4-AD93BFA1EF72}"/>
              </a:ext>
            </a:extLst>
          </p:cNvPr>
          <p:cNvSpPr txBox="1">
            <a:spLocks/>
          </p:cNvSpPr>
          <p:nvPr/>
        </p:nvSpPr>
        <p:spPr>
          <a:xfrm>
            <a:off x="95370" y="5933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8"/>
            </a:pP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Ekvilizacija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sirovih ultrazvučnih emisija</a:t>
            </a:r>
            <a:endParaRPr lang="hr-H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hr-HR" sz="1800" b="1" dirty="0">
                <a:latin typeface="Times New Roman" panose="02020603050405020304" pitchFamily="18" charset="0"/>
              </a:rPr>
              <a:t>Množenje</a:t>
            </a:r>
            <a:r>
              <a:rPr lang="hr-HR" sz="1800" dirty="0">
                <a:latin typeface="Times New Roman" panose="02020603050405020304" pitchFamily="18" charset="0"/>
              </a:rPr>
              <a:t> sirove emisije u </a:t>
            </a:r>
            <a:r>
              <a:rPr lang="hr-HR" sz="1800" b="1" dirty="0">
                <a:latin typeface="Times New Roman" panose="02020603050405020304" pitchFamily="18" charset="0"/>
              </a:rPr>
              <a:t>amplitudnom </a:t>
            </a:r>
            <a:r>
              <a:rPr lang="hr-HR" sz="1800" dirty="0">
                <a:latin typeface="Times New Roman" panose="02020603050405020304" pitchFamily="18" charset="0"/>
              </a:rPr>
              <a:t>spektru</a:t>
            </a:r>
            <a:r>
              <a:rPr lang="hr-HR" sz="1800" b="1" dirty="0">
                <a:latin typeface="Times New Roman" panose="02020603050405020304" pitchFamily="18" charset="0"/>
              </a:rPr>
              <a:t> </a:t>
            </a:r>
            <a:r>
              <a:rPr lang="hr-HR" sz="1800" dirty="0">
                <a:latin typeface="Times New Roman" panose="02020603050405020304" pitchFamily="18" charset="0"/>
              </a:rPr>
              <a:t>s </a:t>
            </a:r>
            <a:r>
              <a:rPr lang="hr-HR" sz="1800" b="1" dirty="0">
                <a:latin typeface="Times New Roman" panose="02020603050405020304" pitchFamily="18" charset="0"/>
              </a:rPr>
              <a:t>korekcijskom funkcijom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sz="1800" b="1" dirty="0" err="1">
                <a:latin typeface="Times New Roman" panose="02020603050405020304" pitchFamily="18" charset="0"/>
              </a:rPr>
              <a:t>Konvolucija</a:t>
            </a:r>
            <a:r>
              <a:rPr lang="hr-HR" sz="1800" dirty="0">
                <a:latin typeface="Times New Roman" panose="02020603050405020304" pitchFamily="18" charset="0"/>
              </a:rPr>
              <a:t> sirove emisije u</a:t>
            </a:r>
            <a:r>
              <a:rPr lang="hr-HR" sz="1800" b="1" dirty="0">
                <a:latin typeface="Times New Roman" panose="02020603050405020304" pitchFamily="18" charset="0"/>
              </a:rPr>
              <a:t> vremenskoj </a:t>
            </a:r>
            <a:r>
              <a:rPr lang="hr-HR" sz="1800" dirty="0">
                <a:latin typeface="Times New Roman" panose="02020603050405020304" pitchFamily="18" charset="0"/>
              </a:rPr>
              <a:t>domeni</a:t>
            </a:r>
            <a:r>
              <a:rPr lang="hr-HR" sz="1800" b="1" dirty="0">
                <a:latin typeface="Times New Roman" panose="02020603050405020304" pitchFamily="18" charset="0"/>
              </a:rPr>
              <a:t> </a:t>
            </a:r>
            <a:r>
              <a:rPr lang="hr-HR" sz="1800" dirty="0">
                <a:latin typeface="Times New Roman" panose="02020603050405020304" pitchFamily="18" charset="0"/>
              </a:rPr>
              <a:t>s </a:t>
            </a:r>
            <a:r>
              <a:rPr lang="hr-HR" sz="1800" b="1" dirty="0">
                <a:latin typeface="Times New Roman" panose="02020603050405020304" pitchFamily="18" charset="0"/>
              </a:rPr>
              <a:t>impulsnim odzivom 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sz="1800" b="1" dirty="0" err="1">
                <a:latin typeface="Times New Roman" panose="02020603050405020304" pitchFamily="18" charset="0"/>
              </a:rPr>
              <a:t>Konvolucija</a:t>
            </a:r>
            <a:r>
              <a:rPr lang="hr-HR" sz="1800" dirty="0">
                <a:latin typeface="Times New Roman" panose="02020603050405020304" pitchFamily="18" charset="0"/>
              </a:rPr>
              <a:t> sirove emisije u</a:t>
            </a:r>
            <a:r>
              <a:rPr lang="hr-HR" sz="1800" b="1" dirty="0">
                <a:latin typeface="Times New Roman" panose="02020603050405020304" pitchFamily="18" charset="0"/>
              </a:rPr>
              <a:t> vremenskoj </a:t>
            </a:r>
            <a:r>
              <a:rPr lang="hr-HR" sz="1800" dirty="0">
                <a:latin typeface="Times New Roman" panose="02020603050405020304" pitchFamily="18" charset="0"/>
              </a:rPr>
              <a:t>domeni</a:t>
            </a:r>
            <a:r>
              <a:rPr lang="hr-HR" sz="1800" b="1" dirty="0">
                <a:latin typeface="Times New Roman" panose="02020603050405020304" pitchFamily="18" charset="0"/>
              </a:rPr>
              <a:t> </a:t>
            </a:r>
            <a:r>
              <a:rPr lang="hr-HR" sz="1800" dirty="0">
                <a:latin typeface="Times New Roman" panose="02020603050405020304" pitchFamily="18" charset="0"/>
              </a:rPr>
              <a:t>s </a:t>
            </a:r>
            <a:r>
              <a:rPr lang="hr-HR" sz="1800" b="1" dirty="0">
                <a:latin typeface="Times New Roman" panose="02020603050405020304" pitchFamily="18" charset="0"/>
              </a:rPr>
              <a:t>normaliziranim</a:t>
            </a:r>
            <a:r>
              <a:rPr lang="hr-HR" sz="1800" dirty="0">
                <a:latin typeface="Times New Roman" panose="02020603050405020304" pitchFamily="18" charset="0"/>
              </a:rPr>
              <a:t> </a:t>
            </a:r>
            <a:r>
              <a:rPr lang="hr-HR" sz="1800" b="1" dirty="0">
                <a:latin typeface="Times New Roman" panose="02020603050405020304" pitchFamily="18" charset="0"/>
              </a:rPr>
              <a:t>impulsnim odzivom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hr-HR" sz="2000" b="1" kern="1200" dirty="0"/>
              <a:t>Izbacivanje</a:t>
            </a:r>
            <a:r>
              <a:rPr lang="hr-HR" sz="2000" kern="1200" dirty="0"/>
              <a:t> </a:t>
            </a:r>
            <a:r>
              <a:rPr lang="hr-HR" sz="2000" b="1" kern="1200" dirty="0"/>
              <a:t>ekviliziranih </a:t>
            </a:r>
            <a:r>
              <a:rPr lang="hr-HR" sz="2000" kern="1200" dirty="0"/>
              <a:t>emisija </a:t>
            </a:r>
            <a:r>
              <a:rPr lang="hr-HR" sz="2000" b="1" kern="1200" dirty="0"/>
              <a:t>bez</a:t>
            </a:r>
            <a:r>
              <a:rPr lang="hr-HR" sz="2000" kern="1200" dirty="0"/>
              <a:t> </a:t>
            </a:r>
            <a:r>
              <a:rPr lang="hr-HR" sz="2000" b="1" kern="1200" dirty="0"/>
              <a:t>vrhova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hr-HR" sz="2000" kern="1200" dirty="0"/>
              <a:t> </a:t>
            </a:r>
            <a:r>
              <a:rPr lang="hr-HR" sz="2000" b="1" kern="1200" dirty="0"/>
              <a:t>Izračun</a:t>
            </a:r>
            <a:r>
              <a:rPr lang="hr-HR" sz="2000" kern="1200" dirty="0"/>
              <a:t> </a:t>
            </a:r>
            <a:r>
              <a:rPr lang="hr-HR" sz="2000" b="1" kern="1200" dirty="0"/>
              <a:t>amplitudnog spektra </a:t>
            </a:r>
            <a:r>
              <a:rPr lang="hr-HR" sz="2000" kern="1200" dirty="0"/>
              <a:t>e</a:t>
            </a:r>
            <a:r>
              <a:rPr lang="hr-HR" sz="2000" dirty="0"/>
              <a:t>kvilizirane i sirove </a:t>
            </a:r>
            <a:r>
              <a:rPr lang="hr-HR" sz="2000" kern="1200" dirty="0"/>
              <a:t>emisije</a:t>
            </a:r>
            <a:endParaRPr lang="hr-HR" sz="2000" b="1" kern="1200" dirty="0"/>
          </a:p>
          <a:p>
            <a:pPr marL="342900" indent="-342900">
              <a:buFont typeface="+mj-lt"/>
              <a:buAutoNum type="arabicParenR" startAt="8"/>
            </a:pPr>
            <a:endParaRPr lang="hr-HR" sz="2000" b="1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012321F-FD71-407A-A886-16C913FF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7" y="2769056"/>
            <a:ext cx="3526392" cy="285130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9F4F40A-8380-45B6-83EF-4502F8AA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741" y="2791662"/>
            <a:ext cx="3546216" cy="2881734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4C3FC38A-20BD-4FA5-B710-89156DD3CE93}"/>
              </a:ext>
            </a:extLst>
          </p:cNvPr>
          <p:cNvGrpSpPr/>
          <p:nvPr/>
        </p:nvGrpSpPr>
        <p:grpSpPr>
          <a:xfrm>
            <a:off x="1811343" y="-323422"/>
            <a:ext cx="10515600" cy="1325563"/>
            <a:chOff x="1879437" y="-209539"/>
            <a:chExt cx="10515600" cy="1325563"/>
          </a:xfrm>
        </p:grpSpPr>
        <p:sp>
          <p:nvSpPr>
            <p:cNvPr id="12" name="Pravokutnik 11">
              <a:extLst>
                <a:ext uri="{FF2B5EF4-FFF2-40B4-BE49-F238E27FC236}">
                  <a16:creationId xmlns:a16="http://schemas.microsoft.com/office/drawing/2014/main" id="{273F29AB-9E04-40E9-BE80-62D52DF880A1}"/>
                </a:ext>
              </a:extLst>
            </p:cNvPr>
            <p:cNvSpPr/>
            <p:nvPr/>
          </p:nvSpPr>
          <p:spPr>
            <a:xfrm>
              <a:off x="1879437" y="170119"/>
              <a:ext cx="7729757" cy="537151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r-HR" dirty="0"/>
            </a:p>
          </p:txBody>
        </p:sp>
        <p:sp>
          <p:nvSpPr>
            <p:cNvPr id="13" name="Naslov 1">
              <a:extLst>
                <a:ext uri="{FF2B5EF4-FFF2-40B4-BE49-F238E27FC236}">
                  <a16:creationId xmlns:a16="http://schemas.microsoft.com/office/drawing/2014/main" id="{ED57D2F5-D49A-4F56-8A72-69B10F43834F}"/>
                </a:ext>
              </a:extLst>
            </p:cNvPr>
            <p:cNvSpPr txBox="1">
              <a:spLocks/>
            </p:cNvSpPr>
            <p:nvPr/>
          </p:nvSpPr>
          <p:spPr>
            <a:xfrm>
              <a:off x="1879437" y="-209539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r-HR" dirty="0">
                  <a:solidFill>
                    <a:schemeClr val="bg1"/>
                  </a:solidFill>
                </a:rPr>
                <a:t>01</a:t>
              </a:r>
              <a:r>
                <a:rPr lang="hr-HR" dirty="0"/>
                <a:t> </a:t>
              </a:r>
              <a:r>
                <a:rPr lang="hr-HR" dirty="0" err="1">
                  <a:solidFill>
                    <a:schemeClr val="bg1"/>
                  </a:solidFill>
                </a:rPr>
                <a:t>Preprocessing</a:t>
              </a:r>
              <a:r>
                <a:rPr lang="hr-HR" dirty="0">
                  <a:solidFill>
                    <a:schemeClr val="bg1"/>
                  </a:solidFill>
                </a:rPr>
                <a:t> sirovih emisija </a:t>
              </a:r>
            </a:p>
          </p:txBody>
        </p:sp>
      </p:grp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6EBA481A-48E3-4C2E-AEE2-F94E3F5A3621}"/>
              </a:ext>
            </a:extLst>
          </p:cNvPr>
          <p:cNvSpPr txBox="1"/>
          <p:nvPr/>
        </p:nvSpPr>
        <p:spPr>
          <a:xfrm>
            <a:off x="337498" y="5642970"/>
            <a:ext cx="352639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</a:rPr>
              <a:t>8) &amp; 10) Sirova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</a:rPr>
              <a:t> u amplitudnom spektru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ekvilizirane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emisije</a:t>
            </a:r>
            <a:r>
              <a:rPr lang="hr-HR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hr-HR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B661640D-8FDA-494C-8423-57B1312F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15" y="2791662"/>
            <a:ext cx="3526392" cy="2851308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BC5902CE-AE63-451A-9E3F-BF51DF2B8986}"/>
              </a:ext>
            </a:extLst>
          </p:cNvPr>
          <p:cNvSpPr txBox="1"/>
          <p:nvPr/>
        </p:nvSpPr>
        <p:spPr>
          <a:xfrm>
            <a:off x="4106015" y="5741014"/>
            <a:ext cx="352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Times New Roman" panose="02020603050405020304" pitchFamily="18" charset="0"/>
              </a:rPr>
              <a:t>8)</a:t>
            </a:r>
            <a:r>
              <a:rPr lang="hr-HR" dirty="0">
                <a:latin typeface="Times New Roman" panose="02020603050405020304" pitchFamily="18" charset="0"/>
              </a:rPr>
              <a:t> &amp; </a:t>
            </a:r>
            <a:r>
              <a:rPr lang="hr-HR" b="1" dirty="0">
                <a:latin typeface="Times New Roman" panose="02020603050405020304" pitchFamily="18" charset="0"/>
              </a:rPr>
              <a:t>10) </a:t>
            </a:r>
            <a:r>
              <a:rPr lang="hr-HR" dirty="0">
                <a:latin typeface="Times New Roman" panose="02020603050405020304" pitchFamily="18" charset="0"/>
              </a:rPr>
              <a:t>Sirova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latin typeface="Times New Roman" panose="02020603050405020304" pitchFamily="18" charset="0"/>
              </a:rPr>
              <a:t> u amplitudnom spektru 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ekvilizirane 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emisija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hr-HR" dirty="0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F5B0289F-3AEE-482C-94BD-997E412E5BBD}"/>
              </a:ext>
            </a:extLst>
          </p:cNvPr>
          <p:cNvSpPr txBox="1"/>
          <p:nvPr/>
        </p:nvSpPr>
        <p:spPr>
          <a:xfrm>
            <a:off x="7922741" y="5741014"/>
            <a:ext cx="354621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</a:rPr>
              <a:t>8) Sirova </a:t>
            </a:r>
            <a:r>
              <a:rPr lang="hr-HR" b="1" dirty="0">
                <a:solidFill>
                  <a:srgbClr val="FFFF0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</a:rPr>
              <a:t> u faznom spektru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ekvilizirane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emisije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C8D4DDBF-79CF-496C-97B4-3BE2CCE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208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ka 40">
            <a:extLst>
              <a:ext uri="{FF2B5EF4-FFF2-40B4-BE49-F238E27FC236}">
                <a16:creationId xmlns:a16="http://schemas.microsoft.com/office/drawing/2014/main" id="{57A7E435-E9F6-4F52-8426-9BE2EA07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81" y="1566842"/>
            <a:ext cx="1755717" cy="959693"/>
          </a:xfrm>
          <a:prstGeom prst="rect">
            <a:avLst/>
          </a:prstGeom>
        </p:spPr>
      </p:pic>
      <p:grpSp>
        <p:nvGrpSpPr>
          <p:cNvPr id="13" name="Grupa 12">
            <a:extLst>
              <a:ext uri="{FF2B5EF4-FFF2-40B4-BE49-F238E27FC236}">
                <a16:creationId xmlns:a16="http://schemas.microsoft.com/office/drawing/2014/main" id="{BA1E3B44-E684-4121-884A-60C394211056}"/>
              </a:ext>
            </a:extLst>
          </p:cNvPr>
          <p:cNvGrpSpPr/>
          <p:nvPr/>
        </p:nvGrpSpPr>
        <p:grpSpPr>
          <a:xfrm>
            <a:off x="301558" y="201831"/>
            <a:ext cx="11293813" cy="770936"/>
            <a:chOff x="2905789" y="561465"/>
            <a:chExt cx="2690339" cy="3228407"/>
          </a:xfrm>
        </p:grpSpPr>
        <p:sp>
          <p:nvSpPr>
            <p:cNvPr id="14" name="Pravokutnik 13">
              <a:extLst>
                <a:ext uri="{FF2B5EF4-FFF2-40B4-BE49-F238E27FC236}">
                  <a16:creationId xmlns:a16="http://schemas.microsoft.com/office/drawing/2014/main" id="{BB70D1DE-75E2-49F0-9A30-F2AEFFA061DC}"/>
                </a:ext>
              </a:extLst>
            </p:cNvPr>
            <p:cNvSpPr/>
            <p:nvPr/>
          </p:nvSpPr>
          <p:spPr>
            <a:xfrm>
              <a:off x="2905789" y="561465"/>
              <a:ext cx="2690339" cy="3228407"/>
            </a:xfrm>
            <a:prstGeom prst="rect">
              <a:avLst/>
            </a:prstGeom>
          </p:spPr>
          <p:style>
            <a:lnRef idx="2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kstniOkvir 14">
              <a:extLst>
                <a:ext uri="{FF2B5EF4-FFF2-40B4-BE49-F238E27FC236}">
                  <a16:creationId xmlns:a16="http://schemas.microsoft.com/office/drawing/2014/main" id="{15D58BD4-DDE9-4C3C-9E1C-99C1643D86E8}"/>
                </a:ext>
              </a:extLst>
            </p:cNvPr>
            <p:cNvSpPr txBox="1"/>
            <p:nvPr/>
          </p:nvSpPr>
          <p:spPr>
            <a:xfrm>
              <a:off x="2905789" y="632267"/>
              <a:ext cx="2690339" cy="1937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746" tIns="0" rIns="265746" bIns="33020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4400" kern="1200" dirty="0"/>
                <a:t>02 Izračun značajki sirovih i ekviliziranih emisija</a:t>
              </a:r>
              <a:endParaRPr lang="en-US" sz="4400" kern="1200" dirty="0"/>
            </a:p>
          </p:txBody>
        </p:sp>
      </p:grpSp>
      <p:pic>
        <p:nvPicPr>
          <p:cNvPr id="27" name="Slika 26">
            <a:extLst>
              <a:ext uri="{FF2B5EF4-FFF2-40B4-BE49-F238E27FC236}">
                <a16:creationId xmlns:a16="http://schemas.microsoft.com/office/drawing/2014/main" id="{12076C16-3401-4F2C-A67D-2201351E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77" y="2420274"/>
            <a:ext cx="5221512" cy="4136734"/>
          </a:xfrm>
          <a:prstGeom prst="rect">
            <a:avLst/>
          </a:prstGeom>
        </p:spPr>
      </p:pic>
      <p:pic>
        <p:nvPicPr>
          <p:cNvPr id="35" name="Slika 34">
            <a:extLst>
              <a:ext uri="{FF2B5EF4-FFF2-40B4-BE49-F238E27FC236}">
                <a16:creationId xmlns:a16="http://schemas.microsoft.com/office/drawing/2014/main" id="{F7647588-C31B-4542-A229-44471C6E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94" y="2422259"/>
            <a:ext cx="5136204" cy="4100938"/>
          </a:xfrm>
          <a:prstGeom prst="rect">
            <a:avLst/>
          </a:prstGeom>
        </p:spPr>
      </p:pic>
      <p:sp>
        <p:nvSpPr>
          <p:cNvPr id="37" name="Rezervirano mjesto sadržaja 2">
            <a:extLst>
              <a:ext uri="{FF2B5EF4-FFF2-40B4-BE49-F238E27FC236}">
                <a16:creationId xmlns:a16="http://schemas.microsoft.com/office/drawing/2014/main" id="{BC474EAB-FD6B-4BAE-A81D-39543D1763EB}"/>
              </a:ext>
            </a:extLst>
          </p:cNvPr>
          <p:cNvSpPr txBox="1">
            <a:spLocks/>
          </p:cNvSpPr>
          <p:nvPr/>
        </p:nvSpPr>
        <p:spPr>
          <a:xfrm>
            <a:off x="147536" y="1096697"/>
            <a:ext cx="11896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/>
              <a:t>Slika </a:t>
            </a:r>
            <a:r>
              <a:rPr lang="hr-HR" sz="2000" b="1" dirty="0"/>
              <a:t>lijevo</a:t>
            </a:r>
            <a:r>
              <a:rPr lang="hr-HR" sz="2000" dirty="0"/>
              <a:t>: </a:t>
            </a:r>
            <a:r>
              <a:rPr lang="hr-HR" sz="2000" b="1" dirty="0"/>
              <a:t>TIME</a:t>
            </a:r>
            <a:r>
              <a:rPr lang="hr-HR" sz="2000" dirty="0"/>
              <a:t>, </a:t>
            </a:r>
            <a:r>
              <a:rPr lang="hr-HR" sz="2000" b="1" dirty="0"/>
              <a:t>DURATION</a:t>
            </a:r>
            <a:r>
              <a:rPr lang="hr-HR" sz="2000" dirty="0"/>
              <a:t>, </a:t>
            </a:r>
            <a:r>
              <a:rPr lang="hr-HR" sz="2000" b="1" dirty="0"/>
              <a:t>COUNTS TO</a:t>
            </a:r>
            <a:r>
              <a:rPr lang="hr-HR" sz="2000" dirty="0"/>
              <a:t>, </a:t>
            </a:r>
            <a:r>
              <a:rPr lang="hr-HR" sz="2000" b="1" dirty="0"/>
              <a:t>COUNTS FROM</a:t>
            </a:r>
            <a:r>
              <a:rPr lang="hr-HR" sz="2000" dirty="0"/>
              <a:t>, </a:t>
            </a:r>
            <a:r>
              <a:rPr lang="hr-HR" sz="2000" b="1" dirty="0"/>
              <a:t>SIGNAL STRENGTH, ASL </a:t>
            </a:r>
            <a:r>
              <a:rPr lang="hr-HR" sz="2000" dirty="0"/>
              <a:t>(srednja vrijednost u dB) </a:t>
            </a:r>
          </a:p>
          <a:p>
            <a:pPr marL="0" indent="0">
              <a:buNone/>
            </a:pPr>
            <a:endParaRPr lang="hr-HR" sz="2000" dirty="0"/>
          </a:p>
          <a:p>
            <a:r>
              <a:rPr lang="hr-HR" sz="2000" dirty="0"/>
              <a:t>Slika </a:t>
            </a:r>
            <a:r>
              <a:rPr lang="hr-HR" sz="2000" b="1" dirty="0"/>
              <a:t>desno</a:t>
            </a:r>
            <a:r>
              <a:rPr lang="hr-HR" sz="2000" dirty="0"/>
              <a:t>: </a:t>
            </a:r>
            <a:r>
              <a:rPr lang="hr-HR" sz="2000" b="1" dirty="0"/>
              <a:t>ABSOLUTE ENERGY</a:t>
            </a:r>
            <a:r>
              <a:rPr lang="hr-HR" sz="2000" dirty="0"/>
              <a:t>,   </a:t>
            </a:r>
          </a:p>
          <a:p>
            <a:endParaRPr lang="hr-HR" dirty="0"/>
          </a:p>
        </p:txBody>
      </p:sp>
      <p:sp>
        <p:nvSpPr>
          <p:cNvPr id="42" name="TekstniOkvir 41">
            <a:extLst>
              <a:ext uri="{FF2B5EF4-FFF2-40B4-BE49-F238E27FC236}">
                <a16:creationId xmlns:a16="http://schemas.microsoft.com/office/drawing/2014/main" id="{D41D4E6E-40B1-42B5-BED6-3928408A44A8}"/>
              </a:ext>
            </a:extLst>
          </p:cNvPr>
          <p:cNvSpPr txBox="1"/>
          <p:nvPr/>
        </p:nvSpPr>
        <p:spPr>
          <a:xfrm>
            <a:off x="1375455" y="6488668"/>
            <a:ext cx="352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Times New Roman" panose="02020603050405020304" pitchFamily="18" charset="0"/>
              </a:rPr>
              <a:t>Emisija u vremenskoj domeni</a:t>
            </a:r>
            <a:endParaRPr lang="hr-HR" dirty="0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D6DA904-2A0E-4326-9794-6F879A907F63}"/>
              </a:ext>
            </a:extLst>
          </p:cNvPr>
          <p:cNvSpPr txBox="1"/>
          <p:nvPr/>
        </p:nvSpPr>
        <p:spPr>
          <a:xfrm>
            <a:off x="6700628" y="6519134"/>
            <a:ext cx="42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Times New Roman" panose="02020603050405020304" pitchFamily="18" charset="0"/>
              </a:rPr>
              <a:t>Kvadrirana</a:t>
            </a:r>
            <a:r>
              <a:rPr lang="hr-HR" dirty="0">
                <a:latin typeface="Times New Roman" panose="02020603050405020304" pitchFamily="18" charset="0"/>
              </a:rPr>
              <a:t> emisija u vremenskoj domeni</a:t>
            </a:r>
            <a:endParaRPr lang="hr-HR" dirty="0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808EDD32-DF9B-4363-B6D2-4B642F10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920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F87542CF-78AC-499F-ABA0-66A258B4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5" y="3092098"/>
            <a:ext cx="3662697" cy="2914158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E47DE47F-1769-4592-AB93-E0157BF8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35" y="3082334"/>
            <a:ext cx="3641277" cy="2914158"/>
          </a:xfrm>
          <a:prstGeom prst="rect">
            <a:avLst/>
          </a:prstGeom>
        </p:spPr>
      </p:pic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844B74E-5911-439B-A245-22F8EA68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41638" y="3082334"/>
            <a:ext cx="3753733" cy="2914158"/>
          </a:xfrm>
          <a:prstGeom prst="rect">
            <a:avLst/>
          </a:prstGeom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608D741B-6C9B-40C3-B10B-BAB80FB65BEC}"/>
              </a:ext>
            </a:extLst>
          </p:cNvPr>
          <p:cNvGrpSpPr/>
          <p:nvPr/>
        </p:nvGrpSpPr>
        <p:grpSpPr>
          <a:xfrm>
            <a:off x="301558" y="201831"/>
            <a:ext cx="11293813" cy="770936"/>
            <a:chOff x="2905789" y="561465"/>
            <a:chExt cx="2690339" cy="3228407"/>
          </a:xfrm>
        </p:grpSpPr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6FD0C93F-CB85-492F-A764-D8674C4C1B04}"/>
                </a:ext>
              </a:extLst>
            </p:cNvPr>
            <p:cNvSpPr/>
            <p:nvPr/>
          </p:nvSpPr>
          <p:spPr>
            <a:xfrm>
              <a:off x="2905789" y="561465"/>
              <a:ext cx="2690339" cy="3228407"/>
            </a:xfrm>
            <a:prstGeom prst="rect">
              <a:avLst/>
            </a:prstGeom>
          </p:spPr>
          <p:style>
            <a:lnRef idx="2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kstniOkvir 8">
              <a:extLst>
                <a:ext uri="{FF2B5EF4-FFF2-40B4-BE49-F238E27FC236}">
                  <a16:creationId xmlns:a16="http://schemas.microsoft.com/office/drawing/2014/main" id="{20F02CDE-C11C-40C8-8A9F-F728BFE32989}"/>
                </a:ext>
              </a:extLst>
            </p:cNvPr>
            <p:cNvSpPr txBox="1"/>
            <p:nvPr/>
          </p:nvSpPr>
          <p:spPr>
            <a:xfrm>
              <a:off x="2905789" y="632267"/>
              <a:ext cx="2690339" cy="1937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746" tIns="0" rIns="265746" bIns="33020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4400" kern="1200" dirty="0"/>
                <a:t>02 Izračun značajki sirovih i ekviliziranih emisija</a:t>
              </a:r>
              <a:endParaRPr lang="en-US" sz="4400" kern="1200" dirty="0"/>
            </a:p>
          </p:txBody>
        </p:sp>
      </p:grpSp>
      <p:sp>
        <p:nvSpPr>
          <p:cNvPr id="10" name="Rezervirano mjesto sadržaja 2">
            <a:extLst>
              <a:ext uri="{FF2B5EF4-FFF2-40B4-BE49-F238E27FC236}">
                <a16:creationId xmlns:a16="http://schemas.microsoft.com/office/drawing/2014/main" id="{04648668-D12A-4F73-AA14-5B41499D984F}"/>
              </a:ext>
            </a:extLst>
          </p:cNvPr>
          <p:cNvSpPr txBox="1">
            <a:spLocks/>
          </p:cNvSpPr>
          <p:nvPr/>
        </p:nvSpPr>
        <p:spPr>
          <a:xfrm>
            <a:off x="147536" y="1005258"/>
            <a:ext cx="11896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/>
            </a:pPr>
            <a:r>
              <a:rPr lang="hr-HR" sz="2000" b="1" dirty="0"/>
              <a:t>AVERAGE FREQUENCY</a:t>
            </a:r>
          </a:p>
          <a:p>
            <a:pPr lvl="1"/>
            <a:r>
              <a:rPr lang="hr-HR" sz="1600" b="1" dirty="0"/>
              <a:t>Frekvencija</a:t>
            </a:r>
            <a:r>
              <a:rPr lang="hr-HR" sz="1600" dirty="0"/>
              <a:t> pojavljivanja </a:t>
            </a:r>
            <a:r>
              <a:rPr lang="hr-HR" sz="1600" b="1" dirty="0"/>
              <a:t>vrhova</a:t>
            </a:r>
            <a:r>
              <a:rPr lang="hr-HR" sz="1600" dirty="0"/>
              <a:t> u vremenu </a:t>
            </a:r>
            <a:r>
              <a:rPr lang="hr-HR" sz="1600" b="1" dirty="0"/>
              <a:t>čitave</a:t>
            </a:r>
            <a:r>
              <a:rPr lang="hr-HR" sz="1600" dirty="0"/>
              <a:t> emisije</a:t>
            </a:r>
          </a:p>
          <a:p>
            <a:pPr marL="457200" indent="-457200">
              <a:buFont typeface="+mj-lt"/>
              <a:buAutoNum type="alphaLcParenR"/>
            </a:pPr>
            <a:r>
              <a:rPr lang="hr-HR" sz="2000" b="1" dirty="0"/>
              <a:t>INITAL FREQUENCY </a:t>
            </a:r>
          </a:p>
          <a:p>
            <a:pPr lvl="1"/>
            <a:r>
              <a:rPr lang="hr-HR" sz="1600" b="1" dirty="0"/>
              <a:t>Frekvencija</a:t>
            </a:r>
            <a:r>
              <a:rPr lang="hr-HR" sz="1600" dirty="0"/>
              <a:t> pojavljivanja </a:t>
            </a:r>
            <a:r>
              <a:rPr lang="hr-HR" sz="1600" b="1" dirty="0"/>
              <a:t>vrhova</a:t>
            </a:r>
            <a:r>
              <a:rPr lang="hr-HR" sz="1600" dirty="0"/>
              <a:t> u vremenu od </a:t>
            </a:r>
            <a:r>
              <a:rPr lang="hr-HR" sz="1600" b="1" dirty="0"/>
              <a:t>početka</a:t>
            </a:r>
            <a:r>
              <a:rPr lang="hr-HR" sz="1600" dirty="0"/>
              <a:t> emisije do </a:t>
            </a:r>
            <a:r>
              <a:rPr lang="hr-HR" sz="1600" b="1" dirty="0"/>
              <a:t>maksimalne amplitude</a:t>
            </a:r>
            <a:r>
              <a:rPr lang="hr-HR" sz="1600" dirty="0"/>
              <a:t> emisije</a:t>
            </a:r>
          </a:p>
          <a:p>
            <a:pPr marL="457200" indent="-457200">
              <a:buFont typeface="+mj-lt"/>
              <a:buAutoNum type="alphaLcParenR"/>
            </a:pPr>
            <a:r>
              <a:rPr lang="hr-HR" sz="2000" b="1" dirty="0"/>
              <a:t>REVERBATION FREQUENCY </a:t>
            </a:r>
          </a:p>
          <a:p>
            <a:pPr lvl="1"/>
            <a:r>
              <a:rPr lang="hr-HR" sz="1600" b="1" dirty="0"/>
              <a:t>Frekvencija</a:t>
            </a:r>
            <a:r>
              <a:rPr lang="hr-HR" sz="1600" dirty="0"/>
              <a:t> pojavljivanja </a:t>
            </a:r>
            <a:r>
              <a:rPr lang="hr-HR" sz="1600" b="1" dirty="0"/>
              <a:t>vrhova</a:t>
            </a:r>
            <a:r>
              <a:rPr lang="hr-HR" sz="1600" dirty="0"/>
              <a:t> u vremenu od </a:t>
            </a:r>
            <a:r>
              <a:rPr lang="hr-HR" sz="1600" b="1" dirty="0"/>
              <a:t>maksimalne amplitude</a:t>
            </a:r>
            <a:r>
              <a:rPr lang="hr-HR" sz="1600" dirty="0"/>
              <a:t> emisije do </a:t>
            </a:r>
            <a:r>
              <a:rPr lang="hr-HR" sz="1600" b="1" dirty="0"/>
              <a:t>kraja</a:t>
            </a:r>
            <a:r>
              <a:rPr lang="hr-HR" sz="1600" dirty="0"/>
              <a:t> emisije</a:t>
            </a:r>
          </a:p>
          <a:p>
            <a:pPr marL="0" indent="0">
              <a:buNone/>
            </a:pPr>
            <a:r>
              <a:rPr lang="hr-HR" sz="2000" dirty="0"/>
              <a:t>  </a:t>
            </a:r>
          </a:p>
          <a:p>
            <a:endParaRPr lang="hr-HR" dirty="0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8C91CF8F-83DF-421D-85C5-4BA3D6DF3C83}"/>
              </a:ext>
            </a:extLst>
          </p:cNvPr>
          <p:cNvSpPr txBox="1"/>
          <p:nvPr/>
        </p:nvSpPr>
        <p:spPr>
          <a:xfrm>
            <a:off x="315140" y="5996492"/>
            <a:ext cx="352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Times New Roman" panose="02020603050405020304" pitchFamily="18" charset="0"/>
              </a:rPr>
              <a:t>a)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latin typeface="Times New Roman" panose="02020603050405020304" pitchFamily="18" charset="0"/>
              </a:rPr>
              <a:t> u vremenu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ozna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čenim periodom pojavljivanja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AVG FREQ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7B96BF5-6334-43F4-BEE8-7CF793FE66C1}"/>
              </a:ext>
            </a:extLst>
          </p:cNvPr>
          <p:cNvSpPr txBox="1"/>
          <p:nvPr/>
        </p:nvSpPr>
        <p:spPr>
          <a:xfrm>
            <a:off x="4009135" y="6006256"/>
            <a:ext cx="352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Times New Roman" panose="02020603050405020304" pitchFamily="18" charset="0"/>
              </a:rPr>
              <a:t>b)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latin typeface="Times New Roman" panose="02020603050405020304" pitchFamily="18" charset="0"/>
              </a:rPr>
              <a:t> u vremenu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ozna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čenim periodom pojavljivanja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INIT FREQ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984C0279-EF6F-477A-9657-D7C7B6F20DB7}"/>
              </a:ext>
            </a:extLst>
          </p:cNvPr>
          <p:cNvSpPr txBox="1"/>
          <p:nvPr/>
        </p:nvSpPr>
        <p:spPr>
          <a:xfrm>
            <a:off x="7955308" y="5934670"/>
            <a:ext cx="352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Times New Roman" panose="02020603050405020304" pitchFamily="18" charset="0"/>
              </a:rPr>
              <a:t>c)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latin typeface="Times New Roman" panose="02020603050405020304" pitchFamily="18" charset="0"/>
              </a:rPr>
              <a:t> u vremenu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ozna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čenim periodom pojavljivanja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REVB FREQ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EDA20CB3-F490-4E8E-B29C-2796B840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365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2B856FFC-83A7-465E-A513-F8030436884F}"/>
              </a:ext>
            </a:extLst>
          </p:cNvPr>
          <p:cNvGrpSpPr/>
          <p:nvPr/>
        </p:nvGrpSpPr>
        <p:grpSpPr>
          <a:xfrm>
            <a:off x="147536" y="75371"/>
            <a:ext cx="11293813" cy="595838"/>
            <a:chOff x="2905789" y="561465"/>
            <a:chExt cx="2690339" cy="2495159"/>
          </a:xfrm>
        </p:grpSpPr>
        <p:sp>
          <p:nvSpPr>
            <p:cNvPr id="5" name="Pravokutnik 4">
              <a:extLst>
                <a:ext uri="{FF2B5EF4-FFF2-40B4-BE49-F238E27FC236}">
                  <a16:creationId xmlns:a16="http://schemas.microsoft.com/office/drawing/2014/main" id="{AFA8EB95-4D14-46EE-B3CD-69ED3909137D}"/>
                </a:ext>
              </a:extLst>
            </p:cNvPr>
            <p:cNvSpPr/>
            <p:nvPr/>
          </p:nvSpPr>
          <p:spPr>
            <a:xfrm>
              <a:off x="2905789" y="561465"/>
              <a:ext cx="2690339" cy="2495159"/>
            </a:xfrm>
            <a:prstGeom prst="rect">
              <a:avLst/>
            </a:prstGeom>
          </p:spPr>
          <p:style>
            <a:lnRef idx="2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kstniOkvir 5">
              <a:extLst>
                <a:ext uri="{FF2B5EF4-FFF2-40B4-BE49-F238E27FC236}">
                  <a16:creationId xmlns:a16="http://schemas.microsoft.com/office/drawing/2014/main" id="{2BD2676D-77E1-49A1-9B5B-B0EF6F8F495C}"/>
                </a:ext>
              </a:extLst>
            </p:cNvPr>
            <p:cNvSpPr txBox="1"/>
            <p:nvPr/>
          </p:nvSpPr>
          <p:spPr>
            <a:xfrm>
              <a:off x="2905789" y="632266"/>
              <a:ext cx="2690339" cy="19370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746" tIns="0" rIns="265746" bIns="33020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4400" kern="1200" dirty="0"/>
                <a:t>02 Izračun značajki sirovih i ekviliziranih emisija</a:t>
              </a:r>
              <a:endParaRPr lang="en-US" sz="4400" kern="1200" dirty="0"/>
            </a:p>
          </p:txBody>
        </p:sp>
      </p:grpSp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92E4BC41-EBD7-46E9-B73F-E5D3122711D0}"/>
              </a:ext>
            </a:extLst>
          </p:cNvPr>
          <p:cNvSpPr txBox="1">
            <a:spLocks/>
          </p:cNvSpPr>
          <p:nvPr/>
        </p:nvSpPr>
        <p:spPr>
          <a:xfrm>
            <a:off x="0" y="671209"/>
            <a:ext cx="11896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/>
            </a:pPr>
            <a:r>
              <a:rPr lang="hr-HR" sz="2000" b="1" dirty="0"/>
              <a:t>PEAK FREQUENCY</a:t>
            </a:r>
          </a:p>
          <a:p>
            <a:pPr lvl="1"/>
            <a:r>
              <a:rPr lang="hr-HR" sz="1600" b="1" dirty="0"/>
              <a:t>Frekvencija</a:t>
            </a:r>
            <a:r>
              <a:rPr lang="hr-HR" sz="1600" dirty="0"/>
              <a:t> </a:t>
            </a:r>
            <a:r>
              <a:rPr lang="hr-HR" sz="1600" b="1" dirty="0"/>
              <a:t>maksimalne</a:t>
            </a:r>
            <a:r>
              <a:rPr lang="hr-HR" sz="1600" dirty="0"/>
              <a:t> amplitude u </a:t>
            </a:r>
            <a:r>
              <a:rPr lang="hr-HR" sz="1600" b="1" dirty="0"/>
              <a:t>amplitudnom</a:t>
            </a:r>
            <a:r>
              <a:rPr lang="hr-HR" sz="1600" dirty="0"/>
              <a:t> spektru emisije</a:t>
            </a:r>
          </a:p>
          <a:p>
            <a:pPr marL="457200" indent="-457200">
              <a:buFont typeface="+mj-lt"/>
              <a:buAutoNum type="alphaLcParenR"/>
            </a:pPr>
            <a:r>
              <a:rPr lang="hr-HR" sz="2000" b="1" dirty="0"/>
              <a:t>CENTROID FREQUENCY </a:t>
            </a:r>
          </a:p>
          <a:p>
            <a:pPr lvl="1"/>
            <a:r>
              <a:rPr lang="hr-HR" sz="1600" b="1" dirty="0"/>
              <a:t>Suma umnoška </a:t>
            </a:r>
            <a:r>
              <a:rPr lang="hr-HR" sz="1600" b="1" dirty="0" err="1"/>
              <a:t>max</a:t>
            </a:r>
            <a:r>
              <a:rPr lang="hr-HR" sz="1600" b="1" dirty="0"/>
              <a:t> </a:t>
            </a:r>
            <a:r>
              <a:rPr lang="hr-HR" sz="1600" dirty="0"/>
              <a:t>amplitude</a:t>
            </a:r>
            <a:r>
              <a:rPr lang="hr-HR" sz="1600" b="1" dirty="0"/>
              <a:t> </a:t>
            </a:r>
            <a:r>
              <a:rPr lang="hr-HR" sz="1600" dirty="0"/>
              <a:t>i frekvencije emisije</a:t>
            </a:r>
            <a:r>
              <a:rPr lang="hr-HR" sz="1600" b="1" dirty="0"/>
              <a:t> podijeljena </a:t>
            </a:r>
            <a:r>
              <a:rPr lang="hr-HR" sz="1600" dirty="0"/>
              <a:t>s</a:t>
            </a:r>
            <a:r>
              <a:rPr lang="hr-HR" sz="1600" b="1" dirty="0"/>
              <a:t> sumom </a:t>
            </a:r>
            <a:r>
              <a:rPr lang="hr-HR" sz="1600" b="1" dirty="0" err="1"/>
              <a:t>max</a:t>
            </a:r>
            <a:r>
              <a:rPr lang="hr-HR" sz="1600" b="1" dirty="0"/>
              <a:t> amplitude </a:t>
            </a:r>
            <a:r>
              <a:rPr lang="hr-HR" sz="1600" dirty="0"/>
              <a:t>emisije u</a:t>
            </a:r>
            <a:r>
              <a:rPr lang="hr-HR" sz="1600" b="1" dirty="0"/>
              <a:t> amplitudnom </a:t>
            </a:r>
            <a:r>
              <a:rPr lang="hr-HR" sz="1600" dirty="0"/>
              <a:t>spektru</a:t>
            </a:r>
          </a:p>
          <a:p>
            <a:pPr marL="457200" indent="-457200">
              <a:buFont typeface="+mj-lt"/>
              <a:buAutoNum type="alphaLcParenR"/>
            </a:pPr>
            <a:r>
              <a:rPr lang="hr-HR" sz="2000" b="1" dirty="0"/>
              <a:t>PARTIAL POWER – snaga </a:t>
            </a:r>
            <a:r>
              <a:rPr lang="hr-HR" sz="2000" dirty="0"/>
              <a:t>emisije u </a:t>
            </a:r>
            <a:r>
              <a:rPr lang="hr-HR" sz="2000" b="1" dirty="0"/>
              <a:t>određenom</a:t>
            </a:r>
            <a:r>
              <a:rPr lang="hr-HR" sz="2000" dirty="0"/>
              <a:t> frekvencijskom </a:t>
            </a:r>
            <a:r>
              <a:rPr lang="hr-HR" sz="2000" b="1" dirty="0"/>
              <a:t>pojasu</a:t>
            </a:r>
          </a:p>
          <a:p>
            <a:pPr lvl="1"/>
            <a:r>
              <a:rPr lang="hr-HR" sz="1600" b="1" dirty="0"/>
              <a:t>PP1: </a:t>
            </a:r>
            <a:r>
              <a:rPr lang="hr-HR" sz="1600" dirty="0"/>
              <a:t>0 – 100 </a:t>
            </a:r>
            <a:r>
              <a:rPr lang="hr-HR" sz="1600" dirty="0" err="1"/>
              <a:t>kHZ</a:t>
            </a:r>
            <a:r>
              <a:rPr lang="hr-HR" sz="1600" b="1" dirty="0"/>
              <a:t>, PP2: </a:t>
            </a:r>
            <a:r>
              <a:rPr lang="hr-HR" sz="1600" dirty="0"/>
              <a:t>100 – 200 </a:t>
            </a:r>
            <a:r>
              <a:rPr lang="hr-HR" sz="1600" dirty="0" err="1"/>
              <a:t>kHZ</a:t>
            </a:r>
            <a:r>
              <a:rPr lang="hr-HR" sz="1600" dirty="0"/>
              <a:t>, </a:t>
            </a:r>
            <a:r>
              <a:rPr lang="hr-HR" sz="1600" b="1" dirty="0"/>
              <a:t>PP3: </a:t>
            </a:r>
            <a:r>
              <a:rPr lang="hr-HR" sz="1600" dirty="0"/>
              <a:t>200 – 400 </a:t>
            </a:r>
            <a:r>
              <a:rPr lang="hr-HR" sz="1600" dirty="0" err="1"/>
              <a:t>kHZ</a:t>
            </a:r>
            <a:r>
              <a:rPr lang="hr-HR" sz="1600" dirty="0"/>
              <a:t>, </a:t>
            </a:r>
            <a:r>
              <a:rPr lang="hr-HR" sz="1600" b="1" dirty="0"/>
              <a:t>PP4: </a:t>
            </a:r>
            <a:r>
              <a:rPr lang="hr-HR" sz="1600" dirty="0"/>
              <a:t>400 – 800 </a:t>
            </a:r>
            <a:r>
              <a:rPr lang="hr-HR" sz="1600" dirty="0" err="1"/>
              <a:t>kHZ</a:t>
            </a:r>
            <a:endParaRPr lang="hr-HR" sz="1600" dirty="0"/>
          </a:p>
          <a:p>
            <a:endParaRPr lang="hr-HR" sz="2000" dirty="0"/>
          </a:p>
          <a:p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r>
              <a:rPr lang="hr-HR" sz="2000" dirty="0"/>
              <a:t> </a:t>
            </a:r>
          </a:p>
          <a:p>
            <a:endParaRPr lang="hr-HR" dirty="0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E6BE32E3-44AB-4980-8148-C3DCA942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04" y="2626155"/>
            <a:ext cx="6468894" cy="3494322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86E38B53-57CF-4943-B5CC-075B6374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44" y="2626155"/>
            <a:ext cx="4364530" cy="3494322"/>
          </a:xfrm>
          <a:prstGeom prst="rect">
            <a:avLst/>
          </a:prstGeom>
        </p:spPr>
      </p:pic>
      <p:sp>
        <p:nvSpPr>
          <p:cNvPr id="16" name="TekstniOkvir 15">
            <a:extLst>
              <a:ext uri="{FF2B5EF4-FFF2-40B4-BE49-F238E27FC236}">
                <a16:creationId xmlns:a16="http://schemas.microsoft.com/office/drawing/2014/main" id="{A6B8CDE9-59C6-477A-A252-15BF855BBC19}"/>
              </a:ext>
            </a:extLst>
          </p:cNvPr>
          <p:cNvSpPr txBox="1"/>
          <p:nvPr/>
        </p:nvSpPr>
        <p:spPr>
          <a:xfrm>
            <a:off x="417798" y="6027003"/>
            <a:ext cx="4208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Times New Roman" panose="02020603050405020304" pitchFamily="18" charset="0"/>
              </a:rPr>
              <a:t>a) &amp; b)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Emisija</a:t>
            </a:r>
            <a:r>
              <a:rPr lang="hr-HR" dirty="0">
                <a:latin typeface="Times New Roman" panose="02020603050405020304" pitchFamily="18" charset="0"/>
              </a:rPr>
              <a:t> u amplitudnom spektru </a:t>
            </a:r>
            <a:r>
              <a:rPr lang="hr-H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hr-HR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PEAK FREQ </a:t>
            </a:r>
            <a:r>
              <a:rPr lang="hr-H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hr-HR" b="1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iscrtkano</a:t>
            </a:r>
            <a:r>
              <a:rPr lang="hr-HR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 </a:t>
            </a:r>
            <a:r>
              <a:rPr lang="hr-HR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CENTROID FREQ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5F75B1E4-BA45-4E63-944B-D935A55B5F8C}"/>
              </a:ext>
            </a:extLst>
          </p:cNvPr>
          <p:cNvSpPr txBox="1"/>
          <p:nvPr/>
        </p:nvSpPr>
        <p:spPr>
          <a:xfrm>
            <a:off x="5043818" y="6058976"/>
            <a:ext cx="649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>
                <a:latin typeface="Times New Roman" panose="02020603050405020304" pitchFamily="18" charset="0"/>
              </a:rPr>
              <a:t>c) KVADRIRANA </a:t>
            </a:r>
            <a:r>
              <a:rPr lang="hr-HR" sz="2000" dirty="0">
                <a:latin typeface="Times New Roman" panose="02020603050405020304" pitchFamily="18" charset="0"/>
              </a:rPr>
              <a:t>emisija u amplitudnom spektru 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hr-HR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PP1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hr-HR" sz="2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PP2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hr-HR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PP3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hr-HR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PP4</a:t>
            </a:r>
            <a:endParaRPr lang="hr-HR" sz="2000" b="1" dirty="0">
              <a:solidFill>
                <a:srgbClr val="7030A0"/>
              </a:solidFill>
            </a:endParaRP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003BF478-6E48-4F48-A781-A16E43E4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7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EC1B3302-EA84-43B8-9BA8-9395D235AFA0}"/>
              </a:ext>
            </a:extLst>
          </p:cNvPr>
          <p:cNvSpPr txBox="1">
            <a:spLocks/>
          </p:cNvSpPr>
          <p:nvPr/>
        </p:nvSpPr>
        <p:spPr>
          <a:xfrm>
            <a:off x="116935" y="578418"/>
            <a:ext cx="108753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Formiranje </a:t>
            </a:r>
            <a:r>
              <a:rPr lang="hr-HR" sz="2400" b="1" dirty="0"/>
              <a:t>matrica značajki </a:t>
            </a:r>
            <a:r>
              <a:rPr lang="hr-HR" sz="2400" dirty="0"/>
              <a:t>za sirove emisije i ekvilizirane emisije</a:t>
            </a:r>
          </a:p>
          <a:p>
            <a:r>
              <a:rPr lang="hr-HR" sz="2400" dirty="0"/>
              <a:t>Analiza </a:t>
            </a:r>
            <a:r>
              <a:rPr lang="hr-HR" sz="2400" b="1" dirty="0"/>
              <a:t>distribucija</a:t>
            </a:r>
            <a:r>
              <a:rPr lang="hr-HR" sz="2400" dirty="0"/>
              <a:t> </a:t>
            </a:r>
            <a:r>
              <a:rPr lang="hr-HR" sz="2400" b="1" dirty="0"/>
              <a:t>značajki</a:t>
            </a:r>
            <a:r>
              <a:rPr lang="hr-HR" sz="2400" dirty="0"/>
              <a:t> u vremenu </a:t>
            </a:r>
            <a:r>
              <a:rPr lang="hr-HR" sz="2400" b="1" dirty="0"/>
              <a:t>dolaska</a:t>
            </a:r>
            <a:r>
              <a:rPr lang="hr-HR" sz="2400" dirty="0"/>
              <a:t> emisija – </a:t>
            </a:r>
            <a:r>
              <a:rPr lang="hr-HR" sz="2400" b="1" dirty="0"/>
              <a:t>vidljiv</a:t>
            </a:r>
            <a:r>
              <a:rPr lang="hr-HR" sz="2400" dirty="0"/>
              <a:t> utjecaj </a:t>
            </a:r>
            <a:r>
              <a:rPr lang="hr-HR" sz="2400" b="1" dirty="0"/>
              <a:t>ekvilizacije</a:t>
            </a:r>
          </a:p>
          <a:p>
            <a:pPr lvl="1"/>
            <a:r>
              <a:rPr lang="hr-HR" sz="2000" b="1" dirty="0"/>
              <a:t>CENT FREQ </a:t>
            </a:r>
            <a:r>
              <a:rPr lang="hr-HR" sz="2000" dirty="0"/>
              <a:t>pojasevi – </a:t>
            </a:r>
            <a:r>
              <a:rPr lang="hr-HR" sz="2000" b="1" dirty="0"/>
              <a:t>Sirove</a:t>
            </a:r>
            <a:r>
              <a:rPr lang="hr-HR" sz="2000" dirty="0"/>
              <a:t> emisije: 300-600 </a:t>
            </a:r>
            <a:r>
              <a:rPr lang="hr-HR" sz="2000" dirty="0" err="1"/>
              <a:t>kHz</a:t>
            </a:r>
            <a:r>
              <a:rPr lang="hr-HR" sz="2000" dirty="0"/>
              <a:t>, </a:t>
            </a:r>
            <a:r>
              <a:rPr lang="hr-HR" sz="2000" b="1" dirty="0"/>
              <a:t>Ekvilizirane</a:t>
            </a:r>
            <a:r>
              <a:rPr lang="hr-HR" sz="2000" dirty="0"/>
              <a:t> emisije: 200-350 </a:t>
            </a:r>
            <a:r>
              <a:rPr lang="hr-HR" sz="2000" dirty="0" err="1"/>
              <a:t>kHz</a:t>
            </a:r>
            <a:endParaRPr lang="hr-HR" sz="2000" dirty="0"/>
          </a:p>
          <a:p>
            <a:pPr lvl="1"/>
            <a:r>
              <a:rPr lang="hr-HR" sz="2000" b="1" dirty="0"/>
              <a:t>PEAK</a:t>
            </a:r>
            <a:r>
              <a:rPr lang="hr-HR" sz="2000" dirty="0"/>
              <a:t> FREQ pojasevi – </a:t>
            </a:r>
            <a:r>
              <a:rPr lang="hr-HR" sz="2000" b="1" dirty="0"/>
              <a:t>Sirove</a:t>
            </a:r>
            <a:r>
              <a:rPr lang="hr-HR" sz="2000" dirty="0"/>
              <a:t> emisije: </a:t>
            </a:r>
            <a:r>
              <a:rPr lang="hr-HR" sz="2000" b="1" dirty="0"/>
              <a:t>200</a:t>
            </a:r>
            <a:r>
              <a:rPr lang="hr-HR" sz="2000" dirty="0"/>
              <a:t>, 300, 400, 450 i 600 </a:t>
            </a:r>
            <a:r>
              <a:rPr lang="hr-HR" sz="2000" dirty="0" err="1"/>
              <a:t>kHz</a:t>
            </a:r>
            <a:r>
              <a:rPr lang="hr-HR" sz="2000" dirty="0"/>
              <a:t> </a:t>
            </a:r>
          </a:p>
          <a:p>
            <a:pPr marL="457200" lvl="1" indent="0">
              <a:buNone/>
            </a:pPr>
            <a:r>
              <a:rPr lang="hr-HR" b="1" dirty="0"/>
              <a:t>			</a:t>
            </a:r>
            <a:r>
              <a:rPr lang="hr-HR" sz="2000" b="1" dirty="0"/>
              <a:t> - Ekvilizirane</a:t>
            </a:r>
            <a:r>
              <a:rPr lang="hr-HR" sz="2000" dirty="0"/>
              <a:t> emisije: </a:t>
            </a:r>
            <a:r>
              <a:rPr lang="hr-HR" sz="2000" b="1" dirty="0"/>
              <a:t>200</a:t>
            </a:r>
            <a:r>
              <a:rPr lang="hr-HR" sz="2000" dirty="0"/>
              <a:t>, 300, 400 </a:t>
            </a:r>
            <a:r>
              <a:rPr lang="hr-HR" sz="2000" dirty="0" err="1"/>
              <a:t>kHz</a:t>
            </a:r>
            <a:endParaRPr lang="hr-HR" sz="2000" dirty="0"/>
          </a:p>
          <a:p>
            <a:pPr lvl="1"/>
            <a:endParaRPr lang="hr-HR" sz="2000" dirty="0"/>
          </a:p>
          <a:p>
            <a:pPr lvl="1"/>
            <a:endParaRPr lang="hr-HR" sz="2000" dirty="0"/>
          </a:p>
          <a:p>
            <a:endParaRPr lang="hr-HR"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7A3A8F0-6BB1-4F2A-B968-A689B8A06325}"/>
              </a:ext>
            </a:extLst>
          </p:cNvPr>
          <p:cNvGrpSpPr/>
          <p:nvPr/>
        </p:nvGrpSpPr>
        <p:grpSpPr>
          <a:xfrm>
            <a:off x="301558" y="0"/>
            <a:ext cx="11293813" cy="578418"/>
            <a:chOff x="2905789" y="561465"/>
            <a:chExt cx="2690339" cy="2422210"/>
          </a:xfrm>
        </p:grpSpPr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17C89CCD-0BCC-4A0B-B4E1-23601D361C8D}"/>
                </a:ext>
              </a:extLst>
            </p:cNvPr>
            <p:cNvSpPr/>
            <p:nvPr/>
          </p:nvSpPr>
          <p:spPr>
            <a:xfrm>
              <a:off x="2905789" y="561465"/>
              <a:ext cx="2690339" cy="2422210"/>
            </a:xfrm>
            <a:prstGeom prst="rect">
              <a:avLst/>
            </a:prstGeom>
          </p:spPr>
          <p:style>
            <a:lnRef idx="2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kstniOkvir 8">
              <a:extLst>
                <a:ext uri="{FF2B5EF4-FFF2-40B4-BE49-F238E27FC236}">
                  <a16:creationId xmlns:a16="http://schemas.microsoft.com/office/drawing/2014/main" id="{C5986F25-A326-47D9-8194-2C0AC80CF84C}"/>
                </a:ext>
              </a:extLst>
            </p:cNvPr>
            <p:cNvSpPr txBox="1"/>
            <p:nvPr/>
          </p:nvSpPr>
          <p:spPr>
            <a:xfrm>
              <a:off x="2905789" y="632267"/>
              <a:ext cx="2690339" cy="1937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746" tIns="0" rIns="265746" bIns="33020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4400" kern="1200" dirty="0"/>
                <a:t>02 Izračun značajki sirovih i ekviliziranih emisija</a:t>
              </a:r>
              <a:endParaRPr lang="en-US" sz="4400" kern="1200" dirty="0"/>
            </a:p>
          </p:txBody>
        </p:sp>
      </p:grp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5FBFF00-6DFD-4A6E-B790-49DD7B50F60B}"/>
              </a:ext>
            </a:extLst>
          </p:cNvPr>
          <p:cNvSpPr txBox="1"/>
          <p:nvPr/>
        </p:nvSpPr>
        <p:spPr>
          <a:xfrm>
            <a:off x="301558" y="5981214"/>
            <a:ext cx="456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Times New Roman" panose="02020603050405020304" pitchFamily="18" charset="0"/>
              </a:rPr>
              <a:t>Distribucija </a:t>
            </a:r>
            <a:r>
              <a:rPr lang="hr-HR" b="1" dirty="0">
                <a:latin typeface="Times New Roman" panose="02020603050405020304" pitchFamily="18" charset="0"/>
              </a:rPr>
              <a:t>CENT FREQ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sirovih</a:t>
            </a:r>
            <a:r>
              <a:rPr lang="hr-HR" dirty="0">
                <a:latin typeface="Times New Roman" panose="02020603050405020304" pitchFamily="18" charset="0"/>
              </a:rPr>
              <a:t> i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ekviliziranih</a:t>
            </a:r>
            <a:r>
              <a:rPr lang="hr-HR" dirty="0">
                <a:latin typeface="Times New Roman" panose="02020603050405020304" pitchFamily="18" charset="0"/>
              </a:rPr>
              <a:t> emisija u vremenu dolaska emisija</a:t>
            </a:r>
            <a:endParaRPr lang="hr-HR" dirty="0"/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8DCE704D-C3FA-42FA-A22E-2B3516F8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7" y="2489981"/>
            <a:ext cx="4376434" cy="3491233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E9745E58-1815-4BBD-8191-2D4C052F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46" y="2481933"/>
            <a:ext cx="4568150" cy="3499281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843F7701-5FEC-4905-B1FC-4FCAF984BC4E}"/>
              </a:ext>
            </a:extLst>
          </p:cNvPr>
          <p:cNvSpPr txBox="1"/>
          <p:nvPr/>
        </p:nvSpPr>
        <p:spPr>
          <a:xfrm>
            <a:off x="6096000" y="5981214"/>
            <a:ext cx="456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Times New Roman" panose="02020603050405020304" pitchFamily="18" charset="0"/>
              </a:rPr>
              <a:t>Distribucija </a:t>
            </a:r>
            <a:r>
              <a:rPr lang="hr-HR" b="1" dirty="0">
                <a:latin typeface="Times New Roman" panose="02020603050405020304" pitchFamily="18" charset="0"/>
              </a:rPr>
              <a:t>PEAK FREQ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sirovih</a:t>
            </a:r>
            <a:r>
              <a:rPr lang="hr-HR" dirty="0">
                <a:latin typeface="Times New Roman" panose="02020603050405020304" pitchFamily="18" charset="0"/>
              </a:rPr>
              <a:t> i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ekviliziranih</a:t>
            </a:r>
            <a:r>
              <a:rPr lang="hr-HR" dirty="0">
                <a:latin typeface="Times New Roman" panose="02020603050405020304" pitchFamily="18" charset="0"/>
              </a:rPr>
              <a:t> emisija u vremenu dolaska emisija</a:t>
            </a:r>
            <a:endParaRPr lang="hr-HR" dirty="0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B27538AA-2447-4568-A8D0-FDDB58DA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522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573B4A7-BD26-495B-A6CF-17CE427F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660043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b="1" dirty="0"/>
              <a:t>PCA analiza </a:t>
            </a:r>
            <a:r>
              <a:rPr lang="hr-HR" sz="2400" dirty="0"/>
              <a:t>nad matricama značajki</a:t>
            </a:r>
          </a:p>
          <a:p>
            <a:pPr lvl="1"/>
            <a:r>
              <a:rPr lang="hr-HR" b="1" dirty="0"/>
              <a:t>Standardizacija</a:t>
            </a:r>
            <a:r>
              <a:rPr lang="hr-HR" dirty="0"/>
              <a:t> veličina značajki</a:t>
            </a:r>
          </a:p>
          <a:p>
            <a:pPr lvl="1"/>
            <a:r>
              <a:rPr lang="hr-HR" b="1" dirty="0"/>
              <a:t>PCA</a:t>
            </a:r>
            <a:r>
              <a:rPr lang="hr-HR" dirty="0"/>
              <a:t> </a:t>
            </a:r>
          </a:p>
          <a:p>
            <a:pPr lvl="1"/>
            <a:r>
              <a:rPr lang="hr-HR" b="1" dirty="0" err="1"/>
              <a:t>koreleogram</a:t>
            </a:r>
            <a:r>
              <a:rPr lang="hr-HR" dirty="0"/>
              <a:t> značajki i principalnih komponenti dobivenih iz PCA</a:t>
            </a:r>
          </a:p>
          <a:p>
            <a:pPr lvl="1"/>
            <a:r>
              <a:rPr lang="hr-HR" b="1" dirty="0"/>
              <a:t>faktor mape </a:t>
            </a:r>
            <a:r>
              <a:rPr lang="hr-HR" dirty="0"/>
              <a:t>značajki i principalnih komponenti dobivenih iz PCA</a:t>
            </a:r>
          </a:p>
          <a:p>
            <a:pPr lvl="1"/>
            <a:r>
              <a:rPr lang="hr-HR" dirty="0"/>
              <a:t>Izbor </a:t>
            </a:r>
            <a:r>
              <a:rPr lang="hr-HR" b="1" dirty="0"/>
              <a:t>dominantnih principalnih komponenti </a:t>
            </a:r>
            <a:r>
              <a:rPr lang="hr-HR" dirty="0"/>
              <a:t>koje će zamijeniti značajke</a:t>
            </a:r>
          </a:p>
          <a:p>
            <a:pPr lvl="1"/>
            <a:r>
              <a:rPr lang="hr-HR" b="1" dirty="0"/>
              <a:t>Prikaz emisija</a:t>
            </a:r>
            <a:r>
              <a:rPr lang="hr-HR" dirty="0"/>
              <a:t> u prostoru izabranih novih značajki</a:t>
            </a:r>
          </a:p>
          <a:p>
            <a:endParaRPr lang="hr-HR" dirty="0"/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9979243D-C5A0-4B00-A3C9-8C628F805EDD}"/>
              </a:ext>
            </a:extLst>
          </p:cNvPr>
          <p:cNvGrpSpPr/>
          <p:nvPr/>
        </p:nvGrpSpPr>
        <p:grpSpPr>
          <a:xfrm>
            <a:off x="1157591" y="125945"/>
            <a:ext cx="9212093" cy="1446550"/>
            <a:chOff x="1157591" y="125945"/>
            <a:chExt cx="9212093" cy="1446550"/>
          </a:xfrm>
        </p:grpSpPr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937EFBE6-07B5-461E-AB1B-530D09B5C9FA}"/>
                </a:ext>
              </a:extLst>
            </p:cNvPr>
            <p:cNvGrpSpPr/>
            <p:nvPr/>
          </p:nvGrpSpPr>
          <p:grpSpPr>
            <a:xfrm>
              <a:off x="1157591" y="200595"/>
              <a:ext cx="9212093" cy="1287738"/>
              <a:chOff x="5811357" y="561465"/>
              <a:chExt cx="2690339" cy="3228407"/>
            </a:xfrm>
          </p:grpSpPr>
          <p:sp>
            <p:nvSpPr>
              <p:cNvPr id="19" name="Pravokutnik 18">
                <a:extLst>
                  <a:ext uri="{FF2B5EF4-FFF2-40B4-BE49-F238E27FC236}">
                    <a16:creationId xmlns:a16="http://schemas.microsoft.com/office/drawing/2014/main" id="{8536CFD6-1738-42EC-AD52-626357B37E64}"/>
                  </a:ext>
                </a:extLst>
              </p:cNvPr>
              <p:cNvSpPr/>
              <p:nvPr/>
            </p:nvSpPr>
            <p:spPr>
              <a:xfrm>
                <a:off x="5811357" y="561465"/>
                <a:ext cx="2690339" cy="3228407"/>
              </a:xfrm>
              <a:prstGeom prst="rect">
                <a:avLst/>
              </a:pr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TekstniOkvir 19">
                <a:extLst>
                  <a:ext uri="{FF2B5EF4-FFF2-40B4-BE49-F238E27FC236}">
                    <a16:creationId xmlns:a16="http://schemas.microsoft.com/office/drawing/2014/main" id="{2A62DB1C-8887-45B1-9E1C-35C552D39E4F}"/>
                  </a:ext>
                </a:extLst>
              </p:cNvPr>
              <p:cNvSpPr txBox="1"/>
              <p:nvPr/>
            </p:nvSpPr>
            <p:spPr>
              <a:xfrm>
                <a:off x="5811357" y="1852828"/>
                <a:ext cx="2690339" cy="19370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5746" tIns="0" rIns="265746" bIns="33020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</p:grpSp>
        <p:sp>
          <p:nvSpPr>
            <p:cNvPr id="26" name="TekstniOkvir 25">
              <a:extLst>
                <a:ext uri="{FF2B5EF4-FFF2-40B4-BE49-F238E27FC236}">
                  <a16:creationId xmlns:a16="http://schemas.microsoft.com/office/drawing/2014/main" id="{4CA83339-CA89-4476-A0DF-DAC5FD0FF5B0}"/>
                </a:ext>
              </a:extLst>
            </p:cNvPr>
            <p:cNvSpPr txBox="1"/>
            <p:nvPr/>
          </p:nvSpPr>
          <p:spPr>
            <a:xfrm>
              <a:off x="1365115" y="125945"/>
              <a:ext cx="850845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hr-HR" sz="4400" dirty="0">
                  <a:solidFill>
                    <a:schemeClr val="bg1"/>
                  </a:solidFill>
                  <a:latin typeface="+mj-lt"/>
                </a:rPr>
                <a:t>03 Implementacija PCA nad skupom izračunatih značajki</a:t>
              </a: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F997C35-6190-44CF-8A63-952A442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340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3C553652-DC0C-4125-8D17-5C436112E58E}"/>
              </a:ext>
            </a:extLst>
          </p:cNvPr>
          <p:cNvGrpSpPr/>
          <p:nvPr/>
        </p:nvGrpSpPr>
        <p:grpSpPr>
          <a:xfrm>
            <a:off x="2548861" y="1406579"/>
            <a:ext cx="6592553" cy="5010202"/>
            <a:chOff x="1911696" y="1563011"/>
            <a:chExt cx="6592553" cy="5010202"/>
          </a:xfrm>
        </p:grpSpPr>
        <p:sp>
          <p:nvSpPr>
            <p:cNvPr id="38" name="Prostoručno: oblik 37">
              <a:extLst>
                <a:ext uri="{FF2B5EF4-FFF2-40B4-BE49-F238E27FC236}">
                  <a16:creationId xmlns:a16="http://schemas.microsoft.com/office/drawing/2014/main" id="{F3EFE9D2-1EAF-4489-A925-414D5F4688E2}"/>
                </a:ext>
              </a:extLst>
            </p:cNvPr>
            <p:cNvSpPr/>
            <p:nvPr/>
          </p:nvSpPr>
          <p:spPr>
            <a:xfrm>
              <a:off x="4572001" y="2037714"/>
              <a:ext cx="1665826" cy="86676"/>
            </a:xfrm>
            <a:custGeom>
              <a:avLst/>
              <a:gdLst>
                <a:gd name="connsiteX0" fmla="*/ 0 w 778351"/>
                <a:gd name="connsiteY0" fmla="*/ 45720 h 91440"/>
                <a:gd name="connsiteX1" fmla="*/ 778351 w 77835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351" h="91440">
                  <a:moveTo>
                    <a:pt x="0" y="45720"/>
                  </a:moveTo>
                  <a:lnTo>
                    <a:pt x="778351" y="45720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381652" tIns="41676" rIns="381652" bIns="416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9" name="Prostoručno: oblik 38">
              <a:extLst>
                <a:ext uri="{FF2B5EF4-FFF2-40B4-BE49-F238E27FC236}">
                  <a16:creationId xmlns:a16="http://schemas.microsoft.com/office/drawing/2014/main" id="{F65C06F9-C96A-4528-B066-4F4AC95C25FC}"/>
                </a:ext>
              </a:extLst>
            </p:cNvPr>
            <p:cNvSpPr/>
            <p:nvPr/>
          </p:nvSpPr>
          <p:spPr>
            <a:xfrm>
              <a:off x="1911696" y="1563011"/>
              <a:ext cx="2660304" cy="949406"/>
            </a:xfrm>
            <a:custGeom>
              <a:avLst/>
              <a:gdLst>
                <a:gd name="connsiteX0" fmla="*/ 0 w 3517180"/>
                <a:gd name="connsiteY0" fmla="*/ 0 h 949406"/>
                <a:gd name="connsiteX1" fmla="*/ 3517180 w 3517180"/>
                <a:gd name="connsiteY1" fmla="*/ 0 h 949406"/>
                <a:gd name="connsiteX2" fmla="*/ 3517180 w 3517180"/>
                <a:gd name="connsiteY2" fmla="*/ 949406 h 949406"/>
                <a:gd name="connsiteX3" fmla="*/ 0 w 3517180"/>
                <a:gd name="connsiteY3" fmla="*/ 949406 h 949406"/>
                <a:gd name="connsiteX4" fmla="*/ 0 w 3517180"/>
                <a:gd name="connsiteY4" fmla="*/ 0 h 94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180" h="949406">
                  <a:moveTo>
                    <a:pt x="0" y="0"/>
                  </a:moveTo>
                  <a:lnTo>
                    <a:pt x="3517180" y="0"/>
                  </a:lnTo>
                  <a:lnTo>
                    <a:pt x="3517180" y="949406"/>
                  </a:lnTo>
                  <a:lnTo>
                    <a:pt x="0" y="949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2345" tIns="180906" rIns="172345" bIns="1809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600" b="1" kern="1200" dirty="0"/>
                <a:t>1) Standardizacija</a:t>
              </a:r>
              <a:r>
                <a:rPr lang="hr-HR" sz="1600" kern="1200" dirty="0"/>
                <a:t> veličina značajki</a:t>
              </a:r>
              <a:endParaRPr lang="en-US" sz="1600" kern="1200" dirty="0"/>
            </a:p>
          </p:txBody>
        </p:sp>
        <p:sp>
          <p:nvSpPr>
            <p:cNvPr id="40" name="Prostoručno: oblik 39">
              <a:extLst>
                <a:ext uri="{FF2B5EF4-FFF2-40B4-BE49-F238E27FC236}">
                  <a16:creationId xmlns:a16="http://schemas.microsoft.com/office/drawing/2014/main" id="{7A10C222-FB28-4564-9916-6D36F1403A2E}"/>
                </a:ext>
              </a:extLst>
            </p:cNvPr>
            <p:cNvSpPr/>
            <p:nvPr/>
          </p:nvSpPr>
          <p:spPr>
            <a:xfrm>
              <a:off x="3670286" y="2459348"/>
              <a:ext cx="4326132" cy="915215"/>
            </a:xfrm>
            <a:custGeom>
              <a:avLst/>
              <a:gdLst>
                <a:gd name="connsiteX0" fmla="*/ 4326132 w 4326132"/>
                <a:gd name="connsiteY0" fmla="*/ 0 h 915215"/>
                <a:gd name="connsiteX1" fmla="*/ 4326132 w 4326132"/>
                <a:gd name="connsiteY1" fmla="*/ 474707 h 915215"/>
                <a:gd name="connsiteX2" fmla="*/ 0 w 4326132"/>
                <a:gd name="connsiteY2" fmla="*/ 474707 h 915215"/>
                <a:gd name="connsiteX3" fmla="*/ 0 w 4326132"/>
                <a:gd name="connsiteY3" fmla="*/ 915215 h 91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6132" h="915215">
                  <a:moveTo>
                    <a:pt x="4326132" y="0"/>
                  </a:moveTo>
                  <a:lnTo>
                    <a:pt x="4326132" y="474707"/>
                  </a:lnTo>
                  <a:lnTo>
                    <a:pt x="0" y="474707"/>
                  </a:lnTo>
                  <a:lnTo>
                    <a:pt x="0" y="915215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2065059" tIns="453563" rIns="2065058" bIns="45356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1" name="Prostoručno: oblik 40">
              <a:extLst>
                <a:ext uri="{FF2B5EF4-FFF2-40B4-BE49-F238E27FC236}">
                  <a16:creationId xmlns:a16="http://schemas.microsoft.com/office/drawing/2014/main" id="{74A6424F-9DDA-4516-B4D8-7607A2AB5EF6}"/>
                </a:ext>
              </a:extLst>
            </p:cNvPr>
            <p:cNvSpPr/>
            <p:nvPr/>
          </p:nvSpPr>
          <p:spPr>
            <a:xfrm>
              <a:off x="6237828" y="1614281"/>
              <a:ext cx="2266421" cy="846866"/>
            </a:xfrm>
            <a:custGeom>
              <a:avLst/>
              <a:gdLst>
                <a:gd name="connsiteX0" fmla="*/ 0 w 3517180"/>
                <a:gd name="connsiteY0" fmla="*/ 0 h 846866"/>
                <a:gd name="connsiteX1" fmla="*/ 3517180 w 3517180"/>
                <a:gd name="connsiteY1" fmla="*/ 0 h 846866"/>
                <a:gd name="connsiteX2" fmla="*/ 3517180 w 3517180"/>
                <a:gd name="connsiteY2" fmla="*/ 846866 h 846866"/>
                <a:gd name="connsiteX3" fmla="*/ 0 w 3517180"/>
                <a:gd name="connsiteY3" fmla="*/ 846866 h 846866"/>
                <a:gd name="connsiteX4" fmla="*/ 0 w 3517180"/>
                <a:gd name="connsiteY4" fmla="*/ 0 h 84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180" h="846866">
                  <a:moveTo>
                    <a:pt x="0" y="0"/>
                  </a:moveTo>
                  <a:lnTo>
                    <a:pt x="3517180" y="0"/>
                  </a:lnTo>
                  <a:lnTo>
                    <a:pt x="3517180" y="846866"/>
                  </a:lnTo>
                  <a:lnTo>
                    <a:pt x="0" y="846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2345" tIns="180906" rIns="172345" bIns="1809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600" b="1" kern="1200" dirty="0"/>
                <a:t>2) PCA analiza matrici značajki</a:t>
              </a:r>
              <a:r>
                <a:rPr lang="hr-HR" sz="1600" kern="1200" dirty="0"/>
                <a:t> </a:t>
              </a:r>
              <a:endParaRPr lang="en-US" sz="1600" kern="1200" dirty="0"/>
            </a:p>
          </p:txBody>
        </p:sp>
        <p:sp>
          <p:nvSpPr>
            <p:cNvPr id="42" name="Prostoručno: oblik 41">
              <a:extLst>
                <a:ext uri="{FF2B5EF4-FFF2-40B4-BE49-F238E27FC236}">
                  <a16:creationId xmlns:a16="http://schemas.microsoft.com/office/drawing/2014/main" id="{93808D95-8472-413E-8966-7263DE9DA0EE}"/>
                </a:ext>
              </a:extLst>
            </p:cNvPr>
            <p:cNvSpPr/>
            <p:nvPr/>
          </p:nvSpPr>
          <p:spPr>
            <a:xfrm>
              <a:off x="4572001" y="3926458"/>
              <a:ext cx="1665826" cy="120248"/>
            </a:xfrm>
            <a:custGeom>
              <a:avLst/>
              <a:gdLst>
                <a:gd name="connsiteX0" fmla="*/ 0 w 778351"/>
                <a:gd name="connsiteY0" fmla="*/ 45720 h 91440"/>
                <a:gd name="connsiteX1" fmla="*/ 778351 w 77835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351" h="91440">
                  <a:moveTo>
                    <a:pt x="0" y="45720"/>
                  </a:moveTo>
                  <a:lnTo>
                    <a:pt x="778351" y="45720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381652" tIns="41675" rIns="381652" bIns="4167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3" name="Prostoručno: oblik 42">
              <a:extLst>
                <a:ext uri="{FF2B5EF4-FFF2-40B4-BE49-F238E27FC236}">
                  <a16:creationId xmlns:a16="http://schemas.microsoft.com/office/drawing/2014/main" id="{E1AED748-EB9F-4CEE-95F1-90393DEDF5D6}"/>
                </a:ext>
              </a:extLst>
            </p:cNvPr>
            <p:cNvSpPr/>
            <p:nvPr/>
          </p:nvSpPr>
          <p:spPr>
            <a:xfrm>
              <a:off x="1911696" y="3406963"/>
              <a:ext cx="2660304" cy="1038989"/>
            </a:xfrm>
            <a:custGeom>
              <a:avLst/>
              <a:gdLst>
                <a:gd name="connsiteX0" fmla="*/ 0 w 3517180"/>
                <a:gd name="connsiteY0" fmla="*/ 0 h 1038989"/>
                <a:gd name="connsiteX1" fmla="*/ 3517180 w 3517180"/>
                <a:gd name="connsiteY1" fmla="*/ 0 h 1038989"/>
                <a:gd name="connsiteX2" fmla="*/ 3517180 w 3517180"/>
                <a:gd name="connsiteY2" fmla="*/ 1038989 h 1038989"/>
                <a:gd name="connsiteX3" fmla="*/ 0 w 3517180"/>
                <a:gd name="connsiteY3" fmla="*/ 1038989 h 1038989"/>
                <a:gd name="connsiteX4" fmla="*/ 0 w 3517180"/>
                <a:gd name="connsiteY4" fmla="*/ 0 h 10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180" h="1038989">
                  <a:moveTo>
                    <a:pt x="0" y="0"/>
                  </a:moveTo>
                  <a:lnTo>
                    <a:pt x="3517180" y="0"/>
                  </a:lnTo>
                  <a:lnTo>
                    <a:pt x="3517180" y="1038989"/>
                  </a:lnTo>
                  <a:lnTo>
                    <a:pt x="0" y="1038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2345" tIns="180906" rIns="172345" bIns="180906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600" dirty="0"/>
                <a:t>3</a:t>
              </a:r>
              <a:r>
                <a:rPr lang="hr-HR" sz="1600" kern="1200" dirty="0"/>
                <a:t>) </a:t>
              </a:r>
              <a:r>
                <a:rPr lang="hr-HR" sz="1600" b="1" kern="1200" dirty="0"/>
                <a:t>Izbor</a:t>
              </a:r>
              <a:r>
                <a:rPr lang="hr-HR" sz="1600" kern="1200" dirty="0"/>
                <a:t> </a:t>
              </a:r>
              <a:r>
                <a:rPr lang="hr-HR" sz="1600" b="1" kern="1200" dirty="0"/>
                <a:t>dominantnih principalnih komponenti </a:t>
              </a:r>
              <a:r>
                <a:rPr lang="hr-HR" sz="1600" kern="1200" dirty="0"/>
                <a:t>koje će zamijeniti značajke</a:t>
              </a:r>
              <a:endParaRPr lang="en-US" sz="1600" kern="1200" dirty="0"/>
            </a:p>
          </p:txBody>
        </p:sp>
        <p:sp>
          <p:nvSpPr>
            <p:cNvPr id="44" name="Prostoručno: oblik 43">
              <a:extLst>
                <a:ext uri="{FF2B5EF4-FFF2-40B4-BE49-F238E27FC236}">
                  <a16:creationId xmlns:a16="http://schemas.microsoft.com/office/drawing/2014/main" id="{805515ED-7FD1-488A-AA0C-25244CA234FA}"/>
                </a:ext>
              </a:extLst>
            </p:cNvPr>
            <p:cNvSpPr/>
            <p:nvPr/>
          </p:nvSpPr>
          <p:spPr>
            <a:xfrm>
              <a:off x="3670286" y="4529747"/>
              <a:ext cx="4326132" cy="778351"/>
            </a:xfrm>
            <a:custGeom>
              <a:avLst/>
              <a:gdLst>
                <a:gd name="connsiteX0" fmla="*/ 4326132 w 4326132"/>
                <a:gd name="connsiteY0" fmla="*/ 0 h 778351"/>
                <a:gd name="connsiteX1" fmla="*/ 4326132 w 4326132"/>
                <a:gd name="connsiteY1" fmla="*/ 406275 h 778351"/>
                <a:gd name="connsiteX2" fmla="*/ 0 w 4326132"/>
                <a:gd name="connsiteY2" fmla="*/ 406275 h 778351"/>
                <a:gd name="connsiteX3" fmla="*/ 0 w 4326132"/>
                <a:gd name="connsiteY3" fmla="*/ 778351 h 77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6132" h="778351">
                  <a:moveTo>
                    <a:pt x="4326132" y="0"/>
                  </a:moveTo>
                  <a:lnTo>
                    <a:pt x="4326132" y="406275"/>
                  </a:lnTo>
                  <a:lnTo>
                    <a:pt x="0" y="406275"/>
                  </a:lnTo>
                  <a:lnTo>
                    <a:pt x="0" y="778351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2065739" tIns="385131" rIns="2065738" bIns="38513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/>
            </a:p>
          </p:txBody>
        </p:sp>
        <p:sp>
          <p:nvSpPr>
            <p:cNvPr id="45" name="Prostoručno: oblik 44">
              <a:extLst>
                <a:ext uri="{FF2B5EF4-FFF2-40B4-BE49-F238E27FC236}">
                  <a16:creationId xmlns:a16="http://schemas.microsoft.com/office/drawing/2014/main" id="{13EE63A6-06DF-4BA2-BC34-99B966B86897}"/>
                </a:ext>
              </a:extLst>
            </p:cNvPr>
            <p:cNvSpPr/>
            <p:nvPr/>
          </p:nvSpPr>
          <p:spPr>
            <a:xfrm>
              <a:off x="6237828" y="3321369"/>
              <a:ext cx="2266421" cy="1210177"/>
            </a:xfrm>
            <a:custGeom>
              <a:avLst/>
              <a:gdLst>
                <a:gd name="connsiteX0" fmla="*/ 0 w 3517180"/>
                <a:gd name="connsiteY0" fmla="*/ 0 h 1210177"/>
                <a:gd name="connsiteX1" fmla="*/ 3517180 w 3517180"/>
                <a:gd name="connsiteY1" fmla="*/ 0 h 1210177"/>
                <a:gd name="connsiteX2" fmla="*/ 3517180 w 3517180"/>
                <a:gd name="connsiteY2" fmla="*/ 1210177 h 1210177"/>
                <a:gd name="connsiteX3" fmla="*/ 0 w 3517180"/>
                <a:gd name="connsiteY3" fmla="*/ 1210177 h 1210177"/>
                <a:gd name="connsiteX4" fmla="*/ 0 w 3517180"/>
                <a:gd name="connsiteY4" fmla="*/ 0 h 121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180" h="1210177">
                  <a:moveTo>
                    <a:pt x="0" y="0"/>
                  </a:moveTo>
                  <a:lnTo>
                    <a:pt x="3517180" y="0"/>
                  </a:lnTo>
                  <a:lnTo>
                    <a:pt x="3517180" y="1210177"/>
                  </a:lnTo>
                  <a:lnTo>
                    <a:pt x="0" y="1210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2345" tIns="180906" rIns="172345" bIns="1809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600" b="1" dirty="0"/>
                <a:t>4</a:t>
              </a:r>
              <a:r>
                <a:rPr lang="hr-HR" sz="1600" b="1" kern="1200" dirty="0"/>
                <a:t>) Koreleogram</a:t>
              </a:r>
              <a:r>
                <a:rPr lang="hr-HR" sz="1600" kern="1200" dirty="0"/>
                <a:t> značajki i principalnih komponenti</a:t>
              </a:r>
              <a:endParaRPr lang="en-US" sz="1600" kern="1200" dirty="0"/>
            </a:p>
          </p:txBody>
        </p:sp>
        <p:sp>
          <p:nvSpPr>
            <p:cNvPr id="46" name="Prostoručno: oblik 45">
              <a:extLst>
                <a:ext uri="{FF2B5EF4-FFF2-40B4-BE49-F238E27FC236}">
                  <a16:creationId xmlns:a16="http://schemas.microsoft.com/office/drawing/2014/main" id="{3164F8AB-4020-4A91-A663-B41267CFFC48}"/>
                </a:ext>
              </a:extLst>
            </p:cNvPr>
            <p:cNvSpPr/>
            <p:nvPr/>
          </p:nvSpPr>
          <p:spPr>
            <a:xfrm>
              <a:off x="4572000" y="5911136"/>
              <a:ext cx="1665827" cy="71375"/>
            </a:xfrm>
            <a:custGeom>
              <a:avLst/>
              <a:gdLst>
                <a:gd name="connsiteX0" fmla="*/ 0 w 778351"/>
                <a:gd name="connsiteY0" fmla="*/ 45720 h 91440"/>
                <a:gd name="connsiteX1" fmla="*/ 778351 w 77835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351" h="91440">
                  <a:moveTo>
                    <a:pt x="0" y="45720"/>
                  </a:moveTo>
                  <a:lnTo>
                    <a:pt x="778351" y="45720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381652" tIns="41675" rIns="381652" bIns="4167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7" name="Prostoručno: oblik 46">
              <a:extLst>
                <a:ext uri="{FF2B5EF4-FFF2-40B4-BE49-F238E27FC236}">
                  <a16:creationId xmlns:a16="http://schemas.microsoft.com/office/drawing/2014/main" id="{432D13D7-19F1-4AE0-83A7-FD44696A730A}"/>
                </a:ext>
              </a:extLst>
            </p:cNvPr>
            <p:cNvSpPr/>
            <p:nvPr/>
          </p:nvSpPr>
          <p:spPr>
            <a:xfrm>
              <a:off x="1911696" y="5340498"/>
              <a:ext cx="2660304" cy="1232715"/>
            </a:xfrm>
            <a:custGeom>
              <a:avLst/>
              <a:gdLst>
                <a:gd name="connsiteX0" fmla="*/ 0 w 3517180"/>
                <a:gd name="connsiteY0" fmla="*/ 0 h 1232715"/>
                <a:gd name="connsiteX1" fmla="*/ 3517180 w 3517180"/>
                <a:gd name="connsiteY1" fmla="*/ 0 h 1232715"/>
                <a:gd name="connsiteX2" fmla="*/ 3517180 w 3517180"/>
                <a:gd name="connsiteY2" fmla="*/ 1232715 h 1232715"/>
                <a:gd name="connsiteX3" fmla="*/ 0 w 3517180"/>
                <a:gd name="connsiteY3" fmla="*/ 1232715 h 1232715"/>
                <a:gd name="connsiteX4" fmla="*/ 0 w 3517180"/>
                <a:gd name="connsiteY4" fmla="*/ 0 h 123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180" h="1232715">
                  <a:moveTo>
                    <a:pt x="0" y="0"/>
                  </a:moveTo>
                  <a:lnTo>
                    <a:pt x="3517180" y="0"/>
                  </a:lnTo>
                  <a:lnTo>
                    <a:pt x="3517180" y="1232715"/>
                  </a:lnTo>
                  <a:lnTo>
                    <a:pt x="0" y="1232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2345" tIns="180906" rIns="172345" bIns="1809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600" b="1" dirty="0"/>
                <a:t>5</a:t>
              </a:r>
              <a:r>
                <a:rPr lang="hr-HR" sz="1600" b="1" kern="1200" dirty="0"/>
                <a:t>) Faktor mapa </a:t>
              </a:r>
              <a:r>
                <a:rPr lang="hr-HR" sz="1600" kern="1200" dirty="0"/>
                <a:t>značajki i principalnih komponenti</a:t>
              </a:r>
              <a:endParaRPr lang="en-US" sz="1600" kern="1200" dirty="0"/>
            </a:p>
          </p:txBody>
        </p:sp>
        <p:sp>
          <p:nvSpPr>
            <p:cNvPr id="48" name="Prostoručno: oblik 47">
              <a:extLst>
                <a:ext uri="{FF2B5EF4-FFF2-40B4-BE49-F238E27FC236}">
                  <a16:creationId xmlns:a16="http://schemas.microsoft.com/office/drawing/2014/main" id="{9ABF33B6-D71A-4FF3-AEB6-15EF8E07238A}"/>
                </a:ext>
              </a:extLst>
            </p:cNvPr>
            <p:cNvSpPr/>
            <p:nvPr/>
          </p:nvSpPr>
          <p:spPr>
            <a:xfrm>
              <a:off x="6237828" y="5376279"/>
              <a:ext cx="2266421" cy="1161154"/>
            </a:xfrm>
            <a:custGeom>
              <a:avLst/>
              <a:gdLst>
                <a:gd name="connsiteX0" fmla="*/ 0 w 3517180"/>
                <a:gd name="connsiteY0" fmla="*/ 0 h 1161154"/>
                <a:gd name="connsiteX1" fmla="*/ 3517180 w 3517180"/>
                <a:gd name="connsiteY1" fmla="*/ 0 h 1161154"/>
                <a:gd name="connsiteX2" fmla="*/ 3517180 w 3517180"/>
                <a:gd name="connsiteY2" fmla="*/ 1161154 h 1161154"/>
                <a:gd name="connsiteX3" fmla="*/ 0 w 3517180"/>
                <a:gd name="connsiteY3" fmla="*/ 1161154 h 1161154"/>
                <a:gd name="connsiteX4" fmla="*/ 0 w 3517180"/>
                <a:gd name="connsiteY4" fmla="*/ 0 h 116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180" h="1161154">
                  <a:moveTo>
                    <a:pt x="0" y="0"/>
                  </a:moveTo>
                  <a:lnTo>
                    <a:pt x="3517180" y="0"/>
                  </a:lnTo>
                  <a:lnTo>
                    <a:pt x="3517180" y="1161154"/>
                  </a:lnTo>
                  <a:lnTo>
                    <a:pt x="0" y="1161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2345" tIns="180906" rIns="172345" bIns="1809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600" b="1" kern="1200" dirty="0"/>
                <a:t>6) Prikaz emisija</a:t>
              </a:r>
              <a:r>
                <a:rPr lang="hr-HR" sz="1600" kern="1200" dirty="0"/>
                <a:t> u prostoru izabranih novih značajki</a:t>
              </a:r>
              <a:endParaRPr lang="en-US" sz="1600" kern="1200" dirty="0"/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F25205F5-6B1B-41A6-B6BB-7F575EDD10CC}"/>
              </a:ext>
            </a:extLst>
          </p:cNvPr>
          <p:cNvGrpSpPr/>
          <p:nvPr/>
        </p:nvGrpSpPr>
        <p:grpSpPr>
          <a:xfrm>
            <a:off x="1157589" y="-36022"/>
            <a:ext cx="9309373" cy="1446550"/>
            <a:chOff x="1157591" y="125945"/>
            <a:chExt cx="9212093" cy="1446550"/>
          </a:xfrm>
        </p:grpSpPr>
        <p:grpSp>
          <p:nvGrpSpPr>
            <p:cNvPr id="25" name="Grupa 24">
              <a:extLst>
                <a:ext uri="{FF2B5EF4-FFF2-40B4-BE49-F238E27FC236}">
                  <a16:creationId xmlns:a16="http://schemas.microsoft.com/office/drawing/2014/main" id="{7919701B-DD2C-4055-BD1E-10D065898313}"/>
                </a:ext>
              </a:extLst>
            </p:cNvPr>
            <p:cNvGrpSpPr/>
            <p:nvPr/>
          </p:nvGrpSpPr>
          <p:grpSpPr>
            <a:xfrm>
              <a:off x="1157591" y="200595"/>
              <a:ext cx="9212093" cy="1287738"/>
              <a:chOff x="5811357" y="561465"/>
              <a:chExt cx="2690339" cy="3228407"/>
            </a:xfrm>
          </p:grpSpPr>
          <p:sp>
            <p:nvSpPr>
              <p:cNvPr id="27" name="Pravokutnik 26">
                <a:extLst>
                  <a:ext uri="{FF2B5EF4-FFF2-40B4-BE49-F238E27FC236}">
                    <a16:creationId xmlns:a16="http://schemas.microsoft.com/office/drawing/2014/main" id="{D4691059-A054-4A4A-9476-7697E67AE2C8}"/>
                  </a:ext>
                </a:extLst>
              </p:cNvPr>
              <p:cNvSpPr/>
              <p:nvPr/>
            </p:nvSpPr>
            <p:spPr>
              <a:xfrm>
                <a:off x="5811357" y="561465"/>
                <a:ext cx="2690339" cy="3228407"/>
              </a:xfrm>
              <a:prstGeom prst="rect">
                <a:avLst/>
              </a:pr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TekstniOkvir 28">
                <a:extLst>
                  <a:ext uri="{FF2B5EF4-FFF2-40B4-BE49-F238E27FC236}">
                    <a16:creationId xmlns:a16="http://schemas.microsoft.com/office/drawing/2014/main" id="{759B36C6-2E64-4DBB-9FA2-DFEE08A77465}"/>
                  </a:ext>
                </a:extLst>
              </p:cNvPr>
              <p:cNvSpPr txBox="1"/>
              <p:nvPr/>
            </p:nvSpPr>
            <p:spPr>
              <a:xfrm>
                <a:off x="5811357" y="1852828"/>
                <a:ext cx="2690339" cy="19370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5746" tIns="0" rIns="265746" bIns="33020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</p:grpSp>
        <p:sp>
          <p:nvSpPr>
            <p:cNvPr id="26" name="TekstniOkvir 25">
              <a:extLst>
                <a:ext uri="{FF2B5EF4-FFF2-40B4-BE49-F238E27FC236}">
                  <a16:creationId xmlns:a16="http://schemas.microsoft.com/office/drawing/2014/main" id="{D01F1F4F-023F-4316-B194-8AD4A8282603}"/>
                </a:ext>
              </a:extLst>
            </p:cNvPr>
            <p:cNvSpPr txBox="1"/>
            <p:nvPr/>
          </p:nvSpPr>
          <p:spPr>
            <a:xfrm>
              <a:off x="1365115" y="125945"/>
              <a:ext cx="850845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hr-HR" sz="4400" dirty="0">
                  <a:solidFill>
                    <a:schemeClr val="bg1"/>
                  </a:solidFill>
                  <a:latin typeface="+mj-lt"/>
                </a:rPr>
                <a:t>03 Implementacija PCA nad skupom izračunatih značajki</a:t>
              </a: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9" name="Slika 48" descr="Slika na kojoj se prikazuje stol&#10;&#10;Opis je automatski generiran">
            <a:extLst>
              <a:ext uri="{FF2B5EF4-FFF2-40B4-BE49-F238E27FC236}">
                <a16:creationId xmlns:a16="http://schemas.microsoft.com/office/drawing/2014/main" id="{EAFD58AF-F6A3-419E-AD62-A079DBD0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34" y="1580652"/>
            <a:ext cx="2266421" cy="1786157"/>
          </a:xfrm>
          <a:prstGeom prst="rect">
            <a:avLst/>
          </a:prstGeom>
        </p:spPr>
      </p:pic>
      <p:pic>
        <p:nvPicPr>
          <p:cNvPr id="51" name="Slika 50">
            <a:extLst>
              <a:ext uri="{FF2B5EF4-FFF2-40B4-BE49-F238E27FC236}">
                <a16:creationId xmlns:a16="http://schemas.microsoft.com/office/drawing/2014/main" id="{15A92181-4244-45C9-B78B-8830A05C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878" y="3896008"/>
            <a:ext cx="2524449" cy="2140839"/>
          </a:xfrm>
          <a:prstGeom prst="rect">
            <a:avLst/>
          </a:prstGeom>
        </p:spPr>
      </p:pic>
      <p:pic>
        <p:nvPicPr>
          <p:cNvPr id="52" name="Slika 51">
            <a:extLst>
              <a:ext uri="{FF2B5EF4-FFF2-40B4-BE49-F238E27FC236}">
                <a16:creationId xmlns:a16="http://schemas.microsoft.com/office/drawing/2014/main" id="{E83CBF50-EA06-4120-9ADD-598E3AC8B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5" y="4088349"/>
            <a:ext cx="2284961" cy="1850538"/>
          </a:xfrm>
          <a:prstGeom prst="rect">
            <a:avLst/>
          </a:prstGeom>
        </p:spPr>
      </p:pic>
      <p:cxnSp>
        <p:nvCxnSpPr>
          <p:cNvPr id="55" name="Poveznik: kutno 54">
            <a:extLst>
              <a:ext uri="{FF2B5EF4-FFF2-40B4-BE49-F238E27FC236}">
                <a16:creationId xmlns:a16="http://schemas.microsoft.com/office/drawing/2014/main" id="{363A858F-8CFB-4EC2-AD70-F64A67809D74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141414" y="3366809"/>
            <a:ext cx="1434331" cy="299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oveznik: kutno 74">
            <a:extLst>
              <a:ext uri="{FF2B5EF4-FFF2-40B4-BE49-F238E27FC236}">
                <a16:creationId xmlns:a16="http://schemas.microsoft.com/office/drawing/2014/main" id="{ED5D8C20-2AC6-45D1-947E-0EFFB63CD21A}"/>
              </a:ext>
            </a:extLst>
          </p:cNvPr>
          <p:cNvCxnSpPr>
            <a:cxnSpLocks/>
            <a:endCxn id="52" idx="2"/>
          </p:cNvCxnSpPr>
          <p:nvPr/>
        </p:nvCxnSpPr>
        <p:spPr>
          <a:xfrm rot="10800000">
            <a:off x="1214337" y="5938888"/>
            <a:ext cx="1334527" cy="189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oveznik: kutno 77">
            <a:extLst>
              <a:ext uri="{FF2B5EF4-FFF2-40B4-BE49-F238E27FC236}">
                <a16:creationId xmlns:a16="http://schemas.microsoft.com/office/drawing/2014/main" id="{DB9A8423-FD30-46F3-BF1B-E4D10DC9603F}"/>
              </a:ext>
            </a:extLst>
          </p:cNvPr>
          <p:cNvCxnSpPr>
            <a:endCxn id="51" idx="2"/>
          </p:cNvCxnSpPr>
          <p:nvPr/>
        </p:nvCxnSpPr>
        <p:spPr>
          <a:xfrm flipV="1">
            <a:off x="9141414" y="6036847"/>
            <a:ext cx="1565689" cy="229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oveznik: kutno 84">
            <a:extLst>
              <a:ext uri="{FF2B5EF4-FFF2-40B4-BE49-F238E27FC236}">
                <a16:creationId xmlns:a16="http://schemas.microsoft.com/office/drawing/2014/main" id="{B9E48C7F-F3FF-4008-B38E-A1177EC69DFA}"/>
              </a:ext>
            </a:extLst>
          </p:cNvPr>
          <p:cNvCxnSpPr>
            <a:cxnSpLocks/>
          </p:cNvCxnSpPr>
          <p:nvPr/>
        </p:nvCxnSpPr>
        <p:spPr>
          <a:xfrm rot="10800000">
            <a:off x="1214333" y="3476589"/>
            <a:ext cx="1334527" cy="189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Slika 86">
            <a:extLst>
              <a:ext uri="{FF2B5EF4-FFF2-40B4-BE49-F238E27FC236}">
                <a16:creationId xmlns:a16="http://schemas.microsoft.com/office/drawing/2014/main" id="{19E111D7-FC8E-45E4-A15A-C128B785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1552424"/>
            <a:ext cx="2284961" cy="1924316"/>
          </a:xfrm>
          <a:prstGeom prst="rect">
            <a:avLst/>
          </a:prstGeom>
        </p:spPr>
      </p:pic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B18B70CE-03BA-4478-B203-1336D9C6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882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0BA5C1-466A-4B0D-8C75-17E3BA8E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1" y="1939375"/>
            <a:ext cx="7169854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hr-HR" sz="2000" b="1" dirty="0"/>
              <a:t>Standardizacija</a:t>
            </a:r>
            <a:r>
              <a:rPr lang="hr-HR" sz="2000" dirty="0"/>
              <a:t> veličina značajki</a:t>
            </a:r>
          </a:p>
          <a:p>
            <a:pPr marL="514350" indent="-514350">
              <a:buFont typeface="+mj-lt"/>
              <a:buAutoNum type="arabicParenR"/>
            </a:pPr>
            <a:r>
              <a:rPr lang="hr-HR" sz="2000" b="1" kern="1200" dirty="0"/>
              <a:t>PCA </a:t>
            </a:r>
            <a:r>
              <a:rPr lang="hr-HR" sz="2000" kern="1200" dirty="0"/>
              <a:t>analiza matrici </a:t>
            </a:r>
            <a:r>
              <a:rPr lang="hr-HR" sz="2000" b="1" kern="1200" dirty="0"/>
              <a:t>značajki</a:t>
            </a:r>
          </a:p>
          <a:p>
            <a:pPr marL="971550" lvl="1" indent="-514350">
              <a:buFont typeface="+mj-lt"/>
              <a:buAutoNum type="alphaLcParenR"/>
            </a:pPr>
            <a:r>
              <a:rPr lang="hr-HR" sz="2000" b="1" dirty="0"/>
              <a:t>Principalne komponente </a:t>
            </a:r>
            <a:r>
              <a:rPr lang="hr-HR" sz="2000" dirty="0"/>
              <a:t>su </a:t>
            </a:r>
            <a:r>
              <a:rPr lang="hr-HR" sz="2000" b="1" dirty="0"/>
              <a:t>poredane</a:t>
            </a:r>
            <a:r>
              <a:rPr lang="hr-HR" sz="2000" dirty="0"/>
              <a:t> po </a:t>
            </a:r>
            <a:r>
              <a:rPr lang="hr-HR" sz="2000" b="1" dirty="0"/>
              <a:t>postotku varijacije </a:t>
            </a:r>
            <a:r>
              <a:rPr lang="hr-HR" sz="2000" dirty="0"/>
              <a:t>matrice značajki koji sadrže</a:t>
            </a:r>
          </a:p>
          <a:p>
            <a:pPr lvl="2"/>
            <a:r>
              <a:rPr lang="hr-HR" sz="1600" b="1" dirty="0"/>
              <a:t>Prve</a:t>
            </a:r>
            <a:r>
              <a:rPr lang="hr-HR" sz="1600" dirty="0"/>
              <a:t> </a:t>
            </a:r>
            <a:r>
              <a:rPr lang="hr-HR" sz="1600" b="1" dirty="0"/>
              <a:t>tri komponente </a:t>
            </a:r>
            <a:r>
              <a:rPr lang="hr-HR" sz="1600" dirty="0"/>
              <a:t>sadrže najviše </a:t>
            </a:r>
            <a:r>
              <a:rPr lang="hr-HR" sz="1600" b="1" dirty="0"/>
              <a:t>informacija</a:t>
            </a:r>
            <a:r>
              <a:rPr lang="hr-HR" sz="1600" dirty="0"/>
              <a:t> o skupu emisija</a:t>
            </a:r>
          </a:p>
          <a:p>
            <a:pPr marL="971550" lvl="1" indent="-514350">
              <a:buFont typeface="+mj-lt"/>
              <a:buAutoNum type="alphaLcParenR"/>
            </a:pPr>
            <a:r>
              <a:rPr lang="hr-HR" sz="2000" dirty="0"/>
              <a:t>Emisije su </a:t>
            </a:r>
            <a:r>
              <a:rPr lang="hr-HR" sz="2000" b="1" dirty="0"/>
              <a:t>definirane</a:t>
            </a:r>
            <a:r>
              <a:rPr lang="hr-HR" sz="2000" dirty="0"/>
              <a:t> pomoću koeficijenta </a:t>
            </a:r>
            <a:r>
              <a:rPr lang="hr-HR" sz="2000" b="1" dirty="0"/>
              <a:t>principalnih</a:t>
            </a:r>
            <a:r>
              <a:rPr lang="hr-HR" sz="2000" dirty="0"/>
              <a:t> značajki</a:t>
            </a:r>
          </a:p>
          <a:p>
            <a:pPr marL="514350" indent="-514350">
              <a:buFont typeface="+mj-lt"/>
              <a:buAutoNum type="arabicParenR"/>
            </a:pPr>
            <a:r>
              <a:rPr lang="hr-HR" sz="2000" b="1" kern="1200" dirty="0"/>
              <a:t>Izbor</a:t>
            </a:r>
            <a:r>
              <a:rPr lang="hr-HR" sz="2000" kern="1200" dirty="0"/>
              <a:t> </a:t>
            </a:r>
            <a:r>
              <a:rPr lang="hr-HR" sz="2000" b="1" kern="1200" dirty="0"/>
              <a:t>dominantnih principalnih komponenti </a:t>
            </a:r>
            <a:r>
              <a:rPr lang="hr-HR" sz="2000" kern="1200" dirty="0"/>
              <a:t>koje će zamijeniti značajke</a:t>
            </a:r>
          </a:p>
          <a:p>
            <a:pPr lvl="1"/>
            <a:r>
              <a:rPr lang="hr-HR" sz="1600" b="1" dirty="0"/>
              <a:t>Prve</a:t>
            </a:r>
            <a:r>
              <a:rPr lang="hr-HR" sz="1600" dirty="0"/>
              <a:t> </a:t>
            </a:r>
            <a:r>
              <a:rPr lang="hr-HR" sz="1600" b="1" dirty="0">
                <a:solidFill>
                  <a:srgbClr val="FF0000"/>
                </a:solidFill>
              </a:rPr>
              <a:t>tri komponente </a:t>
            </a:r>
            <a:r>
              <a:rPr lang="hr-HR" sz="1600" dirty="0"/>
              <a:t>sadrže najviše </a:t>
            </a:r>
            <a:r>
              <a:rPr lang="hr-HR" sz="1600" b="1" dirty="0"/>
              <a:t>informacija</a:t>
            </a:r>
            <a:r>
              <a:rPr lang="hr-HR" sz="1600" dirty="0"/>
              <a:t> o skupu emisija</a:t>
            </a:r>
          </a:p>
          <a:p>
            <a:pPr marL="971550" lvl="1" indent="-514350">
              <a:buFont typeface="+mj-lt"/>
              <a:buAutoNum type="arabicParenR"/>
            </a:pPr>
            <a:endParaRPr lang="en-US" sz="1600" kern="1200" dirty="0"/>
          </a:p>
          <a:p>
            <a:pPr marL="514350" indent="-514350">
              <a:buFont typeface="+mj-lt"/>
              <a:buAutoNum type="arabicParenR"/>
            </a:pPr>
            <a:endParaRPr lang="hr-HR" sz="2400" dirty="0"/>
          </a:p>
          <a:p>
            <a:pPr marL="971550" lvl="1" indent="-514350">
              <a:buFont typeface="+mj-lt"/>
              <a:buAutoNum type="alphaLcParenR"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B192786-B460-4BF5-9301-4B7A5899B57A}"/>
              </a:ext>
            </a:extLst>
          </p:cNvPr>
          <p:cNvGrpSpPr/>
          <p:nvPr/>
        </p:nvGrpSpPr>
        <p:grpSpPr>
          <a:xfrm>
            <a:off x="1157589" y="-36022"/>
            <a:ext cx="9309373" cy="1446550"/>
            <a:chOff x="1157591" y="125945"/>
            <a:chExt cx="9212093" cy="1446550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58A67045-E256-4EBE-9D65-2ADF514E9D62}"/>
                </a:ext>
              </a:extLst>
            </p:cNvPr>
            <p:cNvGrpSpPr/>
            <p:nvPr/>
          </p:nvGrpSpPr>
          <p:grpSpPr>
            <a:xfrm>
              <a:off x="1157591" y="200595"/>
              <a:ext cx="9212093" cy="1287738"/>
              <a:chOff x="5811357" y="561465"/>
              <a:chExt cx="2690339" cy="3228407"/>
            </a:xfrm>
          </p:grpSpPr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958BBBDA-65B3-44BF-98BD-F90CCE8F5472}"/>
                  </a:ext>
                </a:extLst>
              </p:cNvPr>
              <p:cNvSpPr/>
              <p:nvPr/>
            </p:nvSpPr>
            <p:spPr>
              <a:xfrm>
                <a:off x="5811357" y="561465"/>
                <a:ext cx="2690339" cy="3228407"/>
              </a:xfrm>
              <a:prstGeom prst="rect">
                <a:avLst/>
              </a:pr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01ACB887-15D8-4DC9-ADE8-D62CAA62B140}"/>
                  </a:ext>
                </a:extLst>
              </p:cNvPr>
              <p:cNvSpPr txBox="1"/>
              <p:nvPr/>
            </p:nvSpPr>
            <p:spPr>
              <a:xfrm>
                <a:off x="5811357" y="1669726"/>
                <a:ext cx="2690339" cy="1937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5746" tIns="0" rIns="265746" bIns="33020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</p:grpSp>
        <p:sp>
          <p:nvSpPr>
            <p:cNvPr id="6" name="TekstniOkvir 5">
              <a:extLst>
                <a:ext uri="{FF2B5EF4-FFF2-40B4-BE49-F238E27FC236}">
                  <a16:creationId xmlns:a16="http://schemas.microsoft.com/office/drawing/2014/main" id="{482AF9FD-32BA-4202-BF5B-055B20C461EC}"/>
                </a:ext>
              </a:extLst>
            </p:cNvPr>
            <p:cNvSpPr txBox="1"/>
            <p:nvPr/>
          </p:nvSpPr>
          <p:spPr>
            <a:xfrm>
              <a:off x="1365115" y="125945"/>
              <a:ext cx="850845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hr-HR" sz="4400" dirty="0">
                  <a:solidFill>
                    <a:schemeClr val="bg1"/>
                  </a:solidFill>
                  <a:latin typeface="+mj-lt"/>
                </a:rPr>
                <a:t>03 Implementacija PCA nad skupom izračunatih značajki</a:t>
              </a: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" name="Slika 9">
            <a:extLst>
              <a:ext uri="{FF2B5EF4-FFF2-40B4-BE49-F238E27FC236}">
                <a16:creationId xmlns:a16="http://schemas.microsoft.com/office/drawing/2014/main" id="{F21D721F-F4D7-49E4-B64A-2BD8D580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75" y="1866340"/>
            <a:ext cx="1240180" cy="557251"/>
          </a:xfrm>
          <a:prstGeom prst="rect">
            <a:avLst/>
          </a:prstGeom>
        </p:spPr>
      </p:pic>
      <p:sp>
        <p:nvSpPr>
          <p:cNvPr id="16" name="TekstniOkvir 15">
            <a:extLst>
              <a:ext uri="{FF2B5EF4-FFF2-40B4-BE49-F238E27FC236}">
                <a16:creationId xmlns:a16="http://schemas.microsoft.com/office/drawing/2014/main" id="{C7238895-DA80-4FF1-85A1-3EDCDF5628E5}"/>
              </a:ext>
            </a:extLst>
          </p:cNvPr>
          <p:cNvSpPr txBox="1"/>
          <p:nvPr/>
        </p:nvSpPr>
        <p:spPr>
          <a:xfrm>
            <a:off x="7471683" y="5213265"/>
            <a:ext cx="421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dirty="0"/>
              <a:t>2) </a:t>
            </a:r>
            <a:r>
              <a:rPr lang="hr-HR" dirty="0"/>
              <a:t>&amp;</a:t>
            </a:r>
            <a:r>
              <a:rPr lang="hr-HR" sz="1800" b="1" dirty="0"/>
              <a:t> 3) Principalne komponente</a:t>
            </a:r>
            <a:r>
              <a:rPr lang="hr-HR" sz="1800" dirty="0"/>
              <a:t> </a:t>
            </a:r>
            <a:r>
              <a:rPr lang="hr-HR" sz="1800" b="1" dirty="0"/>
              <a:t>poredane</a:t>
            </a:r>
            <a:r>
              <a:rPr lang="hr-HR" sz="1800" dirty="0"/>
              <a:t> po </a:t>
            </a:r>
            <a:r>
              <a:rPr lang="hr-HR" sz="1800" b="1" dirty="0"/>
              <a:t>postotku varijacije </a:t>
            </a:r>
            <a:r>
              <a:rPr lang="hr-HR" sz="1800" dirty="0"/>
              <a:t>matrice gdje su najbitnije </a:t>
            </a:r>
            <a:r>
              <a:rPr lang="hr-HR" sz="1800" b="1" dirty="0">
                <a:solidFill>
                  <a:srgbClr val="FF0000"/>
                </a:solidFill>
              </a:rPr>
              <a:t>prve tri PC</a:t>
            </a:r>
          </a:p>
          <a:p>
            <a:pPr algn="ctr"/>
            <a:endParaRPr lang="hr-HR" dirty="0"/>
          </a:p>
        </p:txBody>
      </p:sp>
      <p:pic>
        <p:nvPicPr>
          <p:cNvPr id="18" name="Slika 17">
            <a:extLst>
              <a:ext uri="{FF2B5EF4-FFF2-40B4-BE49-F238E27FC236}">
                <a16:creationId xmlns:a16="http://schemas.microsoft.com/office/drawing/2014/main" id="{755BA030-3DEC-4F05-8425-1F30A4AB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868" y="1590969"/>
            <a:ext cx="4621238" cy="3613226"/>
          </a:xfrm>
          <a:prstGeom prst="rect">
            <a:avLst/>
          </a:prstGeom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05E3B4F3-BB91-4D51-883E-C1513102F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957" y="1600039"/>
            <a:ext cx="4621238" cy="3613226"/>
          </a:xfrm>
          <a:prstGeom prst="rect">
            <a:avLst/>
          </a:prstGeom>
        </p:spPr>
      </p:pic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884A5E69-9B32-4B88-8B70-F0EA4150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749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00DC758-EC20-49D8-ABA5-CB82AA0C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4554"/>
            <a:ext cx="121920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hr-HR" sz="18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Koreleogrami</a:t>
            </a:r>
            <a:r>
              <a:rPr lang="hr-HR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dobiveni iz </a:t>
            </a:r>
            <a:r>
              <a:rPr lang="hr-HR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hr-HR" sz="1600" b="1" kern="1200" dirty="0"/>
              <a:t> </a:t>
            </a:r>
            <a:endParaRPr lang="hr-HR" sz="1600" b="1" dirty="0"/>
          </a:p>
          <a:p>
            <a:pPr marL="914400" lvl="1" indent="-457200">
              <a:buFont typeface="+mj-lt"/>
              <a:buAutoNum type="alphaLcParenR"/>
            </a:pPr>
            <a:r>
              <a:rPr lang="hr-HR" sz="1600" b="1" dirty="0"/>
              <a:t>Z</a:t>
            </a:r>
            <a:r>
              <a:rPr lang="hr-HR" sz="1600" b="1" kern="1200" dirty="0"/>
              <a:t>načajke</a:t>
            </a:r>
            <a:r>
              <a:rPr lang="hr-HR" sz="1600" kern="1200" dirty="0"/>
              <a:t> i </a:t>
            </a:r>
            <a:r>
              <a:rPr lang="hr-HR" sz="1600" b="1" kern="1200" dirty="0"/>
              <a:t>principalnih</a:t>
            </a:r>
            <a:r>
              <a:rPr lang="hr-HR" sz="1600" kern="1200" dirty="0"/>
              <a:t> komponenti </a:t>
            </a:r>
            <a:r>
              <a:rPr lang="hr-HR" sz="1600" b="1" kern="1200" dirty="0"/>
              <a:t>sirovih</a:t>
            </a:r>
            <a:r>
              <a:rPr lang="hr-HR" sz="1600" kern="1200" dirty="0"/>
              <a:t> i </a:t>
            </a:r>
            <a:r>
              <a:rPr lang="hr-HR" sz="1600" b="1" kern="1200" dirty="0"/>
              <a:t>ekviliziranih</a:t>
            </a:r>
            <a:r>
              <a:rPr lang="hr-HR" sz="1600" kern="1200" dirty="0"/>
              <a:t> emisija </a:t>
            </a:r>
          </a:p>
          <a:p>
            <a:pPr marL="457200">
              <a:lnSpc>
                <a:spcPct val="120000"/>
              </a:lnSpc>
              <a:spcAft>
                <a:spcPts val="600"/>
              </a:spcAft>
            </a:pP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PC1 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najviše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korelirana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vremenskom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domenom, a najviše 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slabo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sirovi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i 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srednje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ekvilizirani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korelirana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frekvencijskom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domenom</a:t>
            </a:r>
          </a:p>
          <a:p>
            <a:pPr marL="457200">
              <a:lnSpc>
                <a:spcPct val="120000"/>
              </a:lnSpc>
              <a:spcAft>
                <a:spcPts val="600"/>
              </a:spcAft>
            </a:pP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PC2 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najviše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pozitivno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korelirana 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RISE TIME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DUR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PP2 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PP3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 najviše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negativno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korelirana s PP4, CENTR i PEAK FREQ</a:t>
            </a:r>
          </a:p>
          <a:p>
            <a:pPr marL="914400" lvl="1">
              <a:lnSpc>
                <a:spcPct val="120000"/>
              </a:lnSpc>
              <a:spcAft>
                <a:spcPts val="600"/>
              </a:spcAft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ekviliziranih značajki PP3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postaje jako </a:t>
            </a:r>
            <a:r>
              <a:rPr lang="hr-HR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negativno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koreliran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PC2</a:t>
            </a:r>
            <a:endParaRPr lang="hr-HR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Aft>
                <a:spcPts val="600"/>
              </a:spcAft>
            </a:pP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PC3 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najviše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pozitivno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korelirana 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RISE TIME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DUR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najviše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negativno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korelirana s PP3</a:t>
            </a:r>
            <a:r>
              <a:rPr lang="hr-H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INITAL FREQUENCY</a:t>
            </a:r>
            <a:endParaRPr lang="en-US" sz="1600" kern="12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93A847D4-334F-441C-B9DE-9919F97D92F9}"/>
              </a:ext>
            </a:extLst>
          </p:cNvPr>
          <p:cNvGrpSpPr/>
          <p:nvPr/>
        </p:nvGrpSpPr>
        <p:grpSpPr>
          <a:xfrm>
            <a:off x="72957" y="0"/>
            <a:ext cx="12046085" cy="1200329"/>
            <a:chOff x="1157591" y="125945"/>
            <a:chExt cx="9212093" cy="2136001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BCC19177-7854-4F18-9319-DFD333EFA85D}"/>
                </a:ext>
              </a:extLst>
            </p:cNvPr>
            <p:cNvGrpSpPr/>
            <p:nvPr/>
          </p:nvGrpSpPr>
          <p:grpSpPr>
            <a:xfrm>
              <a:off x="1157591" y="200595"/>
              <a:ext cx="9212093" cy="1287738"/>
              <a:chOff x="5811357" y="561465"/>
              <a:chExt cx="2690339" cy="3228407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04C876A2-5E08-4340-AE2B-877EF3A055C5}"/>
                  </a:ext>
                </a:extLst>
              </p:cNvPr>
              <p:cNvSpPr/>
              <p:nvPr/>
            </p:nvSpPr>
            <p:spPr>
              <a:xfrm>
                <a:off x="5811357" y="561465"/>
                <a:ext cx="2690339" cy="3228407"/>
              </a:xfrm>
              <a:prstGeom prst="rect">
                <a:avLst/>
              </a:pr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TekstniOkvir 9">
                <a:extLst>
                  <a:ext uri="{FF2B5EF4-FFF2-40B4-BE49-F238E27FC236}">
                    <a16:creationId xmlns:a16="http://schemas.microsoft.com/office/drawing/2014/main" id="{8A1E9899-C509-427A-A420-1C28041852BC}"/>
                  </a:ext>
                </a:extLst>
              </p:cNvPr>
              <p:cNvSpPr txBox="1"/>
              <p:nvPr/>
            </p:nvSpPr>
            <p:spPr>
              <a:xfrm>
                <a:off x="5811357" y="1669726"/>
                <a:ext cx="2690339" cy="1937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5746" tIns="0" rIns="265746" bIns="33020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</p:grpSp>
        <p:sp>
          <p:nvSpPr>
            <p:cNvPr id="8" name="TekstniOkvir 7">
              <a:extLst>
                <a:ext uri="{FF2B5EF4-FFF2-40B4-BE49-F238E27FC236}">
                  <a16:creationId xmlns:a16="http://schemas.microsoft.com/office/drawing/2014/main" id="{0A1432AA-3B5D-4A14-9365-4C5689FEB82D}"/>
                </a:ext>
              </a:extLst>
            </p:cNvPr>
            <p:cNvSpPr txBox="1"/>
            <p:nvPr/>
          </p:nvSpPr>
          <p:spPr>
            <a:xfrm>
              <a:off x="1365115" y="125945"/>
              <a:ext cx="8508459" cy="2136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hr-HR" sz="3600" dirty="0">
                  <a:solidFill>
                    <a:schemeClr val="bg1"/>
                  </a:solidFill>
                  <a:latin typeface="+mj-lt"/>
                </a:rPr>
                <a:t>03 Implementacija PCA nad skupom izračunatih značajki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" name="Slika 11" descr="Slika na kojoj se prikazuje stol&#10;&#10;Opis je automatski generiran">
            <a:extLst>
              <a:ext uri="{FF2B5EF4-FFF2-40B4-BE49-F238E27FC236}">
                <a16:creationId xmlns:a16="http://schemas.microsoft.com/office/drawing/2014/main" id="{CB90CEE8-A1F1-46F7-986C-E3E35509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52" y="3255760"/>
            <a:ext cx="3698355" cy="2914660"/>
          </a:xfrm>
          <a:prstGeom prst="rect">
            <a:avLst/>
          </a:prstGeom>
        </p:spPr>
      </p:pic>
      <p:pic>
        <p:nvPicPr>
          <p:cNvPr id="13" name="Slika 12" descr="Slika na kojoj se prikazuje stol&#10;&#10;Opis je automatski generiran">
            <a:extLst>
              <a:ext uri="{FF2B5EF4-FFF2-40B4-BE49-F238E27FC236}">
                <a16:creationId xmlns:a16="http://schemas.microsoft.com/office/drawing/2014/main" id="{9FFC9271-4837-411E-B492-1D1E8036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447" y="3255161"/>
            <a:ext cx="3862579" cy="2915259"/>
          </a:xfrm>
          <a:prstGeom prst="rect">
            <a:avLst/>
          </a:prstGeom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3E2D01FA-9AD6-4D30-859A-144870150260}"/>
              </a:ext>
            </a:extLst>
          </p:cNvPr>
          <p:cNvSpPr txBox="1"/>
          <p:nvPr/>
        </p:nvSpPr>
        <p:spPr>
          <a:xfrm>
            <a:off x="1141991" y="6132847"/>
            <a:ext cx="421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dirty="0"/>
              <a:t>Koreleogram </a:t>
            </a:r>
            <a:r>
              <a:rPr lang="hr-HR" sz="1800" dirty="0"/>
              <a:t>principalnih komponenti i </a:t>
            </a:r>
            <a:r>
              <a:rPr lang="hr-HR" sz="1800" b="1" dirty="0"/>
              <a:t>značajki</a:t>
            </a:r>
            <a:r>
              <a:rPr lang="hr-HR" sz="1800" dirty="0"/>
              <a:t> </a:t>
            </a:r>
            <a:r>
              <a:rPr lang="hr-HR" b="1" dirty="0"/>
              <a:t>sirovih </a:t>
            </a:r>
            <a:r>
              <a:rPr lang="hr-HR" dirty="0"/>
              <a:t>emisija</a:t>
            </a:r>
            <a:endParaRPr lang="hr-HR" sz="1800" b="1" dirty="0">
              <a:solidFill>
                <a:srgbClr val="FF0000"/>
              </a:solidFill>
            </a:endParaRPr>
          </a:p>
          <a:p>
            <a:pPr algn="ctr"/>
            <a:endParaRPr lang="hr-HR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A2E3C0C-5F46-4878-8EA2-780228942643}"/>
              </a:ext>
            </a:extLst>
          </p:cNvPr>
          <p:cNvSpPr txBox="1"/>
          <p:nvPr/>
        </p:nvSpPr>
        <p:spPr>
          <a:xfrm>
            <a:off x="5648654" y="6170420"/>
            <a:ext cx="421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dirty="0"/>
              <a:t>Koreleogram </a:t>
            </a:r>
            <a:r>
              <a:rPr lang="hr-HR" sz="1800" dirty="0"/>
              <a:t>principalnih komponenti i </a:t>
            </a:r>
            <a:r>
              <a:rPr lang="hr-HR" sz="1800" b="1" dirty="0"/>
              <a:t>značajki</a:t>
            </a:r>
            <a:r>
              <a:rPr lang="hr-HR" sz="1800" dirty="0"/>
              <a:t> </a:t>
            </a:r>
            <a:r>
              <a:rPr lang="hr-HR" b="1" dirty="0"/>
              <a:t>ekviliziranih </a:t>
            </a:r>
            <a:r>
              <a:rPr lang="hr-HR" dirty="0"/>
              <a:t>emisija</a:t>
            </a:r>
            <a:endParaRPr lang="hr-HR" sz="1800" b="1" dirty="0">
              <a:solidFill>
                <a:srgbClr val="FF0000"/>
              </a:solidFill>
            </a:endParaRPr>
          </a:p>
          <a:p>
            <a:pPr algn="ctr"/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2AB6E5B-C084-4DA6-A806-BF900E51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75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11E35D-B951-44E5-9805-7AB6FF85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hr-H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iljevi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9E04AA-940A-42C4-A357-DC8C1027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714"/>
            <a:ext cx="10515600" cy="4351338"/>
          </a:xfrm>
        </p:spPr>
        <p:txBody>
          <a:bodyPr>
            <a:normAutofit/>
          </a:bodyPr>
          <a:lstStyle/>
          <a:p>
            <a:r>
              <a:rPr lang="hr-HR" b="1" dirty="0"/>
              <a:t>Odrediti</a:t>
            </a:r>
            <a:r>
              <a:rPr lang="hr-HR" dirty="0"/>
              <a:t> najbolje </a:t>
            </a:r>
            <a:r>
              <a:rPr lang="hr-HR" b="1" dirty="0"/>
              <a:t>metode selekcije značajki </a:t>
            </a:r>
            <a:r>
              <a:rPr lang="hr-HR" dirty="0"/>
              <a:t>te </a:t>
            </a:r>
            <a:r>
              <a:rPr lang="hr-HR" b="1" dirty="0"/>
              <a:t>klasifikacije</a:t>
            </a:r>
            <a:r>
              <a:rPr lang="hr-HR" dirty="0"/>
              <a:t> ultrazvučnih emisija biljaka ovisno o </a:t>
            </a:r>
            <a:r>
              <a:rPr lang="hr-HR" b="1" dirty="0"/>
              <a:t>izvoru nastajanja </a:t>
            </a:r>
            <a:r>
              <a:rPr lang="hr-HR" dirty="0"/>
              <a:t>temeljem tih značajki </a:t>
            </a:r>
          </a:p>
          <a:p>
            <a:r>
              <a:rPr lang="hr-HR" b="1" dirty="0"/>
              <a:t>Implementirati</a:t>
            </a:r>
            <a:r>
              <a:rPr lang="hr-HR" dirty="0"/>
              <a:t> odabrane metode u </a:t>
            </a:r>
            <a:r>
              <a:rPr lang="hr-HR" b="1" dirty="0"/>
              <a:t>MATLAB-u</a:t>
            </a:r>
          </a:p>
          <a:p>
            <a:r>
              <a:rPr lang="hr-HR" b="1" dirty="0"/>
              <a:t>Definirati</a:t>
            </a:r>
            <a:r>
              <a:rPr lang="hr-HR" dirty="0"/>
              <a:t> implementaciju MATLAB programa na </a:t>
            </a:r>
            <a:r>
              <a:rPr lang="hr-HR" b="1" dirty="0"/>
              <a:t>ugradbenom računalnom sustavu </a:t>
            </a:r>
            <a:r>
              <a:rPr lang="hr-HR" dirty="0"/>
              <a:t>porodice </a:t>
            </a:r>
            <a:r>
              <a:rPr lang="hr-HR" b="1" dirty="0"/>
              <a:t>STM32</a:t>
            </a:r>
            <a:r>
              <a:rPr lang="hr-HR" dirty="0"/>
              <a:t> u svrsi implementiranja i analiziranja tijekom </a:t>
            </a:r>
            <a:r>
              <a:rPr lang="hr-HR" b="1" dirty="0"/>
              <a:t>diplomskog rada</a:t>
            </a:r>
          </a:p>
          <a:p>
            <a:endParaRPr lang="hr-HR" b="1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C35DAC4-9F63-414A-8F90-FBCEE82D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139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EE6E7879-A504-4CD6-981B-23EA1FDB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4554"/>
            <a:ext cx="121920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hr-HR" sz="18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Koreleogrami</a:t>
            </a:r>
            <a:r>
              <a:rPr lang="hr-HR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dobiveni iz </a:t>
            </a:r>
            <a:r>
              <a:rPr lang="hr-HR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hr-HR" sz="1600" b="1" kern="1200" dirty="0"/>
              <a:t> </a:t>
            </a:r>
            <a:endParaRPr lang="hr-HR" sz="1600" b="1" dirty="0"/>
          </a:p>
          <a:p>
            <a:pPr marL="914400" lvl="1" indent="-457200">
              <a:buFont typeface="+mj-lt"/>
              <a:buAutoNum type="alphaLcParenR" startAt="2"/>
            </a:pPr>
            <a:r>
              <a:rPr lang="hr-HR" sz="1600" b="1" dirty="0"/>
              <a:t>Z</a:t>
            </a:r>
            <a:r>
              <a:rPr lang="hr-HR" sz="1600" b="1" kern="1200" dirty="0"/>
              <a:t>načajke</a:t>
            </a:r>
            <a:r>
              <a:rPr lang="hr-HR" sz="1600" kern="1200" dirty="0"/>
              <a:t> i </a:t>
            </a:r>
            <a:r>
              <a:rPr lang="hr-HR" sz="1600" b="1" kern="1200" dirty="0"/>
              <a:t>značajke</a:t>
            </a:r>
            <a:r>
              <a:rPr lang="hr-HR" sz="1600" kern="1200" dirty="0"/>
              <a:t> </a:t>
            </a:r>
            <a:r>
              <a:rPr lang="hr-HR" sz="1600" b="1" kern="1200" dirty="0"/>
              <a:t>sirovih</a:t>
            </a:r>
            <a:r>
              <a:rPr lang="hr-HR" sz="1600" kern="1200" dirty="0"/>
              <a:t> i </a:t>
            </a:r>
            <a:r>
              <a:rPr lang="hr-HR" sz="1600" b="1" kern="1200" dirty="0"/>
              <a:t>ekviliziranih</a:t>
            </a:r>
            <a:r>
              <a:rPr lang="hr-HR" sz="1600" kern="1200" dirty="0"/>
              <a:t> emisija </a:t>
            </a:r>
          </a:p>
          <a:p>
            <a:pPr marL="457200">
              <a:lnSpc>
                <a:spcPct val="150000"/>
              </a:lnSpc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Skupovi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međusobno 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korelirani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</a:t>
            </a:r>
            <a:r>
              <a:rPr lang="hr-HR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PP2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hr-HR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RISE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DUR</a:t>
            </a:r>
            <a:r>
              <a:rPr lang="hr-H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(</a:t>
            </a:r>
            <a:r>
              <a:rPr lang="hr-HR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hr-HR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RMS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AENG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 (</a:t>
            </a:r>
            <a:r>
              <a:rPr lang="hr-HR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hr-HR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hr-H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hr-HR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 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negativna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korelacija skupa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PP4,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PEAK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PP2,PP3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kod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sirovih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emisija</a:t>
            </a:r>
          </a:p>
          <a:p>
            <a:pPr marL="457200">
              <a:lnSpc>
                <a:spcPct val="150000"/>
              </a:lnSpc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 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negativna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korelacija skupa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PP4,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PEAK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PP2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kod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ekviliziranih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emisija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3621EE61-FB0C-497E-AC99-5DE94AD13C80}"/>
              </a:ext>
            </a:extLst>
          </p:cNvPr>
          <p:cNvGrpSpPr/>
          <p:nvPr/>
        </p:nvGrpSpPr>
        <p:grpSpPr>
          <a:xfrm>
            <a:off x="72957" y="0"/>
            <a:ext cx="12046085" cy="1200329"/>
            <a:chOff x="1157591" y="125945"/>
            <a:chExt cx="9212093" cy="2136001"/>
          </a:xfrm>
        </p:grpSpPr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B506C528-D5E9-4D77-B921-BB4058724DCB}"/>
                </a:ext>
              </a:extLst>
            </p:cNvPr>
            <p:cNvGrpSpPr/>
            <p:nvPr/>
          </p:nvGrpSpPr>
          <p:grpSpPr>
            <a:xfrm>
              <a:off x="1157591" y="200595"/>
              <a:ext cx="9212093" cy="1287738"/>
              <a:chOff x="5811357" y="561465"/>
              <a:chExt cx="2690339" cy="3228407"/>
            </a:xfrm>
          </p:grpSpPr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D9A9931A-2794-4794-A6CB-1E787E8EE392}"/>
                  </a:ext>
                </a:extLst>
              </p:cNvPr>
              <p:cNvSpPr/>
              <p:nvPr/>
            </p:nvSpPr>
            <p:spPr>
              <a:xfrm>
                <a:off x="5811357" y="561465"/>
                <a:ext cx="2690339" cy="3228407"/>
              </a:xfrm>
              <a:prstGeom prst="rect">
                <a:avLst/>
              </a:pr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TekstniOkvir 8">
                <a:extLst>
                  <a:ext uri="{FF2B5EF4-FFF2-40B4-BE49-F238E27FC236}">
                    <a16:creationId xmlns:a16="http://schemas.microsoft.com/office/drawing/2014/main" id="{F54BF858-F2E3-4CCE-985A-B27AB9F7661F}"/>
                  </a:ext>
                </a:extLst>
              </p:cNvPr>
              <p:cNvSpPr txBox="1"/>
              <p:nvPr/>
            </p:nvSpPr>
            <p:spPr>
              <a:xfrm>
                <a:off x="5811357" y="1669726"/>
                <a:ext cx="2690339" cy="1937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5746" tIns="0" rIns="265746" bIns="33020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</p:grpSp>
        <p:sp>
          <p:nvSpPr>
            <p:cNvPr id="7" name="TekstniOkvir 6">
              <a:extLst>
                <a:ext uri="{FF2B5EF4-FFF2-40B4-BE49-F238E27FC236}">
                  <a16:creationId xmlns:a16="http://schemas.microsoft.com/office/drawing/2014/main" id="{F813B5B1-FA9A-44E5-A6FA-D9B1D4670E72}"/>
                </a:ext>
              </a:extLst>
            </p:cNvPr>
            <p:cNvSpPr txBox="1"/>
            <p:nvPr/>
          </p:nvSpPr>
          <p:spPr>
            <a:xfrm>
              <a:off x="1365115" y="125945"/>
              <a:ext cx="8508459" cy="2136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hr-HR" sz="3600" dirty="0">
                  <a:solidFill>
                    <a:schemeClr val="bg1"/>
                  </a:solidFill>
                  <a:latin typeface="+mj-lt"/>
                </a:rPr>
                <a:t>03 Implementacija PCA nad skupom izračunatih značajki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6A6C730C-F5BD-4B99-B16F-CA02D614B014}"/>
              </a:ext>
            </a:extLst>
          </p:cNvPr>
          <p:cNvSpPr txBox="1"/>
          <p:nvPr/>
        </p:nvSpPr>
        <p:spPr>
          <a:xfrm>
            <a:off x="1141991" y="6132847"/>
            <a:ext cx="421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dirty="0"/>
              <a:t>Koreleogram značajki </a:t>
            </a:r>
            <a:r>
              <a:rPr lang="hr-HR" sz="1800" dirty="0"/>
              <a:t>i </a:t>
            </a:r>
            <a:r>
              <a:rPr lang="hr-HR" sz="1800" b="1" dirty="0"/>
              <a:t>značajki</a:t>
            </a:r>
            <a:r>
              <a:rPr lang="hr-HR" sz="1800" dirty="0"/>
              <a:t> </a:t>
            </a:r>
            <a:r>
              <a:rPr lang="hr-HR" b="1" dirty="0"/>
              <a:t>sirovih </a:t>
            </a:r>
            <a:r>
              <a:rPr lang="hr-HR" dirty="0"/>
              <a:t>emisija</a:t>
            </a:r>
            <a:endParaRPr lang="hr-HR" sz="1800" b="1" dirty="0">
              <a:solidFill>
                <a:srgbClr val="FF0000"/>
              </a:solidFill>
            </a:endParaRPr>
          </a:p>
          <a:p>
            <a:pPr algn="ctr"/>
            <a:endParaRPr lang="hr-HR" dirty="0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A57C9DCF-4A18-4973-AF19-71D9427ADAC4}"/>
              </a:ext>
            </a:extLst>
          </p:cNvPr>
          <p:cNvSpPr txBox="1"/>
          <p:nvPr/>
        </p:nvSpPr>
        <p:spPr>
          <a:xfrm>
            <a:off x="5648654" y="6170420"/>
            <a:ext cx="421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dirty="0"/>
              <a:t>Koreleogram </a:t>
            </a:r>
            <a:r>
              <a:rPr lang="hr-HR" b="1" dirty="0"/>
              <a:t>značajki </a:t>
            </a:r>
            <a:r>
              <a:rPr lang="hr-HR" sz="1800" dirty="0"/>
              <a:t>i </a:t>
            </a:r>
            <a:r>
              <a:rPr lang="hr-HR" sz="1800" b="1" dirty="0"/>
              <a:t>značajki </a:t>
            </a:r>
            <a:r>
              <a:rPr lang="hr-HR" b="1" dirty="0"/>
              <a:t>ekviliziranih </a:t>
            </a:r>
            <a:r>
              <a:rPr lang="hr-HR" dirty="0"/>
              <a:t>emisija</a:t>
            </a:r>
            <a:endParaRPr lang="hr-HR" sz="1800" b="1" dirty="0">
              <a:solidFill>
                <a:srgbClr val="FF0000"/>
              </a:solidFill>
            </a:endParaRPr>
          </a:p>
          <a:p>
            <a:pPr algn="ctr"/>
            <a:endParaRPr lang="hr-HR" dirty="0"/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EA54DE15-63C0-4538-9401-31DC0298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32" y="3072224"/>
            <a:ext cx="3951067" cy="3060623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2ADB7598-D0D9-47A8-840F-54DB87CC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322" y="3072224"/>
            <a:ext cx="4060010" cy="3060623"/>
          </a:xfrm>
          <a:prstGeom prst="rect">
            <a:avLst/>
          </a:prstGeom>
        </p:spPr>
      </p:pic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BFA3EFE0-9B6E-4AA9-B59A-56EF42F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922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9C7F9A00-4D3D-4273-9B7C-8C241A51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5" y="2603852"/>
            <a:ext cx="4476168" cy="3529594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EB6BB43-7C4B-4714-B2F4-48EDC4D7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39" y="2603852"/>
            <a:ext cx="4476168" cy="3529594"/>
          </a:xfrm>
          <a:prstGeom prst="rect">
            <a:avLst/>
          </a:prstGeom>
        </p:spPr>
      </p:pic>
      <p:sp>
        <p:nvSpPr>
          <p:cNvPr id="12" name="Rezervirano mjesto sadržaja 2">
            <a:extLst>
              <a:ext uri="{FF2B5EF4-FFF2-40B4-BE49-F238E27FC236}">
                <a16:creationId xmlns:a16="http://schemas.microsoft.com/office/drawing/2014/main" id="{09982B19-6C75-4872-9800-188D331A2953}"/>
              </a:ext>
            </a:extLst>
          </p:cNvPr>
          <p:cNvSpPr txBox="1">
            <a:spLocks/>
          </p:cNvSpPr>
          <p:nvPr/>
        </p:nvSpPr>
        <p:spPr>
          <a:xfrm>
            <a:off x="0" y="724554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5"/>
            </a:pPr>
            <a:r>
              <a:rPr lang="hr-HR" sz="2400" b="1" kern="1200" dirty="0"/>
              <a:t>Faktor mapa </a:t>
            </a:r>
            <a:r>
              <a:rPr lang="hr-HR" sz="2400" kern="1200" dirty="0"/>
              <a:t>značajki i principalnih komponenti </a:t>
            </a:r>
            <a:r>
              <a:rPr lang="hr-HR" sz="2400" b="1" kern="1200" dirty="0"/>
              <a:t>sirovih</a:t>
            </a:r>
            <a:r>
              <a:rPr lang="hr-HR" sz="2400" kern="1200" dirty="0"/>
              <a:t> i </a:t>
            </a:r>
            <a:r>
              <a:rPr lang="hr-HR" sz="2400" b="1" kern="1200" dirty="0"/>
              <a:t>ekviliziranih</a:t>
            </a:r>
            <a:r>
              <a:rPr lang="hr-HR" sz="2400" kern="1200" dirty="0"/>
              <a:t> emisija</a:t>
            </a:r>
            <a:endParaRPr lang="hr-HR" sz="2000" b="1" kern="1200" dirty="0"/>
          </a:p>
          <a:p>
            <a:pPr lvl="1"/>
            <a:r>
              <a:rPr lang="hr-HR" sz="2000" b="1" dirty="0"/>
              <a:t>Prikazuje </a:t>
            </a:r>
            <a:r>
              <a:rPr lang="hr-HR" sz="2000" dirty="0"/>
              <a:t>odnose</a:t>
            </a:r>
            <a:r>
              <a:rPr lang="hr-HR" sz="2000" b="1" dirty="0"/>
              <a:t> značajki </a:t>
            </a:r>
            <a:r>
              <a:rPr lang="hr-HR" sz="2000" dirty="0"/>
              <a:t>emisija i</a:t>
            </a:r>
            <a:r>
              <a:rPr lang="hr-HR" sz="2000" b="1" dirty="0"/>
              <a:t> PC</a:t>
            </a:r>
            <a:r>
              <a:rPr lang="hr-HR" sz="2000" dirty="0"/>
              <a:t> kako je opisano</a:t>
            </a:r>
            <a:r>
              <a:rPr lang="hr-HR" sz="2000" b="1" dirty="0"/>
              <a:t> </a:t>
            </a:r>
            <a:r>
              <a:rPr lang="hr-HR" sz="2000" b="1" dirty="0" err="1"/>
              <a:t>koreleogramom</a:t>
            </a:r>
            <a:r>
              <a:rPr lang="hr-HR" sz="2000" b="1" dirty="0"/>
              <a:t> </a:t>
            </a:r>
            <a:r>
              <a:rPr lang="hr-HR" sz="2000" dirty="0"/>
              <a:t>značajki i PC</a:t>
            </a:r>
          </a:p>
          <a:p>
            <a:pPr lvl="1"/>
            <a:r>
              <a:rPr lang="hr-H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ektori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unutar 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koordinatnog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prostora definiranog s 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normaliziranim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vrijednostima 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korelacija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prve 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 PC</a:t>
            </a:r>
          </a:p>
          <a:p>
            <a:pPr lvl="1"/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Crvene točke 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prikazuju individualne ultrazvučne 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emisije</a:t>
            </a:r>
          </a:p>
          <a:p>
            <a:pPr lvl="1"/>
            <a:r>
              <a:rPr lang="hr-H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ružnice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prikazuju prostor koji odvaja </a:t>
            </a:r>
            <a:r>
              <a:rPr lang="hr-H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emisije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hr-HR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outliera</a:t>
            </a:r>
            <a:r>
              <a:rPr lang="hr-H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hr-HR" sz="2000" dirty="0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F9334BE-77BB-4104-95F3-65907B2E29F8}"/>
              </a:ext>
            </a:extLst>
          </p:cNvPr>
          <p:cNvGrpSpPr/>
          <p:nvPr/>
        </p:nvGrpSpPr>
        <p:grpSpPr>
          <a:xfrm>
            <a:off x="72957" y="0"/>
            <a:ext cx="12046085" cy="1200329"/>
            <a:chOff x="1157591" y="125945"/>
            <a:chExt cx="9212093" cy="2136001"/>
          </a:xfrm>
        </p:grpSpPr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E225890E-F3DB-45BB-9C9A-BFFFADF9CE02}"/>
                </a:ext>
              </a:extLst>
            </p:cNvPr>
            <p:cNvGrpSpPr/>
            <p:nvPr/>
          </p:nvGrpSpPr>
          <p:grpSpPr>
            <a:xfrm>
              <a:off x="1157591" y="200595"/>
              <a:ext cx="9212093" cy="1287738"/>
              <a:chOff x="5811357" y="561465"/>
              <a:chExt cx="2690339" cy="3228407"/>
            </a:xfrm>
          </p:grpSpPr>
          <p:sp>
            <p:nvSpPr>
              <p:cNvPr id="16" name="Pravokutnik 15">
                <a:extLst>
                  <a:ext uri="{FF2B5EF4-FFF2-40B4-BE49-F238E27FC236}">
                    <a16:creationId xmlns:a16="http://schemas.microsoft.com/office/drawing/2014/main" id="{DED488C3-BEF5-4DE7-866C-437E4AE60D0E}"/>
                  </a:ext>
                </a:extLst>
              </p:cNvPr>
              <p:cNvSpPr/>
              <p:nvPr/>
            </p:nvSpPr>
            <p:spPr>
              <a:xfrm>
                <a:off x="5811357" y="561465"/>
                <a:ext cx="2690339" cy="3228407"/>
              </a:xfrm>
              <a:prstGeom prst="rect">
                <a:avLst/>
              </a:pr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TekstniOkvir 16">
                <a:extLst>
                  <a:ext uri="{FF2B5EF4-FFF2-40B4-BE49-F238E27FC236}">
                    <a16:creationId xmlns:a16="http://schemas.microsoft.com/office/drawing/2014/main" id="{3F88F6D3-DCBD-47FF-9C24-71583A4F1669}"/>
                  </a:ext>
                </a:extLst>
              </p:cNvPr>
              <p:cNvSpPr txBox="1"/>
              <p:nvPr/>
            </p:nvSpPr>
            <p:spPr>
              <a:xfrm>
                <a:off x="5811357" y="1669726"/>
                <a:ext cx="2690339" cy="1937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5746" tIns="0" rIns="265746" bIns="33020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</p:grpSp>
        <p:sp>
          <p:nvSpPr>
            <p:cNvPr id="15" name="TekstniOkvir 14">
              <a:extLst>
                <a:ext uri="{FF2B5EF4-FFF2-40B4-BE49-F238E27FC236}">
                  <a16:creationId xmlns:a16="http://schemas.microsoft.com/office/drawing/2014/main" id="{D751E708-5F9A-4D1F-AD10-9F5A442CC58F}"/>
                </a:ext>
              </a:extLst>
            </p:cNvPr>
            <p:cNvSpPr txBox="1"/>
            <p:nvPr/>
          </p:nvSpPr>
          <p:spPr>
            <a:xfrm>
              <a:off x="1365115" y="125945"/>
              <a:ext cx="8508459" cy="2136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hr-HR" sz="3600" dirty="0">
                  <a:solidFill>
                    <a:schemeClr val="bg1"/>
                  </a:solidFill>
                  <a:latin typeface="+mj-lt"/>
                </a:rPr>
                <a:t>03 Implementacija PCA nad skupom izračunatih značajki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C6B78E82-79E8-4C0C-A84B-D83F80F5D480}"/>
              </a:ext>
            </a:extLst>
          </p:cNvPr>
          <p:cNvSpPr txBox="1"/>
          <p:nvPr/>
        </p:nvSpPr>
        <p:spPr>
          <a:xfrm>
            <a:off x="1141991" y="6132847"/>
            <a:ext cx="421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kern="1200" dirty="0"/>
              <a:t>Faktor mapa </a:t>
            </a:r>
            <a:r>
              <a:rPr lang="hr-HR" sz="1800" kern="1200" dirty="0"/>
              <a:t>značajki i principalnih komponenti </a:t>
            </a:r>
            <a:r>
              <a:rPr lang="hr-HR" sz="1800" b="1" kern="1200" dirty="0"/>
              <a:t>sirovih emisija</a:t>
            </a:r>
            <a:endParaRPr lang="hr-HR" dirty="0"/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61CF7F50-A85D-442C-B8EF-8606B308998F}"/>
              </a:ext>
            </a:extLst>
          </p:cNvPr>
          <p:cNvSpPr txBox="1"/>
          <p:nvPr/>
        </p:nvSpPr>
        <p:spPr>
          <a:xfrm>
            <a:off x="5798040" y="6132847"/>
            <a:ext cx="421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kern="1200" dirty="0"/>
              <a:t>Faktor mapa </a:t>
            </a:r>
            <a:r>
              <a:rPr lang="hr-HR" sz="1800" kern="1200" dirty="0"/>
              <a:t>značajki i principalnih komponenti </a:t>
            </a:r>
            <a:r>
              <a:rPr lang="hr-HR" sz="1800" b="1" kern="1200" dirty="0"/>
              <a:t>ekviliziranih emisija</a:t>
            </a:r>
            <a:endParaRPr lang="hr-HR" dirty="0"/>
          </a:p>
          <a:p>
            <a:pPr algn="ctr"/>
            <a:endParaRPr lang="hr-HR" dirty="0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7363F46D-5A7D-4CD6-9D54-EA2F24AB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220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DEB3B3F-FBDC-45A0-B04C-944B5F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52" y="1401016"/>
            <a:ext cx="10515600" cy="4351338"/>
          </a:xfrm>
        </p:spPr>
        <p:txBody>
          <a:bodyPr/>
          <a:lstStyle/>
          <a:p>
            <a:pPr marL="342900" indent="-342900">
              <a:buFont typeface="+mj-lt"/>
              <a:buAutoNum type="arabicParenR" startAt="6"/>
            </a:pPr>
            <a:r>
              <a:rPr lang="hr-HR" sz="2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emisija</a:t>
            </a:r>
            <a:r>
              <a:rPr lang="hr-HR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prostoru izabranih novih značajki</a:t>
            </a:r>
            <a:endParaRPr lang="hr-H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 podataka u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prvih 300 sati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sastoji se samo od 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negativa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-&gt; prvih 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90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emisija</a:t>
            </a:r>
          </a:p>
          <a:p>
            <a:pPr lvl="1"/>
            <a:r>
              <a:rPr lang="hr-H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Radvajanje</a:t>
            </a:r>
            <a:r>
              <a:rPr lang="hr-H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na </a:t>
            </a:r>
            <a:r>
              <a:rPr lang="hr-HR" sz="1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klase: </a:t>
            </a:r>
            <a:r>
              <a:rPr lang="hr-HR" sz="18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poznati negativi </a:t>
            </a:r>
            <a:r>
              <a:rPr lang="hr-HR" sz="1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sz="1800" b="1" dirty="0">
                <a:solidFill>
                  <a:srgbClr val="FFFF00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nepoznati </a:t>
            </a:r>
            <a:r>
              <a:rPr lang="hr-HR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-&gt; nakon </a:t>
            </a:r>
            <a:r>
              <a:rPr lang="hr-HR" sz="1800" b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90.</a:t>
            </a:r>
            <a:r>
              <a:rPr lang="hr-HR" sz="180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emisije</a:t>
            </a:r>
          </a:p>
          <a:p>
            <a:pPr lvl="1"/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lase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kod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sirovih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ekviliziranih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emisija se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preklapaju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ali su najviše odvojene po osima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prve dvije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principalne komponente.</a:t>
            </a:r>
          </a:p>
          <a:p>
            <a:endParaRPr lang="hr-HR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BFC971E-4A21-43DC-965A-613F33DB53CF}"/>
              </a:ext>
            </a:extLst>
          </p:cNvPr>
          <p:cNvGrpSpPr/>
          <p:nvPr/>
        </p:nvGrpSpPr>
        <p:grpSpPr>
          <a:xfrm>
            <a:off x="1157589" y="-36022"/>
            <a:ext cx="9309373" cy="1446550"/>
            <a:chOff x="1157591" y="125945"/>
            <a:chExt cx="9212093" cy="1446550"/>
          </a:xfrm>
        </p:grpSpPr>
        <p:grpSp>
          <p:nvGrpSpPr>
            <p:cNvPr id="12" name="Grupa 11">
              <a:extLst>
                <a:ext uri="{FF2B5EF4-FFF2-40B4-BE49-F238E27FC236}">
                  <a16:creationId xmlns:a16="http://schemas.microsoft.com/office/drawing/2014/main" id="{40094865-8BE7-41A3-908F-A5C8B4D825C9}"/>
                </a:ext>
              </a:extLst>
            </p:cNvPr>
            <p:cNvGrpSpPr/>
            <p:nvPr/>
          </p:nvGrpSpPr>
          <p:grpSpPr>
            <a:xfrm>
              <a:off x="1157591" y="200595"/>
              <a:ext cx="9212093" cy="1287738"/>
              <a:chOff x="5811357" y="561465"/>
              <a:chExt cx="2690339" cy="3228407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16B37435-9C28-4713-B5DD-88EB4DAF81A9}"/>
                  </a:ext>
                </a:extLst>
              </p:cNvPr>
              <p:cNvSpPr/>
              <p:nvPr/>
            </p:nvSpPr>
            <p:spPr>
              <a:xfrm>
                <a:off x="5811357" y="561465"/>
                <a:ext cx="2690339" cy="3228407"/>
              </a:xfrm>
              <a:prstGeom prst="rect">
                <a:avLst/>
              </a:pr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TekstniOkvir 14">
                <a:extLst>
                  <a:ext uri="{FF2B5EF4-FFF2-40B4-BE49-F238E27FC236}">
                    <a16:creationId xmlns:a16="http://schemas.microsoft.com/office/drawing/2014/main" id="{88BAD71D-81DF-4729-8CE2-D29027A18B1A}"/>
                  </a:ext>
                </a:extLst>
              </p:cNvPr>
              <p:cNvSpPr txBox="1"/>
              <p:nvPr/>
            </p:nvSpPr>
            <p:spPr>
              <a:xfrm>
                <a:off x="5811357" y="1669726"/>
                <a:ext cx="2690339" cy="1937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5746" tIns="0" rIns="265746" bIns="33020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</p:grpSp>
        <p:sp>
          <p:nvSpPr>
            <p:cNvPr id="13" name="TekstniOkvir 12">
              <a:extLst>
                <a:ext uri="{FF2B5EF4-FFF2-40B4-BE49-F238E27FC236}">
                  <a16:creationId xmlns:a16="http://schemas.microsoft.com/office/drawing/2014/main" id="{8F3308A6-D30E-4241-80C8-9D5706D96281}"/>
                </a:ext>
              </a:extLst>
            </p:cNvPr>
            <p:cNvSpPr txBox="1"/>
            <p:nvPr/>
          </p:nvSpPr>
          <p:spPr>
            <a:xfrm>
              <a:off x="1365115" y="125945"/>
              <a:ext cx="850845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hr-HR" sz="4400" dirty="0">
                  <a:solidFill>
                    <a:schemeClr val="bg1"/>
                  </a:solidFill>
                  <a:latin typeface="+mj-lt"/>
                </a:rPr>
                <a:t>03 Implementacija PCA nad skupom izračunatih značajki</a:t>
              </a: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7" name="Slika 16">
            <a:extLst>
              <a:ext uri="{FF2B5EF4-FFF2-40B4-BE49-F238E27FC236}">
                <a16:creationId xmlns:a16="http://schemas.microsoft.com/office/drawing/2014/main" id="{E2D1B78D-B566-4E64-93FC-4C010B7F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14" y="2910706"/>
            <a:ext cx="4377446" cy="3001725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AFD1FC0-7E9F-4A97-8B4B-7188C04A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4" y="2910706"/>
            <a:ext cx="4215677" cy="3001725"/>
          </a:xfrm>
          <a:prstGeom prst="rect">
            <a:avLst/>
          </a:prstGeom>
        </p:spPr>
      </p:pic>
      <p:sp>
        <p:nvSpPr>
          <p:cNvPr id="19" name="TekstniOkvir 18">
            <a:extLst>
              <a:ext uri="{FF2B5EF4-FFF2-40B4-BE49-F238E27FC236}">
                <a16:creationId xmlns:a16="http://schemas.microsoft.com/office/drawing/2014/main" id="{5F8E049C-0ABE-439C-B21A-FCEBB8E8495D}"/>
              </a:ext>
            </a:extLst>
          </p:cNvPr>
          <p:cNvSpPr txBox="1"/>
          <p:nvPr/>
        </p:nvSpPr>
        <p:spPr>
          <a:xfrm>
            <a:off x="762454" y="6054146"/>
            <a:ext cx="420313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 sirovih emisija</a:t>
            </a:r>
            <a:r>
              <a:rPr lang="hr-HR" sz="1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prostoru </a:t>
            </a:r>
            <a:r>
              <a:rPr lang="hr-HR" sz="1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prve 3 PC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razdvajanjem na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hr-HR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mješane</a:t>
            </a:r>
            <a:endParaRPr lang="hr-HR" sz="160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26C573EC-B723-4E90-834E-8D302FF69B47}"/>
              </a:ext>
            </a:extLst>
          </p:cNvPr>
          <p:cNvSpPr txBox="1"/>
          <p:nvPr/>
        </p:nvSpPr>
        <p:spPr>
          <a:xfrm>
            <a:off x="5661499" y="6054146"/>
            <a:ext cx="437744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 ekviliziranih emisija</a:t>
            </a:r>
            <a:r>
              <a:rPr lang="hr-HR" sz="1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prostoru </a:t>
            </a:r>
            <a:r>
              <a:rPr lang="hr-HR" sz="1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prve 3 PC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razdvajanjem na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hr-HR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mješane</a:t>
            </a:r>
            <a:endParaRPr lang="hr-HR" sz="160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FE2B33A-56E0-4CC8-B8C1-580F2867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421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5EAB8B-C5D0-4C07-BD76-FE096E68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0" y="1588862"/>
            <a:ext cx="11293803" cy="4351338"/>
          </a:xfrm>
        </p:spPr>
        <p:txBody>
          <a:bodyPr>
            <a:normAutofit/>
          </a:bodyPr>
          <a:lstStyle/>
          <a:p>
            <a:r>
              <a:rPr lang="hr-HR" sz="2400" b="1" dirty="0" err="1"/>
              <a:t>Algoiritam</a:t>
            </a:r>
            <a:r>
              <a:rPr lang="hr-HR" sz="2400" b="1" dirty="0"/>
              <a:t> k-srednjih vrijednosti </a:t>
            </a:r>
            <a:r>
              <a:rPr lang="hr-HR" sz="2400" dirty="0"/>
              <a:t>nad skupom </a:t>
            </a:r>
            <a:r>
              <a:rPr lang="hr-HR" sz="2400" b="1" dirty="0"/>
              <a:t>emisija</a:t>
            </a:r>
            <a:r>
              <a:rPr lang="hr-HR" sz="2400" dirty="0"/>
              <a:t> opisanih s </a:t>
            </a:r>
            <a:r>
              <a:rPr lang="hr-HR" sz="2400" b="1" dirty="0"/>
              <a:t>prve 3 PC</a:t>
            </a:r>
            <a:endParaRPr lang="hr-HR" dirty="0"/>
          </a:p>
          <a:p>
            <a:pPr lvl="1"/>
            <a:r>
              <a:rPr lang="hr-HR" sz="2000" b="1" dirty="0"/>
              <a:t>Grupira</a:t>
            </a:r>
            <a:r>
              <a:rPr lang="hr-HR" sz="2000" dirty="0"/>
              <a:t> skupa emisija na </a:t>
            </a:r>
            <a:r>
              <a:rPr lang="hr-HR" sz="2000" b="1" dirty="0"/>
              <a:t>Grupu 1</a:t>
            </a:r>
            <a:r>
              <a:rPr lang="hr-HR" sz="2000" dirty="0"/>
              <a:t> i </a:t>
            </a:r>
            <a:r>
              <a:rPr lang="hr-HR" sz="2000" b="1" dirty="0"/>
              <a:t>Grupu 2</a:t>
            </a:r>
          </a:p>
          <a:p>
            <a:pPr lvl="2"/>
            <a:r>
              <a:rPr lang="hr-HR" sz="1800" dirty="0"/>
              <a:t>Svaka se sastoji od </a:t>
            </a:r>
            <a:r>
              <a:rPr lang="hr-HR" sz="1800" b="1" dirty="0"/>
              <a:t>poznatih</a:t>
            </a:r>
            <a:r>
              <a:rPr lang="hr-HR" sz="1800" dirty="0"/>
              <a:t> </a:t>
            </a:r>
            <a:r>
              <a:rPr lang="hr-HR" sz="1800" b="1" dirty="0"/>
              <a:t>negativnih</a:t>
            </a:r>
            <a:r>
              <a:rPr lang="hr-HR" sz="1800" dirty="0"/>
              <a:t> i </a:t>
            </a:r>
            <a:r>
              <a:rPr lang="hr-HR" sz="1800" b="1" dirty="0"/>
              <a:t>nepoznatih</a:t>
            </a:r>
            <a:r>
              <a:rPr lang="hr-HR" sz="1800" dirty="0"/>
              <a:t> emisija</a:t>
            </a:r>
          </a:p>
          <a:p>
            <a:pPr lvl="1"/>
            <a:r>
              <a:rPr lang="hr-HR" sz="2000" b="1" dirty="0"/>
              <a:t>Grupa 1 </a:t>
            </a:r>
            <a:r>
              <a:rPr lang="hr-HR" sz="2000" dirty="0"/>
              <a:t>ima neprimjetno </a:t>
            </a:r>
            <a:r>
              <a:rPr lang="hr-HR" sz="2000" b="1" dirty="0"/>
              <a:t>poznatih</a:t>
            </a:r>
            <a:r>
              <a:rPr lang="hr-HR" sz="2000" dirty="0"/>
              <a:t> </a:t>
            </a:r>
            <a:r>
              <a:rPr lang="hr-HR" sz="2000" b="1" dirty="0"/>
              <a:t>negativa</a:t>
            </a:r>
            <a:r>
              <a:rPr lang="hr-HR" sz="2000" dirty="0"/>
              <a:t> -&gt; Grupa 1 su </a:t>
            </a:r>
            <a:r>
              <a:rPr lang="hr-HR" sz="2000" b="1" dirty="0"/>
              <a:t>pozitivi, </a:t>
            </a:r>
            <a:r>
              <a:rPr lang="hr-HR" sz="2000" dirty="0"/>
              <a:t>Grupa 2 su </a:t>
            </a:r>
            <a:r>
              <a:rPr lang="hr-HR" sz="2000" b="1" dirty="0"/>
              <a:t>negativi</a:t>
            </a:r>
          </a:p>
          <a:p>
            <a:pPr lvl="1"/>
            <a:r>
              <a:rPr lang="hr-H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Točke na slikama: </a:t>
            </a:r>
            <a:r>
              <a:rPr lang="hr-HR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Grupa 1 negativi</a:t>
            </a:r>
            <a:r>
              <a:rPr lang="hr-HR" sz="2000" b="1" dirty="0">
                <a:highlight>
                  <a:srgbClr val="000000"/>
                </a:highlight>
              </a:rPr>
              <a:t>,</a:t>
            </a:r>
            <a:r>
              <a:rPr lang="hr-H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,</a:t>
            </a:r>
            <a:r>
              <a:rPr lang="hr-HR" sz="2000" b="1" dirty="0">
                <a:highlight>
                  <a:srgbClr val="000000"/>
                </a:highlight>
              </a:rPr>
              <a:t> </a:t>
            </a:r>
            <a:r>
              <a:rPr lang="hr-HR" sz="2000" b="1" dirty="0">
                <a:solidFill>
                  <a:srgbClr val="00B050"/>
                </a:solidFill>
                <a:highlight>
                  <a:srgbClr val="000000"/>
                </a:highlight>
              </a:rPr>
              <a:t>Grupa 1 nepoznati</a:t>
            </a:r>
            <a:r>
              <a:rPr lang="hr-H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, </a:t>
            </a:r>
            <a:r>
              <a:rPr lang="hr-HR" sz="2000" b="1" dirty="0">
                <a:solidFill>
                  <a:srgbClr val="0070C0"/>
                </a:solidFill>
                <a:highlight>
                  <a:srgbClr val="000000"/>
                </a:highlight>
              </a:rPr>
              <a:t>Grupa 2 negativi</a:t>
            </a:r>
            <a:r>
              <a:rPr lang="hr-HR" sz="2000" b="1" dirty="0">
                <a:highlight>
                  <a:srgbClr val="000000"/>
                </a:highlight>
              </a:rPr>
              <a:t>,</a:t>
            </a:r>
            <a:r>
              <a:rPr lang="hr-H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, </a:t>
            </a:r>
            <a:r>
              <a:rPr lang="hr-HR" sz="2000" b="1" dirty="0">
                <a:solidFill>
                  <a:srgbClr val="FFFF00"/>
                </a:solidFill>
                <a:highlight>
                  <a:srgbClr val="000000"/>
                </a:highlight>
              </a:rPr>
              <a:t>Grupa 2 nepoznati </a:t>
            </a:r>
          </a:p>
          <a:p>
            <a:pPr lvl="1"/>
            <a:endParaRPr lang="hr-HR" sz="2000" b="1" dirty="0"/>
          </a:p>
          <a:p>
            <a:pPr lvl="1"/>
            <a:endParaRPr lang="hr-HR" b="1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71B065E-29A1-477B-A5E3-04577791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37" y="3288498"/>
            <a:ext cx="4084442" cy="3095372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0253BC10-487E-4B25-8103-EAFDCCB5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1" y="3288498"/>
            <a:ext cx="4084441" cy="3168706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7AE6DB11-F090-40F5-AD6D-A88512B2BD8F}"/>
              </a:ext>
            </a:extLst>
          </p:cNvPr>
          <p:cNvGrpSpPr/>
          <p:nvPr/>
        </p:nvGrpSpPr>
        <p:grpSpPr>
          <a:xfrm>
            <a:off x="235088" y="61739"/>
            <a:ext cx="11177076" cy="1996745"/>
            <a:chOff x="8717319" y="-1100139"/>
            <a:chExt cx="2718732" cy="1996745"/>
          </a:xfrm>
        </p:grpSpPr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A7D7FDAC-C4EB-4613-AE1A-53975AAF6525}"/>
                </a:ext>
              </a:extLst>
            </p:cNvPr>
            <p:cNvSpPr/>
            <p:nvPr/>
          </p:nvSpPr>
          <p:spPr>
            <a:xfrm>
              <a:off x="8745712" y="-1100139"/>
              <a:ext cx="2690339" cy="1519965"/>
            </a:xfrm>
            <a:prstGeom prst="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kstniOkvir 7">
              <a:extLst>
                <a:ext uri="{FF2B5EF4-FFF2-40B4-BE49-F238E27FC236}">
                  <a16:creationId xmlns:a16="http://schemas.microsoft.com/office/drawing/2014/main" id="{7EC5AA3D-C59A-4FD9-9D2A-0016A3D3CABD}"/>
                </a:ext>
              </a:extLst>
            </p:cNvPr>
            <p:cNvSpPr txBox="1"/>
            <p:nvPr/>
          </p:nvSpPr>
          <p:spPr>
            <a:xfrm>
              <a:off x="8717319" y="-1040438"/>
              <a:ext cx="2690339" cy="1937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746" tIns="0" rIns="265746" bIns="33020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5400" kern="1200" dirty="0"/>
                <a:t>Implementacija algoritama k-srednjih vrijednosti nad rezultatima PCA</a:t>
              </a:r>
              <a:endParaRPr lang="en-US" sz="5400" kern="1200" dirty="0"/>
            </a:p>
          </p:txBody>
        </p:sp>
      </p:grp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E82DBF75-5712-47B8-B109-E529D8C0278A}"/>
              </a:ext>
            </a:extLst>
          </p:cNvPr>
          <p:cNvSpPr txBox="1"/>
          <p:nvPr/>
        </p:nvSpPr>
        <p:spPr>
          <a:xfrm>
            <a:off x="714219" y="6334596"/>
            <a:ext cx="421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dirty="0"/>
              <a:t>Grupiranje sirovih emisija</a:t>
            </a:r>
            <a:endParaRPr lang="hr-HR" sz="1800" b="1" dirty="0">
              <a:solidFill>
                <a:srgbClr val="FF0000"/>
              </a:solidFill>
            </a:endParaRPr>
          </a:p>
          <a:p>
            <a:pPr algn="ctr"/>
            <a:endParaRPr lang="hr-HR" dirty="0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A498747D-D161-4675-AAAB-2470DA42C339}"/>
              </a:ext>
            </a:extLst>
          </p:cNvPr>
          <p:cNvSpPr txBox="1"/>
          <p:nvPr/>
        </p:nvSpPr>
        <p:spPr>
          <a:xfrm>
            <a:off x="5507564" y="6457204"/>
            <a:ext cx="421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800" b="1" dirty="0"/>
              <a:t>Grupiranje ekviliziranih emisija</a:t>
            </a:r>
            <a:endParaRPr lang="hr-HR" sz="1800" b="1" dirty="0">
              <a:solidFill>
                <a:srgbClr val="FF0000"/>
              </a:solidFill>
            </a:endParaRPr>
          </a:p>
          <a:p>
            <a:pPr algn="ctr"/>
            <a:endParaRPr lang="hr-HR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D098142-4188-407A-A5C7-0F38358A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114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1228E3-C86D-419B-9DBA-7A00BBA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hr-H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stvareni rezultati</a:t>
            </a:r>
            <a:endParaRPr lang="hr-HR" sz="60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A12E961-F4CB-45F1-942E-6BDF864D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Izračun značajki </a:t>
            </a:r>
            <a:r>
              <a:rPr lang="hr-HR" dirty="0"/>
              <a:t>ultrazvučnih emisija iz određenih skupova podataka</a:t>
            </a:r>
          </a:p>
          <a:p>
            <a:r>
              <a:rPr lang="hr-HR" b="1" dirty="0"/>
              <a:t>Selekcija izračunatih značajki </a:t>
            </a:r>
            <a:r>
              <a:rPr lang="hr-HR" dirty="0"/>
              <a:t>ultrazvučnih emisija iz određenih skupova podataka na temelju </a:t>
            </a:r>
            <a:r>
              <a:rPr lang="hr-HR" b="1" dirty="0"/>
              <a:t>PCA</a:t>
            </a:r>
            <a:r>
              <a:rPr lang="hr-HR" dirty="0"/>
              <a:t> i ostalih analiza</a:t>
            </a:r>
          </a:p>
          <a:p>
            <a:r>
              <a:rPr lang="hr-HR" b="1" dirty="0"/>
              <a:t>Implementiranje algoritma strojnog učenja </a:t>
            </a:r>
            <a:r>
              <a:rPr lang="hr-HR" dirty="0"/>
              <a:t>k-srednjih vrijednosti nad skupom selektiranim PCA-om</a:t>
            </a:r>
          </a:p>
          <a:p>
            <a:r>
              <a:rPr lang="hr-HR" b="1" dirty="0"/>
              <a:t>Odvajanje početnog skupa </a:t>
            </a:r>
            <a:r>
              <a:rPr lang="hr-HR" dirty="0"/>
              <a:t>podataka na </a:t>
            </a:r>
            <a:r>
              <a:rPr lang="hr-HR" b="1" dirty="0"/>
              <a:t>2 klase</a:t>
            </a:r>
            <a:r>
              <a:rPr lang="hr-HR" dirty="0"/>
              <a:t>:</a:t>
            </a:r>
          </a:p>
          <a:p>
            <a:pPr lvl="1"/>
            <a:r>
              <a:rPr lang="hr-HR" dirty="0"/>
              <a:t>Emisija uzrokovana kavitacijom - </a:t>
            </a:r>
            <a:r>
              <a:rPr lang="hr-HR" b="1" dirty="0"/>
              <a:t>pozitivi</a:t>
            </a:r>
          </a:p>
          <a:p>
            <a:pPr lvl="1"/>
            <a:r>
              <a:rPr lang="hr-HR" dirty="0"/>
              <a:t>Emisija ne uzrokovana kavitacijom - </a:t>
            </a:r>
            <a:r>
              <a:rPr lang="hr-HR" b="1" dirty="0"/>
              <a:t>negativi</a:t>
            </a:r>
          </a:p>
          <a:p>
            <a:pPr lvl="1"/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137BAF0-C379-44E5-AD48-7247CD21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65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BA098C-7B92-4291-BF08-3C5459D6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r-H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ljedeći koraci</a:t>
            </a:r>
            <a:endParaRPr lang="hr-HR" sz="60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0E2974-173C-4FDD-B734-3678D1F4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74" y="1690688"/>
            <a:ext cx="10961451" cy="4351338"/>
          </a:xfrm>
        </p:spPr>
        <p:txBody>
          <a:bodyPr/>
          <a:lstStyle/>
          <a:p>
            <a:r>
              <a:rPr lang="hr-HR" b="1" dirty="0"/>
              <a:t>Dokazati</a:t>
            </a:r>
            <a:r>
              <a:rPr lang="hr-HR" dirty="0"/>
              <a:t> da </a:t>
            </a:r>
            <a:r>
              <a:rPr lang="hr-HR" b="1" dirty="0"/>
              <a:t>matrice značajki </a:t>
            </a:r>
            <a:r>
              <a:rPr lang="hr-HR" dirty="0"/>
              <a:t>emisija zadovoljavaju </a:t>
            </a:r>
            <a:r>
              <a:rPr lang="hr-HR" b="1" dirty="0"/>
              <a:t>preduvjete</a:t>
            </a:r>
            <a:r>
              <a:rPr lang="hr-HR" dirty="0"/>
              <a:t> </a:t>
            </a:r>
            <a:r>
              <a:rPr lang="hr-HR" b="1" dirty="0"/>
              <a:t>PCA</a:t>
            </a:r>
          </a:p>
          <a:p>
            <a:r>
              <a:rPr lang="hr-HR" b="1" dirty="0"/>
              <a:t>Usporediti</a:t>
            </a:r>
            <a:r>
              <a:rPr lang="hr-HR" dirty="0"/>
              <a:t> </a:t>
            </a:r>
            <a:r>
              <a:rPr lang="hr-HR" b="1" dirty="0"/>
              <a:t>svojstva</a:t>
            </a:r>
            <a:r>
              <a:rPr lang="hr-HR" dirty="0"/>
              <a:t> značajki prije i poslije </a:t>
            </a:r>
            <a:r>
              <a:rPr lang="hr-HR" b="1" dirty="0"/>
              <a:t>PCA</a:t>
            </a:r>
          </a:p>
          <a:p>
            <a:r>
              <a:rPr lang="hr-HR" b="1" dirty="0"/>
              <a:t>Vizualno </a:t>
            </a:r>
            <a:r>
              <a:rPr lang="hr-HR" dirty="0"/>
              <a:t>analizirate</a:t>
            </a:r>
            <a:r>
              <a:rPr lang="hr-HR" b="1" dirty="0"/>
              <a:t> interesantne </a:t>
            </a:r>
            <a:r>
              <a:rPr lang="hr-HR" dirty="0"/>
              <a:t>značajke</a:t>
            </a:r>
            <a:r>
              <a:rPr lang="hr-HR" b="1" dirty="0"/>
              <a:t> u prostoru PCA </a:t>
            </a:r>
          </a:p>
          <a:p>
            <a:r>
              <a:rPr lang="hr-HR" b="1" dirty="0"/>
              <a:t>Analizirati</a:t>
            </a:r>
            <a:r>
              <a:rPr lang="hr-HR" dirty="0"/>
              <a:t> implementacije ostalih metoda </a:t>
            </a:r>
            <a:r>
              <a:rPr lang="hr-HR" b="1" dirty="0" err="1"/>
              <a:t>unsupervised</a:t>
            </a:r>
            <a:r>
              <a:rPr lang="hr-HR" dirty="0"/>
              <a:t> i </a:t>
            </a:r>
            <a:r>
              <a:rPr lang="hr-HR" b="1" dirty="0" err="1"/>
              <a:t>semisupervised</a:t>
            </a:r>
            <a:r>
              <a:rPr lang="hr-HR" dirty="0"/>
              <a:t> strojnog učenja na matricama značajki</a:t>
            </a:r>
          </a:p>
          <a:p>
            <a:r>
              <a:rPr lang="hr-HR" b="1" dirty="0"/>
              <a:t>Izabrati</a:t>
            </a:r>
            <a:r>
              <a:rPr lang="hr-HR" dirty="0"/>
              <a:t> najefikasniju metodu </a:t>
            </a:r>
            <a:r>
              <a:rPr lang="hr-HR" b="1" dirty="0"/>
              <a:t>strojnog učenja </a:t>
            </a:r>
            <a:r>
              <a:rPr lang="hr-HR" dirty="0"/>
              <a:t>te selekcije značajki</a:t>
            </a:r>
          </a:p>
          <a:p>
            <a:r>
              <a:rPr lang="hr-HR" b="1" dirty="0"/>
              <a:t>Proučiti implementaciju </a:t>
            </a:r>
            <a:r>
              <a:rPr lang="hr-HR" dirty="0"/>
              <a:t>programa na </a:t>
            </a:r>
            <a:r>
              <a:rPr lang="hr-HR" dirty="0" err="1"/>
              <a:t>mikrokontroleru</a:t>
            </a:r>
            <a:r>
              <a:rPr lang="hr-HR" dirty="0"/>
              <a:t> porodice </a:t>
            </a:r>
            <a:r>
              <a:rPr lang="hr-HR" b="1" dirty="0"/>
              <a:t>STM32</a:t>
            </a:r>
          </a:p>
          <a:p>
            <a:r>
              <a:rPr lang="hr-HR" b="1" dirty="0"/>
              <a:t>Implementirati program </a:t>
            </a:r>
            <a:r>
              <a:rPr lang="hr-HR" dirty="0"/>
              <a:t>na </a:t>
            </a:r>
            <a:r>
              <a:rPr lang="hr-HR" dirty="0" err="1"/>
              <a:t>mikrokontroleru</a:t>
            </a:r>
            <a:r>
              <a:rPr lang="hr-HR" dirty="0"/>
              <a:t> porodice </a:t>
            </a:r>
            <a:r>
              <a:rPr lang="hr-HR" b="1" dirty="0"/>
              <a:t>STM32</a:t>
            </a:r>
            <a:r>
              <a:rPr lang="hr-HR" dirty="0"/>
              <a:t> u sklopu diplomskog rada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9AFADBA-2E20-46EF-B8F1-A99B2D9B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719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893C7C-DFBC-460F-8F2C-A4E13D20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5" y="2456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/>
              <a:t>Hvala na pažnji!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6ACFF67-E300-40FE-AF48-8D013BE3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577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FCE65E-AE6B-422B-B61E-EAD17B4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E3CC29-83C9-4381-B887-C61CA837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43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b="1" dirty="0"/>
              <a:t>Proučavanje literature </a:t>
            </a:r>
            <a:r>
              <a:rPr lang="hr-HR" dirty="0"/>
              <a:t>područja </a:t>
            </a:r>
            <a:r>
              <a:rPr lang="hr-HR" b="1" dirty="0"/>
              <a:t>fiziologije bilja</a:t>
            </a:r>
            <a:r>
              <a:rPr lang="hr-HR" dirty="0"/>
              <a:t>, </a:t>
            </a:r>
            <a:r>
              <a:rPr lang="hr-HR" b="1" dirty="0"/>
              <a:t>obrade signala </a:t>
            </a:r>
            <a:r>
              <a:rPr lang="hr-HR" dirty="0"/>
              <a:t>i metodologije </a:t>
            </a:r>
            <a:r>
              <a:rPr lang="hr-HR" b="1" dirty="0"/>
              <a:t>strojnog učenja</a:t>
            </a:r>
          </a:p>
          <a:p>
            <a:pPr marL="514350" indent="-514350">
              <a:buFont typeface="+mj-lt"/>
              <a:buAutoNum type="arabicPeriod"/>
            </a:pPr>
            <a:r>
              <a:rPr lang="hr-HR" b="1" dirty="0"/>
              <a:t>Izračun značajki </a:t>
            </a:r>
            <a:r>
              <a:rPr lang="hr-HR" dirty="0"/>
              <a:t>iz dobivenih skupova podataka u MATLAB-u</a:t>
            </a:r>
          </a:p>
          <a:p>
            <a:pPr marL="514350" indent="-514350">
              <a:buFont typeface="+mj-lt"/>
              <a:buAutoNum type="arabicPeriod"/>
            </a:pPr>
            <a:r>
              <a:rPr lang="hr-HR" b="1" dirty="0"/>
              <a:t>Selekcija temeljnih značajki </a:t>
            </a:r>
            <a:r>
              <a:rPr lang="hr-HR" dirty="0"/>
              <a:t>iz izračunatih značajki u MATLAB-u</a:t>
            </a:r>
          </a:p>
          <a:p>
            <a:pPr marL="514350" indent="-514350">
              <a:buFont typeface="+mj-lt"/>
              <a:buAutoNum type="arabicPeriod"/>
            </a:pPr>
            <a:r>
              <a:rPr lang="hr-HR" b="1" dirty="0"/>
              <a:t>Obrada značajki </a:t>
            </a:r>
            <a:r>
              <a:rPr lang="hr-HR" dirty="0" err="1"/>
              <a:t>unsupervised</a:t>
            </a:r>
            <a:r>
              <a:rPr lang="hr-HR" dirty="0"/>
              <a:t> ili </a:t>
            </a:r>
            <a:r>
              <a:rPr lang="hr-HR" dirty="0" err="1"/>
              <a:t>semi-supervised</a:t>
            </a:r>
            <a:r>
              <a:rPr lang="hr-HR" dirty="0"/>
              <a:t> metodama strojnog učenja u MATLAB-u</a:t>
            </a:r>
          </a:p>
          <a:p>
            <a:pPr marL="514350" indent="-514350">
              <a:buFont typeface="+mj-lt"/>
              <a:buAutoNum type="arabicPeriod"/>
            </a:pPr>
            <a:r>
              <a:rPr lang="hr-HR" b="1" dirty="0"/>
              <a:t>Izbor najbolje metode </a:t>
            </a:r>
            <a:r>
              <a:rPr lang="hr-HR" dirty="0"/>
              <a:t>selekcije značajki i strojnog učenja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Proučavanje </a:t>
            </a:r>
            <a:r>
              <a:rPr lang="hr-HR" b="1" dirty="0"/>
              <a:t>razvojnih alata </a:t>
            </a:r>
            <a:r>
              <a:rPr lang="hr-HR" dirty="0"/>
              <a:t>za porodicu </a:t>
            </a:r>
            <a:r>
              <a:rPr lang="hr-HR" b="1" dirty="0"/>
              <a:t>mikrokontrolera STM32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Proučavanje </a:t>
            </a:r>
            <a:r>
              <a:rPr lang="hr-HR" b="1" dirty="0"/>
              <a:t>CMSIS za DSP </a:t>
            </a:r>
            <a:r>
              <a:rPr lang="hr-HR" dirty="0"/>
              <a:t>za </a:t>
            </a:r>
            <a:r>
              <a:rPr lang="hr-HR" b="1" dirty="0"/>
              <a:t>porodicu mikrokontrolera STM32</a:t>
            </a:r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19D6F5A-9868-43AC-A963-16AA7319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44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CCC63C-8A76-4B9A-AA43-E546F74D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/>
              <a:t>Metodologija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Rezervirano mjesto sadržaja 2">
            <a:extLst>
              <a:ext uri="{FF2B5EF4-FFF2-40B4-BE49-F238E27FC236}">
                <a16:creationId xmlns:a16="http://schemas.microsoft.com/office/drawing/2014/main" id="{212E7A9F-A342-41DF-B932-ACDFF47B8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254213"/>
              </p:ext>
            </p:extLst>
          </p:nvPr>
        </p:nvGraphicFramePr>
        <p:xfrm>
          <a:off x="392256" y="1646238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F53944D-C882-473D-9C00-2BB1A0B0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51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6E97929C-5953-4665-B29C-7D6CE3A5A4AA}"/>
              </a:ext>
            </a:extLst>
          </p:cNvPr>
          <p:cNvSpPr/>
          <p:nvPr/>
        </p:nvSpPr>
        <p:spPr>
          <a:xfrm>
            <a:off x="1829231" y="154904"/>
            <a:ext cx="7781697" cy="628084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C8496B-0F25-4A0D-9522-C3D1DF02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437" y="-178620"/>
            <a:ext cx="10515600" cy="1325563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01</a:t>
            </a:r>
            <a:r>
              <a:rPr lang="hr-HR" sz="4400" dirty="0"/>
              <a:t> </a:t>
            </a:r>
            <a:r>
              <a:rPr lang="hr-HR" sz="4400" dirty="0" err="1">
                <a:solidFill>
                  <a:schemeClr val="bg1"/>
                </a:solidFill>
              </a:rPr>
              <a:t>Preprocessing</a:t>
            </a:r>
            <a:r>
              <a:rPr lang="hr-HR" sz="4400" dirty="0">
                <a:solidFill>
                  <a:schemeClr val="bg1"/>
                </a:solidFill>
              </a:rPr>
              <a:t> sirovih emisija </a:t>
            </a:r>
            <a:endParaRPr lang="hr-HR" dirty="0">
              <a:solidFill>
                <a:schemeClr val="bg1"/>
              </a:solidFill>
            </a:endParaRPr>
          </a:p>
        </p:txBody>
      </p:sp>
      <p:grpSp>
        <p:nvGrpSpPr>
          <p:cNvPr id="46" name="Grupa 45">
            <a:extLst>
              <a:ext uri="{FF2B5EF4-FFF2-40B4-BE49-F238E27FC236}">
                <a16:creationId xmlns:a16="http://schemas.microsoft.com/office/drawing/2014/main" id="{6A6769D3-D1D3-47DE-82C6-37F6A96A27B5}"/>
              </a:ext>
            </a:extLst>
          </p:cNvPr>
          <p:cNvGrpSpPr/>
          <p:nvPr/>
        </p:nvGrpSpPr>
        <p:grpSpPr>
          <a:xfrm>
            <a:off x="3683400" y="1055861"/>
            <a:ext cx="5098844" cy="5471371"/>
            <a:chOff x="982494" y="968340"/>
            <a:chExt cx="5098844" cy="5471371"/>
          </a:xfrm>
        </p:grpSpPr>
        <p:grpSp>
          <p:nvGrpSpPr>
            <p:cNvPr id="36" name="Grupa 35">
              <a:extLst>
                <a:ext uri="{FF2B5EF4-FFF2-40B4-BE49-F238E27FC236}">
                  <a16:creationId xmlns:a16="http://schemas.microsoft.com/office/drawing/2014/main" id="{6BDC8163-E5B2-4F71-A639-53675CF659D9}"/>
                </a:ext>
              </a:extLst>
            </p:cNvPr>
            <p:cNvGrpSpPr/>
            <p:nvPr/>
          </p:nvGrpSpPr>
          <p:grpSpPr>
            <a:xfrm>
              <a:off x="982494" y="968340"/>
              <a:ext cx="5075102" cy="5471371"/>
              <a:chOff x="1671642" y="968340"/>
              <a:chExt cx="4651848" cy="5471371"/>
            </a:xfrm>
          </p:grpSpPr>
          <p:grpSp>
            <p:nvGrpSpPr>
              <p:cNvPr id="9" name="Grupa 8">
                <a:extLst>
                  <a:ext uri="{FF2B5EF4-FFF2-40B4-BE49-F238E27FC236}">
                    <a16:creationId xmlns:a16="http://schemas.microsoft.com/office/drawing/2014/main" id="{BF9D3EBB-EBAB-421B-A769-F34EC58CCD47}"/>
                  </a:ext>
                </a:extLst>
              </p:cNvPr>
              <p:cNvGrpSpPr/>
              <p:nvPr/>
            </p:nvGrpSpPr>
            <p:grpSpPr>
              <a:xfrm>
                <a:off x="1671642" y="968340"/>
                <a:ext cx="4651848" cy="5471371"/>
                <a:chOff x="2385494" y="886213"/>
                <a:chExt cx="4651848" cy="4679203"/>
              </a:xfrm>
            </p:grpSpPr>
            <p:sp>
              <p:nvSpPr>
                <p:cNvPr id="11" name="Prostoručno: oblik 10">
                  <a:extLst>
                    <a:ext uri="{FF2B5EF4-FFF2-40B4-BE49-F238E27FC236}">
                      <a16:creationId xmlns:a16="http://schemas.microsoft.com/office/drawing/2014/main" id="{CFA62E56-3A19-46FB-A599-C10EAEDD7588}"/>
                    </a:ext>
                  </a:extLst>
                </p:cNvPr>
                <p:cNvSpPr/>
                <p:nvPr/>
              </p:nvSpPr>
              <p:spPr>
                <a:xfrm>
                  <a:off x="2414810" y="886213"/>
                  <a:ext cx="1782851" cy="646755"/>
                </a:xfrm>
                <a:custGeom>
                  <a:avLst/>
                  <a:gdLst>
                    <a:gd name="connsiteX0" fmla="*/ 0 w 1753534"/>
                    <a:gd name="connsiteY0" fmla="*/ 0 h 1052120"/>
                    <a:gd name="connsiteX1" fmla="*/ 1753534 w 1753534"/>
                    <a:gd name="connsiteY1" fmla="*/ 0 h 1052120"/>
                    <a:gd name="connsiteX2" fmla="*/ 1753534 w 1753534"/>
                    <a:gd name="connsiteY2" fmla="*/ 1052120 h 1052120"/>
                    <a:gd name="connsiteX3" fmla="*/ 0 w 1753534"/>
                    <a:gd name="connsiteY3" fmla="*/ 1052120 h 1052120"/>
                    <a:gd name="connsiteX4" fmla="*/ 0 w 1753534"/>
                    <a:gd name="connsiteY4" fmla="*/ 0 h 105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534" h="1052120">
                      <a:moveTo>
                        <a:pt x="0" y="0"/>
                      </a:moveTo>
                      <a:lnTo>
                        <a:pt x="1753534" y="0"/>
                      </a:lnTo>
                      <a:lnTo>
                        <a:pt x="1753534" y="1052120"/>
                      </a:lnTo>
                      <a:lnTo>
                        <a:pt x="0" y="1052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106680" rIns="106680" bIns="10668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hr-HR" sz="1500" b="1" dirty="0">
                      <a:solidFill>
                        <a:schemeClr val="bg1"/>
                      </a:solidFill>
                    </a:rPr>
                    <a:t>1) Čitanje </a:t>
                  </a:r>
                  <a:r>
                    <a:rPr lang="hr-HR" sz="1500" dirty="0">
                      <a:solidFill>
                        <a:schemeClr val="bg1"/>
                      </a:solidFill>
                    </a:rPr>
                    <a:t>sirovog</a:t>
                  </a:r>
                  <a:r>
                    <a:rPr lang="hr-HR" sz="1500" b="1" kern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hr-HR" sz="1500" kern="1200" dirty="0">
                      <a:solidFill>
                        <a:schemeClr val="bg1"/>
                      </a:solidFill>
                    </a:rPr>
                    <a:t>signala</a:t>
                  </a:r>
                  <a:endParaRPr lang="en-US" sz="1500" kern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Prostoručno: oblik 12">
                  <a:extLst>
                    <a:ext uri="{FF2B5EF4-FFF2-40B4-BE49-F238E27FC236}">
                      <a16:creationId xmlns:a16="http://schemas.microsoft.com/office/drawing/2014/main" id="{FCDF235C-0EB9-42C4-BB68-842FE3F187DE}"/>
                    </a:ext>
                  </a:extLst>
                </p:cNvPr>
                <p:cNvSpPr/>
                <p:nvPr/>
              </p:nvSpPr>
              <p:spPr>
                <a:xfrm>
                  <a:off x="2414810" y="1793148"/>
                  <a:ext cx="1770584" cy="694078"/>
                </a:xfrm>
                <a:custGeom>
                  <a:avLst/>
                  <a:gdLst>
                    <a:gd name="connsiteX0" fmla="*/ 0 w 1753534"/>
                    <a:gd name="connsiteY0" fmla="*/ 0 h 1052120"/>
                    <a:gd name="connsiteX1" fmla="*/ 1753534 w 1753534"/>
                    <a:gd name="connsiteY1" fmla="*/ 0 h 1052120"/>
                    <a:gd name="connsiteX2" fmla="*/ 1753534 w 1753534"/>
                    <a:gd name="connsiteY2" fmla="*/ 1052120 h 1052120"/>
                    <a:gd name="connsiteX3" fmla="*/ 0 w 1753534"/>
                    <a:gd name="connsiteY3" fmla="*/ 1052120 h 1052120"/>
                    <a:gd name="connsiteX4" fmla="*/ 0 w 1753534"/>
                    <a:gd name="connsiteY4" fmla="*/ 0 h 105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534" h="1052120">
                      <a:moveTo>
                        <a:pt x="0" y="0"/>
                      </a:moveTo>
                      <a:lnTo>
                        <a:pt x="1753534" y="0"/>
                      </a:lnTo>
                      <a:lnTo>
                        <a:pt x="1753534" y="1052120"/>
                      </a:lnTo>
                      <a:lnTo>
                        <a:pt x="0" y="1052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9568" tIns="99568" rIns="99568" bIns="99568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hr-HR" sz="1500" b="1" kern="1200" dirty="0">
                      <a:solidFill>
                        <a:schemeClr val="bg1"/>
                      </a:solidFill>
                    </a:rPr>
                    <a:t>2) </a:t>
                  </a:r>
                  <a:r>
                    <a:rPr lang="hr-HR" sz="1500" kern="1200" dirty="0">
                      <a:solidFill>
                        <a:schemeClr val="bg1"/>
                      </a:solidFill>
                    </a:rPr>
                    <a:t>Izbacivanje </a:t>
                  </a:r>
                  <a:r>
                    <a:rPr lang="hr-HR" sz="1500" b="1" kern="1200" dirty="0">
                      <a:solidFill>
                        <a:schemeClr val="bg1"/>
                      </a:solidFill>
                    </a:rPr>
                    <a:t>nisko frekvencijskih smetnji</a:t>
                  </a:r>
                  <a:endParaRPr lang="en-US" sz="1500" b="1" kern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Prostoručno: oblik 14">
                  <a:extLst>
                    <a:ext uri="{FF2B5EF4-FFF2-40B4-BE49-F238E27FC236}">
                      <a16:creationId xmlns:a16="http://schemas.microsoft.com/office/drawing/2014/main" id="{06EE03FB-646E-4D9F-A737-6CBD377DB652}"/>
                    </a:ext>
                  </a:extLst>
                </p:cNvPr>
                <p:cNvSpPr/>
                <p:nvPr/>
              </p:nvSpPr>
              <p:spPr>
                <a:xfrm>
                  <a:off x="2385494" y="2734420"/>
                  <a:ext cx="1753534" cy="747056"/>
                </a:xfrm>
                <a:custGeom>
                  <a:avLst/>
                  <a:gdLst>
                    <a:gd name="connsiteX0" fmla="*/ 0 w 1753534"/>
                    <a:gd name="connsiteY0" fmla="*/ 0 h 1052120"/>
                    <a:gd name="connsiteX1" fmla="*/ 1753534 w 1753534"/>
                    <a:gd name="connsiteY1" fmla="*/ 0 h 1052120"/>
                    <a:gd name="connsiteX2" fmla="*/ 1753534 w 1753534"/>
                    <a:gd name="connsiteY2" fmla="*/ 1052120 h 1052120"/>
                    <a:gd name="connsiteX3" fmla="*/ 0 w 1753534"/>
                    <a:gd name="connsiteY3" fmla="*/ 1052120 h 1052120"/>
                    <a:gd name="connsiteX4" fmla="*/ 0 w 1753534"/>
                    <a:gd name="connsiteY4" fmla="*/ 0 h 105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534" h="1052120">
                      <a:moveTo>
                        <a:pt x="0" y="0"/>
                      </a:moveTo>
                      <a:lnTo>
                        <a:pt x="1753534" y="0"/>
                      </a:lnTo>
                      <a:lnTo>
                        <a:pt x="1753534" y="1052120"/>
                      </a:lnTo>
                      <a:lnTo>
                        <a:pt x="0" y="1052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106680" rIns="106680" bIns="10668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hr-HR" sz="1500" b="1" kern="1200" dirty="0"/>
                    <a:t>3) Filtriranje</a:t>
                  </a:r>
                  <a:r>
                    <a:rPr lang="hr-HR" sz="1500" kern="1200" dirty="0"/>
                    <a:t> nebitnih frekvencija signala</a:t>
                  </a:r>
                  <a:endParaRPr lang="en-US" sz="1500" kern="1200" dirty="0"/>
                </a:p>
              </p:txBody>
            </p:sp>
            <p:sp>
              <p:nvSpPr>
                <p:cNvPr id="16" name="Prostoručno: oblik 15">
                  <a:extLst>
                    <a:ext uri="{FF2B5EF4-FFF2-40B4-BE49-F238E27FC236}">
                      <a16:creationId xmlns:a16="http://schemas.microsoft.com/office/drawing/2014/main" id="{155DDD25-0B7F-4368-B4BA-0D9B981BB18B}"/>
                    </a:ext>
                  </a:extLst>
                </p:cNvPr>
                <p:cNvSpPr/>
                <p:nvPr/>
              </p:nvSpPr>
              <p:spPr>
                <a:xfrm rot="5400000">
                  <a:off x="3132234" y="1629761"/>
                  <a:ext cx="260054" cy="91440"/>
                </a:xfrm>
                <a:custGeom>
                  <a:avLst/>
                  <a:gdLst>
                    <a:gd name="connsiteX0" fmla="*/ 0 w 372712"/>
                    <a:gd name="connsiteY0" fmla="*/ 45720 h 91440"/>
                    <a:gd name="connsiteX1" fmla="*/ 372712 w 372712"/>
                    <a:gd name="connsiteY1" fmla="*/ 4572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2712" h="91440">
                      <a:moveTo>
                        <a:pt x="0" y="45720"/>
                      </a:moveTo>
                      <a:lnTo>
                        <a:pt x="372712" y="45720"/>
                      </a:lnTo>
                    </a:path>
                  </a:pathLst>
                </a:cu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spcFirstLastPara="0" vert="horz" wrap="square" lIns="188974" tIns="43704" rIns="188973" bIns="43703" numCol="1" spcCol="1270" anchor="ctr" anchorCtr="0">
                  <a:noAutofit/>
                </a:bodyPr>
                <a:lstStyle/>
                <a:p>
                  <a:pPr marL="0" lvl="0" indent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500" kern="1200"/>
                </a:p>
              </p:txBody>
            </p:sp>
            <p:sp>
              <p:nvSpPr>
                <p:cNvPr id="17" name="Prostoručno: oblik 16">
                  <a:extLst>
                    <a:ext uri="{FF2B5EF4-FFF2-40B4-BE49-F238E27FC236}">
                      <a16:creationId xmlns:a16="http://schemas.microsoft.com/office/drawing/2014/main" id="{619A7FFE-FF37-4D9B-AF82-DEB1A52C743C}"/>
                    </a:ext>
                  </a:extLst>
                </p:cNvPr>
                <p:cNvSpPr/>
                <p:nvPr/>
              </p:nvSpPr>
              <p:spPr>
                <a:xfrm>
                  <a:off x="2385494" y="3728670"/>
                  <a:ext cx="1782851" cy="703734"/>
                </a:xfrm>
                <a:custGeom>
                  <a:avLst/>
                  <a:gdLst>
                    <a:gd name="connsiteX0" fmla="*/ 0 w 1753534"/>
                    <a:gd name="connsiteY0" fmla="*/ 0 h 1052120"/>
                    <a:gd name="connsiteX1" fmla="*/ 1753534 w 1753534"/>
                    <a:gd name="connsiteY1" fmla="*/ 0 h 1052120"/>
                    <a:gd name="connsiteX2" fmla="*/ 1753534 w 1753534"/>
                    <a:gd name="connsiteY2" fmla="*/ 1052120 h 1052120"/>
                    <a:gd name="connsiteX3" fmla="*/ 0 w 1753534"/>
                    <a:gd name="connsiteY3" fmla="*/ 1052120 h 1052120"/>
                    <a:gd name="connsiteX4" fmla="*/ 0 w 1753534"/>
                    <a:gd name="connsiteY4" fmla="*/ 0 h 105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534" h="1052120">
                      <a:moveTo>
                        <a:pt x="0" y="0"/>
                      </a:moveTo>
                      <a:lnTo>
                        <a:pt x="1753534" y="0"/>
                      </a:lnTo>
                      <a:lnTo>
                        <a:pt x="1753534" y="1052120"/>
                      </a:lnTo>
                      <a:lnTo>
                        <a:pt x="0" y="1052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106680" rIns="106680" bIns="10668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hr-HR" sz="1500" b="1" kern="1200" dirty="0">
                      <a:solidFill>
                        <a:schemeClr val="bg1"/>
                      </a:solidFill>
                    </a:rPr>
                    <a:t>4) </a:t>
                  </a:r>
                  <a:r>
                    <a:rPr lang="hr-HR" sz="1500" kern="1200" dirty="0"/>
                    <a:t>Računanje </a:t>
                  </a:r>
                  <a:r>
                    <a:rPr lang="hr-HR" sz="1500" b="1" kern="1200" dirty="0"/>
                    <a:t>RMS omotnice </a:t>
                  </a:r>
                  <a:r>
                    <a:rPr lang="hr-HR" sz="1500" kern="1200" dirty="0"/>
                    <a:t>signala </a:t>
                  </a:r>
                  <a:endParaRPr lang="en-US" sz="1500" kern="1200" dirty="0"/>
                </a:p>
              </p:txBody>
            </p:sp>
            <p:sp>
              <p:nvSpPr>
                <p:cNvPr id="19" name="Prostoručno: oblik 18">
                  <a:extLst>
                    <a:ext uri="{FF2B5EF4-FFF2-40B4-BE49-F238E27FC236}">
                      <a16:creationId xmlns:a16="http://schemas.microsoft.com/office/drawing/2014/main" id="{0DCEF701-FB47-4E1F-BA20-F5461B027BF9}"/>
                    </a:ext>
                  </a:extLst>
                </p:cNvPr>
                <p:cNvSpPr/>
                <p:nvPr/>
              </p:nvSpPr>
              <p:spPr>
                <a:xfrm>
                  <a:off x="2385494" y="4680097"/>
                  <a:ext cx="1753534" cy="885319"/>
                </a:xfrm>
                <a:custGeom>
                  <a:avLst/>
                  <a:gdLst>
                    <a:gd name="connsiteX0" fmla="*/ 0 w 1753534"/>
                    <a:gd name="connsiteY0" fmla="*/ 0 h 1052120"/>
                    <a:gd name="connsiteX1" fmla="*/ 1753534 w 1753534"/>
                    <a:gd name="connsiteY1" fmla="*/ 0 h 1052120"/>
                    <a:gd name="connsiteX2" fmla="*/ 1753534 w 1753534"/>
                    <a:gd name="connsiteY2" fmla="*/ 1052120 h 1052120"/>
                    <a:gd name="connsiteX3" fmla="*/ 0 w 1753534"/>
                    <a:gd name="connsiteY3" fmla="*/ 1052120 h 1052120"/>
                    <a:gd name="connsiteX4" fmla="*/ 0 w 1753534"/>
                    <a:gd name="connsiteY4" fmla="*/ 0 h 105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534" h="1052120">
                      <a:moveTo>
                        <a:pt x="0" y="0"/>
                      </a:moveTo>
                      <a:lnTo>
                        <a:pt x="1753534" y="0"/>
                      </a:lnTo>
                      <a:lnTo>
                        <a:pt x="1753534" y="1052120"/>
                      </a:lnTo>
                      <a:lnTo>
                        <a:pt x="0" y="1052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106680" rIns="106680" bIns="10668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hr-HR" sz="1500" b="1" kern="1200" dirty="0"/>
                    <a:t>5) </a:t>
                  </a:r>
                  <a:r>
                    <a:rPr lang="hr-HR" sz="1500" kern="1200" dirty="0"/>
                    <a:t>Odvajanje emisija signala od šuma </a:t>
                  </a:r>
                  <a:r>
                    <a:rPr lang="hr-HR" sz="1500" b="1" kern="1200" dirty="0"/>
                    <a:t>binarnom omotnicom</a:t>
                  </a:r>
                  <a:endParaRPr lang="en-US" sz="1500" b="1" kern="1200" dirty="0"/>
                </a:p>
              </p:txBody>
            </p:sp>
            <p:sp>
              <p:nvSpPr>
                <p:cNvPr id="22" name="Prostoručno: oblik 21">
                  <a:extLst>
                    <a:ext uri="{FF2B5EF4-FFF2-40B4-BE49-F238E27FC236}">
                      <a16:creationId xmlns:a16="http://schemas.microsoft.com/office/drawing/2014/main" id="{4168ADCE-0EA8-4FC3-A21C-34CF605D1A54}"/>
                    </a:ext>
                  </a:extLst>
                </p:cNvPr>
                <p:cNvSpPr/>
                <p:nvPr/>
              </p:nvSpPr>
              <p:spPr>
                <a:xfrm>
                  <a:off x="4139028" y="5095004"/>
                  <a:ext cx="1117908" cy="102608"/>
                </a:xfrm>
                <a:custGeom>
                  <a:avLst/>
                  <a:gdLst>
                    <a:gd name="connsiteX0" fmla="*/ 0 w 372712"/>
                    <a:gd name="connsiteY0" fmla="*/ 45720 h 91440"/>
                    <a:gd name="connsiteX1" fmla="*/ 372712 w 372712"/>
                    <a:gd name="connsiteY1" fmla="*/ 4572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2712" h="91440">
                      <a:moveTo>
                        <a:pt x="0" y="45720"/>
                      </a:moveTo>
                      <a:lnTo>
                        <a:pt x="372712" y="45720"/>
                      </a:lnTo>
                    </a:path>
                  </a:pathLst>
                </a:cu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spcFirstLastPara="0" vert="horz" wrap="square" lIns="188974" tIns="43703" rIns="188973" bIns="43704" numCol="1" spcCol="1270" anchor="ctr" anchorCtr="0">
                  <a:noAutofit/>
                </a:bodyPr>
                <a:lstStyle/>
                <a:p>
                  <a:pPr marL="0" lvl="0" indent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500" kern="1200" dirty="0"/>
                </a:p>
              </p:txBody>
            </p:sp>
            <p:sp>
              <p:nvSpPr>
                <p:cNvPr id="30" name="Prostoručno: oblik 29">
                  <a:extLst>
                    <a:ext uri="{FF2B5EF4-FFF2-40B4-BE49-F238E27FC236}">
                      <a16:creationId xmlns:a16="http://schemas.microsoft.com/office/drawing/2014/main" id="{12EC1B96-77D3-4085-9F5C-A0CE39BF44A3}"/>
                    </a:ext>
                  </a:extLst>
                </p:cNvPr>
                <p:cNvSpPr/>
                <p:nvPr/>
              </p:nvSpPr>
              <p:spPr>
                <a:xfrm>
                  <a:off x="5283808" y="1801249"/>
                  <a:ext cx="1753534" cy="685478"/>
                </a:xfrm>
                <a:custGeom>
                  <a:avLst/>
                  <a:gdLst>
                    <a:gd name="connsiteX0" fmla="*/ 0 w 1753534"/>
                    <a:gd name="connsiteY0" fmla="*/ 0 h 1052120"/>
                    <a:gd name="connsiteX1" fmla="*/ 1753534 w 1753534"/>
                    <a:gd name="connsiteY1" fmla="*/ 0 h 1052120"/>
                    <a:gd name="connsiteX2" fmla="*/ 1753534 w 1753534"/>
                    <a:gd name="connsiteY2" fmla="*/ 1052120 h 1052120"/>
                    <a:gd name="connsiteX3" fmla="*/ 0 w 1753534"/>
                    <a:gd name="connsiteY3" fmla="*/ 1052120 h 1052120"/>
                    <a:gd name="connsiteX4" fmla="*/ 0 w 1753534"/>
                    <a:gd name="connsiteY4" fmla="*/ 0 h 105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534" h="1052120">
                      <a:moveTo>
                        <a:pt x="0" y="0"/>
                      </a:moveTo>
                      <a:lnTo>
                        <a:pt x="1753534" y="0"/>
                      </a:lnTo>
                      <a:lnTo>
                        <a:pt x="1753534" y="1052120"/>
                      </a:lnTo>
                      <a:lnTo>
                        <a:pt x="0" y="1052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106680" rIns="106680" bIns="10668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hr-HR" sz="1500" b="1" kern="1200" dirty="0"/>
                    <a:t>9)</a:t>
                  </a:r>
                  <a:r>
                    <a:rPr lang="hr-HR" sz="1500" kern="1200" dirty="0"/>
                    <a:t> Izbacivanje </a:t>
                  </a:r>
                  <a:r>
                    <a:rPr lang="hr-HR" sz="1500" b="1" kern="1200" dirty="0"/>
                    <a:t>ekviliziranih emisija bez vrhova</a:t>
                  </a:r>
                  <a:endParaRPr lang="en-US" sz="1500" b="1" kern="1200" dirty="0"/>
                </a:p>
              </p:txBody>
            </p:sp>
          </p:grpSp>
          <p:sp>
            <p:nvSpPr>
              <p:cNvPr id="33" name="Prostoručno: oblik 32">
                <a:extLst>
                  <a:ext uri="{FF2B5EF4-FFF2-40B4-BE49-F238E27FC236}">
                    <a16:creationId xmlns:a16="http://schemas.microsoft.com/office/drawing/2014/main" id="{70D12907-DBBF-4CC2-B37C-84C7EAF4F69D}"/>
                  </a:ext>
                </a:extLst>
              </p:cNvPr>
              <p:cNvSpPr/>
              <p:nvPr/>
            </p:nvSpPr>
            <p:spPr>
              <a:xfrm rot="5400000">
                <a:off x="2404862" y="5187806"/>
                <a:ext cx="345727" cy="182145"/>
              </a:xfrm>
              <a:custGeom>
                <a:avLst/>
                <a:gdLst>
                  <a:gd name="connsiteX0" fmla="*/ 0 w 372712"/>
                  <a:gd name="connsiteY0" fmla="*/ 45720 h 91440"/>
                  <a:gd name="connsiteX1" fmla="*/ 372712 w 372712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2712" h="91440">
                    <a:moveTo>
                      <a:pt x="0" y="45720"/>
                    </a:moveTo>
                    <a:lnTo>
                      <a:pt x="372712" y="45720"/>
                    </a:lnTo>
                  </a:path>
                </a:pathLst>
              </a:cu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spcFirstLastPara="0" vert="horz" wrap="square" lIns="188974" tIns="43704" rIns="188973" bIns="43703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/>
              </a:p>
            </p:txBody>
          </p:sp>
          <p:sp>
            <p:nvSpPr>
              <p:cNvPr id="34" name="Prostoručno: oblik 33">
                <a:extLst>
                  <a:ext uri="{FF2B5EF4-FFF2-40B4-BE49-F238E27FC236}">
                    <a16:creationId xmlns:a16="http://schemas.microsoft.com/office/drawing/2014/main" id="{6EEA0AC6-CC3A-4118-AEAD-3BA121E4F6CC}"/>
                  </a:ext>
                </a:extLst>
              </p:cNvPr>
              <p:cNvSpPr/>
              <p:nvPr/>
            </p:nvSpPr>
            <p:spPr>
              <a:xfrm rot="5400000">
                <a:off x="2410098" y="4107000"/>
                <a:ext cx="300669" cy="91440"/>
              </a:xfrm>
              <a:custGeom>
                <a:avLst/>
                <a:gdLst>
                  <a:gd name="connsiteX0" fmla="*/ 0 w 372712"/>
                  <a:gd name="connsiteY0" fmla="*/ 45720 h 91440"/>
                  <a:gd name="connsiteX1" fmla="*/ 372712 w 372712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2712" h="91440">
                    <a:moveTo>
                      <a:pt x="0" y="45720"/>
                    </a:moveTo>
                    <a:lnTo>
                      <a:pt x="372712" y="45720"/>
                    </a:lnTo>
                  </a:path>
                </a:pathLst>
              </a:cu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spcFirstLastPara="0" vert="horz" wrap="square" lIns="188974" tIns="43704" rIns="188973" bIns="43703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/>
              </a:p>
            </p:txBody>
          </p:sp>
          <p:sp>
            <p:nvSpPr>
              <p:cNvPr id="35" name="Prostoručno: oblik 34">
                <a:extLst>
                  <a:ext uri="{FF2B5EF4-FFF2-40B4-BE49-F238E27FC236}">
                    <a16:creationId xmlns:a16="http://schemas.microsoft.com/office/drawing/2014/main" id="{BF5A123B-C730-43FA-9961-609705A92819}"/>
                  </a:ext>
                </a:extLst>
              </p:cNvPr>
              <p:cNvSpPr/>
              <p:nvPr/>
            </p:nvSpPr>
            <p:spPr>
              <a:xfrm rot="5400000">
                <a:off x="2397938" y="2966236"/>
                <a:ext cx="324986" cy="72141"/>
              </a:xfrm>
              <a:custGeom>
                <a:avLst/>
                <a:gdLst>
                  <a:gd name="connsiteX0" fmla="*/ 0 w 372712"/>
                  <a:gd name="connsiteY0" fmla="*/ 45720 h 91440"/>
                  <a:gd name="connsiteX1" fmla="*/ 372712 w 372712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2712" h="91440">
                    <a:moveTo>
                      <a:pt x="0" y="45720"/>
                    </a:moveTo>
                    <a:lnTo>
                      <a:pt x="372712" y="45720"/>
                    </a:lnTo>
                  </a:path>
                </a:pathLst>
              </a:cu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spcFirstLastPara="0" vert="horz" wrap="square" lIns="188974" tIns="43704" rIns="188973" bIns="43703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kern="1200"/>
              </a:p>
            </p:txBody>
          </p:sp>
        </p:grpSp>
        <p:sp>
          <p:nvSpPr>
            <p:cNvPr id="37" name="Prostoručno: oblik 36">
              <a:extLst>
                <a:ext uri="{FF2B5EF4-FFF2-40B4-BE49-F238E27FC236}">
                  <a16:creationId xmlns:a16="http://schemas.microsoft.com/office/drawing/2014/main" id="{FB5C9477-FE49-40D7-8635-F6585F04594F}"/>
                </a:ext>
              </a:extLst>
            </p:cNvPr>
            <p:cNvSpPr/>
            <p:nvPr/>
          </p:nvSpPr>
          <p:spPr>
            <a:xfrm>
              <a:off x="4190776" y="974795"/>
              <a:ext cx="1890562" cy="756248"/>
            </a:xfrm>
            <a:custGeom>
              <a:avLst/>
              <a:gdLst>
                <a:gd name="connsiteX0" fmla="*/ 0 w 1753534"/>
                <a:gd name="connsiteY0" fmla="*/ 0 h 1052120"/>
                <a:gd name="connsiteX1" fmla="*/ 1753534 w 1753534"/>
                <a:gd name="connsiteY1" fmla="*/ 0 h 1052120"/>
                <a:gd name="connsiteX2" fmla="*/ 1753534 w 1753534"/>
                <a:gd name="connsiteY2" fmla="*/ 1052120 h 1052120"/>
                <a:gd name="connsiteX3" fmla="*/ 0 w 1753534"/>
                <a:gd name="connsiteY3" fmla="*/ 1052120 h 1052120"/>
                <a:gd name="connsiteX4" fmla="*/ 0 w 1753534"/>
                <a:gd name="connsiteY4" fmla="*/ 0 h 10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3534" h="1052120">
                  <a:moveTo>
                    <a:pt x="0" y="0"/>
                  </a:moveTo>
                  <a:lnTo>
                    <a:pt x="1753534" y="0"/>
                  </a:lnTo>
                  <a:lnTo>
                    <a:pt x="1753534" y="1052120"/>
                  </a:lnTo>
                  <a:lnTo>
                    <a:pt x="0" y="1052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500" b="1" kern="1200" dirty="0"/>
                <a:t>10) </a:t>
              </a:r>
              <a:r>
                <a:rPr lang="hr-HR" sz="1500" kern="1200" dirty="0"/>
                <a:t>Izračun </a:t>
              </a:r>
              <a:r>
                <a:rPr lang="hr-HR" sz="1500" b="1" kern="1200" dirty="0"/>
                <a:t>amplitudnog spektra </a:t>
              </a:r>
              <a:r>
                <a:rPr lang="hr-HR" sz="1500" kern="1200" dirty="0"/>
                <a:t>emisije </a:t>
              </a:r>
              <a:endParaRPr lang="en-US" sz="1500" kern="1200" dirty="0"/>
            </a:p>
          </p:txBody>
        </p:sp>
        <p:sp>
          <p:nvSpPr>
            <p:cNvPr id="39" name="Prostoručno: oblik 38">
              <a:extLst>
                <a:ext uri="{FF2B5EF4-FFF2-40B4-BE49-F238E27FC236}">
                  <a16:creationId xmlns:a16="http://schemas.microsoft.com/office/drawing/2014/main" id="{958766B5-7373-466B-A550-48041D65944D}"/>
                </a:ext>
              </a:extLst>
            </p:cNvPr>
            <p:cNvSpPr/>
            <p:nvPr/>
          </p:nvSpPr>
          <p:spPr>
            <a:xfrm>
              <a:off x="4132683" y="3125126"/>
              <a:ext cx="1924914" cy="877259"/>
            </a:xfrm>
            <a:custGeom>
              <a:avLst/>
              <a:gdLst>
                <a:gd name="connsiteX0" fmla="*/ 0 w 1753534"/>
                <a:gd name="connsiteY0" fmla="*/ 0 h 1052120"/>
                <a:gd name="connsiteX1" fmla="*/ 1753534 w 1753534"/>
                <a:gd name="connsiteY1" fmla="*/ 0 h 1052120"/>
                <a:gd name="connsiteX2" fmla="*/ 1753534 w 1753534"/>
                <a:gd name="connsiteY2" fmla="*/ 1052120 h 1052120"/>
                <a:gd name="connsiteX3" fmla="*/ 0 w 1753534"/>
                <a:gd name="connsiteY3" fmla="*/ 1052120 h 1052120"/>
                <a:gd name="connsiteX4" fmla="*/ 0 w 1753534"/>
                <a:gd name="connsiteY4" fmla="*/ 0 h 10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3534" h="1052120">
                  <a:moveTo>
                    <a:pt x="0" y="0"/>
                  </a:moveTo>
                  <a:lnTo>
                    <a:pt x="1753534" y="0"/>
                  </a:lnTo>
                  <a:lnTo>
                    <a:pt x="1753534" y="1052120"/>
                  </a:lnTo>
                  <a:lnTo>
                    <a:pt x="0" y="1052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500" b="1" dirty="0"/>
                <a:t>8</a:t>
              </a:r>
              <a:r>
                <a:rPr lang="hr-HR" sz="1500" b="1" kern="1200" dirty="0"/>
                <a:t>)</a:t>
              </a:r>
              <a:r>
                <a:rPr lang="hr-HR" sz="1500" kern="1200" dirty="0"/>
                <a:t> </a:t>
              </a:r>
              <a:r>
                <a:rPr lang="hr-HR" sz="1500" b="1" kern="1200" dirty="0"/>
                <a:t>Ekvilizacija</a:t>
              </a:r>
              <a:r>
                <a:rPr lang="hr-HR" sz="1500" kern="1200" dirty="0"/>
                <a:t> sirovih emisija </a:t>
              </a:r>
              <a:r>
                <a:rPr lang="hr-HR" sz="1500" b="1" kern="1200" dirty="0"/>
                <a:t>konvolucijom</a:t>
              </a:r>
              <a:endParaRPr lang="en-US" sz="1500" b="1" kern="1200" dirty="0"/>
            </a:p>
          </p:txBody>
        </p:sp>
        <p:sp>
          <p:nvSpPr>
            <p:cNvPr id="40" name="Prostoručno: oblik 39">
              <a:extLst>
                <a:ext uri="{FF2B5EF4-FFF2-40B4-BE49-F238E27FC236}">
                  <a16:creationId xmlns:a16="http://schemas.microsoft.com/office/drawing/2014/main" id="{077411B0-B127-4C49-9CBB-D05D56C8F26C}"/>
                </a:ext>
              </a:extLst>
            </p:cNvPr>
            <p:cNvSpPr/>
            <p:nvPr/>
          </p:nvSpPr>
          <p:spPr>
            <a:xfrm rot="5400000">
              <a:off x="4937853" y="1835350"/>
              <a:ext cx="304080" cy="125498"/>
            </a:xfrm>
            <a:custGeom>
              <a:avLst/>
              <a:gdLst>
                <a:gd name="connsiteX0" fmla="*/ 0 w 372712"/>
                <a:gd name="connsiteY0" fmla="*/ 45720 h 91440"/>
                <a:gd name="connsiteX1" fmla="*/ 372712 w 37271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12" h="91440">
                  <a:moveTo>
                    <a:pt x="0" y="45720"/>
                  </a:moveTo>
                  <a:lnTo>
                    <a:pt x="372712" y="4572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spcFirstLastPara="0" vert="horz" wrap="square" lIns="188974" tIns="43704" rIns="188973" bIns="4370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1" name="Prostoručno: oblik 40">
              <a:extLst>
                <a:ext uri="{FF2B5EF4-FFF2-40B4-BE49-F238E27FC236}">
                  <a16:creationId xmlns:a16="http://schemas.microsoft.com/office/drawing/2014/main" id="{EFF3EEA7-422E-4A57-89B0-1EF8713B40AD}"/>
                </a:ext>
              </a:extLst>
            </p:cNvPr>
            <p:cNvSpPr/>
            <p:nvPr/>
          </p:nvSpPr>
          <p:spPr>
            <a:xfrm>
              <a:off x="4132683" y="4292012"/>
              <a:ext cx="1913081" cy="822873"/>
            </a:xfrm>
            <a:custGeom>
              <a:avLst/>
              <a:gdLst>
                <a:gd name="connsiteX0" fmla="*/ 0 w 1753534"/>
                <a:gd name="connsiteY0" fmla="*/ 0 h 1052120"/>
                <a:gd name="connsiteX1" fmla="*/ 1753534 w 1753534"/>
                <a:gd name="connsiteY1" fmla="*/ 0 h 1052120"/>
                <a:gd name="connsiteX2" fmla="*/ 1753534 w 1753534"/>
                <a:gd name="connsiteY2" fmla="*/ 1052120 h 1052120"/>
                <a:gd name="connsiteX3" fmla="*/ 0 w 1753534"/>
                <a:gd name="connsiteY3" fmla="*/ 1052120 h 1052120"/>
                <a:gd name="connsiteX4" fmla="*/ 0 w 1753534"/>
                <a:gd name="connsiteY4" fmla="*/ 0 h 10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3534" h="1052120">
                  <a:moveTo>
                    <a:pt x="0" y="0"/>
                  </a:moveTo>
                  <a:lnTo>
                    <a:pt x="1753534" y="0"/>
                  </a:lnTo>
                  <a:lnTo>
                    <a:pt x="1753534" y="1052120"/>
                  </a:lnTo>
                  <a:lnTo>
                    <a:pt x="0" y="1052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500" b="1" kern="1200" dirty="0"/>
                <a:t>7)</a:t>
              </a:r>
              <a:r>
                <a:rPr lang="hr-HR" sz="1500" kern="1200" dirty="0"/>
                <a:t> Izbacivanje </a:t>
              </a:r>
              <a:r>
                <a:rPr lang="hr-HR" sz="1500" b="1" kern="1200" dirty="0"/>
                <a:t>sirovih emisija bez vrhova</a:t>
              </a:r>
              <a:endParaRPr lang="en-US" sz="1500" b="1" kern="1200" dirty="0"/>
            </a:p>
          </p:txBody>
        </p:sp>
        <p:sp>
          <p:nvSpPr>
            <p:cNvPr id="42" name="Prostoručno: oblik 41">
              <a:extLst>
                <a:ext uri="{FF2B5EF4-FFF2-40B4-BE49-F238E27FC236}">
                  <a16:creationId xmlns:a16="http://schemas.microsoft.com/office/drawing/2014/main" id="{E773DD9B-E8D0-4938-95F7-A072DB0BB68B}"/>
                </a:ext>
              </a:extLst>
            </p:cNvPr>
            <p:cNvSpPr/>
            <p:nvPr/>
          </p:nvSpPr>
          <p:spPr>
            <a:xfrm>
              <a:off x="4121955" y="5400198"/>
              <a:ext cx="1935642" cy="1035200"/>
            </a:xfrm>
            <a:custGeom>
              <a:avLst/>
              <a:gdLst>
                <a:gd name="connsiteX0" fmla="*/ 0 w 1753534"/>
                <a:gd name="connsiteY0" fmla="*/ 0 h 1052120"/>
                <a:gd name="connsiteX1" fmla="*/ 1753534 w 1753534"/>
                <a:gd name="connsiteY1" fmla="*/ 0 h 1052120"/>
                <a:gd name="connsiteX2" fmla="*/ 1753534 w 1753534"/>
                <a:gd name="connsiteY2" fmla="*/ 1052120 h 1052120"/>
                <a:gd name="connsiteX3" fmla="*/ 0 w 1753534"/>
                <a:gd name="connsiteY3" fmla="*/ 1052120 h 1052120"/>
                <a:gd name="connsiteX4" fmla="*/ 0 w 1753534"/>
                <a:gd name="connsiteY4" fmla="*/ 0 h 10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3534" h="1052120">
                  <a:moveTo>
                    <a:pt x="0" y="0"/>
                  </a:moveTo>
                  <a:lnTo>
                    <a:pt x="1753534" y="0"/>
                  </a:lnTo>
                  <a:lnTo>
                    <a:pt x="1753534" y="1052120"/>
                  </a:lnTo>
                  <a:lnTo>
                    <a:pt x="0" y="1052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500" b="1" kern="1200" dirty="0"/>
                <a:t>6) </a:t>
              </a:r>
              <a:r>
                <a:rPr lang="hr-HR" sz="1500" kern="1200" dirty="0"/>
                <a:t>Izbacivanje </a:t>
              </a:r>
              <a:r>
                <a:rPr lang="hr-HR" sz="1500" b="1" kern="1200" dirty="0"/>
                <a:t>visoko frekvencijskih smetnji </a:t>
              </a:r>
              <a:endParaRPr lang="en-US" sz="1500" b="1" kern="1200" dirty="0"/>
            </a:p>
          </p:txBody>
        </p:sp>
        <p:sp>
          <p:nvSpPr>
            <p:cNvPr id="43" name="Prostoručno: oblik 42">
              <a:extLst>
                <a:ext uri="{FF2B5EF4-FFF2-40B4-BE49-F238E27FC236}">
                  <a16:creationId xmlns:a16="http://schemas.microsoft.com/office/drawing/2014/main" id="{2768F784-90C1-47F4-8BA4-6B1CF1BEAD80}"/>
                </a:ext>
              </a:extLst>
            </p:cNvPr>
            <p:cNvSpPr/>
            <p:nvPr/>
          </p:nvSpPr>
          <p:spPr>
            <a:xfrm rot="5400000">
              <a:off x="4925189" y="5177060"/>
              <a:ext cx="298495" cy="156408"/>
            </a:xfrm>
            <a:custGeom>
              <a:avLst/>
              <a:gdLst>
                <a:gd name="connsiteX0" fmla="*/ 0 w 372712"/>
                <a:gd name="connsiteY0" fmla="*/ 45720 h 91440"/>
                <a:gd name="connsiteX1" fmla="*/ 372712 w 37271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12" h="91440">
                  <a:moveTo>
                    <a:pt x="0" y="45720"/>
                  </a:moveTo>
                  <a:lnTo>
                    <a:pt x="372712" y="45720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spcFirstLastPara="0" vert="horz" wrap="square" lIns="188974" tIns="43704" rIns="188973" bIns="4370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4" name="Prostoručno: oblik 43">
              <a:extLst>
                <a:ext uri="{FF2B5EF4-FFF2-40B4-BE49-F238E27FC236}">
                  <a16:creationId xmlns:a16="http://schemas.microsoft.com/office/drawing/2014/main" id="{F88A74D2-52C6-4185-BAAC-6D5C6708372A}"/>
                </a:ext>
              </a:extLst>
            </p:cNvPr>
            <p:cNvSpPr/>
            <p:nvPr/>
          </p:nvSpPr>
          <p:spPr>
            <a:xfrm rot="5400000">
              <a:off x="4941797" y="4107001"/>
              <a:ext cx="300669" cy="91440"/>
            </a:xfrm>
            <a:custGeom>
              <a:avLst/>
              <a:gdLst>
                <a:gd name="connsiteX0" fmla="*/ 0 w 372712"/>
                <a:gd name="connsiteY0" fmla="*/ 45720 h 91440"/>
                <a:gd name="connsiteX1" fmla="*/ 372712 w 37271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12" h="91440">
                  <a:moveTo>
                    <a:pt x="0" y="45720"/>
                  </a:moveTo>
                  <a:lnTo>
                    <a:pt x="372712" y="45720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spcFirstLastPara="0" vert="horz" wrap="square" lIns="188974" tIns="43704" rIns="188973" bIns="4370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45" name="Prostoručno: oblik 44">
              <a:extLst>
                <a:ext uri="{FF2B5EF4-FFF2-40B4-BE49-F238E27FC236}">
                  <a16:creationId xmlns:a16="http://schemas.microsoft.com/office/drawing/2014/main" id="{415CD4FE-34A0-4331-96D9-7DB883F8AF55}"/>
                </a:ext>
              </a:extLst>
            </p:cNvPr>
            <p:cNvSpPr/>
            <p:nvPr/>
          </p:nvSpPr>
          <p:spPr>
            <a:xfrm rot="5400000">
              <a:off x="4927801" y="2954113"/>
              <a:ext cx="315929" cy="78706"/>
            </a:xfrm>
            <a:custGeom>
              <a:avLst/>
              <a:gdLst>
                <a:gd name="connsiteX0" fmla="*/ 0 w 372712"/>
                <a:gd name="connsiteY0" fmla="*/ 45720 h 91440"/>
                <a:gd name="connsiteX1" fmla="*/ 372712 w 37271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12" h="91440">
                  <a:moveTo>
                    <a:pt x="0" y="45720"/>
                  </a:moveTo>
                  <a:lnTo>
                    <a:pt x="372712" y="45720"/>
                  </a:lnTo>
                </a:path>
              </a:pathLst>
            </a:cu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spcFirstLastPara="0" vert="horz" wrap="square" lIns="188974" tIns="43704" rIns="188973" bIns="4370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pic>
        <p:nvPicPr>
          <p:cNvPr id="47" name="Slika 46">
            <a:extLst>
              <a:ext uri="{FF2B5EF4-FFF2-40B4-BE49-F238E27FC236}">
                <a16:creationId xmlns:a16="http://schemas.microsoft.com/office/drawing/2014/main" id="{4685257E-5A45-43AF-8934-974C355C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78" y="899718"/>
            <a:ext cx="2084588" cy="1397456"/>
          </a:xfrm>
          <a:prstGeom prst="rect">
            <a:avLst/>
          </a:prstGeom>
        </p:spPr>
      </p:pic>
      <p:pic>
        <p:nvPicPr>
          <p:cNvPr id="48" name="Slika 47">
            <a:extLst>
              <a:ext uri="{FF2B5EF4-FFF2-40B4-BE49-F238E27FC236}">
                <a16:creationId xmlns:a16="http://schemas.microsoft.com/office/drawing/2014/main" id="{38AD3375-AFAE-4A5D-8BE5-B0B5E3F6E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09" y="2413904"/>
            <a:ext cx="2065458" cy="1397457"/>
          </a:xfrm>
          <a:prstGeom prst="rect">
            <a:avLst/>
          </a:prstGeom>
        </p:spPr>
      </p:pic>
      <p:pic>
        <p:nvPicPr>
          <p:cNvPr id="49" name="Slika 48">
            <a:extLst>
              <a:ext uri="{FF2B5EF4-FFF2-40B4-BE49-F238E27FC236}">
                <a16:creationId xmlns:a16="http://schemas.microsoft.com/office/drawing/2014/main" id="{C8DDEAE5-117D-44CF-817B-95F2F12C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09" y="5384887"/>
            <a:ext cx="2065457" cy="1424546"/>
          </a:xfrm>
          <a:prstGeom prst="rect">
            <a:avLst/>
          </a:prstGeom>
        </p:spPr>
      </p:pic>
      <p:pic>
        <p:nvPicPr>
          <p:cNvPr id="51" name="Slika 50">
            <a:extLst>
              <a:ext uri="{FF2B5EF4-FFF2-40B4-BE49-F238E27FC236}">
                <a16:creationId xmlns:a16="http://schemas.microsoft.com/office/drawing/2014/main" id="{F7EFDECD-1AD0-43DB-8D3E-F5A057CF5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09" y="3951736"/>
            <a:ext cx="2065457" cy="1325563"/>
          </a:xfrm>
          <a:prstGeom prst="rect">
            <a:avLst/>
          </a:prstGeom>
        </p:spPr>
      </p:pic>
      <p:pic>
        <p:nvPicPr>
          <p:cNvPr id="52" name="Slika 51">
            <a:extLst>
              <a:ext uri="{FF2B5EF4-FFF2-40B4-BE49-F238E27FC236}">
                <a16:creationId xmlns:a16="http://schemas.microsoft.com/office/drawing/2014/main" id="{82BFA08E-FE59-477F-BB6A-B2D51A24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683" y="5330059"/>
            <a:ext cx="2084588" cy="1370532"/>
          </a:xfrm>
          <a:prstGeom prst="rect">
            <a:avLst/>
          </a:prstGeom>
        </p:spPr>
      </p:pic>
      <p:pic>
        <p:nvPicPr>
          <p:cNvPr id="53" name="Slika 52">
            <a:extLst>
              <a:ext uri="{FF2B5EF4-FFF2-40B4-BE49-F238E27FC236}">
                <a16:creationId xmlns:a16="http://schemas.microsoft.com/office/drawing/2014/main" id="{07454221-8DFC-40AF-A8D5-F09E7B7362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4683" y="2327840"/>
            <a:ext cx="2084588" cy="1483521"/>
          </a:xfrm>
          <a:prstGeom prst="rect">
            <a:avLst/>
          </a:prstGeom>
        </p:spPr>
      </p:pic>
      <p:pic>
        <p:nvPicPr>
          <p:cNvPr id="54" name="Slika 53">
            <a:extLst>
              <a:ext uri="{FF2B5EF4-FFF2-40B4-BE49-F238E27FC236}">
                <a16:creationId xmlns:a16="http://schemas.microsoft.com/office/drawing/2014/main" id="{E2B0445F-82BD-4533-A618-EA255ECE5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4683" y="899718"/>
            <a:ext cx="2084588" cy="1330505"/>
          </a:xfrm>
          <a:prstGeom prst="rect">
            <a:avLst/>
          </a:prstGeom>
        </p:spPr>
      </p:pic>
      <p:pic>
        <p:nvPicPr>
          <p:cNvPr id="55" name="Slika 54">
            <a:extLst>
              <a:ext uri="{FF2B5EF4-FFF2-40B4-BE49-F238E27FC236}">
                <a16:creationId xmlns:a16="http://schemas.microsoft.com/office/drawing/2014/main" id="{8832AEC7-03F5-4E4E-AB77-8770FAD09D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4683" y="3884481"/>
            <a:ext cx="2084587" cy="1341026"/>
          </a:xfrm>
          <a:prstGeom prst="rect">
            <a:avLst/>
          </a:prstGeom>
        </p:spPr>
      </p:pic>
      <p:cxnSp>
        <p:nvCxnSpPr>
          <p:cNvPr id="62" name="Poveznik: kutno 61">
            <a:extLst>
              <a:ext uri="{FF2B5EF4-FFF2-40B4-BE49-F238E27FC236}">
                <a16:creationId xmlns:a16="http://schemas.microsoft.com/office/drawing/2014/main" id="{F06016AE-3C73-450A-A640-C9EE68DB5FDF}"/>
              </a:ext>
            </a:extLst>
          </p:cNvPr>
          <p:cNvCxnSpPr>
            <a:cxnSpLocks/>
            <a:endCxn id="48" idx="3"/>
          </p:cNvCxnSpPr>
          <p:nvPr/>
        </p:nvCxnSpPr>
        <p:spPr>
          <a:xfrm rot="10800000">
            <a:off x="2912168" y="3112633"/>
            <a:ext cx="787225" cy="373100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Poveznik: kutno 63">
            <a:extLst>
              <a:ext uri="{FF2B5EF4-FFF2-40B4-BE49-F238E27FC236}">
                <a16:creationId xmlns:a16="http://schemas.microsoft.com/office/drawing/2014/main" id="{824600CE-ECF8-4873-BAE6-5DDD5BA1D1FF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2912166" y="4614519"/>
            <a:ext cx="806460" cy="169709"/>
          </a:xfrm>
          <a:prstGeom prst="bentConnector3">
            <a:avLst>
              <a:gd name="adj1" fmla="val 51206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Poveznik: kutno 66">
            <a:extLst>
              <a:ext uri="{FF2B5EF4-FFF2-40B4-BE49-F238E27FC236}">
                <a16:creationId xmlns:a16="http://schemas.microsoft.com/office/drawing/2014/main" id="{2A1F95A1-9D87-45A7-B75B-848AE41F3E3D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2912167" y="5977180"/>
            <a:ext cx="787227" cy="119979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Poveznik: kutno 75">
            <a:extLst>
              <a:ext uri="{FF2B5EF4-FFF2-40B4-BE49-F238E27FC236}">
                <a16:creationId xmlns:a16="http://schemas.microsoft.com/office/drawing/2014/main" id="{46D0A977-ECEE-4573-9DB6-B46E7A0C4321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>
            <a:off x="2912166" y="1598446"/>
            <a:ext cx="803216" cy="782334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Poveznik: kutno 79">
            <a:extLst>
              <a:ext uri="{FF2B5EF4-FFF2-40B4-BE49-F238E27FC236}">
                <a16:creationId xmlns:a16="http://schemas.microsoft.com/office/drawing/2014/main" id="{B448F4BC-030A-415B-9DA2-41D627A98F5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782244" y="1472570"/>
            <a:ext cx="682439" cy="92401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Poveznik: kutno 82">
            <a:extLst>
              <a:ext uri="{FF2B5EF4-FFF2-40B4-BE49-F238E27FC236}">
                <a16:creationId xmlns:a16="http://schemas.microsoft.com/office/drawing/2014/main" id="{F111BFCF-FFB0-4AB7-BEB2-65DBD2ACBDEB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8782244" y="3069601"/>
            <a:ext cx="682439" cy="581675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Poveznik: kutno 85">
            <a:extLst>
              <a:ext uri="{FF2B5EF4-FFF2-40B4-BE49-F238E27FC236}">
                <a16:creationId xmlns:a16="http://schemas.microsoft.com/office/drawing/2014/main" id="{8677FF50-097B-4C9B-826A-5F4D2AB19715}"/>
              </a:ext>
            </a:extLst>
          </p:cNvPr>
          <p:cNvCxnSpPr>
            <a:cxnSpLocks/>
          </p:cNvCxnSpPr>
          <p:nvPr/>
        </p:nvCxnSpPr>
        <p:spPr>
          <a:xfrm>
            <a:off x="8717096" y="4902313"/>
            <a:ext cx="737642" cy="71153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Poveznik: kutno 93">
            <a:extLst>
              <a:ext uri="{FF2B5EF4-FFF2-40B4-BE49-F238E27FC236}">
                <a16:creationId xmlns:a16="http://schemas.microsoft.com/office/drawing/2014/main" id="{7DBFFBE4-CA32-47A9-9260-8880281DD31F}"/>
              </a:ext>
            </a:extLst>
          </p:cNvPr>
          <p:cNvCxnSpPr>
            <a:cxnSpLocks/>
          </p:cNvCxnSpPr>
          <p:nvPr/>
        </p:nvCxnSpPr>
        <p:spPr>
          <a:xfrm>
            <a:off x="8807423" y="3657996"/>
            <a:ext cx="682442" cy="51105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8FB374F-491C-46DB-9938-C46F478B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174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455E31-07FF-4484-BAEF-679D30E7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49" y="979136"/>
            <a:ext cx="10698804" cy="46205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hr-HR" sz="1800" b="1" dirty="0"/>
              <a:t>Učitavanje </a:t>
            </a:r>
            <a:r>
              <a:rPr lang="hr-HR" sz="1800" dirty="0"/>
              <a:t>sirovih ultrazvučnih emisija </a:t>
            </a:r>
            <a:r>
              <a:rPr lang="hr-HR" sz="1800" b="1" dirty="0"/>
              <a:t>u vremenskoj domeni </a:t>
            </a:r>
            <a:r>
              <a:rPr lang="hr-HR" sz="1800" dirty="0"/>
              <a:t>tj. signala u varijable iz navedenih skupova podataka</a:t>
            </a:r>
          </a:p>
          <a:p>
            <a:pPr marL="342900" indent="-342900">
              <a:buFont typeface="+mj-lt"/>
              <a:buAutoNum type="arabicParenR"/>
            </a:pPr>
            <a:r>
              <a:rPr lang="hr-HR" sz="1800" b="1" dirty="0"/>
              <a:t>Izbacivanje</a:t>
            </a:r>
            <a:r>
              <a:rPr lang="hr-HR" sz="1800" dirty="0"/>
              <a:t> dijelova signala koje predstavljaju </a:t>
            </a:r>
            <a:r>
              <a:rPr lang="hr-HR" sz="1800" b="1" dirty="0"/>
              <a:t>nisko frekvencijske smetnje </a:t>
            </a:r>
            <a:r>
              <a:rPr lang="hr-HR" sz="1800" dirty="0"/>
              <a:t>definirane s maksimalnom amplitudom u frekvencijskom pojasu </a:t>
            </a:r>
            <a:r>
              <a:rPr lang="hr-HR" sz="1800" b="1" dirty="0"/>
              <a:t>0-120 </a:t>
            </a:r>
            <a:r>
              <a:rPr lang="hr-HR" sz="1800" b="1" dirty="0" err="1"/>
              <a:t>kHz</a:t>
            </a:r>
            <a:r>
              <a:rPr lang="hr-HR" sz="1800" b="1" dirty="0"/>
              <a:t> u amplitudnom spektru</a:t>
            </a:r>
          </a:p>
          <a:p>
            <a:pPr marL="342900" indent="-342900">
              <a:buFont typeface="+mj-lt"/>
              <a:buAutoNum type="arabicParenR"/>
            </a:pPr>
            <a:r>
              <a:rPr lang="hr-HR" sz="1800" b="1" dirty="0"/>
              <a:t>Postavljanje</a:t>
            </a:r>
            <a:r>
              <a:rPr lang="hr-HR" sz="1800" dirty="0"/>
              <a:t> amplituda </a:t>
            </a:r>
            <a:r>
              <a:rPr lang="hr-HR" sz="1800" b="1" dirty="0"/>
              <a:t>nižih frekvencija od 120kHz i viših od 800kHz </a:t>
            </a:r>
            <a:r>
              <a:rPr lang="hr-HR" sz="1800" dirty="0"/>
              <a:t>amplitudnog spektra potencijalnih emisija </a:t>
            </a:r>
            <a:r>
              <a:rPr lang="hr-HR" sz="1800" b="1" dirty="0"/>
              <a:t>u nula </a:t>
            </a:r>
            <a:r>
              <a:rPr lang="hr-HR" sz="1800" dirty="0"/>
              <a:t>konvolucijom s impulsnim odzivom određenog </a:t>
            </a:r>
            <a:r>
              <a:rPr lang="hr-HR" sz="1800" b="1" dirty="0" err="1"/>
              <a:t>bandpass</a:t>
            </a:r>
            <a:r>
              <a:rPr lang="hr-HR" sz="1800" dirty="0"/>
              <a:t> filtra</a:t>
            </a:r>
          </a:p>
          <a:p>
            <a:pPr marL="342900" indent="-342900">
              <a:buFont typeface="+mj-lt"/>
              <a:buAutoNum type="arabicParenR"/>
            </a:pPr>
            <a:endParaRPr lang="hr-HR" sz="1800" dirty="0"/>
          </a:p>
          <a:p>
            <a:pPr marL="0" indent="0">
              <a:buNone/>
            </a:pPr>
            <a:endParaRPr lang="hr-HR" sz="1800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7EE7E77-0B37-4A52-9412-131E563D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3616"/>
            <a:ext cx="3665313" cy="284699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D3398CD-313E-42EC-AD67-FC14CA3F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82" y="2944565"/>
            <a:ext cx="3593021" cy="2846990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5E1B189F-2B53-4D15-BE3D-BC036C7A4699}"/>
              </a:ext>
            </a:extLst>
          </p:cNvPr>
          <p:cNvGrpSpPr/>
          <p:nvPr/>
        </p:nvGrpSpPr>
        <p:grpSpPr>
          <a:xfrm>
            <a:off x="1879437" y="-178620"/>
            <a:ext cx="10515600" cy="1325563"/>
            <a:chOff x="1879437" y="-178620"/>
            <a:chExt cx="10515600" cy="1325563"/>
          </a:xfrm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A7D47589-A8A1-4E1A-A79E-8B08E674B049}"/>
                </a:ext>
              </a:extLst>
            </p:cNvPr>
            <p:cNvSpPr/>
            <p:nvPr/>
          </p:nvSpPr>
          <p:spPr>
            <a:xfrm>
              <a:off x="1879437" y="170119"/>
              <a:ext cx="7729757" cy="628084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r-HR" dirty="0"/>
            </a:p>
          </p:txBody>
        </p:sp>
        <p:sp>
          <p:nvSpPr>
            <p:cNvPr id="8" name="Naslov 1">
              <a:extLst>
                <a:ext uri="{FF2B5EF4-FFF2-40B4-BE49-F238E27FC236}">
                  <a16:creationId xmlns:a16="http://schemas.microsoft.com/office/drawing/2014/main" id="{F7CEDEA8-9CBB-41DE-BC65-D38ABD996911}"/>
                </a:ext>
              </a:extLst>
            </p:cNvPr>
            <p:cNvSpPr txBox="1">
              <a:spLocks/>
            </p:cNvSpPr>
            <p:nvPr/>
          </p:nvSpPr>
          <p:spPr>
            <a:xfrm>
              <a:off x="1879437" y="-17862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r-HR" dirty="0">
                  <a:solidFill>
                    <a:schemeClr val="bg1"/>
                  </a:solidFill>
                </a:rPr>
                <a:t>01</a:t>
              </a:r>
              <a:r>
                <a:rPr lang="hr-HR" dirty="0"/>
                <a:t> </a:t>
              </a:r>
              <a:r>
                <a:rPr lang="hr-HR" dirty="0" err="1">
                  <a:solidFill>
                    <a:schemeClr val="bg1"/>
                  </a:solidFill>
                </a:rPr>
                <a:t>Preprocessing</a:t>
              </a:r>
              <a:r>
                <a:rPr lang="hr-HR" dirty="0">
                  <a:solidFill>
                    <a:schemeClr val="bg1"/>
                  </a:solidFill>
                </a:rPr>
                <a:t> sirovih emisija </a:t>
              </a:r>
            </a:p>
          </p:txBody>
        </p:sp>
      </p:grpSp>
      <p:sp>
        <p:nvSpPr>
          <p:cNvPr id="10" name="TekstniOkvir 9">
            <a:extLst>
              <a:ext uri="{FF2B5EF4-FFF2-40B4-BE49-F238E27FC236}">
                <a16:creationId xmlns:a16="http://schemas.microsoft.com/office/drawing/2014/main" id="{494D7C7E-D53A-4A02-97A2-8201C9225B48}"/>
              </a:ext>
            </a:extLst>
          </p:cNvPr>
          <p:cNvSpPr txBox="1"/>
          <p:nvPr/>
        </p:nvSpPr>
        <p:spPr>
          <a:xfrm>
            <a:off x="2209659" y="5878864"/>
            <a:ext cx="285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2) </a:t>
            </a:r>
            <a:r>
              <a:rPr lang="hr-HR" dirty="0"/>
              <a:t>Amplitudni spektar </a:t>
            </a:r>
            <a:r>
              <a:rPr lang="hr-HR" b="1" dirty="0"/>
              <a:t>nisko frekvencijska smetnja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29BC7BE8-01F3-4627-B991-5687440D8BB5}"/>
              </a:ext>
            </a:extLst>
          </p:cNvPr>
          <p:cNvSpPr txBox="1"/>
          <p:nvPr/>
        </p:nvSpPr>
        <p:spPr>
          <a:xfrm>
            <a:off x="6096000" y="5878864"/>
            <a:ext cx="366531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3) </a:t>
            </a:r>
            <a:r>
              <a:rPr lang="hr-HR" dirty="0">
                <a:solidFill>
                  <a:srgbClr val="FFFF00"/>
                </a:solidFill>
              </a:rPr>
              <a:t>Originalni</a:t>
            </a:r>
            <a:r>
              <a:rPr lang="hr-HR" dirty="0">
                <a:solidFill>
                  <a:schemeClr val="bg1"/>
                </a:solidFill>
              </a:rPr>
              <a:t> i </a:t>
            </a:r>
            <a:r>
              <a:rPr lang="hr-HR" b="1" dirty="0">
                <a:solidFill>
                  <a:srgbClr val="FF0000"/>
                </a:solidFill>
              </a:rPr>
              <a:t>filtrirani</a:t>
            </a:r>
            <a:r>
              <a:rPr lang="hr-HR" dirty="0">
                <a:solidFill>
                  <a:schemeClr val="bg1"/>
                </a:solidFill>
              </a:rPr>
              <a:t> amplitudni spektar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54C3FDD-5FA7-4680-873D-334D9DF7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95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69E78F-0C68-465E-B211-07C26ED2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0" y="1253331"/>
            <a:ext cx="10679349" cy="4351338"/>
          </a:xfrm>
        </p:spPr>
        <p:txBody>
          <a:bodyPr/>
          <a:lstStyle/>
          <a:p>
            <a:pPr marL="342900" indent="-342900">
              <a:buFont typeface="+mj-lt"/>
              <a:buAutoNum type="arabicParenR" startAt="4"/>
            </a:pPr>
            <a:r>
              <a:rPr lang="hr-HR" sz="1800" dirty="0"/>
              <a:t>Računanje </a:t>
            </a:r>
            <a:r>
              <a:rPr lang="hr-HR" sz="1800" b="1" dirty="0"/>
              <a:t>omotnica (RMS algoritam)</a:t>
            </a:r>
            <a:r>
              <a:rPr lang="hr-HR" sz="1800" dirty="0"/>
              <a:t> potencijalnih emisija koje prate krivulju definiranu amplitudama signala u vremenskoj domeni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hr-HR" sz="1800" b="1" dirty="0"/>
              <a:t>Odvajanje signala na emisije </a:t>
            </a:r>
            <a:r>
              <a:rPr lang="hr-HR" sz="1800" dirty="0"/>
              <a:t>(izbacivanje šuma) pomoću stvorene </a:t>
            </a:r>
            <a:r>
              <a:rPr lang="hr-HR" sz="1800" b="1" dirty="0"/>
              <a:t>binarne omotnice </a:t>
            </a:r>
            <a:r>
              <a:rPr lang="hr-HR" sz="1800" dirty="0"/>
              <a:t>koja ima vrijednost jedan u trenutcima gdje je </a:t>
            </a:r>
            <a:r>
              <a:rPr lang="hr-HR" sz="1800" b="1" dirty="0"/>
              <a:t>amplituda signala veća od 0.5 </a:t>
            </a:r>
            <a:r>
              <a:rPr lang="hr-HR" sz="1800" b="1" dirty="0" err="1"/>
              <a:t>mV</a:t>
            </a:r>
            <a:r>
              <a:rPr lang="hr-HR" sz="1800" dirty="0"/>
              <a:t>, a na ostalim mjestima nula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hr-HR" sz="1800" b="1" dirty="0"/>
              <a:t>Izbacivanje emisija</a:t>
            </a:r>
            <a:r>
              <a:rPr lang="hr-HR" sz="1800" dirty="0"/>
              <a:t> koje predstavljaju </a:t>
            </a:r>
            <a:r>
              <a:rPr lang="hr-HR" sz="1800" b="1" dirty="0"/>
              <a:t>visoko frekvencijske smetnje </a:t>
            </a:r>
            <a:r>
              <a:rPr lang="hr-HR" sz="1800" dirty="0"/>
              <a:t>definirane s </a:t>
            </a:r>
            <a:r>
              <a:rPr lang="hr-HR" sz="1800" b="1" dirty="0"/>
              <a:t>trajanjem od 15 µs do 500 µs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EADBA60-1C8A-4011-9173-EA6CB628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64" y="2884798"/>
            <a:ext cx="3391053" cy="271071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2D6093BC-7C41-4010-84EC-C91917B8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7" y="2904963"/>
            <a:ext cx="3600066" cy="2806094"/>
          </a:xfrm>
          <a:prstGeom prst="rect">
            <a:avLst/>
          </a:prstGeom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14A38C05-3217-43C2-A940-7C5CCF45BCF1}"/>
              </a:ext>
            </a:extLst>
          </p:cNvPr>
          <p:cNvGrpSpPr/>
          <p:nvPr/>
        </p:nvGrpSpPr>
        <p:grpSpPr>
          <a:xfrm>
            <a:off x="1879437" y="-178620"/>
            <a:ext cx="10515600" cy="1325563"/>
            <a:chOff x="1879437" y="-178620"/>
            <a:chExt cx="10515600" cy="1325563"/>
          </a:xfrm>
        </p:grpSpPr>
        <p:sp>
          <p:nvSpPr>
            <p:cNvPr id="9" name="Pravokutnik 8">
              <a:extLst>
                <a:ext uri="{FF2B5EF4-FFF2-40B4-BE49-F238E27FC236}">
                  <a16:creationId xmlns:a16="http://schemas.microsoft.com/office/drawing/2014/main" id="{3F5CD0C3-726E-43F6-8D06-EA3E721BD9AF}"/>
                </a:ext>
              </a:extLst>
            </p:cNvPr>
            <p:cNvSpPr/>
            <p:nvPr/>
          </p:nvSpPr>
          <p:spPr>
            <a:xfrm>
              <a:off x="1879438" y="170119"/>
              <a:ext cx="7475480" cy="628084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r-HR" dirty="0"/>
            </a:p>
          </p:txBody>
        </p:sp>
        <p:sp>
          <p:nvSpPr>
            <p:cNvPr id="10" name="Naslov 1">
              <a:extLst>
                <a:ext uri="{FF2B5EF4-FFF2-40B4-BE49-F238E27FC236}">
                  <a16:creationId xmlns:a16="http://schemas.microsoft.com/office/drawing/2014/main" id="{33F0CE45-15FB-495A-84D4-418B8C6E8132}"/>
                </a:ext>
              </a:extLst>
            </p:cNvPr>
            <p:cNvSpPr txBox="1">
              <a:spLocks/>
            </p:cNvSpPr>
            <p:nvPr/>
          </p:nvSpPr>
          <p:spPr>
            <a:xfrm>
              <a:off x="1879437" y="-17862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r-HR" dirty="0">
                  <a:solidFill>
                    <a:schemeClr val="bg1"/>
                  </a:solidFill>
                </a:rPr>
                <a:t>01</a:t>
              </a:r>
              <a:r>
                <a:rPr lang="hr-HR" dirty="0"/>
                <a:t> </a:t>
              </a:r>
              <a:r>
                <a:rPr lang="hr-HR" dirty="0" err="1">
                  <a:solidFill>
                    <a:schemeClr val="bg1"/>
                  </a:solidFill>
                </a:rPr>
                <a:t>Preprocessing</a:t>
              </a:r>
              <a:r>
                <a:rPr lang="hr-HR" dirty="0">
                  <a:solidFill>
                    <a:schemeClr val="bg1"/>
                  </a:solidFill>
                </a:rPr>
                <a:t> sirovih emisija </a:t>
              </a:r>
            </a:p>
          </p:txBody>
        </p:sp>
      </p:grp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0C06EABB-604D-4416-8187-71A7C2B128F2}"/>
              </a:ext>
            </a:extLst>
          </p:cNvPr>
          <p:cNvSpPr txBox="1"/>
          <p:nvPr/>
        </p:nvSpPr>
        <p:spPr>
          <a:xfrm>
            <a:off x="1879437" y="5831638"/>
            <a:ext cx="273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4) </a:t>
            </a:r>
            <a:r>
              <a:rPr lang="hr-HR" b="1" dirty="0">
                <a:solidFill>
                  <a:srgbClr val="FF0000"/>
                </a:solidFill>
              </a:rPr>
              <a:t>RMS omotnica </a:t>
            </a:r>
            <a:r>
              <a:rPr lang="hr-HR" dirty="0"/>
              <a:t>nad </a:t>
            </a:r>
            <a:r>
              <a:rPr lang="hr-HR" dirty="0">
                <a:solidFill>
                  <a:srgbClr val="0070C0"/>
                </a:solidFill>
              </a:rPr>
              <a:t>emisijom</a:t>
            </a:r>
            <a:endParaRPr lang="hr-HR" b="1" dirty="0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61FE8875-3101-48A7-8406-B1B03EDACF46}"/>
              </a:ext>
            </a:extLst>
          </p:cNvPr>
          <p:cNvSpPr txBox="1"/>
          <p:nvPr/>
        </p:nvSpPr>
        <p:spPr>
          <a:xfrm>
            <a:off x="5850893" y="5693139"/>
            <a:ext cx="352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5) &amp; 6) </a:t>
            </a:r>
            <a:r>
              <a:rPr lang="hr-HR" b="1" dirty="0">
                <a:solidFill>
                  <a:srgbClr val="0070C0"/>
                </a:solidFill>
              </a:rPr>
              <a:t>binarna omotnica </a:t>
            </a:r>
            <a:r>
              <a:rPr lang="hr-HR" dirty="0"/>
              <a:t>nad </a:t>
            </a:r>
            <a:r>
              <a:rPr lang="hr-HR" dirty="0">
                <a:solidFill>
                  <a:srgbClr val="00B050"/>
                </a:solidFill>
              </a:rPr>
              <a:t>emisijom</a:t>
            </a:r>
            <a:r>
              <a:rPr lang="hr-HR" dirty="0"/>
              <a:t> </a:t>
            </a:r>
            <a:r>
              <a:rPr lang="hr-HR" b="1" dirty="0"/>
              <a:t>nisko frekvencijske smetnje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F1512C7-61F7-4574-B585-122D5851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656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D112FC-E16B-46D3-B3F9-247744C8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146942"/>
            <a:ext cx="10515600" cy="4351338"/>
          </a:xfrm>
        </p:spPr>
        <p:txBody>
          <a:bodyPr/>
          <a:lstStyle/>
          <a:p>
            <a:pPr marL="342900" indent="-342900">
              <a:buFont typeface="+mj-lt"/>
              <a:buAutoNum type="arabicParenR" startAt="7"/>
            </a:pPr>
            <a:r>
              <a:rPr lang="hr-HR" sz="2000" b="1" dirty="0"/>
              <a:t>Izbacivanje</a:t>
            </a:r>
            <a:r>
              <a:rPr lang="hr-HR" sz="2000" dirty="0"/>
              <a:t> sirovih emisija s </a:t>
            </a:r>
            <a:r>
              <a:rPr lang="hr-HR" sz="2000" b="1" dirty="0"/>
              <a:t>maksimalnom amplitudom ispod 5 </a:t>
            </a:r>
            <a:r>
              <a:rPr lang="hr-HR" sz="2000" b="1" dirty="0" err="1"/>
              <a:t>mV</a:t>
            </a:r>
            <a:r>
              <a:rPr lang="hr-HR" sz="2000" b="1" dirty="0"/>
              <a:t> </a:t>
            </a:r>
            <a:r>
              <a:rPr lang="hr-HR" sz="2000" dirty="0"/>
              <a:t>te zadržavanje </a:t>
            </a:r>
            <a:r>
              <a:rPr lang="hr-HR" sz="2000" b="1" dirty="0"/>
              <a:t>1024 točaka </a:t>
            </a:r>
            <a:r>
              <a:rPr lang="hr-HR" sz="2000" dirty="0"/>
              <a:t>oko maksimuma amplitude emisija </a:t>
            </a:r>
            <a:r>
              <a:rPr lang="hr-HR" sz="2000" b="1" dirty="0"/>
              <a:t>u vremenskoj domeni </a:t>
            </a:r>
          </a:p>
          <a:p>
            <a:pPr lvl="1"/>
            <a:r>
              <a:rPr lang="hr-HR" sz="2000" b="1" dirty="0"/>
              <a:t>Produljivanje</a:t>
            </a:r>
            <a:r>
              <a:rPr lang="hr-HR" sz="2000" dirty="0"/>
              <a:t> emisije nulama kod </a:t>
            </a:r>
            <a:r>
              <a:rPr lang="hr-HR" sz="2000" b="1" dirty="0"/>
              <a:t>manjka broja točaka </a:t>
            </a:r>
            <a:r>
              <a:rPr lang="hr-HR" sz="2000" dirty="0"/>
              <a:t>emisije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81D489F-A1F0-41EF-87C5-C409BBC8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32" y="2364755"/>
            <a:ext cx="4108334" cy="3346304"/>
          </a:xfrm>
          <a:prstGeom prst="rect">
            <a:avLst/>
          </a:prstGeom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185AED46-2DC7-4FF2-8010-C22D28B187D7}"/>
              </a:ext>
            </a:extLst>
          </p:cNvPr>
          <p:cNvGrpSpPr/>
          <p:nvPr/>
        </p:nvGrpSpPr>
        <p:grpSpPr>
          <a:xfrm>
            <a:off x="1879437" y="-178620"/>
            <a:ext cx="10515600" cy="1325563"/>
            <a:chOff x="1879437" y="-178620"/>
            <a:chExt cx="10515600" cy="1325563"/>
          </a:xfrm>
        </p:grpSpPr>
        <p:sp>
          <p:nvSpPr>
            <p:cNvPr id="9" name="Pravokutnik 8">
              <a:extLst>
                <a:ext uri="{FF2B5EF4-FFF2-40B4-BE49-F238E27FC236}">
                  <a16:creationId xmlns:a16="http://schemas.microsoft.com/office/drawing/2014/main" id="{F7B61239-06F1-40FE-B87F-D2B79397F5C2}"/>
                </a:ext>
              </a:extLst>
            </p:cNvPr>
            <p:cNvSpPr/>
            <p:nvPr/>
          </p:nvSpPr>
          <p:spPr>
            <a:xfrm>
              <a:off x="1879437" y="170119"/>
              <a:ext cx="7381295" cy="628084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r-HR" dirty="0"/>
            </a:p>
          </p:txBody>
        </p:sp>
        <p:sp>
          <p:nvSpPr>
            <p:cNvPr id="10" name="Naslov 1">
              <a:extLst>
                <a:ext uri="{FF2B5EF4-FFF2-40B4-BE49-F238E27FC236}">
                  <a16:creationId xmlns:a16="http://schemas.microsoft.com/office/drawing/2014/main" id="{E8EF925F-F371-4F53-886B-2E7552EEB244}"/>
                </a:ext>
              </a:extLst>
            </p:cNvPr>
            <p:cNvSpPr txBox="1">
              <a:spLocks/>
            </p:cNvSpPr>
            <p:nvPr/>
          </p:nvSpPr>
          <p:spPr>
            <a:xfrm>
              <a:off x="1879437" y="-17862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r-HR" dirty="0">
                  <a:solidFill>
                    <a:schemeClr val="bg1"/>
                  </a:solidFill>
                </a:rPr>
                <a:t>01</a:t>
              </a:r>
              <a:r>
                <a:rPr lang="hr-HR" dirty="0"/>
                <a:t> </a:t>
              </a:r>
              <a:r>
                <a:rPr lang="hr-HR" dirty="0" err="1">
                  <a:solidFill>
                    <a:schemeClr val="bg1"/>
                  </a:solidFill>
                </a:rPr>
                <a:t>Preprocessing</a:t>
              </a:r>
              <a:r>
                <a:rPr lang="hr-HR" dirty="0">
                  <a:solidFill>
                    <a:schemeClr val="bg1"/>
                  </a:solidFill>
                </a:rPr>
                <a:t> sirovih emisija </a:t>
              </a:r>
            </a:p>
          </p:txBody>
        </p:sp>
      </p:grp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BC3CDB1D-A7FF-4607-8655-DAAE11C28E82}"/>
              </a:ext>
            </a:extLst>
          </p:cNvPr>
          <p:cNvSpPr txBox="1"/>
          <p:nvPr/>
        </p:nvSpPr>
        <p:spPr>
          <a:xfrm>
            <a:off x="3865854" y="5847019"/>
            <a:ext cx="273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7) </a:t>
            </a:r>
            <a:r>
              <a:rPr lang="hr-HR" dirty="0"/>
              <a:t>Amplitudni spektar </a:t>
            </a:r>
            <a:r>
              <a:rPr lang="hr-HR" b="1" dirty="0"/>
              <a:t>emisije bez vrhova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3FCDF0C-66FC-4365-BCAD-2CF1DEC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326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78DA31-8360-4311-AA4D-BCA65E13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18" y="553511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arenR" startAt="8"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Ekvilizacija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sirovih ultrazvučnih emisija</a:t>
            </a:r>
            <a:endParaRPr lang="hr-HR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nvertiranje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frekvencijskog odziva senzora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normaliziranjem ga po amplitudu na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rezonantnoj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frekvenciji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Korekcijska funkcija 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Normalizacija korekcijske funkcije 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 vrijednosti 0 – 1 V te </a:t>
            </a:r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transformacija u dB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Kreiranje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filtra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koja aproksimira </a:t>
            </a: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normaliziranu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korekcijsku funkciju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Dobivanje </a:t>
            </a:r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normaliziranog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impulsnog odziva </a:t>
            </a:r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filtra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arenR" startAt="8"/>
            </a:pPr>
            <a:endParaRPr lang="hr-HR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304C674-4C5F-4345-B0F1-3DCD5E78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2" y="3026408"/>
            <a:ext cx="3472645" cy="274670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4C935F37-4BAF-498F-A605-E9A318CA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91" y="3009709"/>
            <a:ext cx="3592897" cy="276340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EED4A173-2C62-4628-95AB-E15D1C43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02" y="3009709"/>
            <a:ext cx="3419812" cy="2755833"/>
          </a:xfrm>
          <a:prstGeom prst="rect">
            <a:avLst/>
          </a:prstGeom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25490636-E518-4CA7-A360-69809A3E3A58}"/>
              </a:ext>
            </a:extLst>
          </p:cNvPr>
          <p:cNvGrpSpPr/>
          <p:nvPr/>
        </p:nvGrpSpPr>
        <p:grpSpPr>
          <a:xfrm>
            <a:off x="1830799" y="-314748"/>
            <a:ext cx="10515600" cy="1325563"/>
            <a:chOff x="1879437" y="-178620"/>
            <a:chExt cx="10515600" cy="1325563"/>
          </a:xfrm>
        </p:grpSpPr>
        <p:sp>
          <p:nvSpPr>
            <p:cNvPr id="11" name="Pravokutnik 10">
              <a:extLst>
                <a:ext uri="{FF2B5EF4-FFF2-40B4-BE49-F238E27FC236}">
                  <a16:creationId xmlns:a16="http://schemas.microsoft.com/office/drawing/2014/main" id="{D18B2572-0EB3-40E6-8083-16E51550F2EC}"/>
                </a:ext>
              </a:extLst>
            </p:cNvPr>
            <p:cNvSpPr/>
            <p:nvPr/>
          </p:nvSpPr>
          <p:spPr>
            <a:xfrm>
              <a:off x="1879438" y="170119"/>
              <a:ext cx="7284018" cy="628084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r-HR" dirty="0"/>
            </a:p>
          </p:txBody>
        </p:sp>
        <p:sp>
          <p:nvSpPr>
            <p:cNvPr id="12" name="Naslov 1">
              <a:extLst>
                <a:ext uri="{FF2B5EF4-FFF2-40B4-BE49-F238E27FC236}">
                  <a16:creationId xmlns:a16="http://schemas.microsoft.com/office/drawing/2014/main" id="{2EEE05FA-1474-4ABE-BB60-B77125C73AC7}"/>
                </a:ext>
              </a:extLst>
            </p:cNvPr>
            <p:cNvSpPr txBox="1">
              <a:spLocks/>
            </p:cNvSpPr>
            <p:nvPr/>
          </p:nvSpPr>
          <p:spPr>
            <a:xfrm>
              <a:off x="1879437" y="-17862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r-HR" dirty="0">
                  <a:solidFill>
                    <a:schemeClr val="bg1"/>
                  </a:solidFill>
                </a:rPr>
                <a:t>01</a:t>
              </a:r>
              <a:r>
                <a:rPr lang="hr-HR" dirty="0"/>
                <a:t> </a:t>
              </a:r>
              <a:r>
                <a:rPr lang="hr-HR" dirty="0" err="1">
                  <a:solidFill>
                    <a:schemeClr val="bg1"/>
                  </a:solidFill>
                </a:rPr>
                <a:t>Preprocessing</a:t>
              </a:r>
              <a:r>
                <a:rPr lang="hr-HR" dirty="0">
                  <a:solidFill>
                    <a:schemeClr val="bg1"/>
                  </a:solidFill>
                </a:rPr>
                <a:t> sirovih emisija </a:t>
              </a:r>
            </a:p>
          </p:txBody>
        </p:sp>
      </p:grp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99974A11-8708-40DC-A6E1-1023A229268C}"/>
              </a:ext>
            </a:extLst>
          </p:cNvPr>
          <p:cNvCxnSpPr/>
          <p:nvPr/>
        </p:nvCxnSpPr>
        <p:spPr>
          <a:xfrm>
            <a:off x="2295593" y="1595337"/>
            <a:ext cx="282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4F943B9-5029-49D5-8AFA-D90737DD1DD6}"/>
              </a:ext>
            </a:extLst>
          </p:cNvPr>
          <p:cNvSpPr txBox="1"/>
          <p:nvPr/>
        </p:nvSpPr>
        <p:spPr>
          <a:xfrm>
            <a:off x="586532" y="5837655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a)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</a:t>
            </a:r>
            <a:r>
              <a:rPr lang="hr-H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rekvencijskog odziva senzora </a:t>
            </a:r>
            <a:r>
              <a:rPr lang="hr-H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hr-H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hr-H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orekcijska funkcija</a:t>
            </a:r>
            <a:endParaRPr lang="hr-HR" b="1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FC307FB-8030-478D-ACC0-E75FB8AD1666}"/>
              </a:ext>
            </a:extLst>
          </p:cNvPr>
          <p:cNvSpPr txBox="1"/>
          <p:nvPr/>
        </p:nvSpPr>
        <p:spPr>
          <a:xfrm>
            <a:off x="4333921" y="5930828"/>
            <a:ext cx="359289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b) &amp; c) </a:t>
            </a:r>
            <a:r>
              <a:rPr lang="hr-HR" b="1" dirty="0">
                <a:solidFill>
                  <a:srgbClr val="FFFF00"/>
                </a:solidFill>
                <a:latin typeface="Times New Roman" panose="02020603050405020304" pitchFamily="18" charset="0"/>
              </a:rPr>
              <a:t>Normalizirana </a:t>
            </a:r>
            <a:r>
              <a:rPr lang="hr-HR" dirty="0">
                <a:solidFill>
                  <a:srgbClr val="FFFF00"/>
                </a:solidFill>
                <a:latin typeface="Times New Roman" panose="02020603050405020304" pitchFamily="18" charset="0"/>
              </a:rPr>
              <a:t>korekcijska funkcija</a:t>
            </a:r>
            <a:r>
              <a:rPr lang="hr-H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hr-H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filtar</a:t>
            </a:r>
            <a:r>
              <a:rPr lang="hr-H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8D66B99F-30EB-438E-948B-32FEE1A51F23}"/>
              </a:ext>
            </a:extLst>
          </p:cNvPr>
          <p:cNvSpPr txBox="1"/>
          <p:nvPr/>
        </p:nvSpPr>
        <p:spPr>
          <a:xfrm>
            <a:off x="8156122" y="5828987"/>
            <a:ext cx="344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d) </a:t>
            </a:r>
            <a:r>
              <a:rPr lang="hr-H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Normalizirani Impulsni odziv</a:t>
            </a:r>
            <a:endParaRPr lang="hr-HR" dirty="0">
              <a:solidFill>
                <a:srgbClr val="0070C0"/>
              </a:solidFill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612A14B-63B6-4113-AB7E-0E7C999B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E0F5-4AD9-48CD-91F9-22C1901F3842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9568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9944</TotalTime>
  <Words>1738</Words>
  <Application>Microsoft Office PowerPoint</Application>
  <PresentationFormat>Široki zaslon</PresentationFormat>
  <Paragraphs>228</Paragraphs>
  <Slides>26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Tema sustava Office</vt:lpstr>
      <vt:lpstr>Analiza značajki biljnih ultrazvučnih emisija</vt:lpstr>
      <vt:lpstr>Ciljevi</vt:lpstr>
      <vt:lpstr>Plan</vt:lpstr>
      <vt:lpstr>Metodologija</vt:lpstr>
      <vt:lpstr>01 Preprocessing sirovih emisija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Ostvareni rezultati</vt:lpstr>
      <vt:lpstr>Sljedeći koraci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Projekt</dc:title>
  <dc:creator>Renato Gracin</dc:creator>
  <cp:lastModifiedBy>Renato Gracin</cp:lastModifiedBy>
  <cp:revision>93</cp:revision>
  <dcterms:created xsi:type="dcterms:W3CDTF">2022-01-16T16:31:38Z</dcterms:created>
  <dcterms:modified xsi:type="dcterms:W3CDTF">2022-06-05T15:36:53Z</dcterms:modified>
</cp:coreProperties>
</file>