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351" r:id="rId2"/>
    <p:sldId id="454" r:id="rId3"/>
    <p:sldId id="455" r:id="rId4"/>
    <p:sldId id="456" r:id="rId5"/>
    <p:sldId id="457" r:id="rId6"/>
    <p:sldId id="403" r:id="rId7"/>
    <p:sldId id="458" r:id="rId8"/>
    <p:sldId id="459" r:id="rId9"/>
    <p:sldId id="460" r:id="rId10"/>
    <p:sldId id="461" r:id="rId11"/>
    <p:sldId id="467" r:id="rId12"/>
    <p:sldId id="468" r:id="rId13"/>
    <p:sldId id="469" r:id="rId14"/>
    <p:sldId id="470" r:id="rId15"/>
    <p:sldId id="471" r:id="rId16"/>
    <p:sldId id="462" r:id="rId17"/>
    <p:sldId id="463" r:id="rId18"/>
    <p:sldId id="464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507" r:id="rId55"/>
    <p:sldId id="508" r:id="rId56"/>
    <p:sldId id="509" r:id="rId57"/>
    <p:sldId id="510" r:id="rId58"/>
    <p:sldId id="511" r:id="rId59"/>
    <p:sldId id="512" r:id="rId60"/>
    <p:sldId id="513" r:id="rId61"/>
    <p:sldId id="514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22" r:id="rId70"/>
    <p:sldId id="523" r:id="rId71"/>
    <p:sldId id="524" r:id="rId72"/>
    <p:sldId id="525" r:id="rId73"/>
    <p:sldId id="526" r:id="rId74"/>
    <p:sldId id="527" r:id="rId75"/>
    <p:sldId id="528" r:id="rId76"/>
    <p:sldId id="529" r:id="rId77"/>
    <p:sldId id="530" r:id="rId78"/>
    <p:sldId id="531" r:id="rId79"/>
    <p:sldId id="532" r:id="rId80"/>
    <p:sldId id="533" r:id="rId81"/>
    <p:sldId id="534" r:id="rId82"/>
    <p:sldId id="535" r:id="rId83"/>
    <p:sldId id="536" r:id="rId84"/>
    <p:sldId id="537" r:id="rId85"/>
    <p:sldId id="538" r:id="rId86"/>
    <p:sldId id="452" r:id="rId87"/>
    <p:sldId id="453" r:id="rId8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CC"/>
    <a:srgbClr val="339933"/>
    <a:srgbClr val="008000"/>
    <a:srgbClr val="003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18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062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307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2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46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47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m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CONTROLE DE VERSÃO</a:t>
            </a:r>
            <a:r>
              <a:rPr lang="pt-BR" sz="2400" b="1" baseline="0" dirty="0" smtClean="0">
                <a:solidFill>
                  <a:schemeClr val="tx1"/>
                </a:solidFill>
              </a:rPr>
              <a:t> EM PROJETOS </a:t>
            </a:r>
            <a:r>
              <a:rPr lang="pt-BR" sz="2400" b="1" dirty="0" smtClean="0">
                <a:solidFill>
                  <a:schemeClr val="tx1"/>
                </a:solidFill>
              </a:rPr>
              <a:t>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1247775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35997" y="1367149"/>
            <a:ext cx="573881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DISCIPLINA: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QUALIDADE E GOVERNANÇA EM PROJETOS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83568" y="2672208"/>
            <a:ext cx="56268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 smtClean="0">
                <a:latin typeface="Calibri" panose="020F0502020204030204" pitchFamily="34" charset="0"/>
              </a:rPr>
              <a:t>15 </a:t>
            </a:r>
            <a:r>
              <a:rPr lang="pt-BR" sz="1800" b="1" dirty="0" smtClean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CONTROLE DE VERSÃO EM PROJETOS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256848"/>
            <a:ext cx="8866063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momentos de liberação de software para uso, ocorre o mesmo tipo de problema.</a:t>
            </a:r>
          </a:p>
          <a:p>
            <a:endParaRPr lang="pt-BR" dirty="0"/>
          </a:p>
          <a:p>
            <a:r>
              <a:rPr lang="pt-BR" dirty="0" smtClean="0"/>
              <a:t>Imagine que uma fábrica de software terminou um </a:t>
            </a:r>
            <a:r>
              <a:rPr lang="pt-BR" dirty="0" smtClean="0">
                <a:solidFill>
                  <a:srgbClr val="FFFF00"/>
                </a:solidFill>
              </a:rPr>
              <a:t>pacote de componentes</a:t>
            </a:r>
            <a:r>
              <a:rPr lang="pt-BR" dirty="0" smtClean="0"/>
              <a:t> e vai liberá-lo. Esse pacote foi testado, aprovado e </a:t>
            </a:r>
            <a:r>
              <a:rPr lang="pt-BR" dirty="0" smtClean="0">
                <a:solidFill>
                  <a:srgbClr val="FFFF00"/>
                </a:solidFill>
              </a:rPr>
              <a:t>está sendo criado um pacote de instalação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Ao mesmo tempo</a:t>
            </a:r>
            <a:r>
              <a:rPr lang="pt-BR" dirty="0" smtClean="0"/>
              <a:t>, a fábrica já está </a:t>
            </a:r>
            <a:r>
              <a:rPr lang="pt-BR" dirty="0" smtClean="0">
                <a:solidFill>
                  <a:srgbClr val="FFFF00"/>
                </a:solidFill>
              </a:rPr>
              <a:t>adaptando alguns componentes desse pacote </a:t>
            </a:r>
            <a:r>
              <a:rPr lang="pt-BR" dirty="0" smtClean="0"/>
              <a:t>para adequar evoluções que já estão sendo trabalhadas para atender a um projeto.</a:t>
            </a:r>
          </a:p>
          <a:p>
            <a:endParaRPr lang="pt-BR" dirty="0"/>
          </a:p>
          <a:p>
            <a:r>
              <a:rPr lang="pt-BR" dirty="0" smtClean="0"/>
              <a:t>E </a:t>
            </a:r>
            <a:r>
              <a:rPr lang="pt-BR" dirty="0" smtClean="0">
                <a:solidFill>
                  <a:srgbClr val="FFFF00"/>
                </a:solidFill>
              </a:rPr>
              <a:t>simultaneamente</a:t>
            </a:r>
            <a:r>
              <a:rPr lang="pt-BR" dirty="0" smtClean="0"/>
              <a:t>, pessoas </a:t>
            </a:r>
            <a:r>
              <a:rPr lang="pt-BR" dirty="0" smtClean="0">
                <a:solidFill>
                  <a:srgbClr val="FFFF00"/>
                </a:solidFill>
              </a:rPr>
              <a:t>estão testando componentes para liberá-los em seguida</a:t>
            </a:r>
            <a:r>
              <a:rPr lang="pt-BR" dirty="0" smtClean="0"/>
              <a:t>, só que esses componentes têm diferenças entre os componentes liberados e/ou os que estão na fabricação/adaptação.</a:t>
            </a:r>
          </a:p>
        </p:txBody>
      </p:sp>
    </p:spTree>
    <p:extLst>
      <p:ext uri="{BB962C8B-B14F-4D97-AF65-F5344CB8AC3E}">
        <p14:creationId xmlns:p14="http://schemas.microsoft.com/office/powerpoint/2010/main" val="13651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43824" y="2728293"/>
            <a:ext cx="3252512" cy="1544295"/>
          </a:xfrm>
          <a:prstGeom prst="wedgeRoundRectCallout">
            <a:avLst>
              <a:gd name="adj1" fmla="val -98880"/>
              <a:gd name="adj2" fmla="val -37244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560313" y="2960059"/>
            <a:ext cx="2964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O</a:t>
            </a:r>
            <a:r>
              <a:rPr lang="pt-BR" sz="2200" dirty="0" smtClean="0">
                <a:solidFill>
                  <a:schemeClr val="bg1"/>
                </a:solidFill>
              </a:rPr>
              <a:t>correm testes </a:t>
            </a:r>
            <a:r>
              <a:rPr lang="pt-BR" sz="2200" dirty="0" smtClean="0">
                <a:solidFill>
                  <a:srgbClr val="FFFF00"/>
                </a:solidFill>
              </a:rPr>
              <a:t>dentro da fábrica de software </a:t>
            </a:r>
            <a:r>
              <a:rPr lang="pt-BR" sz="2200" dirty="0" smtClean="0">
                <a:solidFill>
                  <a:schemeClr val="bg1"/>
                </a:solidFill>
              </a:rPr>
              <a:t>e/ou fábrica </a:t>
            </a:r>
            <a:r>
              <a:rPr lang="pt-BR" sz="2200" dirty="0">
                <a:solidFill>
                  <a:schemeClr val="bg1"/>
                </a:solidFill>
              </a:rPr>
              <a:t>de testes.</a:t>
            </a:r>
          </a:p>
        </p:txBody>
      </p:sp>
    </p:spTree>
    <p:extLst>
      <p:ext uri="{BB962C8B-B14F-4D97-AF65-F5344CB8AC3E}">
        <p14:creationId xmlns:p14="http://schemas.microsoft.com/office/powerpoint/2010/main" val="1337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23" name="Texto explicativo retangular com cantos arredondados 22"/>
          <p:cNvSpPr/>
          <p:nvPr/>
        </p:nvSpPr>
        <p:spPr>
          <a:xfrm>
            <a:off x="4343824" y="2060848"/>
            <a:ext cx="4692672" cy="4797151"/>
          </a:xfrm>
          <a:prstGeom prst="wedgeRoundRectCallout">
            <a:avLst>
              <a:gd name="adj1" fmla="val -77110"/>
              <a:gd name="adj2" fmla="val -15514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524817" y="2247830"/>
            <a:ext cx="458368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O </a:t>
            </a:r>
            <a:r>
              <a:rPr lang="pt-BR" sz="2200" dirty="0">
                <a:solidFill>
                  <a:schemeClr val="bg1"/>
                </a:solidFill>
              </a:rPr>
              <a:t>foco na versão beta é reduzir impactos aos usuários, geralmente incorporando testes de utilização pelo cliente/consumidor do produto. Essa é a </a:t>
            </a:r>
            <a:r>
              <a:rPr lang="pt-BR" sz="2200" dirty="0">
                <a:solidFill>
                  <a:srgbClr val="FFFF00"/>
                </a:solidFill>
              </a:rPr>
              <a:t>primeira divulgação fora dos limites da organização </a:t>
            </a:r>
            <a:r>
              <a:rPr lang="pt-BR" sz="2200" dirty="0">
                <a:solidFill>
                  <a:schemeClr val="bg1"/>
                </a:solidFill>
              </a:rPr>
              <a:t>que o desenvolve.</a:t>
            </a:r>
          </a:p>
          <a:p>
            <a:r>
              <a:rPr lang="pt-BR" sz="2200" dirty="0">
                <a:solidFill>
                  <a:schemeClr val="bg1"/>
                </a:solidFill>
              </a:rPr>
              <a:t>Os usuários de versões beta são chamados </a:t>
            </a:r>
            <a:r>
              <a:rPr lang="pt-BR" sz="2200" dirty="0">
                <a:solidFill>
                  <a:srgbClr val="FFFF00"/>
                </a:solidFill>
              </a:rPr>
              <a:t>beta </a:t>
            </a:r>
            <a:r>
              <a:rPr lang="pt-BR" sz="2200" dirty="0" err="1">
                <a:solidFill>
                  <a:srgbClr val="FFFF00"/>
                </a:solidFill>
              </a:rPr>
              <a:t>testers</a:t>
            </a:r>
            <a:r>
              <a:rPr lang="pt-BR" sz="2200" dirty="0">
                <a:solidFill>
                  <a:schemeClr val="bg1"/>
                </a:solidFill>
              </a:rPr>
              <a:t> ("testadores beta"). Geralmente este grupo compõe-se de </a:t>
            </a:r>
            <a:r>
              <a:rPr lang="pt-BR" sz="2200" dirty="0">
                <a:solidFill>
                  <a:srgbClr val="FFFF00"/>
                </a:solidFill>
              </a:rPr>
              <a:t>consumidores selecionados que aceitam participar dos testes</a:t>
            </a:r>
            <a:r>
              <a:rPr lang="pt-BR" sz="2200" dirty="0">
                <a:solidFill>
                  <a:schemeClr val="bg1"/>
                </a:solidFill>
              </a:rPr>
              <a:t>, podendo ganhar algum incentivo por essa colaboração.</a:t>
            </a:r>
          </a:p>
        </p:txBody>
      </p:sp>
    </p:spTree>
    <p:extLst>
      <p:ext uri="{BB962C8B-B14F-4D97-AF65-F5344CB8AC3E}">
        <p14:creationId xmlns:p14="http://schemas.microsoft.com/office/powerpoint/2010/main" val="4784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00673" y="2258580"/>
            <a:ext cx="4692672" cy="3978731"/>
          </a:xfrm>
          <a:prstGeom prst="wedgeRoundRectCallout">
            <a:avLst>
              <a:gd name="adj1" fmla="val -69549"/>
              <a:gd name="adj2" fmla="val 709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355165" y="2533650"/>
            <a:ext cx="45836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Refere-se </a:t>
            </a:r>
            <a:r>
              <a:rPr lang="pt-BR" sz="2200" dirty="0">
                <a:solidFill>
                  <a:schemeClr val="bg1"/>
                </a:solidFill>
              </a:rPr>
              <a:t>a uma </a:t>
            </a:r>
            <a:r>
              <a:rPr lang="pt-BR" sz="2200" dirty="0">
                <a:solidFill>
                  <a:srgbClr val="FFFF00"/>
                </a:solidFill>
              </a:rPr>
              <a:t>versão com potencial para ser o produto final</a:t>
            </a:r>
            <a:r>
              <a:rPr lang="pt-BR" sz="2200" dirty="0">
                <a:solidFill>
                  <a:schemeClr val="bg1"/>
                </a:solidFill>
              </a:rPr>
              <a:t>, pronta para ser lançada a menos que surja alguma falha de grande impacto. </a:t>
            </a:r>
            <a:endParaRPr lang="pt-BR" sz="2200" dirty="0" smtClean="0">
              <a:solidFill>
                <a:schemeClr val="bg1"/>
              </a:solidFill>
            </a:endParaRPr>
          </a:p>
          <a:p>
            <a:r>
              <a:rPr lang="pt-BR" sz="2200" dirty="0" smtClean="0">
                <a:solidFill>
                  <a:schemeClr val="bg1"/>
                </a:solidFill>
              </a:rPr>
              <a:t>Ela aguarda uma confirmação de data para empacotamento e liberação para comercialização.</a:t>
            </a:r>
          </a:p>
          <a:p>
            <a:r>
              <a:rPr lang="pt-BR" sz="2200" dirty="0" smtClean="0">
                <a:solidFill>
                  <a:srgbClr val="FFFF00"/>
                </a:solidFill>
              </a:rPr>
              <a:t>Podem ser selecionadas partes do produto para um lançamento definitivo</a:t>
            </a:r>
            <a:r>
              <a:rPr lang="pt-BR" sz="2200" dirty="0" smtClean="0">
                <a:solidFill>
                  <a:schemeClr val="bg1"/>
                </a:solidFill>
              </a:rPr>
              <a:t>.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</p:spTree>
    <p:extLst>
      <p:ext uri="{BB962C8B-B14F-4D97-AF65-F5344CB8AC3E}">
        <p14:creationId xmlns:p14="http://schemas.microsoft.com/office/powerpoint/2010/main" val="5819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Marketing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00673" y="3275078"/>
            <a:ext cx="4692672" cy="2370030"/>
          </a:xfrm>
          <a:prstGeom prst="wedgeRoundRectCallout">
            <a:avLst>
              <a:gd name="adj1" fmla="val -61988"/>
              <a:gd name="adj2" fmla="val 2672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383398" y="3465582"/>
            <a:ext cx="45836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</a:rPr>
              <a:t>Versão empacotada para o mercado</a:t>
            </a:r>
            <a:r>
              <a:rPr lang="pt-BR" sz="2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pt-BR" sz="2200" dirty="0" smtClean="0">
                <a:solidFill>
                  <a:schemeClr val="bg1"/>
                </a:solidFill>
              </a:rPr>
              <a:t>Contém os </a:t>
            </a:r>
            <a:r>
              <a:rPr lang="pt-BR" sz="2200" dirty="0" smtClean="0">
                <a:solidFill>
                  <a:srgbClr val="FFFF00"/>
                </a:solidFill>
              </a:rPr>
              <a:t>componentes de software definitivos</a:t>
            </a:r>
            <a:r>
              <a:rPr lang="pt-BR" sz="2200" dirty="0" smtClean="0">
                <a:solidFill>
                  <a:schemeClr val="bg1"/>
                </a:solidFill>
              </a:rPr>
              <a:t> que compõem a versão que se será reproduzida (manufaturada) e distribuída em massa (com comercialização cobrada ou livre uso).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</p:spTree>
    <p:extLst>
      <p:ext uri="{BB962C8B-B14F-4D97-AF65-F5344CB8AC3E}">
        <p14:creationId xmlns:p14="http://schemas.microsoft.com/office/powerpoint/2010/main" val="38802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Marketing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23" name="Texto explicativo retangular com cantos arredondados 22"/>
          <p:cNvSpPr/>
          <p:nvPr/>
        </p:nvSpPr>
        <p:spPr>
          <a:xfrm>
            <a:off x="4300673" y="1916832"/>
            <a:ext cx="4692672" cy="4824536"/>
          </a:xfrm>
          <a:prstGeom prst="wedgeRoundRectCallout">
            <a:avLst>
              <a:gd name="adj1" fmla="val -55880"/>
              <a:gd name="adj2" fmla="val 25897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452809" y="2060848"/>
            <a:ext cx="458368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O </a:t>
            </a:r>
            <a:r>
              <a:rPr lang="pt-BR" sz="2200" dirty="0" smtClean="0">
                <a:solidFill>
                  <a:srgbClr val="FFFF00"/>
                </a:solidFill>
              </a:rPr>
              <a:t>produto</a:t>
            </a:r>
            <a:r>
              <a:rPr lang="pt-BR" sz="2200" dirty="0" smtClean="0">
                <a:solidFill>
                  <a:schemeClr val="bg1"/>
                </a:solidFill>
              </a:rPr>
              <a:t> </a:t>
            </a:r>
            <a:r>
              <a:rPr lang="pt-BR" sz="2200" dirty="0">
                <a:solidFill>
                  <a:schemeClr val="bg1"/>
                </a:solidFill>
              </a:rPr>
              <a:t>é considerado </a:t>
            </a:r>
            <a:r>
              <a:rPr lang="pt-BR" sz="2200" dirty="0">
                <a:solidFill>
                  <a:srgbClr val="FFFF00"/>
                </a:solidFill>
              </a:rPr>
              <a:t>"vivo“ </a:t>
            </a:r>
            <a:r>
              <a:rPr lang="pt-BR" sz="2200" dirty="0">
                <a:solidFill>
                  <a:schemeClr val="bg1"/>
                </a:solidFill>
              </a:rPr>
              <a:t>e entra em fase de manutenção ou sustentação que inclui o suporte e atualizações </a:t>
            </a:r>
            <a:r>
              <a:rPr lang="pt-BR" sz="2200" dirty="0" smtClean="0">
                <a:solidFill>
                  <a:schemeClr val="bg1"/>
                </a:solidFill>
              </a:rPr>
              <a:t>para </a:t>
            </a:r>
            <a:r>
              <a:rPr lang="pt-BR" sz="2200" dirty="0">
                <a:solidFill>
                  <a:srgbClr val="FFFF00"/>
                </a:solidFill>
              </a:rPr>
              <a:t>ajustes (manutenção </a:t>
            </a:r>
            <a:r>
              <a:rPr lang="pt-BR" sz="2200" dirty="0" smtClean="0">
                <a:solidFill>
                  <a:srgbClr val="FFFF00"/>
                </a:solidFill>
              </a:rPr>
              <a:t>corretiva para eliminar falhas, </a:t>
            </a:r>
            <a:r>
              <a:rPr lang="pt-BR" sz="2200" dirty="0" smtClean="0">
                <a:solidFill>
                  <a:schemeClr val="bg1"/>
                </a:solidFill>
              </a:rPr>
              <a:t>manutenção </a:t>
            </a:r>
            <a:r>
              <a:rPr lang="pt-BR" sz="2200" dirty="0">
                <a:solidFill>
                  <a:srgbClr val="FFFF00"/>
                </a:solidFill>
              </a:rPr>
              <a:t>adaptativa para ajuste a uma mudança em regra de </a:t>
            </a:r>
            <a:r>
              <a:rPr lang="pt-BR" sz="2200" dirty="0" smtClean="0">
                <a:solidFill>
                  <a:srgbClr val="FFFF00"/>
                </a:solidFill>
              </a:rPr>
              <a:t>negócio,</a:t>
            </a:r>
            <a:r>
              <a:rPr lang="pt-BR" sz="2200" dirty="0" smtClean="0">
                <a:solidFill>
                  <a:schemeClr val="bg1"/>
                </a:solidFill>
              </a:rPr>
              <a:t> manutenção </a:t>
            </a:r>
            <a:r>
              <a:rPr lang="pt-BR" sz="2200" dirty="0" smtClean="0">
                <a:solidFill>
                  <a:srgbClr val="FFFF00"/>
                </a:solidFill>
              </a:rPr>
              <a:t>evolutiva </a:t>
            </a:r>
            <a:r>
              <a:rPr lang="pt-BR" sz="2200" dirty="0">
                <a:solidFill>
                  <a:srgbClr val="FFFF00"/>
                </a:solidFill>
              </a:rPr>
              <a:t>para gerar inovação </a:t>
            </a:r>
            <a:r>
              <a:rPr lang="pt-BR" sz="2200" dirty="0" smtClean="0">
                <a:solidFill>
                  <a:srgbClr val="FFFF00"/>
                </a:solidFill>
              </a:rPr>
              <a:t>proativa em funcionalidades </a:t>
            </a:r>
            <a:r>
              <a:rPr lang="pt-BR" sz="2200" dirty="0" smtClean="0">
                <a:solidFill>
                  <a:schemeClr val="bg1"/>
                </a:solidFill>
              </a:rPr>
              <a:t>ou manutenção </a:t>
            </a:r>
            <a:r>
              <a:rPr lang="pt-BR" sz="2200" dirty="0" smtClean="0">
                <a:solidFill>
                  <a:srgbClr val="FFFF00"/>
                </a:solidFill>
              </a:rPr>
              <a:t>perfectiva para ajustar aspectos não funcionais </a:t>
            </a:r>
            <a:r>
              <a:rPr lang="pt-BR" sz="2200" dirty="0" smtClean="0">
                <a:solidFill>
                  <a:schemeClr val="bg1"/>
                </a:solidFill>
              </a:rPr>
              <a:t>à perfeição como o desempenho, visual e usabilidade.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7282" y="162880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Entra em campo o gerenciamento de mudanças e versões de software.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1" y="2352074"/>
            <a:ext cx="5292631" cy="41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412776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processo de gerenciamento de mudanças deve cumprir os passos:</a:t>
            </a:r>
          </a:p>
        </p:txBody>
      </p:sp>
      <p:sp>
        <p:nvSpPr>
          <p:cNvPr id="2" name="Elipse 1"/>
          <p:cNvSpPr/>
          <p:nvPr/>
        </p:nvSpPr>
        <p:spPr>
          <a:xfrm>
            <a:off x="467544" y="2564904"/>
            <a:ext cx="360040" cy="360040"/>
          </a:xfrm>
          <a:prstGeom prst="ellipse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835696" y="2348880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Definir a mudança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6" name="Conector de seta reta 5"/>
          <p:cNvCxnSpPr>
            <a:stCxn id="2" idx="6"/>
            <a:endCxn id="3" idx="1"/>
          </p:cNvCxnSpPr>
          <p:nvPr/>
        </p:nvCxnSpPr>
        <p:spPr>
          <a:xfrm>
            <a:off x="827584" y="2744924"/>
            <a:ext cx="1008112" cy="0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4572000" y="2353138"/>
            <a:ext cx="1728192" cy="1075862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Estimar impactos no custo, prazo, risco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3567277" y="2744924"/>
            <a:ext cx="1008112" cy="0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7092280" y="3573016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Avaliar a viabilidade e prioridade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1" name="Conector angulado 10"/>
          <p:cNvCxnSpPr>
            <a:stCxn id="8" idx="3"/>
            <a:endCxn id="10" idx="0"/>
          </p:cNvCxnSpPr>
          <p:nvPr/>
        </p:nvCxnSpPr>
        <p:spPr>
          <a:xfrm>
            <a:off x="6300192" y="2891069"/>
            <a:ext cx="1656184" cy="681947"/>
          </a:xfrm>
          <a:prstGeom prst="bentConnector2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com Único Canto Aparado e Arredondado 11"/>
          <p:cNvSpPr/>
          <p:nvPr/>
        </p:nvSpPr>
        <p:spPr>
          <a:xfrm>
            <a:off x="3599378" y="3791803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Métrica de estimativa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4788024" y="3429000"/>
            <a:ext cx="288032" cy="378042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7092280" y="4923166"/>
            <a:ext cx="1728192" cy="160217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Aprovar alterações com patrocinadores e comitê de especialistas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7" name="Conector de seta reta 16"/>
          <p:cNvCxnSpPr>
            <a:stCxn id="10" idx="2"/>
            <a:endCxn id="16" idx="0"/>
          </p:cNvCxnSpPr>
          <p:nvPr/>
        </p:nvCxnSpPr>
        <p:spPr>
          <a:xfrm>
            <a:off x="7956376" y="4365104"/>
            <a:ext cx="0" cy="558062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4439430" y="5635149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Atualizar o plano de projeto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20" name="Conector angulado 19"/>
          <p:cNvCxnSpPr>
            <a:stCxn id="16" idx="1"/>
            <a:endCxn id="19" idx="3"/>
          </p:cNvCxnSpPr>
          <p:nvPr/>
        </p:nvCxnSpPr>
        <p:spPr>
          <a:xfrm rot="10800000" flipV="1">
            <a:off x="6167622" y="5724255"/>
            <a:ext cx="924658" cy="306938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>
          <a:xfrm>
            <a:off x="1475656" y="5229200"/>
            <a:ext cx="1728192" cy="1054021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Executar atividades apontando os resultados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25" name="Conector angulado 24"/>
          <p:cNvCxnSpPr>
            <a:stCxn id="19" idx="1"/>
            <a:endCxn id="23" idx="3"/>
          </p:cNvCxnSpPr>
          <p:nvPr/>
        </p:nvCxnSpPr>
        <p:spPr>
          <a:xfrm rot="10800000">
            <a:off x="3203848" y="5756211"/>
            <a:ext cx="1235582" cy="274982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467544" y="5455129"/>
            <a:ext cx="360040" cy="360040"/>
          </a:xfrm>
          <a:prstGeom prst="ellipse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35784" y="5530880"/>
            <a:ext cx="207640" cy="207640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angulado 28"/>
          <p:cNvCxnSpPr>
            <a:stCxn id="23" idx="1"/>
            <a:endCxn id="26" idx="6"/>
          </p:cNvCxnSpPr>
          <p:nvPr/>
        </p:nvCxnSpPr>
        <p:spPr>
          <a:xfrm rot="10800000">
            <a:off x="827584" y="5635149"/>
            <a:ext cx="648072" cy="121062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com Único Canto Aparado e Arredondado 35"/>
          <p:cNvSpPr/>
          <p:nvPr/>
        </p:nvSpPr>
        <p:spPr>
          <a:xfrm>
            <a:off x="1726134" y="3543249"/>
            <a:ext cx="1621730" cy="152705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Termo de solicitação de mudança (</a:t>
            </a:r>
            <a:r>
              <a:rPr lang="pt-BR" dirty="0" err="1" smtClean="0">
                <a:solidFill>
                  <a:srgbClr val="C00000"/>
                </a:solidFill>
              </a:rPr>
              <a:t>Change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 err="1" smtClean="0">
                <a:solidFill>
                  <a:srgbClr val="C00000"/>
                </a:solidFill>
              </a:rPr>
              <a:t>Request</a:t>
            </a:r>
            <a:r>
              <a:rPr lang="pt-BR" dirty="0" smtClean="0">
                <a:solidFill>
                  <a:srgbClr val="C00000"/>
                </a:solidFill>
              </a:rPr>
              <a:t>)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37" name="Conector reto 36"/>
          <p:cNvCxnSpPr/>
          <p:nvPr/>
        </p:nvCxnSpPr>
        <p:spPr>
          <a:xfrm flipH="1">
            <a:off x="2518222" y="3165208"/>
            <a:ext cx="288032" cy="378042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com Único Canto Aparado e Arredondado 37"/>
          <p:cNvSpPr/>
          <p:nvPr/>
        </p:nvSpPr>
        <p:spPr>
          <a:xfrm>
            <a:off x="7568261" y="1823118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C00000"/>
                </a:solidFill>
              </a:rPr>
              <a:t>Backlog</a:t>
            </a:r>
            <a:r>
              <a:rPr lang="pt-BR" dirty="0" smtClean="0">
                <a:solidFill>
                  <a:srgbClr val="C00000"/>
                </a:solidFill>
              </a:rPr>
              <a:t> revisado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39" name="Conector reto 38"/>
          <p:cNvCxnSpPr/>
          <p:nvPr/>
        </p:nvCxnSpPr>
        <p:spPr>
          <a:xfrm>
            <a:off x="8460432" y="2675450"/>
            <a:ext cx="0" cy="942571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com Único Canto Aparado e Arredondado 41"/>
          <p:cNvSpPr/>
          <p:nvPr/>
        </p:nvSpPr>
        <p:spPr>
          <a:xfrm>
            <a:off x="5436096" y="4365104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Plano revisado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43" name="Conector reto 42"/>
          <p:cNvCxnSpPr>
            <a:endCxn id="42" idx="1"/>
          </p:cNvCxnSpPr>
          <p:nvPr/>
        </p:nvCxnSpPr>
        <p:spPr>
          <a:xfrm flipV="1">
            <a:off x="6156176" y="5217436"/>
            <a:ext cx="0" cy="417713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com Único Canto Aparado e Arredondado 45"/>
          <p:cNvSpPr/>
          <p:nvPr/>
        </p:nvSpPr>
        <p:spPr>
          <a:xfrm>
            <a:off x="124548" y="3543250"/>
            <a:ext cx="1440160" cy="1527051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C00000"/>
                </a:solidFill>
              </a:rPr>
              <a:t>Kanban</a:t>
            </a:r>
            <a:r>
              <a:rPr lang="pt-BR" dirty="0" smtClean="0">
                <a:solidFill>
                  <a:srgbClr val="C00000"/>
                </a:solidFill>
              </a:rPr>
              <a:t>, </a:t>
            </a:r>
            <a:r>
              <a:rPr lang="pt-BR" dirty="0" err="1" smtClean="0">
                <a:solidFill>
                  <a:srgbClr val="C00000"/>
                </a:solidFill>
              </a:rPr>
              <a:t>Burndown</a:t>
            </a:r>
            <a:r>
              <a:rPr lang="pt-BR" dirty="0" smtClean="0">
                <a:solidFill>
                  <a:srgbClr val="C00000"/>
                </a:solidFill>
              </a:rPr>
              <a:t>, MS-Project </a:t>
            </a:r>
            <a:r>
              <a:rPr lang="pt-BR" dirty="0" err="1" smtClean="0">
                <a:solidFill>
                  <a:srgbClr val="C00000"/>
                </a:solidFill>
              </a:rPr>
              <a:t>Control</a:t>
            </a:r>
            <a:r>
              <a:rPr lang="pt-BR" dirty="0" smtClean="0">
                <a:solidFill>
                  <a:srgbClr val="C00000"/>
                </a:solidFill>
              </a:rPr>
              <a:t> tools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47" name="Conector reto 46"/>
          <p:cNvCxnSpPr/>
          <p:nvPr/>
        </p:nvCxnSpPr>
        <p:spPr>
          <a:xfrm flipH="1" flipV="1">
            <a:off x="743424" y="5046944"/>
            <a:ext cx="775044" cy="437930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203717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FFFF00"/>
                </a:solidFill>
              </a:rPr>
              <a:t>controle de mudanças</a:t>
            </a:r>
            <a:r>
              <a:rPr lang="pt-BR" dirty="0" smtClean="0"/>
              <a:t> em componentes do software e na documentação de engenharia e planejamento do projeto do software é </a:t>
            </a:r>
            <a:r>
              <a:rPr lang="pt-BR" dirty="0" smtClean="0">
                <a:solidFill>
                  <a:srgbClr val="FFFF00"/>
                </a:solidFill>
              </a:rPr>
              <a:t>impraticável sem o apoio de software</a:t>
            </a:r>
            <a:r>
              <a:rPr lang="pt-BR" dirty="0" smtClean="0"/>
              <a:t>, especialmente em grandes projetos com muitos integrantes nas equipes de desenvolvimento, ou em situações que foram apontadas anteriormente sobre mudanças frequentes e múltiplos clientes com diferentes versões de produto em suporte e evolução.</a:t>
            </a:r>
          </a:p>
        </p:txBody>
      </p:sp>
    </p:spTree>
    <p:extLst>
      <p:ext uri="{BB962C8B-B14F-4D97-AF65-F5344CB8AC3E}">
        <p14:creationId xmlns:p14="http://schemas.microsoft.com/office/powerpoint/2010/main" val="2739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Vamos conhecer o </a:t>
            </a:r>
            <a:r>
              <a:rPr lang="pt-BR" b="1" dirty="0" err="1" smtClean="0">
                <a:solidFill>
                  <a:srgbClr val="FFFF00"/>
                </a:solidFill>
              </a:rPr>
              <a:t>GitHub</a:t>
            </a:r>
            <a:r>
              <a:rPr lang="pt-BR" dirty="0" smtClean="0"/>
              <a:t>, uma das mais populares soluções de gerenciamento de versão de documentos.</a:t>
            </a:r>
          </a:p>
          <a:p>
            <a:endParaRPr lang="pt-BR" dirty="0"/>
          </a:p>
          <a:p>
            <a:r>
              <a:rPr lang="pt-BR" dirty="0" smtClean="0"/>
              <a:t>Ele funciona em nuvem e está disponível para uso livre.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" y="2924944"/>
            <a:ext cx="914400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087571"/>
            <a:ext cx="8866063" cy="546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Imagine que acabamos de fechar o plano de um projeto de software e precisamos começar a trabalhar.</a:t>
            </a:r>
          </a:p>
          <a:p>
            <a:endParaRPr lang="pt-BR" dirty="0"/>
          </a:p>
          <a:p>
            <a:r>
              <a:rPr lang="pt-BR" dirty="0" smtClean="0"/>
              <a:t>No plano, existe uma atividade a ser feita de início, a qual tem dois recursos alocados para a sua execução.</a:t>
            </a:r>
          </a:p>
          <a:p>
            <a:endParaRPr lang="pt-BR" dirty="0"/>
          </a:p>
          <a:p>
            <a:r>
              <a:rPr lang="pt-BR" dirty="0" smtClean="0"/>
              <a:t>Essa tarefa deve seguir instruções que estão publicadas em um arquivo na área pública da rede.</a:t>
            </a:r>
          </a:p>
          <a:p>
            <a:endParaRPr lang="pt-BR" dirty="0"/>
          </a:p>
          <a:p>
            <a:r>
              <a:rPr lang="pt-BR" dirty="0" smtClean="0"/>
              <a:t>DINÂMICA: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professor vai colocar um arquivo na rede;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Seis pessoas da sala serão escolhidas para trabalharem no exemplo;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Três das quatro pessoas vão para fora da sala aguardar instruções. Imaginem que essas pessoas do Time de projeto não vieram trabalhar hoje.</a:t>
            </a:r>
          </a:p>
        </p:txBody>
      </p:sp>
    </p:spTree>
    <p:extLst>
      <p:ext uri="{BB962C8B-B14F-4D97-AF65-F5344CB8AC3E}">
        <p14:creationId xmlns:p14="http://schemas.microsoft.com/office/powerpoint/2010/main" val="12092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4860031" y="2752909"/>
            <a:ext cx="4148389" cy="3700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79388" y="3516979"/>
            <a:ext cx="1914076" cy="23602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Através da ferramenta de controle de versões de códigos e/ou documentos de software, é possível evitar os problemas de se trabalhar com a fonte errada em um determinado ponto do projeto, facilitando a colaboração no projeto.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5" y="4106573"/>
            <a:ext cx="1834957" cy="1574591"/>
          </a:xfrm>
          <a:prstGeom prst="rect">
            <a:avLst/>
          </a:prstGeom>
        </p:spPr>
      </p:pic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00" y="3429000"/>
            <a:ext cx="3888432" cy="2792341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2267744" y="4653136"/>
            <a:ext cx="2592288" cy="108012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Check</a:t>
            </a:r>
            <a:r>
              <a:rPr lang="pt-BR" b="1" dirty="0" smtClean="0">
                <a:solidFill>
                  <a:schemeClr val="tx1"/>
                </a:solidFill>
              </a:rPr>
              <a:t> in após a manutenção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 rot="10800000">
            <a:off x="2093464" y="3717032"/>
            <a:ext cx="2622552" cy="1080120"/>
          </a:xfrm>
          <a:prstGeom prst="right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67744" y="39330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Check</a:t>
            </a:r>
            <a:r>
              <a:rPr lang="pt-BR" b="1" dirty="0" smtClean="0"/>
              <a:t> out para fazer a manutenção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3645024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Desenvolvedor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68406" y="2852936"/>
            <a:ext cx="225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Repositório de Fontes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966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9" y="1414135"/>
            <a:ext cx="4933698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Crie uma conta para usar a solução (opção </a:t>
            </a:r>
            <a:r>
              <a:rPr lang="pt-BR" dirty="0" err="1" smtClean="0"/>
              <a:t>SignUp</a:t>
            </a:r>
            <a:r>
              <a:rPr lang="pt-BR" dirty="0" smtClean="0"/>
              <a:t>)!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74418"/>
            <a:ext cx="2925742" cy="204119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5086781"/>
            <a:ext cx="3493538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Se já tem conta, faça o seu </a:t>
            </a:r>
            <a:r>
              <a:rPr lang="pt-BR" dirty="0" err="1" smtClean="0"/>
              <a:t>login</a:t>
            </a:r>
            <a:r>
              <a:rPr lang="pt-BR" dirty="0" smtClean="0"/>
              <a:t> (opção </a:t>
            </a:r>
            <a:r>
              <a:rPr lang="pt-BR" dirty="0" err="1" smtClean="0"/>
              <a:t>SignIn</a:t>
            </a:r>
            <a:r>
              <a:rPr lang="pt-BR" dirty="0" smtClean="0"/>
              <a:t>)!</a:t>
            </a:r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98" y="3329534"/>
            <a:ext cx="2414088" cy="603522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1403648" y="3828827"/>
            <a:ext cx="504056" cy="12579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561187" y="2137410"/>
            <a:ext cx="504056" cy="125795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6200000">
            <a:off x="4771149" y="1365810"/>
            <a:ext cx="504056" cy="125795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97" y="4205708"/>
            <a:ext cx="2925742" cy="2200582"/>
          </a:xfrm>
          <a:prstGeom prst="rect">
            <a:avLst/>
          </a:prstGeom>
        </p:spPr>
      </p:pic>
      <p:sp>
        <p:nvSpPr>
          <p:cNvPr id="13" name="Seta para baixo 12"/>
          <p:cNvSpPr/>
          <p:nvPr/>
        </p:nvSpPr>
        <p:spPr>
          <a:xfrm rot="16200000">
            <a:off x="4142172" y="4929051"/>
            <a:ext cx="504056" cy="12579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4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Você vai aprender a usar o gerenciador de versões para colaboração em projetos de software através de um roteiro baseado em um exemplo.</a:t>
            </a:r>
          </a:p>
          <a:p>
            <a:endParaRPr lang="pt-BR" dirty="0"/>
          </a:p>
          <a:p>
            <a:r>
              <a:rPr lang="pt-BR" b="1" dirty="0" smtClean="0"/>
              <a:t>Vamos a ele...</a:t>
            </a:r>
          </a:p>
        </p:txBody>
      </p:sp>
    </p:spTree>
    <p:extLst>
      <p:ext uri="{BB962C8B-B14F-4D97-AF65-F5344CB8AC3E}">
        <p14:creationId xmlns:p14="http://schemas.microsoft.com/office/powerpoint/2010/main" val="5966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179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Na página inicial do </a:t>
            </a:r>
            <a:r>
              <a:rPr lang="pt-BR" dirty="0" err="1" smtClean="0"/>
              <a:t>Git</a:t>
            </a:r>
            <a:r>
              <a:rPr lang="pt-BR" dirty="0" smtClean="0"/>
              <a:t> Hub, você encontra os nomes dos projetos que você possui cadastrados no portal.</a:t>
            </a:r>
          </a:p>
          <a:p>
            <a:r>
              <a:rPr lang="pt-BR" dirty="0" smtClean="0"/>
              <a:t>No nosso caso, vamos criar um novo </a:t>
            </a:r>
          </a:p>
          <a:p>
            <a:r>
              <a:rPr lang="pt-BR" dirty="0" smtClean="0"/>
              <a:t>controle de projeto!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98" y="2761678"/>
            <a:ext cx="7192379" cy="4096322"/>
          </a:xfrm>
          <a:prstGeom prst="rect">
            <a:avLst/>
          </a:prstGeom>
        </p:spPr>
      </p:pic>
      <p:sp>
        <p:nvSpPr>
          <p:cNvPr id="4" name="Seta para baixo 3"/>
          <p:cNvSpPr/>
          <p:nvPr/>
        </p:nvSpPr>
        <p:spPr>
          <a:xfrm>
            <a:off x="5868144" y="2132856"/>
            <a:ext cx="396044" cy="4320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8760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Um projeto é representado no </a:t>
            </a:r>
            <a:r>
              <a:rPr lang="pt-BR" dirty="0" err="1" smtClean="0"/>
              <a:t>GitHub</a:t>
            </a:r>
            <a:r>
              <a:rPr lang="pt-BR" dirty="0" smtClean="0"/>
              <a:t> com um </a:t>
            </a:r>
            <a:r>
              <a:rPr lang="pt-BR" b="1" dirty="0" smtClean="0"/>
              <a:t>Repositório.</a:t>
            </a:r>
          </a:p>
          <a:p>
            <a:r>
              <a:rPr lang="pt-BR" dirty="0" smtClean="0"/>
              <a:t>Na tela inicial de um novo projeto, dê um nome ao seu repositório (nome do seu projeto). Vamos criar o nosso como Projeto-Teste-&lt;RM&gt;</a:t>
            </a:r>
          </a:p>
          <a:p>
            <a:endParaRPr lang="pt-BR" dirty="0" smtClean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7" y="3684806"/>
            <a:ext cx="7469781" cy="22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22472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Você pode escolher se qualquer pessoa pode ver ou não o seu projeto. </a:t>
            </a:r>
          </a:p>
          <a:p>
            <a:r>
              <a:rPr lang="pt-BR" dirty="0" smtClean="0"/>
              <a:t>Em qualquer opção, as pessoas que poderão colaborar, modificando o conteúdo do repositório serão selecionadas por você.</a:t>
            </a:r>
          </a:p>
          <a:p>
            <a:r>
              <a:rPr lang="pt-BR" dirty="0" smtClean="0"/>
              <a:t>Vamos deixar a opção Pública.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81" y="4493991"/>
            <a:ext cx="5367213" cy="14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Inicie o Repositório, o tornando disponível para uso.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0" y="3140968"/>
            <a:ext cx="877500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62253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/>
              <a:t>Criar um novo Projeto</a:t>
            </a:r>
            <a:r>
              <a:rPr lang="pt-BR" dirty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Na página do Repositório, você tem uma visão de todos documentos catalogados no seu projeto.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906750"/>
            <a:ext cx="8829032" cy="3186545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174582" y="5373215"/>
            <a:ext cx="8833837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10800000">
            <a:off x="4014788" y="6093295"/>
            <a:ext cx="398264" cy="36004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3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388" y="1970544"/>
            <a:ext cx="8761605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arquivo fonte pode ser de qualquer tipo pois sempre que você for editá-lo, vai usar o editor original onde o arquivo foi criado, por exemplo: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Elipse para programação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MS-Project para Planos de Projeto;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MS-PowerPoint para Apresentações;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MS-Word para Documentação </a:t>
            </a:r>
            <a:r>
              <a:rPr lang="pt-BR" dirty="0"/>
              <a:t>E</a:t>
            </a:r>
            <a:r>
              <a:rPr lang="pt-BR" dirty="0" smtClean="0"/>
              <a:t>xterna do Software;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ASTAH para Modelagem de Sistemas;</a:t>
            </a:r>
          </a:p>
        </p:txBody>
      </p:sp>
    </p:spTree>
    <p:extLst>
      <p:ext uri="{BB962C8B-B14F-4D97-AF65-F5344CB8AC3E}">
        <p14:creationId xmlns:p14="http://schemas.microsoft.com/office/powerpoint/2010/main" val="5175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7" y="1800347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a apresentação de projeto a seguir, usando PowerPoint.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36177" cy="4248472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6340282"/>
            <a:ext cx="4469220" cy="4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764680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Aos que ficaram: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1: </a:t>
            </a:r>
            <a:r>
              <a:rPr lang="pt-BR" b="1" dirty="0" smtClean="0"/>
              <a:t>COPIAR</a:t>
            </a:r>
            <a:r>
              <a:rPr lang="pt-BR" dirty="0" smtClean="0"/>
              <a:t> o </a:t>
            </a:r>
            <a:r>
              <a:rPr lang="pt-BR" b="1" dirty="0" smtClean="0"/>
              <a:t>arquivo 1 </a:t>
            </a:r>
            <a:r>
              <a:rPr lang="pt-BR" dirty="0" smtClean="0"/>
              <a:t>do professor para o seu desktop, alterar e </a:t>
            </a:r>
            <a:r>
              <a:rPr lang="pt-BR" b="1" dirty="0" smtClean="0"/>
              <a:t>SALVAR O CONTEÚDO LOCALMENTE, SEM REPLICAR PARA A REDE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2: </a:t>
            </a:r>
            <a:r>
              <a:rPr lang="pt-BR" b="1" dirty="0" smtClean="0"/>
              <a:t>MOVER</a:t>
            </a:r>
            <a:r>
              <a:rPr lang="pt-BR" dirty="0" smtClean="0"/>
              <a:t> o arquivo 2 do professor, da rede para o seu desktop e fazer alterações, </a:t>
            </a:r>
            <a:r>
              <a:rPr lang="pt-BR" b="1" dirty="0" smtClean="0"/>
              <a:t>SALVANDO LOCALMENTE SEM REPLICAR PARA A REDE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3: </a:t>
            </a:r>
            <a:r>
              <a:rPr lang="pt-BR" b="1" dirty="0" smtClean="0"/>
              <a:t>EDITAR</a:t>
            </a:r>
            <a:r>
              <a:rPr lang="pt-BR" dirty="0" smtClean="0"/>
              <a:t> o arquivo 3 na própria rede e </a:t>
            </a:r>
            <a:r>
              <a:rPr lang="pt-BR" b="1" dirty="0" smtClean="0"/>
              <a:t>DEIXÁ-LO EM ABERTO SEM SALVAR AS ATERAÇÔES</a:t>
            </a:r>
            <a:r>
              <a:rPr lang="pt-B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77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7" y="1800347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o modelo a seguir, usando ASTAH.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76" y="2924944"/>
            <a:ext cx="4488447" cy="2370659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581128"/>
            <a:ext cx="3636729" cy="4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8760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2357" y="1719099"/>
            <a:ext cx="876160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o código fonte a seguir, usando MS-WORD.</a:t>
            </a:r>
          </a:p>
          <a:p>
            <a:r>
              <a:rPr lang="pt-BR" dirty="0" smtClean="0"/>
              <a:t>Esse texto pode ser transferido para o ECLIPSE para execução e testes.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9388" y="2924944"/>
            <a:ext cx="87239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//Estimativa da distância percorrida pela Luz em 1.000 dias</a:t>
            </a:r>
          </a:p>
          <a:p>
            <a:r>
              <a:rPr lang="pt-BR" sz="2000" dirty="0" err="1" smtClean="0">
                <a:solidFill>
                  <a:srgbClr val="FFFF00"/>
                </a:solidFill>
              </a:rPr>
              <a:t>Class</a:t>
            </a:r>
            <a:r>
              <a:rPr lang="pt-BR" sz="2000" dirty="0" smtClean="0">
                <a:solidFill>
                  <a:srgbClr val="FFFF00"/>
                </a:solidFill>
              </a:rPr>
              <a:t> LUZ 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  </a:t>
            </a:r>
            <a:r>
              <a:rPr lang="pt-BR" sz="2000" dirty="0" err="1" smtClean="0">
                <a:solidFill>
                  <a:srgbClr val="FFFF00"/>
                </a:solidFill>
              </a:rPr>
              <a:t>Public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static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void</a:t>
            </a:r>
            <a:r>
              <a:rPr lang="pt-BR" sz="2000" dirty="0" smtClean="0">
                <a:solidFill>
                  <a:srgbClr val="FFFF00"/>
                </a:solidFill>
              </a:rPr>
              <a:t> mais (</a:t>
            </a:r>
            <a:r>
              <a:rPr lang="pt-BR" sz="2000" dirty="0" err="1" smtClean="0">
                <a:solidFill>
                  <a:srgbClr val="FFFF00"/>
                </a:solidFill>
              </a:rPr>
              <a:t>String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args</a:t>
            </a:r>
            <a:r>
              <a:rPr lang="pt-BR" sz="2000" dirty="0" smtClean="0">
                <a:solidFill>
                  <a:srgbClr val="FFFF00"/>
                </a:solidFill>
              </a:rPr>
              <a:t>[])  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int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long</a:t>
            </a:r>
            <a:r>
              <a:rPr lang="pt-BR" sz="2000" dirty="0" smtClean="0">
                <a:solidFill>
                  <a:srgbClr val="FFFF00"/>
                </a:solidFill>
              </a:rPr>
              <a:t> Dias;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long</a:t>
            </a:r>
            <a:r>
              <a:rPr lang="pt-BR" sz="2000" dirty="0" smtClean="0">
                <a:solidFill>
                  <a:srgbClr val="FFFF00"/>
                </a:solidFill>
              </a:rPr>
              <a:t> Segundos;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logn</a:t>
            </a:r>
            <a:r>
              <a:rPr lang="pt-BR" sz="2000" dirty="0" smtClean="0">
                <a:solidFill>
                  <a:srgbClr val="FFFF00"/>
                </a:solidFill>
              </a:rPr>
              <a:t> Distancia;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//Velocidade cientificamente comprovada da Luz em Milhas por Segundo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 = 186000;</a:t>
            </a:r>
          </a:p>
          <a:p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//Continua no </a:t>
            </a:r>
            <a:r>
              <a:rPr lang="pt-BR" sz="2000" dirty="0" err="1" smtClean="0">
                <a:solidFill>
                  <a:srgbClr val="FFFF00"/>
                </a:solidFill>
              </a:rPr>
              <a:t>proximo</a:t>
            </a:r>
            <a:r>
              <a:rPr lang="pt-BR" sz="2000" dirty="0" smtClean="0">
                <a:solidFill>
                  <a:srgbClr val="FFFF00"/>
                </a:solidFill>
              </a:rPr>
              <a:t> Slide...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273890"/>
            <a:ext cx="3710720" cy="4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6683" y="1484784"/>
            <a:ext cx="800270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//Estimativa da distância percorrida pela Luz em 1.000 dias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//Continuação do Slide anterior...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//Número de Dias de parâmetro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Dias = 1000;</a:t>
            </a:r>
          </a:p>
          <a:p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//Conversão de Dias para Segundos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Segundos = Dias * 24 * 60 * 60;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//Calculo das Milhas percorridas em 1.000 dias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Distancia = 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 * Segundos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//Sistema exibe o resultado do cálculo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System.out.print</a:t>
            </a:r>
            <a:r>
              <a:rPr lang="pt-BR" sz="2000" dirty="0" smtClean="0">
                <a:solidFill>
                  <a:srgbClr val="FFFF00"/>
                </a:solidFill>
              </a:rPr>
              <a:t> (Distancia + “Milhas percorridas em 1.000 Dias”);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  }</a:t>
            </a:r>
          </a:p>
          <a:p>
            <a:r>
              <a:rPr lang="pt-BR" sz="2000" dirty="0">
                <a:solidFill>
                  <a:srgbClr val="FFFF00"/>
                </a:solidFill>
              </a:rPr>
              <a:t>}</a:t>
            </a:r>
            <a:endParaRPr lang="pt-BR" sz="2000" dirty="0" smtClean="0">
              <a:solidFill>
                <a:srgbClr val="FFFF00"/>
              </a:solidFill>
            </a:endParaRP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273890"/>
            <a:ext cx="3710720" cy="4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3426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/>
              <a:t>Fazer o Upload do seu fonte original </a:t>
            </a:r>
            <a:endParaRPr lang="pt-BR" b="1" dirty="0" smtClean="0"/>
          </a:p>
          <a:p>
            <a:endParaRPr lang="pt-BR" b="1" dirty="0"/>
          </a:p>
          <a:p>
            <a:r>
              <a:rPr lang="pt-BR" dirty="0" smtClean="0"/>
              <a:t>Você deve subir um arquivo fonte (documento, vídeo, código de aplicação, etc.)  que você tenha criado para dentro do repositório ou crie o arquivo dentro do </a:t>
            </a:r>
            <a:r>
              <a:rPr lang="pt-BR" dirty="0" err="1" smtClean="0"/>
              <a:t>GitHub</a:t>
            </a:r>
            <a:r>
              <a:rPr lang="pt-BR" dirty="0" smtClean="0"/>
              <a:t>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46732"/>
            <a:ext cx="8617465" cy="474356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2586038" y="3573016"/>
            <a:ext cx="1989350" cy="9361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9388" y="4955683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Em geral, vamos usar o Upload pois estaremos trabalhando os arquivos fontes com editores </a:t>
            </a:r>
            <a:r>
              <a:rPr lang="pt-BR" dirty="0" smtClean="0"/>
              <a:t>próprios.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5" y="2060848"/>
            <a:ext cx="8866064" cy="3337076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2195736" y="4077072"/>
            <a:ext cx="4824536" cy="15121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0800000">
            <a:off x="4305358" y="5661248"/>
            <a:ext cx="540060" cy="2880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051720" y="5949281"/>
            <a:ext cx="4968552" cy="8367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Você pode arrastar arquivos do seu Explorador de Pastas ou selecionar por navegação no Explorador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737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" y="2661960"/>
            <a:ext cx="9144000" cy="3935392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14" y="3662473"/>
            <a:ext cx="5978098" cy="322291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3202414" y="5517232"/>
            <a:ext cx="2089666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336180" y="3861048"/>
            <a:ext cx="208966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3147640">
            <a:off x="3150227" y="4837988"/>
            <a:ext cx="899383" cy="3115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8840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Suba todos os arquivos criados numa única seleção de Upload!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0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No caso, como são arquivos novos, selecione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to </a:t>
            </a:r>
            <a:r>
              <a:rPr lang="pt-BR" dirty="0" err="1" smtClean="0"/>
              <a:t>the</a:t>
            </a:r>
            <a:r>
              <a:rPr lang="pt-BR" dirty="0" smtClean="0"/>
              <a:t> Master </a:t>
            </a:r>
            <a:r>
              <a:rPr lang="pt-BR" dirty="0" err="1" smtClean="0"/>
              <a:t>Branch</a:t>
            </a:r>
            <a:r>
              <a:rPr lang="pt-BR" dirty="0" smtClean="0"/>
              <a:t>!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67544" y="3140968"/>
            <a:ext cx="8141469" cy="31683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ATENÇÃO!</a:t>
            </a:r>
          </a:p>
          <a:p>
            <a:pPr algn="ctr"/>
            <a:endParaRPr lang="pt-BR" sz="2400" dirty="0" smtClean="0"/>
          </a:p>
          <a:p>
            <a:r>
              <a:rPr lang="pt-BR" sz="2400" dirty="0" smtClean="0"/>
              <a:t>Faça </a:t>
            </a:r>
            <a:r>
              <a:rPr lang="pt-BR" sz="2400" dirty="0" err="1" smtClean="0"/>
              <a:t>commit</a:t>
            </a:r>
            <a:r>
              <a:rPr lang="pt-BR" sz="2400" dirty="0" smtClean="0"/>
              <a:t> na cópia Master apenas no primeiro Upload/Versão do arquivo, caso contrário você pode estragar o seu controle de mudanças!</a:t>
            </a:r>
          </a:p>
          <a:p>
            <a:endParaRPr lang="pt-BR" sz="2400" dirty="0"/>
          </a:p>
          <a:p>
            <a:r>
              <a:rPr lang="pt-BR" sz="2400" dirty="0" smtClean="0"/>
              <a:t>Você deve atualizar as cópias </a:t>
            </a:r>
            <a:r>
              <a:rPr lang="pt-BR" sz="2400" dirty="0" err="1" smtClean="0"/>
              <a:t>Branch</a:t>
            </a:r>
            <a:r>
              <a:rPr lang="pt-BR" sz="2400" dirty="0" smtClean="0"/>
              <a:t> quando estiver editando algo que já se encontra no portal!</a:t>
            </a:r>
          </a:p>
        </p:txBody>
      </p:sp>
    </p:spTree>
    <p:extLst>
      <p:ext uri="{BB962C8B-B14F-4D97-AF65-F5344CB8AC3E}">
        <p14:creationId xmlns:p14="http://schemas.microsoft.com/office/powerpoint/2010/main" val="6175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No caso, como são arquivos novos, selecione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to </a:t>
            </a:r>
            <a:r>
              <a:rPr lang="pt-BR" dirty="0" err="1" smtClean="0"/>
              <a:t>the</a:t>
            </a:r>
            <a:r>
              <a:rPr lang="pt-BR" dirty="0" smtClean="0"/>
              <a:t> Master </a:t>
            </a:r>
            <a:r>
              <a:rPr lang="pt-BR" dirty="0" err="1" smtClean="0"/>
              <a:t>Branch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7" y="2924944"/>
            <a:ext cx="7667901" cy="3672408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1259632" y="5013176"/>
            <a:ext cx="396044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baixo 3"/>
          <p:cNvSpPr/>
          <p:nvPr/>
        </p:nvSpPr>
        <p:spPr>
          <a:xfrm>
            <a:off x="4788024" y="4509120"/>
            <a:ext cx="432048" cy="5040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716016" y="3717032"/>
            <a:ext cx="4292404" cy="7920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Somente no 1º Upload/Versão de um arquivo fonte, seja qual for o formato!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725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Seus novos arquivos fonte estão agora catalogados no Registro do seu projeto!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05" y="2996952"/>
            <a:ext cx="5978988" cy="3456384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1403648" y="4149080"/>
            <a:ext cx="3960440" cy="2304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611560" y="4869160"/>
            <a:ext cx="767945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51386"/>
            <a:ext cx="8866063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err="1" smtClean="0"/>
              <a:t>Branchs</a:t>
            </a:r>
            <a:r>
              <a:rPr lang="pt-BR" dirty="0" smtClean="0"/>
              <a:t> vão </a:t>
            </a:r>
            <a:r>
              <a:rPr lang="pt-BR" dirty="0" smtClean="0">
                <a:solidFill>
                  <a:srgbClr val="FF9999"/>
                </a:solidFill>
              </a:rPr>
              <a:t>controlar as diversas versões </a:t>
            </a:r>
            <a:r>
              <a:rPr lang="pt-BR" dirty="0" smtClean="0"/>
              <a:t>do seu software e garantir que possam ser harmonizadas/combinadas ao final de um trabalho colaborativo de modificação.</a:t>
            </a:r>
          </a:p>
          <a:p>
            <a:endParaRPr lang="pt-BR" dirty="0"/>
          </a:p>
          <a:p>
            <a:r>
              <a:rPr lang="pt-BR" dirty="0" smtClean="0"/>
              <a:t>Teremos uma </a:t>
            </a:r>
            <a:r>
              <a:rPr lang="pt-BR" dirty="0" err="1" smtClean="0"/>
              <a:t>Branch</a:t>
            </a:r>
            <a:r>
              <a:rPr lang="pt-BR" dirty="0" smtClean="0"/>
              <a:t> Mestre (Master), com o arquivo fonte definitivo e </a:t>
            </a:r>
            <a:r>
              <a:rPr lang="pt-BR" dirty="0" err="1" smtClean="0"/>
              <a:t>Branch</a:t>
            </a:r>
            <a:r>
              <a:rPr lang="pt-BR" dirty="0" smtClean="0"/>
              <a:t> de Ajuste (</a:t>
            </a:r>
            <a:r>
              <a:rPr lang="pt-BR" dirty="0" err="1" smtClean="0"/>
              <a:t>Feature</a:t>
            </a:r>
            <a:r>
              <a:rPr lang="pt-BR" dirty="0" smtClean="0"/>
              <a:t>) que mantém uma cópia do Mestre que está em modificação.</a:t>
            </a:r>
          </a:p>
          <a:p>
            <a:endParaRPr lang="pt-BR" dirty="0"/>
          </a:p>
          <a:p>
            <a:r>
              <a:rPr lang="pt-BR" dirty="0" smtClean="0"/>
              <a:t>Dessa forma, uma alteração nunca é feita diretamente na cópia mestre. Somente alterações homologadas são replicadas para a cópia mestre, ao final do processo de modificação/manutenção.</a:t>
            </a:r>
          </a:p>
        </p:txBody>
      </p:sp>
    </p:spTree>
    <p:extLst>
      <p:ext uri="{BB962C8B-B14F-4D97-AF65-F5344CB8AC3E}">
        <p14:creationId xmlns:p14="http://schemas.microsoft.com/office/powerpoint/2010/main" val="8698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624439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Os três que estavam na sala saem sem falar com os colegas!</a:t>
            </a:r>
          </a:p>
          <a:p>
            <a:r>
              <a:rPr lang="pt-BR" dirty="0" smtClean="0"/>
              <a:t>Foram chamados para uma reunião!</a:t>
            </a:r>
          </a:p>
          <a:p>
            <a:r>
              <a:rPr lang="pt-BR" dirty="0" smtClean="0"/>
              <a:t>Os colegas que estavam do lado de fora da sala, retornam!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1 que voltou a sala: </a:t>
            </a:r>
            <a:r>
              <a:rPr lang="pt-BR" b="1" dirty="0" smtClean="0"/>
              <a:t>trabalhe</a:t>
            </a:r>
            <a:r>
              <a:rPr lang="pt-BR" dirty="0" smtClean="0"/>
              <a:t> o </a:t>
            </a:r>
            <a:r>
              <a:rPr lang="pt-BR" b="1" dirty="0" smtClean="0"/>
              <a:t>arquivo 1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2</a:t>
            </a:r>
            <a:r>
              <a:rPr lang="pt-BR" dirty="0"/>
              <a:t> que voltou a sala</a:t>
            </a:r>
            <a:r>
              <a:rPr lang="pt-BR" dirty="0" smtClean="0"/>
              <a:t>: </a:t>
            </a:r>
            <a:r>
              <a:rPr lang="pt-BR" b="1" dirty="0"/>
              <a:t>trabalhe</a:t>
            </a:r>
            <a:r>
              <a:rPr lang="pt-BR" dirty="0"/>
              <a:t> o </a:t>
            </a:r>
            <a:r>
              <a:rPr lang="pt-BR" b="1" dirty="0"/>
              <a:t>arquivo </a:t>
            </a:r>
            <a:r>
              <a:rPr lang="pt-BR" b="1" dirty="0" smtClean="0"/>
              <a:t>2</a:t>
            </a:r>
            <a:r>
              <a:rPr lang="pt-BR" dirty="0" smtClean="0"/>
              <a:t>;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3</a:t>
            </a:r>
            <a:r>
              <a:rPr lang="pt-BR" dirty="0"/>
              <a:t> que voltou a sala</a:t>
            </a:r>
            <a:r>
              <a:rPr lang="pt-BR" dirty="0" smtClean="0"/>
              <a:t>: </a:t>
            </a:r>
            <a:r>
              <a:rPr lang="pt-BR" b="1" dirty="0"/>
              <a:t>trabalhe</a:t>
            </a:r>
            <a:r>
              <a:rPr lang="pt-BR" dirty="0"/>
              <a:t> o </a:t>
            </a:r>
            <a:r>
              <a:rPr lang="pt-BR" b="1" dirty="0"/>
              <a:t>arquivo </a:t>
            </a:r>
            <a:r>
              <a:rPr lang="pt-BR" b="1" dirty="0" smtClean="0"/>
              <a:t>3.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4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Com o uso do </a:t>
            </a:r>
            <a:r>
              <a:rPr lang="pt-BR" dirty="0" err="1" smtClean="0"/>
              <a:t>Branch</a:t>
            </a:r>
            <a:r>
              <a:rPr lang="pt-BR" dirty="0" smtClean="0"/>
              <a:t>, podemos controlar o </a:t>
            </a:r>
            <a:r>
              <a:rPr lang="pt-BR" dirty="0" err="1" smtClean="0"/>
              <a:t>Check</a:t>
            </a:r>
            <a:r>
              <a:rPr lang="pt-BR" dirty="0" smtClean="0"/>
              <a:t> in e o </a:t>
            </a:r>
            <a:r>
              <a:rPr lang="pt-BR" dirty="0" err="1" smtClean="0"/>
              <a:t>Check</a:t>
            </a:r>
            <a:r>
              <a:rPr lang="pt-BR" dirty="0" smtClean="0"/>
              <a:t> out de fontes, evitando o conflito de versões e erros de desenvolvimento.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5" y="3731859"/>
            <a:ext cx="8653765" cy="272147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347864" y="3789040"/>
            <a:ext cx="1728192" cy="345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Versão Mestre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47664" y="4365104"/>
            <a:ext cx="2592288" cy="345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Criação da Cópia de Ajuste da Mestre</a:t>
            </a:r>
            <a:endParaRPr lang="pt-BR" b="1" dirty="0">
              <a:solidFill>
                <a:srgbClr val="0070C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1331640" y="4437112"/>
            <a:ext cx="504056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131840" y="6108123"/>
            <a:ext cx="2160240" cy="345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Versão de Ajuste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16016" y="4365105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Junção da Cópia de Ajuste à cópia Mestre, atualizando a fonte definitiva</a:t>
            </a:r>
            <a:endParaRPr lang="pt-BR" b="1" dirty="0">
              <a:solidFill>
                <a:srgbClr val="0070C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7308304" y="4365104"/>
            <a:ext cx="495672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308304" y="4437111"/>
            <a:ext cx="247836" cy="273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6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Perceba que o controle de fontes inicia com apenas 1 </a:t>
            </a:r>
            <a:r>
              <a:rPr lang="pt-BR" dirty="0" err="1" smtClean="0"/>
              <a:t>Branch</a:t>
            </a:r>
            <a:r>
              <a:rPr lang="pt-BR" dirty="0" smtClean="0"/>
              <a:t> – o principal!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08920"/>
            <a:ext cx="5688632" cy="3897993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5184068" y="2852936"/>
            <a:ext cx="133214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6516216" y="2744924"/>
            <a:ext cx="767945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Crie seu ramo para os arquivos que subiu no Registro Master de Projeto, de forma que possamos alterá-los!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34" y="3284984"/>
            <a:ext cx="5754886" cy="3250445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419872" y="3258242"/>
            <a:ext cx="133214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2651927" y="3150230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67544" y="2852936"/>
            <a:ext cx="2184383" cy="1584176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no seletor de </a:t>
            </a:r>
            <a:r>
              <a:rPr lang="pt-BR" sz="2400" dirty="0" err="1" smtClean="0">
                <a:solidFill>
                  <a:srgbClr val="FF0000"/>
                </a:solidFill>
              </a:rPr>
              <a:t>Branch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Crie seu ramo para os arquivos que subiu no Registro Master de Projeto, de forma que possamos alterá-los!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467544" y="2852936"/>
            <a:ext cx="2184383" cy="1944216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Escolha um nome para a versão que você vai editar/alterar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24" y="2857420"/>
            <a:ext cx="4881658" cy="1939732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2674418" y="4077072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19871" y="4185084"/>
            <a:ext cx="215448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229200"/>
            <a:ext cx="4551264" cy="110379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 rot="10800000">
            <a:off x="4755383" y="5612915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574353" y="5666921"/>
            <a:ext cx="2184383" cy="612068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Crie a versão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Veja que agora você têm duas versões! A original e a que será editada!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9" y="2857054"/>
            <a:ext cx="8057801" cy="594557"/>
          </a:xfrm>
          <a:prstGeom prst="rect">
            <a:avLst/>
          </a:prstGeom>
        </p:spPr>
      </p:pic>
      <p:sp>
        <p:nvSpPr>
          <p:cNvPr id="15" name="Retângulo de cantos arredondados 14"/>
          <p:cNvSpPr/>
          <p:nvPr/>
        </p:nvSpPr>
        <p:spPr>
          <a:xfrm>
            <a:off x="5042931" y="2956424"/>
            <a:ext cx="2154481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10800000">
            <a:off x="5868143" y="3401691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137160" y="3915524"/>
            <a:ext cx="2184383" cy="881627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Veja que agora você têm duas versões! A original e a que será editada!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37961"/>
            <a:ext cx="6935168" cy="4115375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467544" y="3933056"/>
            <a:ext cx="1008112" cy="462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467544" y="5013176"/>
            <a:ext cx="1008112" cy="462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7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40768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Selecione o </a:t>
            </a:r>
            <a:r>
              <a:rPr lang="pt-BR" dirty="0" err="1" smtClean="0"/>
              <a:t>Branch</a:t>
            </a:r>
            <a:r>
              <a:rPr lang="pt-BR" dirty="0" smtClean="0"/>
              <a:t> da versão em edição!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81977"/>
            <a:ext cx="6935168" cy="4115375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1691680" y="5229200"/>
            <a:ext cx="3600400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5400000">
            <a:off x="5288595" y="523268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868142" y="4941168"/>
            <a:ext cx="2184383" cy="881627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23516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err="1" smtClean="0"/>
              <a:t>Branch</a:t>
            </a:r>
            <a:r>
              <a:rPr lang="pt-BR" dirty="0" smtClean="0"/>
              <a:t> de edição, podemos: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Alterar arquivos criados diretamente no </a:t>
            </a:r>
            <a:r>
              <a:rPr lang="pt-BR" dirty="0" err="1" smtClean="0"/>
              <a:t>GitHub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Fazer download dos arquivos, usar os editores externos e depois fazer um upload de atualização!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717032"/>
            <a:ext cx="6371098" cy="2736304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2784523" y="5553397"/>
            <a:ext cx="250755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6200000">
            <a:off x="2217829" y="558293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651" y="3861048"/>
            <a:ext cx="2184383" cy="23130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em Readme.md (default criado no </a:t>
            </a:r>
            <a:r>
              <a:rPr lang="pt-BR" sz="2400" dirty="0" err="1" smtClean="0">
                <a:solidFill>
                  <a:srgbClr val="FF0000"/>
                </a:solidFill>
              </a:rPr>
              <a:t>GitHub</a:t>
            </a:r>
            <a:r>
              <a:rPr lang="pt-BR" sz="2400" dirty="0" smtClean="0">
                <a:solidFill>
                  <a:srgbClr val="FF0000"/>
                </a:solidFill>
              </a:rPr>
              <a:t>)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9" y="1988840"/>
            <a:ext cx="9144000" cy="2448272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8316416" y="3861048"/>
            <a:ext cx="34731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8238046" y="4328939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24328" y="4819684"/>
            <a:ext cx="1392295" cy="584829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Edite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9" y="1988840"/>
            <a:ext cx="9144000" cy="2448272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8316416" y="3861048"/>
            <a:ext cx="34731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8238046" y="4328939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24328" y="4819684"/>
            <a:ext cx="1392295" cy="584829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Edite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793717"/>
            <a:ext cx="8866063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 pessoas que estavam fora da sala retornam!</a:t>
            </a:r>
          </a:p>
          <a:p>
            <a:endParaRPr lang="pt-BR" dirty="0"/>
          </a:p>
          <a:p>
            <a:r>
              <a:rPr lang="pt-BR" dirty="0" smtClean="0"/>
              <a:t>Confiram entre si, quais pessoas trabalharam corretamente os arquivos.</a:t>
            </a:r>
          </a:p>
          <a:p>
            <a:endParaRPr lang="pt-BR" dirty="0"/>
          </a:p>
          <a:p>
            <a:r>
              <a:rPr lang="pt-BR" dirty="0" smtClean="0"/>
              <a:t>Estão todos na mesma versão?</a:t>
            </a:r>
          </a:p>
          <a:p>
            <a:endParaRPr lang="pt-BR" dirty="0"/>
          </a:p>
          <a:p>
            <a:r>
              <a:rPr lang="pt-BR" dirty="0" smtClean="0"/>
              <a:t>As mudanças que um integrante do grupo fez foram consideradas no trabalho do outro?</a:t>
            </a:r>
          </a:p>
          <a:p>
            <a:endParaRPr lang="pt-BR" dirty="0"/>
          </a:p>
          <a:p>
            <a:r>
              <a:rPr lang="pt-BR" dirty="0" smtClean="0"/>
              <a:t>Perdemos tempo e dinheiro?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8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1"/>
            <a:ext cx="9144000" cy="2121096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05064"/>
            <a:ext cx="7080847" cy="2592288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2339752" y="6129461"/>
            <a:ext cx="1584176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8651938">
            <a:off x="1784154" y="5825891"/>
            <a:ext cx="504056" cy="6071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53803" y="4558163"/>
            <a:ext cx="2256391" cy="1201604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Ao final, clique em </a:t>
            </a:r>
            <a:r>
              <a:rPr lang="pt-BR" sz="2400" dirty="0" err="1" smtClean="0">
                <a:solidFill>
                  <a:srgbClr val="FF0000"/>
                </a:solidFill>
              </a:rPr>
              <a:t>Commit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Changes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171491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 Se errar em uma atualização, pode recuperar qualquer versão!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2271855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7524328" y="4797152"/>
            <a:ext cx="60020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 rot="10800000">
            <a:off x="7445958" y="5265043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732240" y="5755788"/>
            <a:ext cx="1392295" cy="841564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em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52918"/>
            <a:ext cx="6215556" cy="3456384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3203848" y="4043354"/>
            <a:ext cx="5639492" cy="969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6200000">
            <a:off x="2438994" y="4030187"/>
            <a:ext cx="504056" cy="990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50860" y="3863413"/>
            <a:ext cx="1644876" cy="1324118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2961313"/>
            <a:ext cx="9144000" cy="36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639540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Qualquer pessoa com acesso ao  seu repositório pode editar arquivos.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544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192391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Vamos baixar o</a:t>
            </a:r>
          </a:p>
          <a:p>
            <a:r>
              <a:rPr lang="pt-BR" dirty="0" smtClean="0"/>
              <a:t>arquivo Word </a:t>
            </a:r>
          </a:p>
          <a:p>
            <a:r>
              <a:rPr lang="pt-BR" dirty="0" smtClean="0"/>
              <a:t>que tem o </a:t>
            </a:r>
          </a:p>
          <a:p>
            <a:r>
              <a:rPr lang="pt-BR" dirty="0" smtClean="0"/>
              <a:t>programa JAVA</a:t>
            </a:r>
          </a:p>
          <a:p>
            <a:r>
              <a:rPr lang="pt-BR" dirty="0" smtClean="0"/>
              <a:t>que criamos e </a:t>
            </a:r>
          </a:p>
          <a:p>
            <a:r>
              <a:rPr lang="pt-BR" dirty="0" smtClean="0"/>
              <a:t>editá-lo no editor de textos original no PC.</a:t>
            </a:r>
          </a:p>
          <a:p>
            <a:endParaRPr lang="pt-BR" dirty="0" smtClean="0"/>
          </a:p>
          <a:p>
            <a:r>
              <a:rPr lang="pt-BR" dirty="0" smtClean="0"/>
              <a:t>Confirme que </a:t>
            </a:r>
          </a:p>
          <a:p>
            <a:r>
              <a:rPr lang="pt-BR" dirty="0" smtClean="0"/>
              <a:t>está no </a:t>
            </a:r>
            <a:r>
              <a:rPr lang="pt-BR" dirty="0" err="1" smtClean="0"/>
              <a:t>Branch</a:t>
            </a:r>
            <a:endParaRPr lang="pt-BR" dirty="0" smtClean="0"/>
          </a:p>
          <a:p>
            <a:r>
              <a:rPr lang="pt-BR" dirty="0" smtClean="0"/>
              <a:t>correto!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88" y="1700808"/>
            <a:ext cx="6620799" cy="502037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2627784" y="3861048"/>
            <a:ext cx="2880320" cy="349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11760" y="5661248"/>
            <a:ext cx="2880320" cy="349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1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Vamos baixar o arquivo fonte JAVA escrito com o MS-Word!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382021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7236296" y="5442869"/>
            <a:ext cx="71794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7343241" y="594692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948264" y="6309320"/>
            <a:ext cx="2029105" cy="4766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Clique em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189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Abra o arquivo que está na sua área de Downloads!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9" y="2790736"/>
            <a:ext cx="8438036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Edite o arquivo, salve e feche!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4605"/>
            <a:ext cx="9828584" cy="4122747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6372200" y="4283950"/>
            <a:ext cx="172819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0800000">
            <a:off x="7236296" y="478800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" y="2708921"/>
            <a:ext cx="9144000" cy="382867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1547664" y="4941168"/>
            <a:ext cx="172819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159732" y="5445224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7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268760"/>
            <a:ext cx="8866063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 projeto é feito de estágios, segundo vosso professor:</a:t>
            </a:r>
          </a:p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“Oba, oba!”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</a:t>
            </a:r>
            <a:r>
              <a:rPr lang="pt-BR" dirty="0" err="1" smtClean="0"/>
              <a:t>Epa</a:t>
            </a:r>
            <a:r>
              <a:rPr lang="pt-BR" dirty="0" smtClean="0"/>
              <a:t>, </a:t>
            </a:r>
            <a:r>
              <a:rPr lang="pt-BR" dirty="0" err="1" smtClean="0"/>
              <a:t>epa</a:t>
            </a:r>
            <a:r>
              <a:rPr lang="pt-BR" dirty="0" smtClean="0"/>
              <a:t>!”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“Ai, ai, ai!”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22" y="1972414"/>
            <a:ext cx="1800476" cy="14773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46382" y="1972413"/>
            <a:ext cx="3507370" cy="147732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Temos um novo projeto!</a:t>
            </a:r>
          </a:p>
          <a:p>
            <a:r>
              <a:rPr lang="pt-BR" dirty="0" smtClean="0"/>
              <a:t>Nossos empregos estão garantidos!</a:t>
            </a:r>
          </a:p>
          <a:p>
            <a:r>
              <a:rPr lang="pt-BR" dirty="0" smtClean="0"/>
              <a:t>Vai entrar grana!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6" name="Seta para a direita 5"/>
          <p:cNvSpPr/>
          <p:nvPr/>
        </p:nvSpPr>
        <p:spPr>
          <a:xfrm>
            <a:off x="2267744" y="2094245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2265279" y="3750429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2251632" y="5334605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21" y="3545331"/>
            <a:ext cx="1692883" cy="1477328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314924" y="3545331"/>
            <a:ext cx="3538828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Meu...</a:t>
            </a:r>
          </a:p>
          <a:p>
            <a:r>
              <a:rPr lang="pt-BR" dirty="0" smtClean="0"/>
              <a:t>Esse projeto é punk!</a:t>
            </a:r>
          </a:p>
          <a:p>
            <a:r>
              <a:rPr lang="pt-BR" dirty="0" smtClean="0"/>
              <a:t>Será que damos conta?</a:t>
            </a:r>
          </a:p>
          <a:p>
            <a:r>
              <a:rPr lang="pt-BR" dirty="0" smtClean="0"/>
              <a:t>Esse plano de projeto está complicado!</a:t>
            </a:r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41" y="5109388"/>
            <a:ext cx="1667279" cy="148796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314924" y="5120024"/>
            <a:ext cx="353882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Tá tudo atrasado!</a:t>
            </a:r>
          </a:p>
          <a:p>
            <a:r>
              <a:rPr lang="pt-BR" dirty="0" smtClean="0"/>
              <a:t>Estamos perdendo tempo!</a:t>
            </a:r>
          </a:p>
          <a:p>
            <a:r>
              <a:rPr lang="pt-BR" dirty="0" smtClean="0"/>
              <a:t>Quanto retrabalho!</a:t>
            </a:r>
          </a:p>
          <a:p>
            <a:r>
              <a:rPr lang="pt-BR" dirty="0" smtClean="0"/>
              <a:t>A gente não consegue se organizar!</a:t>
            </a:r>
          </a:p>
          <a:p>
            <a:r>
              <a:rPr lang="pt-BR" dirty="0" smtClean="0"/>
              <a:t>Vamos perder o emprego!</a:t>
            </a:r>
          </a:p>
        </p:txBody>
      </p:sp>
    </p:spTree>
    <p:extLst>
      <p:ext uri="{BB962C8B-B14F-4D97-AF65-F5344CB8AC3E}">
        <p14:creationId xmlns:p14="http://schemas.microsoft.com/office/powerpoint/2010/main" val="5935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144000" cy="3914946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7812359" y="3609020"/>
            <a:ext cx="135645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0800000">
            <a:off x="8052687" y="411307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3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165"/>
            <a:ext cx="9144000" cy="3878158"/>
          </a:xfrm>
          <a:prstGeom prst="rect">
            <a:avLst/>
          </a:prstGeom>
        </p:spPr>
      </p:pic>
      <p:sp>
        <p:nvSpPr>
          <p:cNvPr id="13" name="Retângulo de cantos arredondados 12"/>
          <p:cNvSpPr/>
          <p:nvPr/>
        </p:nvSpPr>
        <p:spPr>
          <a:xfrm>
            <a:off x="6300192" y="4478849"/>
            <a:ext cx="9118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6552221" y="498290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39552" y="4478849"/>
            <a:ext cx="9118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3800119">
            <a:off x="1472678" y="414992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907704" y="3356992"/>
            <a:ext cx="2160240" cy="1121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Verifique se está no </a:t>
            </a:r>
            <a:r>
              <a:rPr lang="pt-BR" sz="2000" dirty="0" err="1" smtClean="0">
                <a:solidFill>
                  <a:schemeClr val="bg1"/>
                </a:solidFill>
              </a:rPr>
              <a:t>Branch</a:t>
            </a:r>
            <a:r>
              <a:rPr lang="pt-BR" sz="2000" dirty="0" smtClean="0">
                <a:solidFill>
                  <a:schemeClr val="bg1"/>
                </a:solidFill>
              </a:rPr>
              <a:t> correto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43499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Experimente agora, clicar e arrastar o arquivo do Windows Explorer para a página do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" y="2780928"/>
            <a:ext cx="9144000" cy="386615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9182460">
            <a:off x="3433297" y="4587990"/>
            <a:ext cx="2711019" cy="252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1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Faça o </a:t>
            </a:r>
            <a:r>
              <a:rPr lang="pt-BR" dirty="0" err="1" smtClean="0"/>
              <a:t>Commit</a:t>
            </a:r>
            <a:r>
              <a:rPr lang="pt-BR" dirty="0" smtClean="0"/>
              <a:t> (confirmação de atualização) no ramo (</a:t>
            </a:r>
            <a:r>
              <a:rPr lang="pt-BR" dirty="0" err="1" smtClean="0"/>
              <a:t>Branch</a:t>
            </a:r>
            <a:r>
              <a:rPr lang="pt-BR" dirty="0" smtClean="0"/>
              <a:t>) da versão em edição (V1, no nosso caso)!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96" y="2737412"/>
            <a:ext cx="6792273" cy="3705742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1043608" y="5301208"/>
            <a:ext cx="1872208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899592" y="6093296"/>
            <a:ext cx="1872208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3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58014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Perceba que agora, o </a:t>
            </a:r>
            <a:r>
              <a:rPr lang="pt-BR" dirty="0" err="1" smtClean="0"/>
              <a:t>GitHub</a:t>
            </a:r>
            <a:r>
              <a:rPr lang="pt-BR" dirty="0" smtClean="0"/>
              <a:t> identificou que você atualizou um arquivo já existente e ele coloca o seu arquivo em espera por replicação para a cópia Master!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3861048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5496" y="4725144"/>
            <a:ext cx="903269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8428993" y="4030180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6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68760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Verifique que a sua cópia Master ainda está INALTERADA!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" y="3140968"/>
            <a:ext cx="9144000" cy="3238020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4932040" y="4365104"/>
            <a:ext cx="3024336" cy="11521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Readme</a:t>
            </a:r>
            <a:r>
              <a:rPr lang="pt-BR" sz="2000" dirty="0" smtClean="0"/>
              <a:t> está sem a adição de texto, por exemplo!</a:t>
            </a:r>
            <a:endParaRPr lang="pt-BR" sz="2000" dirty="0"/>
          </a:p>
        </p:txBody>
      </p:sp>
      <p:sp>
        <p:nvSpPr>
          <p:cNvPr id="9" name="Seta para a direita 8"/>
          <p:cNvSpPr/>
          <p:nvPr/>
        </p:nvSpPr>
        <p:spPr>
          <a:xfrm rot="9182460">
            <a:off x="3627096" y="5336761"/>
            <a:ext cx="1345333" cy="779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3493" y="2996952"/>
            <a:ext cx="1104131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9182460">
            <a:off x="1107339" y="2489136"/>
            <a:ext cx="754305" cy="779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131709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Uma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 (Pedido de Puxada) é uma solicitação feita pelo responsável pela atualização do software ao administrador do conteúdo, para que seja autorizada a atualização da fonte Master, finalizando o processo de edição do documento em questão.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3096"/>
            <a:ext cx="914400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171491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66790"/>
            <a:ext cx="8830908" cy="484658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5436096" y="6237312"/>
            <a:ext cx="219193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3563888" y="3345966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27584" y="4066046"/>
            <a:ext cx="3240360" cy="659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419872" y="2996952"/>
            <a:ext cx="5525272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Adicione comentários explicando a modificação!</a:t>
            </a:r>
            <a:endParaRPr lang="pt-BR" sz="2000" dirty="0"/>
          </a:p>
        </p:txBody>
      </p:sp>
      <p:sp>
        <p:nvSpPr>
          <p:cNvPr id="14" name="Seta para baixo 13"/>
          <p:cNvSpPr/>
          <p:nvPr/>
        </p:nvSpPr>
        <p:spPr>
          <a:xfrm>
            <a:off x="6532063" y="5517232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18697"/>
            <a:ext cx="8866063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Agora, você ou uma pessoa designada em sua equipe como Administradora do Repositório, deverá confirmar ou não a atualização na cópia Master (Merge, “combinação”, dos arquivos editados com os originais).</a:t>
            </a:r>
          </a:p>
          <a:p>
            <a:endParaRPr lang="pt-BR" dirty="0" smtClean="0"/>
          </a:p>
          <a:p>
            <a:r>
              <a:rPr lang="pt-BR" dirty="0" smtClean="0"/>
              <a:t>Se um arquivo foi editado mais de uma vez, ele será combinado com todas as mudanças feitas.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9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960440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611560" y="5661248"/>
            <a:ext cx="244827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2627784" y="4952118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483768" y="4603104"/>
            <a:ext cx="5525272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Arquivos modificados (todas as modificações propostas para atualizar, são listadas!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87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Assim que um plano inicial de projeto é concluído ( o que não é tarefa fácil ), começa o 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608278" y="1914312"/>
            <a:ext cx="3123962" cy="3314888"/>
            <a:chOff x="3608278" y="1914312"/>
            <a:chExt cx="1571844" cy="1943372"/>
          </a:xfrm>
        </p:grpSpPr>
        <p:pic>
          <p:nvPicPr>
            <p:cNvPr id="4" name="Imagem 3" descr="Recorte de Tel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8" y="1914312"/>
              <a:ext cx="1571844" cy="1514687"/>
            </a:xfrm>
            <a:prstGeom prst="rect">
              <a:avLst/>
            </a:prstGeom>
          </p:spPr>
        </p:pic>
        <p:pic>
          <p:nvPicPr>
            <p:cNvPr id="12" name="Imagem 11" descr="Recorte de Tel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8" y="3428999"/>
              <a:ext cx="1571844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1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2276872"/>
            <a:ext cx="8861785" cy="374441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755576" y="5229200"/>
            <a:ext cx="24482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447763" y="5877272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6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362050"/>
            <a:ext cx="8424936" cy="272313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899592" y="4223195"/>
            <a:ext cx="24482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0800000">
            <a:off x="2591779" y="4871267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7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</a:t>
            </a:r>
            <a:r>
              <a:rPr lang="pt-BR" b="1" dirty="0" smtClean="0">
                <a:solidFill>
                  <a:srgbClr val="FF9999"/>
                </a:solidFill>
              </a:rPr>
              <a:t>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 você e a sua equipe não pretendem fazer mais nenhuma atualização nos arquivos fontes do </a:t>
            </a:r>
            <a:r>
              <a:rPr lang="pt-BR" dirty="0" err="1" smtClean="0"/>
              <a:t>Branch</a:t>
            </a:r>
            <a:r>
              <a:rPr lang="pt-BR" dirty="0" smtClean="0"/>
              <a:t> de edição que foi criado (V1 no caso do exemplo), esse </a:t>
            </a:r>
            <a:r>
              <a:rPr lang="pt-BR" dirty="0" err="1" smtClean="0"/>
              <a:t>Branch</a:t>
            </a:r>
            <a:r>
              <a:rPr lang="pt-BR" dirty="0" smtClean="0"/>
              <a:t> pode ser excluído, voltando a existir apenas a cópia Master novamente.</a:t>
            </a:r>
            <a:endParaRPr lang="pt-BR" dirty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5" y="4005064"/>
            <a:ext cx="8654415" cy="1014275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6948264" y="4182252"/>
            <a:ext cx="19408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8132987" y="4830324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5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Voltando à página inicial do projeto, você pode confirmar que o </a:t>
            </a:r>
            <a:r>
              <a:rPr lang="pt-BR" dirty="0" err="1" smtClean="0"/>
              <a:t>Branch</a:t>
            </a:r>
            <a:r>
              <a:rPr lang="pt-BR" dirty="0" smtClean="0"/>
              <a:t> de edição “</a:t>
            </a:r>
            <a:r>
              <a:rPr lang="pt-BR" dirty="0" err="1" smtClean="0"/>
              <a:t>Calc</a:t>
            </a:r>
            <a:r>
              <a:rPr lang="pt-BR" dirty="0" smtClean="0"/>
              <a:t> </a:t>
            </a:r>
            <a:r>
              <a:rPr lang="pt-BR" dirty="0" err="1" smtClean="0"/>
              <a:t>Veloc</a:t>
            </a:r>
            <a:r>
              <a:rPr lang="pt-BR" dirty="0" smtClean="0"/>
              <a:t> Luz 1.0”, não existe mais. Ficou apenas a cópia Master, atualizada!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" y="3284984"/>
            <a:ext cx="900503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Selecione o </a:t>
            </a:r>
            <a:r>
              <a:rPr lang="pt-BR" dirty="0" err="1" smtClean="0"/>
              <a:t>Readme</a:t>
            </a:r>
            <a:r>
              <a:rPr lang="pt-BR" dirty="0" smtClean="0"/>
              <a:t> e veja que as adições de texto estão presentes agora na cópia Master!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618"/>
            <a:ext cx="9144000" cy="4138766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323528" y="6381328"/>
            <a:ext cx="360040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3923928" y="6243858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499992" y="5877272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Modificação confirmada!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463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68" y="2780928"/>
            <a:ext cx="4752528" cy="381760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971600" y="5229200"/>
            <a:ext cx="165618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627784" y="5229200"/>
            <a:ext cx="316835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2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996952"/>
            <a:ext cx="9144000" cy="2412268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 rot="16200000">
            <a:off x="7290302" y="551602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380312" y="4920008"/>
            <a:ext cx="64807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996952"/>
            <a:ext cx="9144000" cy="2412268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 rot="16200000">
            <a:off x="7290302" y="551602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380312" y="4920008"/>
            <a:ext cx="64807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52936"/>
            <a:ext cx="6879577" cy="1953461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 rot="16200000">
            <a:off x="6282190" y="495119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92080" y="4415952"/>
            <a:ext cx="280831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5634488"/>
            <a:ext cx="3240360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Abra o arquivo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47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3146"/>
            <a:ext cx="9144000" cy="3881475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6372199" y="3861048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6015600">
            <a:off x="6984268" y="430312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759624" y="4855537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Modificação confirmada!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879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307370"/>
            <a:ext cx="8866063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Quanto mais a equipe acelera os seus trabalhos, maior o risco de descontrole sobre a produção.</a:t>
            </a:r>
          </a:p>
          <a:p>
            <a:endParaRPr lang="pt-BR" dirty="0"/>
          </a:p>
          <a:p>
            <a:r>
              <a:rPr lang="pt-BR" dirty="0" smtClean="0"/>
              <a:t>Se o escopo é alterado com frequência, o plano de projeto vai ganhando diversos </a:t>
            </a:r>
            <a:r>
              <a:rPr lang="pt-BR" dirty="0" err="1" smtClean="0"/>
              <a:t>Baselines</a:t>
            </a:r>
            <a:r>
              <a:rPr lang="pt-BR" dirty="0" smtClean="0"/>
              <a:t> e confundindo a equipe.</a:t>
            </a:r>
          </a:p>
          <a:p>
            <a:endParaRPr lang="pt-BR" dirty="0"/>
          </a:p>
          <a:p>
            <a:r>
              <a:rPr lang="pt-BR" dirty="0" smtClean="0"/>
              <a:t>O software vai tendo componentes que começam a ser construído sob uma premissa que depois muda e muda de novo.</a:t>
            </a:r>
          </a:p>
          <a:p>
            <a:endParaRPr lang="pt-BR" dirty="0"/>
          </a:p>
          <a:p>
            <a:r>
              <a:rPr lang="pt-BR" dirty="0" smtClean="0"/>
              <a:t>De repente, alguém volta atrás em uma decisão e querem de volta a versão de escopo e do componente de software de antes da última mudança.</a:t>
            </a:r>
          </a:p>
          <a:p>
            <a:endParaRPr lang="pt-BR" b="1" dirty="0"/>
          </a:p>
          <a:p>
            <a:r>
              <a:rPr lang="pt-BR" b="1" dirty="0" smtClean="0"/>
              <a:t>						Loucura!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301208"/>
            <a:ext cx="1133633" cy="131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Você pode criar um grupo de trabalho para o seu o projeto, o qual terá permissão de criar e atualizar Branch e Master copy!</a:t>
            </a:r>
          </a:p>
        </p:txBody>
      </p:sp>
    </p:spTree>
    <p:extLst>
      <p:ext uri="{BB962C8B-B14F-4D97-AF65-F5344CB8AC3E}">
        <p14:creationId xmlns:p14="http://schemas.microsoft.com/office/powerpoint/2010/main" val="18758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O criador do projeto deve selecionar a opção de setup para acessar a configuração de equipes!</a:t>
            </a:r>
            <a:endParaRPr lang="pt-B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669142"/>
            <a:ext cx="9106957" cy="3900801"/>
          </a:xfrm>
          <a:prstGeom prst="rect">
            <a:avLst/>
          </a:prstGeom>
        </p:spPr>
      </p:pic>
      <p:sp>
        <p:nvSpPr>
          <p:cNvPr id="9" name="Retângulo de cantos arredondados 13"/>
          <p:cNvSpPr/>
          <p:nvPr/>
        </p:nvSpPr>
        <p:spPr>
          <a:xfrm>
            <a:off x="5447803" y="3042988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14"/>
          <p:cNvSpPr/>
          <p:nvPr/>
        </p:nvSpPr>
        <p:spPr>
          <a:xfrm rot="16015600">
            <a:off x="6059872" y="348506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5"/>
          <p:cNvSpPr/>
          <p:nvPr/>
        </p:nvSpPr>
        <p:spPr>
          <a:xfrm>
            <a:off x="4835228" y="4037477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Acesso ao cadastro de colaboradores do projeto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471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438037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Selecione a opção de colaboradores!</a:t>
            </a:r>
            <a:endParaRPr lang="pt-BR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2792680"/>
            <a:ext cx="9144000" cy="2909455"/>
          </a:xfrm>
          <a:prstGeom prst="rect">
            <a:avLst/>
          </a:prstGeom>
        </p:spPr>
      </p:pic>
      <p:sp>
        <p:nvSpPr>
          <p:cNvPr id="13" name="Retângulo de cantos arredondados 13"/>
          <p:cNvSpPr/>
          <p:nvPr/>
        </p:nvSpPr>
        <p:spPr>
          <a:xfrm>
            <a:off x="119212" y="4057865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4"/>
          <p:cNvSpPr/>
          <p:nvPr/>
        </p:nvSpPr>
        <p:spPr>
          <a:xfrm rot="16015600">
            <a:off x="731281" y="4499937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Informe o nome de identificação do colega, conforme cadastrado no GITHUB!</a:t>
            </a:r>
            <a:endParaRPr lang="pt-B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388"/>
            <a:ext cx="9144000" cy="2935224"/>
          </a:xfrm>
          <a:prstGeom prst="rect">
            <a:avLst/>
          </a:prstGeom>
        </p:spPr>
      </p:pic>
      <p:sp>
        <p:nvSpPr>
          <p:cNvPr id="9" name="Retângulo de cantos arredondados 13"/>
          <p:cNvSpPr/>
          <p:nvPr/>
        </p:nvSpPr>
        <p:spPr>
          <a:xfrm>
            <a:off x="2411760" y="4077072"/>
            <a:ext cx="309634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14"/>
          <p:cNvSpPr/>
          <p:nvPr/>
        </p:nvSpPr>
        <p:spPr>
          <a:xfrm rot="16015600">
            <a:off x="3023829" y="466316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1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51508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Cada convidado receberá um e-mail com o link do projeto e deverá confirmar sua adesão para ganhar o acesso.</a:t>
            </a:r>
          </a:p>
          <a:p>
            <a:endParaRPr lang="pt-BR" dirty="0"/>
          </a:p>
          <a:p>
            <a:r>
              <a:rPr lang="pt-BR" dirty="0" smtClean="0"/>
              <a:t>O projeto passará a constar na lista de projetos do colaborador.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9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3002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Com o recurso de colaboração, o Github fará a combinação (merge) de todas as alterações produzidas em cada arquivo fonte pelos colaboradores, quando for feito o Commit na cópia Master.</a:t>
            </a:r>
          </a:p>
        </p:txBody>
      </p:sp>
    </p:spTree>
    <p:extLst>
      <p:ext uri="{BB962C8B-B14F-4D97-AF65-F5344CB8AC3E}">
        <p14:creationId xmlns:p14="http://schemas.microsoft.com/office/powerpoint/2010/main" val="17297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92696"/>
            <a:ext cx="8928991" cy="576064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0740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1247775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939781" y="1496397"/>
            <a:ext cx="5224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" panose="020F0502020204030204" pitchFamily="34" charset="0"/>
              </a:rPr>
              <a:t>CONTROLE DE VERSÃO EM PROJETOS DE </a:t>
            </a:r>
            <a:r>
              <a:rPr lang="pt-BR" b="1" dirty="0">
                <a:latin typeface="Calibri" panose="020F0502020204030204" pitchFamily="34" charset="0"/>
              </a:rPr>
              <a:t>SOFTWARE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619672" y="2649106"/>
            <a:ext cx="6054414" cy="70788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Continua na próxima aula...</a:t>
            </a:r>
            <a:endParaRPr lang="pt-BR" sz="4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91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476648"/>
            <a:ext cx="8866063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Imaginem uma situação mais complicada...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Uma empresa </a:t>
            </a:r>
            <a:r>
              <a:rPr lang="pt-BR" dirty="0" smtClean="0"/>
              <a:t>desenvolvedora de software </a:t>
            </a:r>
            <a:r>
              <a:rPr lang="pt-BR" dirty="0" smtClean="0">
                <a:solidFill>
                  <a:srgbClr val="FFFF00"/>
                </a:solidFill>
              </a:rPr>
              <a:t>tem vários clientes </a:t>
            </a:r>
            <a:r>
              <a:rPr lang="pt-BR" dirty="0" smtClean="0"/>
              <a:t>de um mesmo produto seu – um sistema ERP, por exemplo.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Cada cliente possui uma versão </a:t>
            </a:r>
            <a:r>
              <a:rPr lang="pt-BR" dirty="0" smtClean="0"/>
              <a:t>do sistema pois cada um deles comprou o produto em uma época e nem todos quiseram atualizar versões – processo que custa muito caro.</a:t>
            </a:r>
          </a:p>
          <a:p>
            <a:endParaRPr lang="pt-BR" dirty="0"/>
          </a:p>
          <a:p>
            <a:r>
              <a:rPr lang="pt-BR" dirty="0" smtClean="0"/>
              <a:t>Se um cliente encontra uma falha em um componente do produto, </a:t>
            </a:r>
            <a:r>
              <a:rPr lang="pt-BR" dirty="0" smtClean="0">
                <a:solidFill>
                  <a:srgbClr val="FFFF00"/>
                </a:solidFill>
              </a:rPr>
              <a:t>o fabricante do software terá que dar manutenção na versão do componente correspondente a que está instalada no cliente</a:t>
            </a:r>
            <a:r>
              <a:rPr lang="pt-B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005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3870</Words>
  <Application>Microsoft Office PowerPoint</Application>
  <PresentationFormat>On-screen Show (4:3)</PresentationFormat>
  <Paragraphs>511</Paragraphs>
  <Slides>87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ＭＳ Ｐゴシック</vt:lpstr>
      <vt:lpstr>Arial</vt:lpstr>
      <vt:lpstr>Calibri</vt:lpstr>
      <vt:lpstr>Square721 BT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FIAP</cp:lastModifiedBy>
  <cp:revision>359</cp:revision>
  <cp:lastPrinted>2016-08-24T21:10:05Z</cp:lastPrinted>
  <dcterms:created xsi:type="dcterms:W3CDTF">2013-08-12T12:40:06Z</dcterms:created>
  <dcterms:modified xsi:type="dcterms:W3CDTF">2016-09-09T01:15:18Z</dcterms:modified>
</cp:coreProperties>
</file>