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51" r:id="rId2"/>
    <p:sldId id="403" r:id="rId3"/>
    <p:sldId id="511" r:id="rId4"/>
    <p:sldId id="454" r:id="rId5"/>
    <p:sldId id="455" r:id="rId6"/>
    <p:sldId id="456" r:id="rId7"/>
    <p:sldId id="471" r:id="rId8"/>
    <p:sldId id="458" r:id="rId9"/>
    <p:sldId id="473" r:id="rId10"/>
    <p:sldId id="474" r:id="rId11"/>
    <p:sldId id="475" r:id="rId12"/>
    <p:sldId id="476" r:id="rId13"/>
    <p:sldId id="477" r:id="rId14"/>
    <p:sldId id="478" r:id="rId15"/>
    <p:sldId id="472" r:id="rId16"/>
    <p:sldId id="459" r:id="rId17"/>
    <p:sldId id="460" r:id="rId18"/>
    <p:sldId id="461" r:id="rId19"/>
    <p:sldId id="468" r:id="rId20"/>
    <p:sldId id="470" r:id="rId21"/>
    <p:sldId id="462" r:id="rId22"/>
    <p:sldId id="463" r:id="rId23"/>
    <p:sldId id="464" r:id="rId24"/>
    <p:sldId id="465" r:id="rId25"/>
    <p:sldId id="466" r:id="rId26"/>
    <p:sldId id="467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6" r:id="rId59"/>
    <p:sldId id="512" r:id="rId60"/>
    <p:sldId id="513" r:id="rId61"/>
    <p:sldId id="515" r:id="rId62"/>
    <p:sldId id="517" r:id="rId63"/>
    <p:sldId id="518" r:id="rId64"/>
    <p:sldId id="519" r:id="rId65"/>
    <p:sldId id="520" r:id="rId66"/>
    <p:sldId id="521" r:id="rId67"/>
    <p:sldId id="522" r:id="rId68"/>
    <p:sldId id="443" r:id="rId69"/>
    <p:sldId id="452" r:id="rId70"/>
    <p:sldId id="523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85726B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PLANEJAMENTO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 GOVERNANÇA DE PROJETOS DE SW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Prof. Renato Jardim Parducci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gzyZxLJxLc" TargetMode="External"/><Relationship Id="rId2" Type="http://schemas.openxmlformats.org/officeDocument/2006/relationships/hyperlink" Target="https://youtu.be/q8ncNcV_-zg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lqMSUoA5Bk" TargetMode="External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1JpMk4sz3g" TargetMode="External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4k9k86lMHc" TargetMode="External"/><Relationship Id="rId2" Type="http://schemas.openxmlformats.org/officeDocument/2006/relationships/hyperlink" Target="https://youtu.be/q8ncNcV_-zg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64556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 smtClean="0">
                <a:latin typeface="Calibri" panose="020F0502020204030204" pitchFamily="34" charset="0"/>
              </a:rPr>
              <a:t>13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PLANEJAMENTO E GOVERNANÇA DE PROJETO DE </a:t>
            </a:r>
            <a:r>
              <a:rPr lang="pt-BR" b="1" dirty="0" smtClean="0">
                <a:latin typeface="Calibri" panose="020F0502020204030204" pitchFamily="34" charset="0"/>
              </a:rPr>
              <a:t>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85519">
            <a:off x="5034678" y="2706380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914938" y="3361662"/>
            <a:ext cx="5688632" cy="30916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36096" y="2052980"/>
            <a:ext cx="2664296" cy="9149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Área de manipulação das tarefas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30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6056781" y="2926909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199" y="3370790"/>
            <a:ext cx="2592287" cy="30916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323433"/>
            <a:ext cx="2664296" cy="15065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Área do Gráfico de </a:t>
            </a:r>
            <a:r>
              <a:rPr lang="pt-BR" sz="2000" dirty="0" err="1" smtClean="0"/>
              <a:t>Gantt</a:t>
            </a:r>
            <a:r>
              <a:rPr lang="pt-BR" sz="2000" dirty="0" smtClean="0"/>
              <a:t> que permite acompanhamento visual da duração das tarefas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04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5987238" y="3389978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199" y="3831942"/>
            <a:ext cx="2592287" cy="4611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323432"/>
            <a:ext cx="2664296" cy="26177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Tarefas </a:t>
            </a:r>
            <a:r>
              <a:rPr lang="pt-BR" sz="2000" dirty="0" err="1" smtClean="0"/>
              <a:t>agrupadoras</a:t>
            </a:r>
            <a:r>
              <a:rPr lang="pt-BR" sz="2000" dirty="0" smtClean="0"/>
              <a:t> têm essa barra de representação, que demarca o período do início da primeira tarefa do grupo e término da última tarefa do grupo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8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5917693" y="3705547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200" y="4149427"/>
            <a:ext cx="2592287" cy="6477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965594"/>
            <a:ext cx="2664296" cy="197557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Barras de tempo individuais de cada tarefa que não é </a:t>
            </a:r>
            <a:r>
              <a:rPr lang="pt-BR" sz="2000" dirty="0" err="1" smtClean="0"/>
              <a:t>agrupadora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20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5917693" y="3705547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200" y="4149427"/>
            <a:ext cx="2592287" cy="6477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965594"/>
            <a:ext cx="2664296" cy="197557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As barras receberão sinalização de outra cor,  conforme o percentual da sua conclusão/evolução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3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5" y="1279500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 Primeira coisa é criar um calendário que deve refletir os feriados onde não haverá trabalho e o número de horas reais de trabalho por dia (embora as pessoas tenham uma jornada de 8 horas de trabalho, elas vão ao banheiro, conversam, tomam café, dispersam, o que faz com que as horas produtivas delas sejam menores – em média 6 horas por dia).</a:t>
            </a:r>
          </a:p>
        </p:txBody>
      </p:sp>
    </p:spTree>
    <p:extLst>
      <p:ext uri="{BB962C8B-B14F-4D97-AF65-F5344CB8AC3E}">
        <p14:creationId xmlns:p14="http://schemas.microsoft.com/office/powerpoint/2010/main" val="31667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6357" y="118900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Ajuste do calendário: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9817"/>
            <a:ext cx="82867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 bwMode="auto">
          <a:xfrm>
            <a:off x="2195513" y="1556792"/>
            <a:ext cx="288925" cy="2889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1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4140200" y="2061617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2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7308850" y="2998242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3</a:t>
            </a:r>
          </a:p>
        </p:txBody>
      </p:sp>
      <p:sp>
        <p:nvSpPr>
          <p:cNvPr id="11" name="Elipse 10"/>
          <p:cNvSpPr/>
          <p:nvPr/>
        </p:nvSpPr>
        <p:spPr bwMode="auto">
          <a:xfrm>
            <a:off x="6084888" y="47984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4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6948488" y="58779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85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6357" y="118900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Ajuste do calendário: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9817"/>
            <a:ext cx="82867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 bwMode="auto">
          <a:xfrm>
            <a:off x="2195513" y="1556792"/>
            <a:ext cx="288925" cy="2889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1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4140200" y="2061617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2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7308850" y="2998242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3</a:t>
            </a:r>
          </a:p>
        </p:txBody>
      </p:sp>
      <p:sp>
        <p:nvSpPr>
          <p:cNvPr id="11" name="Elipse 10"/>
          <p:cNvSpPr/>
          <p:nvPr/>
        </p:nvSpPr>
        <p:spPr bwMode="auto">
          <a:xfrm>
            <a:off x="6084888" y="47984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4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6948488" y="58779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5</a:t>
            </a:r>
          </a:p>
        </p:txBody>
      </p:sp>
      <p:sp>
        <p:nvSpPr>
          <p:cNvPr id="3" name="Seta para baixo 2"/>
          <p:cNvSpPr/>
          <p:nvPr/>
        </p:nvSpPr>
        <p:spPr>
          <a:xfrm>
            <a:off x="5435736" y="4005064"/>
            <a:ext cx="432768" cy="9370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20207" y="3141909"/>
            <a:ext cx="2448297" cy="8631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Dê um nome para o seu novo calendário</a:t>
            </a:r>
            <a:endParaRPr lang="pt-BR" sz="2000" dirty="0"/>
          </a:p>
        </p:txBody>
      </p:sp>
      <p:sp>
        <p:nvSpPr>
          <p:cNvPr id="13" name="Seta para baixo 12"/>
          <p:cNvSpPr/>
          <p:nvPr/>
        </p:nvSpPr>
        <p:spPr>
          <a:xfrm>
            <a:off x="6948488" y="4418418"/>
            <a:ext cx="432768" cy="9370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553660" y="1701255"/>
            <a:ext cx="2448297" cy="27171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Deixe ele como cópia do calendário padrão para você não ter que começar do zero e usar aquilo que o Project já tem por default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638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357" y="118900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Ajuste do calendário: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77" y="1586720"/>
            <a:ext cx="6766321" cy="527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1115616" y="2852936"/>
            <a:ext cx="1088661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1115616" y="3068960"/>
            <a:ext cx="2592288" cy="2880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212" y="2529371"/>
            <a:ext cx="1605733" cy="15477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Indique os dias em que a equipe não trabalhará</a:t>
            </a:r>
            <a:endParaRPr lang="pt-BR" sz="2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659946" y="5229200"/>
            <a:ext cx="1039846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5496" y="4077072"/>
            <a:ext cx="1605733" cy="25202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transformar um dia em não útil ou colocar uma exceção, no caso de um feriado!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6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5" y="1249739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MS-Project faz cálculos automáticos!</a:t>
            </a:r>
          </a:p>
          <a:p>
            <a:endParaRPr lang="pt-BR" dirty="0"/>
          </a:p>
          <a:p>
            <a:r>
              <a:rPr lang="pt-BR" dirty="0" smtClean="0"/>
              <a:t>Sempre que você modifica a data de término de uma tarefa planejada, as tarefas que dependem dela têm duas datas de início e término recalculadas.</a:t>
            </a:r>
          </a:p>
          <a:p>
            <a:endParaRPr lang="pt-BR" dirty="0"/>
          </a:p>
          <a:p>
            <a:r>
              <a:rPr lang="pt-BR" dirty="0" smtClean="0"/>
              <a:t>Também é possível impedir esse recálculo automático se você precisar fixar as datas de uma tarefa ou ajustá-las manualmente.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59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A GOVERNANÇA DE PROJETOS DE SOFTWARE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25" y="1556792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bom projeto de software é aquele que tem governabilidade.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dirty="0" smtClean="0"/>
              <a:t> governança precisa que </a:t>
            </a:r>
            <a:r>
              <a:rPr lang="pt-BR" dirty="0" smtClean="0">
                <a:solidFill>
                  <a:srgbClr val="FFFF00"/>
                </a:solidFill>
              </a:rPr>
              <a:t>cuidemos da chamada tripla restrição </a:t>
            </a:r>
            <a:r>
              <a:rPr lang="pt-BR" dirty="0" smtClean="0"/>
              <a:t>de projeto, fazendo o planejamento, controle e reporte de execução para os patrocinadores, dando </a:t>
            </a:r>
            <a:r>
              <a:rPr lang="pt-BR" dirty="0" smtClean="0">
                <a:solidFill>
                  <a:srgbClr val="FFFF00"/>
                </a:solidFill>
              </a:rPr>
              <a:t>transparência</a:t>
            </a:r>
            <a:r>
              <a:rPr lang="pt-BR" dirty="0" smtClean="0"/>
              <a:t> ao processo de desenvolvimento e garantindo que </a:t>
            </a:r>
            <a:r>
              <a:rPr lang="pt-BR" dirty="0" smtClean="0">
                <a:solidFill>
                  <a:srgbClr val="FFFF00"/>
                </a:solidFill>
              </a:rPr>
              <a:t>resultados estão sendo compromissados e cumpridos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Não temos como garantir Qualidade ( produtividade, resultados dentro de previsões, etc.) se não cuidarmos do planejamento e controle corretamente!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5" y="1249739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MS-Project faz cálculos automáticos!</a:t>
            </a:r>
          </a:p>
          <a:p>
            <a:endParaRPr lang="pt-BR" dirty="0"/>
          </a:p>
          <a:p>
            <a:r>
              <a:rPr lang="pt-BR" dirty="0" smtClean="0"/>
              <a:t>Sempre que você modifica a data de término de uma tarefa planejada, as tarefas que dependem dela têm duas datas de início e término recalculadas.</a:t>
            </a:r>
          </a:p>
          <a:p>
            <a:endParaRPr lang="pt-BR" dirty="0"/>
          </a:p>
          <a:p>
            <a:r>
              <a:rPr lang="pt-BR" dirty="0" smtClean="0"/>
              <a:t>Também é possível impedir esse recálculo automático se você precisar fixar as datas de uma tarefa ou ajustá-las manualmente.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80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357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deixar como Default que todas as tarefas tenham cálculo e recálculo automático de datas, configure o seu projeto acessando o menu de Ferramentas nas opções de projeto e deixe o cálculo automático: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17" y="2390151"/>
            <a:ext cx="5096587" cy="44678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2339752" y="3356992"/>
            <a:ext cx="1530765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67544" y="3068960"/>
            <a:ext cx="1872208" cy="223224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Modo de cálculo deve estar em Automático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47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4036" y="1412776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sabe que em um projeto SCRUM, você terá que desenvolver histórias de usuário, planejar as releases do produto (</a:t>
            </a:r>
            <a:r>
              <a:rPr lang="pt-BR" dirty="0" err="1" smtClean="0"/>
              <a:t>Backlog</a:t>
            </a:r>
            <a:r>
              <a:rPr lang="pt-BR" dirty="0" smtClean="0"/>
              <a:t> de Produto) e planejar as </a:t>
            </a:r>
            <a:r>
              <a:rPr lang="pt-BR" dirty="0" err="1" smtClean="0"/>
              <a:t>Sprints</a:t>
            </a:r>
            <a:r>
              <a:rPr lang="pt-BR" dirty="0" smtClean="0"/>
              <a:t> de forma evolutiva (detalhando uma Sprint por vez). Sabe também que com exceção do planejamento de </a:t>
            </a:r>
            <a:r>
              <a:rPr lang="pt-BR" dirty="0" err="1" smtClean="0"/>
              <a:t>backlog</a:t>
            </a:r>
            <a:r>
              <a:rPr lang="pt-BR" dirty="0" smtClean="0"/>
              <a:t> de Produto, as demais time boxes são fixas e a duração máxima de cada Sprint é pré-determinada.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388" y="4005064"/>
            <a:ext cx="871309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u="sng" dirty="0" smtClean="0">
                <a:solidFill>
                  <a:schemeClr val="tx1"/>
                </a:solidFill>
              </a:rPr>
              <a:t>Time boxes do SCRUM: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Planejamento de Release: sem tempo pré-determinado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Planejamento de Sprint: </a:t>
            </a:r>
            <a:r>
              <a:rPr lang="pt-BR" sz="2000" dirty="0">
                <a:solidFill>
                  <a:schemeClr val="tx1"/>
                </a:solidFill>
              </a:rPr>
              <a:t>8</a:t>
            </a:r>
            <a:r>
              <a:rPr lang="pt-BR" sz="2000" dirty="0" smtClean="0">
                <a:solidFill>
                  <a:schemeClr val="tx1"/>
                </a:solidFill>
              </a:rPr>
              <a:t> horas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Sprint: 15 dias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u="sng" dirty="0" smtClean="0">
                <a:solidFill>
                  <a:schemeClr val="tx1"/>
                </a:solidFill>
              </a:rPr>
              <a:t>Dentro da Sprint: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Reunião diária: 15 minutos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Revisão da Sprint: 4 horas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Reunião de Retrospectiva: 3 horas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93711"/>
            <a:ext cx="2411760" cy="117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290048" y="5921984"/>
            <a:ext cx="522312" cy="222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0" y="2420888"/>
            <a:ext cx="8573660" cy="201622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8968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Inclusão dos </a:t>
            </a:r>
            <a:r>
              <a:rPr lang="pt-BR" dirty="0" err="1" smtClean="0"/>
              <a:t>Milestones</a:t>
            </a:r>
            <a:r>
              <a:rPr lang="pt-BR" dirty="0" smtClean="0"/>
              <a:t> conhecidos no inicio do projeto SCRUM</a:t>
            </a:r>
          </a:p>
        </p:txBody>
      </p:sp>
      <p:sp>
        <p:nvSpPr>
          <p:cNvPr id="6" name="Seta para baixo 5"/>
          <p:cNvSpPr/>
          <p:nvPr/>
        </p:nvSpPr>
        <p:spPr>
          <a:xfrm rot="10800000">
            <a:off x="5380263" y="4518766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6516216" y="4510995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7956376" y="4493810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004048" y="5382863"/>
            <a:ext cx="3744416" cy="99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Ainda não definimos a duração nem as datas de início e fim das atividades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 rot="10800000">
            <a:off x="1979712" y="4435896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41" y="5299992"/>
            <a:ext cx="3744416" cy="99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Compromissos iniciais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968" y="123652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 tarefa Projeto Controle de Vendas é AGRUPADORA de todas as tarefas de projeto – selecione todas as tarefas abaixo dela e clique no botão de deslocamento de tarefas da barra de ferramentas: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8" y="2924104"/>
            <a:ext cx="7468643" cy="1009791"/>
          </a:xfrm>
          <a:prstGeom prst="rect">
            <a:avLst/>
          </a:prstGeom>
        </p:spPr>
      </p:pic>
      <p:sp>
        <p:nvSpPr>
          <p:cNvPr id="3" name="Seta para baixo 2"/>
          <p:cNvSpPr/>
          <p:nvPr/>
        </p:nvSpPr>
        <p:spPr>
          <a:xfrm>
            <a:off x="5076056" y="2636912"/>
            <a:ext cx="360040" cy="79208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67" y="3457885"/>
            <a:ext cx="2505425" cy="1543265"/>
          </a:xfrm>
          <a:prstGeom prst="rect">
            <a:avLst/>
          </a:prstGeom>
        </p:spPr>
      </p:pic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" y="4365104"/>
            <a:ext cx="4364556" cy="18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968" y="1199942"/>
            <a:ext cx="8866063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deve criar atividades </a:t>
            </a:r>
            <a:r>
              <a:rPr lang="pt-BR" dirty="0" err="1" smtClean="0"/>
              <a:t>agrupadoras</a:t>
            </a:r>
            <a:r>
              <a:rPr lang="pt-BR" dirty="0" smtClean="0"/>
              <a:t> para dar visão mais clara sobre etapas do seu projeto como as </a:t>
            </a:r>
            <a:r>
              <a:rPr lang="pt-BR" dirty="0" err="1" smtClean="0"/>
              <a:t>Timeboxes</a:t>
            </a:r>
            <a:r>
              <a:rPr lang="pt-BR" dirty="0" smtClean="0"/>
              <a:t> do SCRUM. Elas são apenas uma organização visual do projeto.</a:t>
            </a:r>
          </a:p>
          <a:p>
            <a:endParaRPr lang="pt-BR" dirty="0"/>
          </a:p>
          <a:p>
            <a:r>
              <a:rPr lang="pt-BR" dirty="0" smtClean="0"/>
              <a:t>Você não deve atribuir recursos, data, esforço e outros detalhes às tarefas de agrupamento – os prazos e demais informações da tarefa de agrupamento serão calculados automaticamente pelo MS-Project, pela soma de prazos e limites de datas das </a:t>
            </a:r>
            <a:r>
              <a:rPr lang="pt-BR" dirty="0" err="1" smtClean="0"/>
              <a:t>subtarefas</a:t>
            </a:r>
            <a:r>
              <a:rPr lang="pt-BR" dirty="0" smtClean="0"/>
              <a:t> que ela contém.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4575525"/>
            <a:ext cx="3820558" cy="1661787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275856" y="5229200"/>
            <a:ext cx="1118344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23528" y="4575525"/>
            <a:ext cx="2952328" cy="180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Visão agrupada de atividades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265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</a:t>
            </a:r>
            <a:r>
              <a:rPr lang="pt-BR" dirty="0" err="1" smtClean="0"/>
              <a:t>Milestones</a:t>
            </a:r>
            <a:r>
              <a:rPr lang="pt-BR" dirty="0" smtClean="0"/>
              <a:t> são entregas!</a:t>
            </a:r>
            <a:r>
              <a:rPr lang="pt-BR" dirty="0"/>
              <a:t> </a:t>
            </a:r>
            <a:r>
              <a:rPr lang="pt-BR" dirty="0" smtClean="0"/>
              <a:t>São momentos do projeto onde não ocorre nenhuma ação! Eles têm DURAÇÃO ZERO!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9" y="2204864"/>
            <a:ext cx="7171721" cy="1805953"/>
          </a:xfrm>
          <a:prstGeom prst="rect">
            <a:avLst/>
          </a:prstGeom>
        </p:spPr>
      </p:pic>
      <p:sp>
        <p:nvSpPr>
          <p:cNvPr id="3" name="Seta para baixo 2"/>
          <p:cNvSpPr/>
          <p:nvPr/>
        </p:nvSpPr>
        <p:spPr>
          <a:xfrm rot="10800000">
            <a:off x="5402038" y="3984200"/>
            <a:ext cx="360040" cy="86409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211960" y="4848297"/>
            <a:ext cx="1944216" cy="13170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Milestones</a:t>
            </a:r>
            <a:r>
              <a:rPr lang="pt-BR" sz="2000" dirty="0" smtClean="0"/>
              <a:t> com Duração ZERO</a:t>
            </a:r>
            <a:endParaRPr lang="pt-BR" sz="2000" dirty="0"/>
          </a:p>
        </p:txBody>
      </p:sp>
      <p:sp>
        <p:nvSpPr>
          <p:cNvPr id="9" name="Seta para baixo 8"/>
          <p:cNvSpPr/>
          <p:nvPr/>
        </p:nvSpPr>
        <p:spPr>
          <a:xfrm rot="10800000">
            <a:off x="6948264" y="3984200"/>
            <a:ext cx="360040" cy="86409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681754" y="4848296"/>
            <a:ext cx="2210725" cy="13170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Ganham uma sinalização especial no Gráfico de </a:t>
            </a:r>
            <a:r>
              <a:rPr lang="pt-BR" sz="2000" dirty="0" err="1" smtClean="0"/>
              <a:t>Gantt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17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que os </a:t>
            </a:r>
            <a:r>
              <a:rPr lang="pt-BR" dirty="0" err="1" smtClean="0"/>
              <a:t>Milestones</a:t>
            </a:r>
            <a:r>
              <a:rPr lang="pt-BR" dirty="0" smtClean="0"/>
              <a:t> sejam realizados, precisamos agora, planejar as Tarefas que irão produzi-los!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9" y="2348880"/>
            <a:ext cx="6371033" cy="3983693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0800000">
            <a:off x="5148064" y="3111525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872709" y="2636912"/>
            <a:ext cx="2947763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 para iniciar o projeto</a:t>
            </a:r>
            <a:endParaRPr lang="pt-BR" sz="2000" dirty="0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5124269" y="3641477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5143499" y="3850867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5148064" y="4430736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5148065" y="4761147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848914" y="3501008"/>
            <a:ext cx="2947763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Tarefas para identificar histórias de usuários</a:t>
            </a:r>
            <a:endParaRPr lang="pt-BR" sz="2000" dirty="0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5148065" y="5049179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5148065" y="5337211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0800000">
            <a:off x="5148065" y="5589240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872709" y="4221088"/>
            <a:ext cx="2947763" cy="2307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Tarefas para completar detalhes do </a:t>
            </a:r>
            <a:r>
              <a:rPr lang="pt-BR" sz="2000" dirty="0" err="1" smtClean="0"/>
              <a:t>Backlog</a:t>
            </a:r>
            <a:r>
              <a:rPr lang="pt-BR" sz="2000" dirty="0" smtClean="0"/>
              <a:t> de Produto, gerando o plano de Release com a indicação das </a:t>
            </a:r>
            <a:r>
              <a:rPr lang="pt-BR" sz="2000" dirty="0" err="1" smtClean="0"/>
              <a:t>Sprints</a:t>
            </a:r>
            <a:r>
              <a:rPr lang="pt-BR" sz="2000" dirty="0" smtClean="0"/>
              <a:t> em que cada item de produto será feito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64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que os </a:t>
            </a:r>
            <a:r>
              <a:rPr lang="pt-BR" dirty="0" err="1" smtClean="0"/>
              <a:t>Milestones</a:t>
            </a:r>
            <a:r>
              <a:rPr lang="pt-BR" dirty="0" smtClean="0"/>
              <a:t> sejam realizados, precisamos agora, planejar as Tarefas que irão produzi-los!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9" y="2348880"/>
            <a:ext cx="6371033" cy="3983693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8381295">
            <a:off x="6550319" y="3498012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872709" y="2348880"/>
            <a:ext cx="2947763" cy="10801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Veja que as durações ainda não foram confirmadas!</a:t>
            </a:r>
            <a:endParaRPr lang="pt-BR" sz="20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5872709" y="3891061"/>
            <a:ext cx="1039932" cy="2580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92080" y="4581128"/>
            <a:ext cx="3712951" cy="19442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Vamos confirmar as durações com as nossas previsões feitas pelo Time de projeto, lembrando que as </a:t>
            </a:r>
            <a:r>
              <a:rPr lang="pt-BR" sz="2000" dirty="0" err="1" smtClean="0"/>
              <a:t>Timeboxes</a:t>
            </a:r>
            <a:r>
              <a:rPr lang="pt-BR" sz="2000" dirty="0" smtClean="0"/>
              <a:t> do </a:t>
            </a:r>
            <a:r>
              <a:rPr lang="pt-BR" sz="2000" dirty="0" err="1" smtClean="0"/>
              <a:t>Scrum</a:t>
            </a:r>
            <a:r>
              <a:rPr lang="pt-BR" sz="2000" dirty="0" smtClean="0"/>
              <a:t> tem prazos pré-determinados!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877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tarefas devem ter duração e datas de início e término previstos preenchidos!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1" y="2276872"/>
            <a:ext cx="8769165" cy="4046175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6084168" y="1992035"/>
            <a:ext cx="360040" cy="2848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7020272" y="1992035"/>
            <a:ext cx="360040" cy="2848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8100392" y="2002016"/>
            <a:ext cx="360040" cy="2848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nd"/>
          <p:cNvSpPr>
            <a:spLocks noEditPoints="1" noChangeArrowheads="1"/>
          </p:cNvSpPr>
          <p:nvPr/>
        </p:nvSpPr>
        <p:spPr bwMode="auto">
          <a:xfrm>
            <a:off x="3667125" y="1916832"/>
            <a:ext cx="1809750" cy="180975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3995021"/>
            <a:ext cx="626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FF99"/>
                </a:solidFill>
              </a:rPr>
              <a:t>ESCUTE O PODCAST NO CANAL DO PROFESSOR!</a:t>
            </a:r>
            <a:endParaRPr lang="pt-BR" sz="2400" b="1" dirty="0">
              <a:solidFill>
                <a:srgbClr val="FFFF99"/>
              </a:solidFill>
            </a:endParaRPr>
          </a:p>
        </p:txBody>
      </p:sp>
      <p:sp>
        <p:nvSpPr>
          <p:cNvPr id="5" name="CaixaDeTexto 4">
            <a:hlinkClick r:id="rId2"/>
          </p:cNvPr>
          <p:cNvSpPr txBox="1"/>
          <p:nvPr/>
        </p:nvSpPr>
        <p:spPr>
          <a:xfrm>
            <a:off x="2200677" y="4529745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99"/>
                </a:solidFill>
                <a:hlinkClick r:id="rId3"/>
              </a:rPr>
              <a:t>https://youtu.be/XgzyZxLJxLc</a:t>
            </a:r>
            <a:endParaRPr lang="pt-BR" sz="24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Podemos registrar também o esforço por tarefa (lembre-se que esforço é diferente de duração e prazo)!</a:t>
            </a:r>
          </a:p>
          <a:p>
            <a:endParaRPr lang="pt-BR" dirty="0"/>
          </a:p>
          <a:p>
            <a:r>
              <a:rPr lang="pt-BR" dirty="0" smtClean="0"/>
              <a:t>Para isso, vamos incluir uma coluna no MS-Project que não é default: clique com o botão direito sobre a última coluna ou o ponto onde quer inserir a coluna e selecione a opção de INSERIR COLUNA!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06"/>
            <a:ext cx="9132940" cy="3173194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7236296" y="4725144"/>
            <a:ext cx="1896644" cy="54625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8609013" y="4149080"/>
            <a:ext cx="375225" cy="57606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inserir a coluna Esforço ( </a:t>
            </a:r>
            <a:r>
              <a:rPr lang="pt-BR" dirty="0" err="1" smtClean="0"/>
              <a:t>Work</a:t>
            </a:r>
            <a:r>
              <a:rPr lang="pt-BR" dirty="0" smtClean="0"/>
              <a:t> ) – procure por ela na lista de itens disponíveis do MS-Project.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035"/>
            <a:ext cx="9144000" cy="4865965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5436096" y="3573015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283968" y="1992036"/>
            <a:ext cx="2736304" cy="15809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Procure por </a:t>
            </a:r>
            <a:r>
              <a:rPr lang="pt-BR" sz="2000" dirty="0" err="1" smtClean="0"/>
              <a:t>Work</a:t>
            </a:r>
            <a:r>
              <a:rPr lang="pt-BR" sz="2000" dirty="0" smtClean="0"/>
              <a:t> ou Esforço (depende da versão do MS-Project – em Português ou Inglês)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650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8960"/>
            <a:ext cx="903858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" y="3068960"/>
            <a:ext cx="8999895" cy="375338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8480182" y="2919569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768274" y="1137583"/>
            <a:ext cx="4268222" cy="17819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Imaginando que o seu dia de trabalho tenha 6 horas úteis, nessa primeira atividade temos 6 horas de esforço que correspondem ao exato prazo de 1 dia de trabalho!</a:t>
            </a:r>
            <a:endParaRPr lang="pt-BR" sz="2000" dirty="0"/>
          </a:p>
        </p:txBody>
      </p:sp>
      <p:sp>
        <p:nvSpPr>
          <p:cNvPr id="8" name="Seta para baixo 7"/>
          <p:cNvSpPr/>
          <p:nvPr/>
        </p:nvSpPr>
        <p:spPr>
          <a:xfrm>
            <a:off x="5652120" y="2919568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18175" y="3699561"/>
            <a:ext cx="8955904" cy="305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" y="3068960"/>
            <a:ext cx="8999895" cy="375338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8480182" y="3585111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19872" y="1700808"/>
            <a:ext cx="5616624" cy="1884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Já neste outro caso, temos 5 dias para realizar um trabalho, o que seriam 40 horas, porém, estamos imaginando que duas pessoas serão empregadas para fazer esse trabalho no período, então, temos um esforço de 80 horas e não de 40!</a:t>
            </a:r>
            <a:endParaRPr lang="pt-BR" sz="2000" dirty="0"/>
          </a:p>
        </p:txBody>
      </p:sp>
      <p:sp>
        <p:nvSpPr>
          <p:cNvPr id="8" name="Seta para baixo 7"/>
          <p:cNvSpPr/>
          <p:nvPr/>
        </p:nvSpPr>
        <p:spPr>
          <a:xfrm>
            <a:off x="5652120" y="3585110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76835" y="4437112"/>
            <a:ext cx="8955904" cy="305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" y="3068960"/>
            <a:ext cx="8999895" cy="375338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8491220" y="2107705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663158" y="722085"/>
            <a:ext cx="3384376" cy="1385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Lembre-se que é com base no Esforço que calculamos o custo de uma tarefa e do projeto como um todo!</a:t>
            </a:r>
            <a:endParaRPr lang="pt-BR" sz="20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172399" y="3057099"/>
            <a:ext cx="860339" cy="3765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Podemos incluir a coluna de CUSTO, fazendo processo semelhante ao que fizemos com o ESFORÇO!</a:t>
            </a:r>
          </a:p>
          <a:p>
            <a:r>
              <a:rPr lang="pt-BR" dirty="0" smtClean="0"/>
              <a:t>Crie uma nova coluna, adicionando COST ( Custo ).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49" y="2708920"/>
            <a:ext cx="4706337" cy="2867710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2987824" y="3501008"/>
            <a:ext cx="1080120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0059" y="2708920"/>
            <a:ext cx="2921781" cy="1385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Se os termos estiverem em Inglês, você pode renomear a coluna, editando o Título!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280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66029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Agora temos no Project, os marcos e tarefas iniciais do projeto, o prazo, as datas, o esforço e o custo.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" y="2348880"/>
            <a:ext cx="8945777" cy="3321331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13037643">
            <a:off x="8058636" y="5366812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5170" y="5877272"/>
            <a:ext cx="8205494" cy="8940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Nesse caso, foi considerado um custo de R$ 10,00 de mão de obra em média, considerando a equipe de desenvolvimento de software disponível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30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66029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Agora temos no Project, os marcos e tarefas iniciais do projeto, o prazo, as datas, o esforço e o custo.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" y="2348880"/>
            <a:ext cx="8945777" cy="3321331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71871" y="1496879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8316" y="602863"/>
            <a:ext cx="8205494" cy="8940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Perceba que o MS-Project já está totalizando os valores do projeto, facilitado a vida do Gerente de Projetos no planejamento e reporte</a:t>
            </a:r>
            <a:endParaRPr lang="pt-BR" sz="2000" dirty="0"/>
          </a:p>
        </p:txBody>
      </p:sp>
      <p:sp>
        <p:nvSpPr>
          <p:cNvPr id="7" name="Seta para baixo 6"/>
          <p:cNvSpPr/>
          <p:nvPr/>
        </p:nvSpPr>
        <p:spPr>
          <a:xfrm>
            <a:off x="8189754" y="1497698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Temos ainda que encadear a sequência das tarefas!</a:t>
            </a:r>
          </a:p>
          <a:p>
            <a:r>
              <a:rPr lang="pt-BR" dirty="0" smtClean="0"/>
              <a:t>Perceba que a duração do projeto está com 5 dias, oque não corresponde a realidade que imaginamos para esse projeto.</a:t>
            </a:r>
          </a:p>
          <a:p>
            <a:r>
              <a:rPr lang="pt-BR" dirty="0" smtClean="0"/>
              <a:t>Isso acontece por que o Project ainda não sabe que tarefa precisa terminar para outra começar!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" y="3348029"/>
            <a:ext cx="8945777" cy="3321331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>
            <a:off x="4860032" y="3034845"/>
            <a:ext cx="504056" cy="426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4716016" y="3573016"/>
            <a:ext cx="79208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GESTÃO TRADICIONAL DE PROJETOS X PROJETOS ÁGEIS DE SOFTWARE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25" y="1789941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empresas de software não trabalham de forma excludente a gestão profissional de projetos que inclui práticas como as previstas no </a:t>
            </a:r>
            <a:r>
              <a:rPr lang="pt-BR" dirty="0" err="1" smtClean="0"/>
              <a:t>PMBoK</a:t>
            </a:r>
            <a:r>
              <a:rPr lang="pt-BR" dirty="0" smtClean="0"/>
              <a:t>, quando trabalham com métodos ágeis como o SCRUM!</a:t>
            </a:r>
          </a:p>
          <a:p>
            <a:endParaRPr lang="pt-BR" dirty="0"/>
          </a:p>
          <a:p>
            <a:r>
              <a:rPr lang="pt-BR" dirty="0" smtClean="0"/>
              <a:t>Na verdade, nenhum usuário ou patrocinador consegue assimilar de forma fácil a gestão com base em </a:t>
            </a:r>
            <a:r>
              <a:rPr lang="pt-BR" dirty="0" err="1" smtClean="0"/>
              <a:t>Kanban</a:t>
            </a:r>
            <a:r>
              <a:rPr lang="pt-BR" dirty="0" smtClean="0"/>
              <a:t> e Scorecard/</a:t>
            </a:r>
            <a:r>
              <a:rPr lang="pt-BR" dirty="0" err="1" smtClean="0"/>
              <a:t>Burndown</a:t>
            </a:r>
            <a:r>
              <a:rPr lang="pt-BR" dirty="0" smtClean="0"/>
              <a:t>. Imagine uma empresa de Detergentes que contratou uma fábrica de software para desenvolver um projeto... Os patrocinadores contratantes do projeto vão querer acompanhar o andamento do projeto com um Status </a:t>
            </a:r>
            <a:r>
              <a:rPr lang="pt-BR" dirty="0" err="1" smtClean="0"/>
              <a:t>Report</a:t>
            </a:r>
            <a:r>
              <a:rPr lang="pt-BR" dirty="0" smtClean="0"/>
              <a:t> sofisticado, acompanhado de um cronograma de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9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28978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vincular e desvincular tarefas podemos usar a CORRENTE na barra de tarefas ou escrever manualmente na coluna de PREDECESSORA a IDENTIFICAÇÃO ( número ) da tarefa da qual se depende!</a:t>
            </a:r>
          </a:p>
          <a:p>
            <a:endParaRPr lang="pt-BR" dirty="0"/>
          </a:p>
          <a:p>
            <a:r>
              <a:rPr lang="pt-BR" dirty="0" smtClean="0"/>
              <a:t>A coluna Predecessora é default do Project, sendo exibida já na abertura de um novo projeto.</a:t>
            </a:r>
          </a:p>
        </p:txBody>
      </p:sp>
    </p:spTree>
    <p:extLst>
      <p:ext uri="{BB962C8B-B14F-4D97-AF65-F5344CB8AC3E}">
        <p14:creationId xmlns:p14="http://schemas.microsoft.com/office/powerpoint/2010/main" val="17657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3789040"/>
            <a:ext cx="7925907" cy="26768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8175" y="1228978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vincular e desvincular tarefas podemos usar a CORRENTE na barra de tarefas ou escrever manualmente na coluna de PREDECESSORA a IDENTIFICAÇÃO ( número ) da tarefa da qual se depende!</a:t>
            </a:r>
          </a:p>
          <a:p>
            <a:endParaRPr lang="pt-BR" dirty="0"/>
          </a:p>
          <a:p>
            <a:r>
              <a:rPr lang="pt-BR" dirty="0" smtClean="0"/>
              <a:t>A coluna Predecessora é default do Project, sendo exibida já na abertura de um novo projeto.</a:t>
            </a:r>
          </a:p>
        </p:txBody>
      </p:sp>
      <p:sp>
        <p:nvSpPr>
          <p:cNvPr id="3" name="Seta para baixo 2"/>
          <p:cNvSpPr/>
          <p:nvPr/>
        </p:nvSpPr>
        <p:spPr>
          <a:xfrm rot="18436139">
            <a:off x="6005543" y="1701192"/>
            <a:ext cx="143441" cy="27316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207634" y="3645024"/>
            <a:ext cx="860339" cy="29523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43808" y="1916832"/>
            <a:ext cx="3672408" cy="5201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228978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vincular e desvincular tarefas podemos usar a CORRENTE na barra de tarefas ou escrever manualmente na coluna de PREDECESSORA a IDENTIFICAÇÃO ( número ) da tarefa da qual se depende!</a:t>
            </a:r>
          </a:p>
          <a:p>
            <a:endParaRPr lang="pt-BR" dirty="0"/>
          </a:p>
          <a:p>
            <a:r>
              <a:rPr lang="pt-BR" dirty="0" smtClean="0"/>
              <a:t>A coluna Predecessora é default do Project, sendo exibida já na abertura de um novo projeto.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7361434" y="1194267"/>
            <a:ext cx="1581860" cy="5065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" y="3784070"/>
            <a:ext cx="8878059" cy="1517137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1401378">
            <a:off x="6922353" y="1614761"/>
            <a:ext cx="209428" cy="311340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940151" y="4538177"/>
            <a:ext cx="792089" cy="5065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5940149" y="5044718"/>
            <a:ext cx="576065" cy="119259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851920" y="6093296"/>
            <a:ext cx="5091374" cy="6206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Elo fechado associa tarefas e o Elo quebrado desvincula tarefas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88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usar a corrente, clique na Tarefa Predecessora, pressione CONTROL e depois clique na tarefa Sucessora.</a:t>
            </a:r>
          </a:p>
          <a:p>
            <a:endParaRPr lang="pt-BR" dirty="0"/>
          </a:p>
          <a:p>
            <a:r>
              <a:rPr lang="pt-BR" dirty="0" smtClean="0"/>
              <a:t>Para vincular manualmente, digite o número da tarefa Predecessora na linha da tarefa Sucessora.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" y="3172032"/>
            <a:ext cx="9005031" cy="3474352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6444208" y="3079706"/>
            <a:ext cx="792089" cy="35666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1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ATENÇÃO: não crie vínculos entre as atividades </a:t>
            </a:r>
            <a:r>
              <a:rPr lang="pt-BR" dirty="0" err="1" smtClean="0"/>
              <a:t>agrupadoras</a:t>
            </a:r>
            <a:r>
              <a:rPr lang="pt-BR" dirty="0" smtClean="0"/>
              <a:t>! Lembre-se de que elas não contém ação por parte da equipe são somente para facilitar a visualização das fases do projeto.</a:t>
            </a:r>
          </a:p>
          <a:p>
            <a:r>
              <a:rPr lang="pt-BR" dirty="0" smtClean="0"/>
              <a:t>Vincule apenas as Tarefas que preveem esforço de trabalho e os </a:t>
            </a:r>
            <a:r>
              <a:rPr lang="pt-BR" dirty="0" err="1" smtClean="0"/>
              <a:t>Mielstones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" y="3172032"/>
            <a:ext cx="9005031" cy="3474352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62792" y="3470377"/>
            <a:ext cx="7173505" cy="3906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88224" y="335873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X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associar agora, a equipe de projeto!</a:t>
            </a:r>
          </a:p>
          <a:p>
            <a:endParaRPr lang="pt-BR" dirty="0"/>
          </a:p>
          <a:p>
            <a:r>
              <a:rPr lang="pt-BR" dirty="0" smtClean="0"/>
              <a:t>Para isso, como primeiro passo, vamos cadastrar os recursos humanos do nosso Time SCRUM!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6230812" cy="182485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6300192" y="3470377"/>
            <a:ext cx="936105" cy="3906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6660232" y="2996952"/>
            <a:ext cx="360040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181065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Centro de Recursos ( </a:t>
            </a:r>
            <a:r>
              <a:rPr lang="pt-BR" dirty="0" err="1" smtClean="0"/>
              <a:t>Resource</a:t>
            </a:r>
            <a:r>
              <a:rPr lang="pt-BR" dirty="0" smtClean="0"/>
              <a:t> Center ) ou na tela de Visualização de Recursos, cadastre os nomes das pessoas do Time. Após cadastradas, essas pessoas poderão ser associadas às tarefas do projeto.</a:t>
            </a:r>
          </a:p>
          <a:p>
            <a:endParaRPr lang="pt-BR" dirty="0"/>
          </a:p>
          <a:p>
            <a:r>
              <a:rPr lang="pt-BR" dirty="0" smtClean="0"/>
              <a:t>Você também pode escrever diretamente os nomes das pessoas nas linhas do MS-Project, porém, se fizer isso, podem acontecer conflitos semânticos: alguém pode associar João a uma tarefa A e João Pedro a uma tarefa B, sendo que João e João Pedro são a mesma pessoa. Nesse caso, o MS-Project entenderá que são pessoas diferentes e se você programar duas tarefas para o mesmo dia e horário para ambos nomes, o MS-Project não conseguirá alertá-lo desse possível erro de planejamento – já se você usou um nome só de pessoa para as duas tarefas, o MS-Project apontará na coluna de informações ( i ), que existe um problema de planejamento de recurso.</a:t>
            </a:r>
          </a:p>
        </p:txBody>
      </p:sp>
    </p:spTree>
    <p:extLst>
      <p:ext uri="{BB962C8B-B14F-4D97-AF65-F5344CB8AC3E}">
        <p14:creationId xmlns:p14="http://schemas.microsoft.com/office/powerpoint/2010/main" val="9845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050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cadastrar recursos: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3128"/>
            <a:ext cx="2664296" cy="4355912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620299" y="3861048"/>
            <a:ext cx="2967925" cy="3906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3923928" y="3387623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050" y="126876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planilha de Recursos, inclua os nomes dos recursos e detalhes sobre a disponibilidade deles no projeto. Se você colocar os custos das pessoas no quadro de planejamento de pessoa, o MS-Project se encarregará de calcular o custo do projeto automaticamente!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95730"/>
            <a:ext cx="8677584" cy="2149494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 rot="10800000">
            <a:off x="6808400" y="5391829"/>
            <a:ext cx="648072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51520" y="5751870"/>
            <a:ext cx="8732593" cy="8454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Aponte o calendário que você está usando no seu projeto – algumas pessoas podem seguir um calendário especial, por exemplo: alguns só trabalharão as terças, quartas e sextas no projeto, </a:t>
            </a:r>
            <a:r>
              <a:rPr lang="pt-BR" sz="2000" dirty="0" err="1" smtClean="0"/>
              <a:t>equanto</a:t>
            </a:r>
            <a:r>
              <a:rPr lang="pt-BR" sz="2000" dirty="0" smtClean="0"/>
              <a:t> outros trabalham todos os dias!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21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050" y="1491749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voltar à página de planejamento de tarefas, clique em </a:t>
            </a:r>
            <a:r>
              <a:rPr lang="pt-BR" dirty="0" err="1" smtClean="0"/>
              <a:t>View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Gantt</a:t>
            </a:r>
            <a:r>
              <a:rPr lang="pt-BR" dirty="0" smtClean="0"/>
              <a:t> Chart na barra de tarefas do MS-Project!</a:t>
            </a:r>
          </a:p>
          <a:p>
            <a:endParaRPr lang="pt-BR" dirty="0"/>
          </a:p>
          <a:p>
            <a:r>
              <a:rPr lang="pt-BR" dirty="0" smtClean="0"/>
              <a:t>Associe as pessoas clicando na coluna de Recursos (</a:t>
            </a:r>
            <a:r>
              <a:rPr lang="pt-BR" dirty="0" err="1" smtClean="0"/>
              <a:t>Resources</a:t>
            </a:r>
            <a:r>
              <a:rPr lang="pt-BR" dirty="0" smtClean="0"/>
              <a:t>) e selecionando um dos nomes que aparece!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Seta para baixo 6"/>
          <p:cNvSpPr/>
          <p:nvPr/>
        </p:nvSpPr>
        <p:spPr>
          <a:xfrm rot="10800000">
            <a:off x="7960941" y="5391828"/>
            <a:ext cx="648072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51520" y="5751870"/>
            <a:ext cx="8732593" cy="8454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 coluna de NOMES DE RECURSOS também é default do </a:t>
            </a:r>
            <a:r>
              <a:rPr lang="pt-BR" sz="2000" dirty="0" smtClean="0"/>
              <a:t>MS-Project!</a:t>
            </a:r>
          </a:p>
          <a:p>
            <a:pPr algn="ctr"/>
            <a:r>
              <a:rPr lang="pt-BR" sz="2000" dirty="0" smtClean="0"/>
              <a:t>DICA: não atribua Recursos para as Atividades </a:t>
            </a:r>
            <a:r>
              <a:rPr lang="pt-BR" sz="2000" dirty="0" err="1" smtClean="0"/>
              <a:t>Agrupadoras</a:t>
            </a:r>
            <a:r>
              <a:rPr lang="pt-BR" sz="2000" dirty="0" smtClean="0"/>
              <a:t>!</a:t>
            </a:r>
            <a:endParaRPr lang="pt-BR" sz="2000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645025"/>
            <a:ext cx="8888066" cy="17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GESTÃO TRADICIONAL DE PROJETOS X PROJETOS ÁGEIS DE SOFTWARE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25" y="195921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estudar então, como harmonizar os planos e controles do SCRUM com os sofisticados cronogramas e planos tradicionais.</a:t>
            </a:r>
          </a:p>
          <a:p>
            <a:endParaRPr lang="pt-BR" dirty="0"/>
          </a:p>
          <a:p>
            <a:r>
              <a:rPr lang="pt-BR" dirty="0" smtClean="0"/>
              <a:t>A ideia dessa harmonização é: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Deixar a fábrica de software trabalhando com controles simples proporcionados pelo SCRUM;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Dar mecanismos para que um gerente de projetos e o PMO (Project Management Office) possam complementar informações para fazerem suas prestações de contas ao contratante e demais patrocinadores e interessados no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23652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Perceba que quando foi atribuído um Recurso que só dedica 50% do seu tempo ao projeto, o MS-Project recalculou sozinho a Duração e o Início e Término, considerando o Esforço total que foi previsto para a tarefa! O custo também foi ajustado!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3471"/>
            <a:ext cx="8964612" cy="2087697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27714" y="3624335"/>
            <a:ext cx="1728192" cy="1316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866181" y="4941168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19872" y="3647936"/>
            <a:ext cx="2016224" cy="1316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10800000">
            <a:off x="4058339" y="4964769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0800000">
            <a:off x="5580112" y="4898216"/>
            <a:ext cx="413861" cy="47342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788024" y="5414595"/>
            <a:ext cx="2808312" cy="13267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 esforço que você estimou por métricas de projeção fica inalterado</a:t>
            </a:r>
            <a:endParaRPr lang="pt-BR" sz="20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30822" y="3356992"/>
            <a:ext cx="512440" cy="158417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6734120" y="3120279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076954" y="3604984"/>
            <a:ext cx="1150760" cy="1316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7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do plano das primeiras tarefas do nosso projeto exemplo: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35335"/>
            <a:ext cx="8968401" cy="31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343958"/>
            <a:ext cx="8866063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projeto SCRUM, poderá ser previsto o número de </a:t>
            </a:r>
            <a:r>
              <a:rPr lang="pt-BR" dirty="0" err="1" smtClean="0"/>
              <a:t>Sprints</a:t>
            </a:r>
            <a:r>
              <a:rPr lang="pt-BR" dirty="0" smtClean="0"/>
              <a:t> para cumprir o Esforço total de produzir todos os itens do </a:t>
            </a:r>
            <a:r>
              <a:rPr lang="pt-BR" dirty="0" err="1" smtClean="0"/>
              <a:t>Backlog</a:t>
            </a:r>
            <a:r>
              <a:rPr lang="pt-BR" dirty="0" smtClean="0"/>
              <a:t> do Produto.</a:t>
            </a:r>
          </a:p>
          <a:p>
            <a:endParaRPr lang="pt-BR" dirty="0"/>
          </a:p>
          <a:p>
            <a:r>
              <a:rPr lang="pt-BR" dirty="0" smtClean="0"/>
              <a:t>Se a estimativa usou uma métrica que definiu o número de horas de trabalho por item (</a:t>
            </a:r>
            <a:r>
              <a:rPr lang="pt-BR" dirty="0"/>
              <a:t> </a:t>
            </a:r>
            <a:r>
              <a:rPr lang="pt-BR" dirty="0" smtClean="0"/>
              <a:t>componente funcional ) do </a:t>
            </a:r>
            <a:r>
              <a:rPr lang="pt-BR" dirty="0" err="1" smtClean="0"/>
              <a:t>Backlog</a:t>
            </a:r>
            <a:r>
              <a:rPr lang="pt-BR" dirty="0" smtClean="0"/>
              <a:t> de Produto, fica fácil associar quais itens do produto ( subprodutos ) serão trabalhados em cada Sprint, gerando uma previsão inicial de Release!</a:t>
            </a:r>
          </a:p>
        </p:txBody>
      </p:sp>
      <p:pic>
        <p:nvPicPr>
          <p:cNvPr id="7" name="Picture 2" descr="C:\Program Files\Microsoft Office\MEDIA\CAGCAT10\j022938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89" y="4140894"/>
            <a:ext cx="3312368" cy="22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511898" y="4936648"/>
            <a:ext cx="184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REVEJA O VÍDEO SOBRE SCRUM</a:t>
            </a:r>
          </a:p>
          <a:p>
            <a:pPr algn="ctr"/>
            <a:r>
              <a:rPr lang="pt-BR" b="1" dirty="0" smtClean="0"/>
              <a:t>NO CANAL DO PROFESSOR</a:t>
            </a:r>
            <a:endParaRPr lang="pt-BR" b="1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5978237" y="6429350"/>
            <a:ext cx="504056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5978237" y="6429350"/>
            <a:ext cx="720080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7634421" y="6429350"/>
            <a:ext cx="360040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 flipV="1">
            <a:off x="7418397" y="6429350"/>
            <a:ext cx="576064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8642533" y="4563707"/>
            <a:ext cx="216024" cy="111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5536" y="5085184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hlinkClick r:id="rId3"/>
              </a:rPr>
              <a:t>https://youtu.be/6lqMSUoA5Bk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96752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Exemplo de plano com previsão de release, alimentado após o Time do SCRUM ter detalhado os itens de entrega do </a:t>
            </a:r>
            <a:r>
              <a:rPr lang="pt-BR" dirty="0" err="1" smtClean="0"/>
              <a:t>Backlog</a:t>
            </a:r>
            <a:r>
              <a:rPr lang="pt-BR" dirty="0" smtClean="0"/>
              <a:t> de Produto e definido quais itens serão feitos em cada Sprint prevista: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2657149"/>
            <a:ext cx="9144000" cy="41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96752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Exemplo de plano com previsão de release, alimentado após o Time do SCRUM ter detalhado os itens de entrega do </a:t>
            </a:r>
            <a:r>
              <a:rPr lang="pt-BR" dirty="0" err="1" smtClean="0"/>
              <a:t>Backlog</a:t>
            </a:r>
            <a:r>
              <a:rPr lang="pt-BR" dirty="0" smtClean="0"/>
              <a:t> de Produto e definido quais itens serão feitos em cada Sprint prevista: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548681"/>
            <a:ext cx="9144000" cy="628881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0800000">
            <a:off x="7243628" y="3268042"/>
            <a:ext cx="560945" cy="4801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7243628" y="4437112"/>
            <a:ext cx="560945" cy="4801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7251415" y="5805264"/>
            <a:ext cx="560945" cy="4801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531887" y="2597135"/>
            <a:ext cx="1612114" cy="407222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Release do </a:t>
            </a:r>
            <a:r>
              <a:rPr lang="pt-BR" dirty="0" err="1" smtClean="0"/>
              <a:t>Backlog</a:t>
            </a:r>
            <a:r>
              <a:rPr lang="pt-BR" dirty="0" smtClean="0"/>
              <a:t> de Produto totalmente planejada, dando uma visão geral do projeto para o gerente de projeto e os </a:t>
            </a:r>
            <a:r>
              <a:rPr lang="pt-BR" dirty="0" err="1" smtClean="0"/>
              <a:t>stakeholders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0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96752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Exemplo de plano com previsão de release, alimentado após o Time do SCRUM ter detalhado os itens de entrega do </a:t>
            </a:r>
            <a:r>
              <a:rPr lang="pt-BR" dirty="0" err="1" smtClean="0"/>
              <a:t>Backlog</a:t>
            </a:r>
            <a:r>
              <a:rPr lang="pt-BR" dirty="0" smtClean="0"/>
              <a:t> de Produto e definido quais itens serão feitos em cada Sprint prevista: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548681"/>
            <a:ext cx="9144000" cy="628881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0800000">
            <a:off x="4211961" y="3620991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0800000">
            <a:off x="4211961" y="3837015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211961" y="4125048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4211961" y="4341071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211961" y="4773119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4211961" y="4989143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4211961" y="5277176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4211961" y="5493199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4211961" y="6141270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4211961" y="6357294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4211961" y="6645327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47898" y="2652940"/>
            <a:ext cx="3961115" cy="42403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Próximo passo é abrir as tarefas de desenvolvimento para entregar cada Subproduto do </a:t>
            </a:r>
            <a:r>
              <a:rPr lang="pt-BR" sz="2000" dirty="0" err="1" smtClean="0"/>
              <a:t>Backlog</a:t>
            </a:r>
            <a:r>
              <a:rPr lang="pt-BR" sz="2000" dirty="0" smtClean="0"/>
              <a:t>!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Quando usamos SCRUM, esse  detalhamento de tarefas é feito somente no início de uma nova Sprint!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Em nosso exemplo, vamos detalhar as tarefas da SPRINT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44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6452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Detalhes das tarefas da Sprint 1 do projeto, com tarefas por item de produto, devidamente encadeadas, com recursos alocados e esforço, prazo e custo conferidos e ajustados com o que foi planejado no SCRUM: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6452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Detalhes das tarefas da Sprint 1 do projeto, com tarefas por item de produto, devidamente encadeadas, com recursos alocados e esforço, prazo e custo conferidos e ajustados com o que foi planejado no SCRUM: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4772906" y="1880860"/>
            <a:ext cx="3375794" cy="25922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Cada tarefa planejada tem uma correspondência com uma ficha de tarefa do SCRUM, que está por sua vez apontada no quadro </a:t>
            </a:r>
            <a:r>
              <a:rPr lang="pt-BR" sz="2000" dirty="0" err="1" smtClean="0"/>
              <a:t>Kanban</a:t>
            </a:r>
            <a:r>
              <a:rPr lang="pt-BR" sz="2000" dirty="0" smtClean="0"/>
              <a:t> e cujo pontos (Esforço) está previsto no Gráfico de </a:t>
            </a:r>
            <a:r>
              <a:rPr lang="pt-BR" sz="2000" dirty="0" err="1" smtClean="0"/>
              <a:t>Buirndown</a:t>
            </a:r>
            <a:r>
              <a:rPr lang="pt-BR" sz="2000" dirty="0" smtClean="0"/>
              <a:t>!</a:t>
            </a:r>
            <a:endParaRPr lang="pt-BR" sz="2000" dirty="0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4005715" y="2564904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4005715" y="2780928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0800000">
            <a:off x="4005715" y="2996952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005715" y="3212976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3995936" y="3449679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011054" y="3665703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9388" y="2564904"/>
            <a:ext cx="3816548" cy="13408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pic>
        <p:nvPicPr>
          <p:cNvPr id="7" name="Picture 2" descr="C:\Program Files\Microsoft Office\MEDIA\CAGCAT10\j022938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852438"/>
            <a:ext cx="3312368" cy="22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63888" y="2119503"/>
            <a:ext cx="1842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</a:t>
            </a:r>
            <a:r>
              <a:rPr lang="pt-BR" b="1" dirty="0" smtClean="0"/>
              <a:t>EJA O VÍDEO SOBRE ASSOCIAÇÃO DE TAREFAS DO SCRUM COM O PROJECT</a:t>
            </a:r>
            <a:endParaRPr lang="pt-BR" b="1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3311860" y="4140894"/>
            <a:ext cx="504056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11860" y="4140894"/>
            <a:ext cx="720080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4968044" y="4140894"/>
            <a:ext cx="360040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 flipV="1">
            <a:off x="4752020" y="4140894"/>
            <a:ext cx="576064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976156" y="2275251"/>
            <a:ext cx="216024" cy="111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835696" y="5085184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hlinkClick r:id="rId3"/>
              </a:rPr>
              <a:t>https://youtu.be/v1JpMk4sz3g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412776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Terminado o planejamento, é preciso aprová-lo com os patrocinadores e depois, SALVAR A LINHA BASE ( BASELINE ) que é a versão que foi aprovada do plano!</a:t>
            </a:r>
          </a:p>
          <a:p>
            <a:endParaRPr lang="pt-BR" dirty="0"/>
          </a:p>
          <a:p>
            <a:r>
              <a:rPr lang="pt-BR" dirty="0" smtClean="0"/>
              <a:t>O salvamento da Linha Base vai congelar a versão acordada com o cliente para o plano do projeto. Daí pra frente, todas as modificações de datas e lançamentos de realizações não irão afetar a Linha Base mas sim, vão gerar registros de apontamentos Reais, permitindo a comparação entre o Realizado e o Planejado.</a:t>
            </a:r>
          </a:p>
        </p:txBody>
      </p:sp>
    </p:spTree>
    <p:extLst>
      <p:ext uri="{BB962C8B-B14F-4D97-AF65-F5344CB8AC3E}">
        <p14:creationId xmlns:p14="http://schemas.microsoft.com/office/powerpoint/2010/main" val="41769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MECANISMO DE INTEGRAÇÃO ENTRE A GESTÃO TRADICIONAL E O PROCESSO PRODUTIVO ÁGIL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388" y="1603539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trocas de informações entre as partes deve ocorrer da seguinte forma: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79512" y="3980376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Gerente de Projeto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444208" y="3717032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Time SCRUM da Fábrica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098056" y="2292503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Patrocinador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85594" y="4523972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Usuário chave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20" name="Conector angulado 19"/>
          <p:cNvCxnSpPr>
            <a:endCxn id="14" idx="0"/>
          </p:cNvCxnSpPr>
          <p:nvPr/>
        </p:nvCxnSpPr>
        <p:spPr>
          <a:xfrm rot="10800000" flipV="1">
            <a:off x="1259632" y="3284984"/>
            <a:ext cx="1838424" cy="695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81065" y="3316922"/>
            <a:ext cx="231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Demanda requisitos</a:t>
            </a:r>
            <a:endParaRPr lang="pt-BR" sz="2000" b="1" dirty="0">
              <a:solidFill>
                <a:schemeClr val="bg1"/>
              </a:solidFill>
            </a:endParaRPr>
          </a:p>
        </p:txBody>
      </p:sp>
      <p:cxnSp>
        <p:nvCxnSpPr>
          <p:cNvPr id="23" name="Conector angulado 22"/>
          <p:cNvCxnSpPr>
            <a:stCxn id="14" idx="3"/>
            <a:endCxn id="15" idx="1"/>
          </p:cNvCxnSpPr>
          <p:nvPr/>
        </p:nvCxnSpPr>
        <p:spPr>
          <a:xfrm flipV="1">
            <a:off x="2339752" y="4257092"/>
            <a:ext cx="4104456" cy="2633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347864" y="3780321"/>
            <a:ext cx="291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Passa histórias de usuário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444208" y="4523972"/>
            <a:ext cx="501626" cy="27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+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28" name="Conector angulado 27"/>
          <p:cNvCxnSpPr>
            <a:stCxn id="15" idx="2"/>
            <a:endCxn id="14" idx="2"/>
          </p:cNvCxnSpPr>
          <p:nvPr/>
        </p:nvCxnSpPr>
        <p:spPr>
          <a:xfrm rot="5400000">
            <a:off x="4260308" y="1796476"/>
            <a:ext cx="263344" cy="6264696"/>
          </a:xfrm>
          <a:prstGeom prst="bentConnector3">
            <a:avLst>
              <a:gd name="adj1" fmla="val 59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638747" y="6033482"/>
            <a:ext cx="559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Informa o </a:t>
            </a:r>
            <a:r>
              <a:rPr lang="pt-BR" sz="2000" b="1" dirty="0" err="1" smtClean="0">
                <a:solidFill>
                  <a:schemeClr val="bg1"/>
                </a:solidFill>
              </a:rPr>
              <a:t>Backlog</a:t>
            </a:r>
            <a:r>
              <a:rPr lang="pt-BR" sz="2000" b="1" dirty="0" smtClean="0">
                <a:solidFill>
                  <a:schemeClr val="bg1"/>
                </a:solidFill>
              </a:rPr>
              <a:t> do Produto, da Sprint detalhada e visão geral de Distribuição de </a:t>
            </a:r>
            <a:r>
              <a:rPr lang="pt-BR" sz="2000" b="1" dirty="0" err="1" smtClean="0">
                <a:solidFill>
                  <a:schemeClr val="bg1"/>
                </a:solidFill>
              </a:rPr>
              <a:t>Sprints</a:t>
            </a:r>
            <a:endParaRPr lang="pt-BR" sz="2000" b="1" dirty="0">
              <a:solidFill>
                <a:schemeClr val="bg1"/>
              </a:solidFill>
            </a:endParaRPr>
          </a:p>
        </p:txBody>
      </p:sp>
      <p:cxnSp>
        <p:nvCxnSpPr>
          <p:cNvPr id="34" name="Conector angulado 33"/>
          <p:cNvCxnSpPr>
            <a:endCxn id="18" idx="1"/>
          </p:cNvCxnSpPr>
          <p:nvPr/>
        </p:nvCxnSpPr>
        <p:spPr>
          <a:xfrm flipV="1">
            <a:off x="611560" y="2832563"/>
            <a:ext cx="2486496" cy="1147813"/>
          </a:xfrm>
          <a:prstGeom prst="bentConnector3">
            <a:avLst>
              <a:gd name="adj1" fmla="val 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77126" y="2463095"/>
            <a:ext cx="220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Reporta resultados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854808" y="4928824"/>
            <a:ext cx="1243248" cy="675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Técnicas do </a:t>
            </a:r>
            <a:r>
              <a:rPr lang="pt-BR" dirty="0" err="1" smtClean="0">
                <a:solidFill>
                  <a:srgbClr val="FF0000"/>
                </a:solidFill>
              </a:rPr>
              <a:t>PMBoK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721091" y="4756696"/>
            <a:ext cx="1243248" cy="675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Técnicas do SCRUM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268760"/>
            <a:ext cx="8866063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pode gerar várias Linhas Base para o seu projeto e guardá-las, toda vez que o projeto tiver uma renegociação de escopo, prazos, esforço e/ou custo, devidamente combinada e aprovada pelos patrocinadores.</a:t>
            </a:r>
          </a:p>
          <a:p>
            <a:endParaRPr lang="pt-BR" dirty="0"/>
          </a:p>
          <a:p>
            <a:r>
              <a:rPr lang="pt-BR" dirty="0" smtClean="0"/>
              <a:t>É importante guardar uma linha base para cada renegociação, para ter um histórico das mudanças do projeto e controlar as versões de plano que orientaram cada fase e tarefa realizada ao longo do projeto.</a:t>
            </a:r>
          </a:p>
        </p:txBody>
      </p:sp>
    </p:spTree>
    <p:extLst>
      <p:ext uri="{BB962C8B-B14F-4D97-AF65-F5344CB8AC3E}">
        <p14:creationId xmlns:p14="http://schemas.microsoft.com/office/powerpoint/2010/main" val="8458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nd"/>
          <p:cNvSpPr>
            <a:spLocks noEditPoints="1" noChangeArrowheads="1"/>
          </p:cNvSpPr>
          <p:nvPr/>
        </p:nvSpPr>
        <p:spPr bwMode="auto">
          <a:xfrm>
            <a:off x="3667125" y="1916832"/>
            <a:ext cx="1809750" cy="180975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3995021"/>
            <a:ext cx="626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FF99"/>
                </a:solidFill>
              </a:rPr>
              <a:t>ESCUTE O PODCAST NO CANAL DO PROFESSOR!</a:t>
            </a:r>
            <a:endParaRPr lang="pt-BR" sz="2400" b="1" dirty="0">
              <a:solidFill>
                <a:srgbClr val="FFFF99"/>
              </a:solidFill>
            </a:endParaRPr>
          </a:p>
        </p:txBody>
      </p:sp>
      <p:sp>
        <p:nvSpPr>
          <p:cNvPr id="5" name="CaixaDeTexto 4">
            <a:hlinkClick r:id="rId2"/>
          </p:cNvPr>
          <p:cNvSpPr txBox="1"/>
          <p:nvPr/>
        </p:nvSpPr>
        <p:spPr>
          <a:xfrm>
            <a:off x="2200677" y="4529745"/>
            <a:ext cx="4219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99"/>
                </a:solidFill>
                <a:hlinkClick r:id="rId3"/>
              </a:rPr>
              <a:t>https://youtu.be/64k9k86lMHc</a:t>
            </a:r>
            <a:endParaRPr lang="pt-BR" sz="24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salvar a versão do seu plano ( </a:t>
            </a:r>
            <a:r>
              <a:rPr lang="pt-BR" dirty="0" err="1" smtClean="0"/>
              <a:t>Baseline</a:t>
            </a:r>
            <a:r>
              <a:rPr lang="pt-BR" dirty="0" smtClean="0"/>
              <a:t> ), selecione a opção de  Rastreamento ( </a:t>
            </a:r>
            <a:r>
              <a:rPr lang="pt-BR" dirty="0" err="1" smtClean="0"/>
              <a:t>tracking</a:t>
            </a:r>
            <a:r>
              <a:rPr lang="pt-BR" dirty="0"/>
              <a:t> </a:t>
            </a:r>
            <a:r>
              <a:rPr lang="pt-BR" dirty="0" smtClean="0"/>
              <a:t>0 / Definir ( Set ] Linha Base, dentro do menu de Projeto ou Ferramentas ( depende da versão do MS-Project ], da barra de tarefas do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44826"/>
            <a:ext cx="4320480" cy="3907695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04" y="3284984"/>
            <a:ext cx="3296110" cy="3267531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211960" y="6134596"/>
            <a:ext cx="1381939" cy="2467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7524328" y="4509121"/>
            <a:ext cx="1547664" cy="12961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Escolha a versão que está gerando!</a:t>
            </a:r>
            <a:endParaRPr lang="pt-BR" sz="2000" dirty="0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6948264" y="5085184"/>
            <a:ext cx="576064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3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336407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salvo o </a:t>
            </a:r>
            <a:r>
              <a:rPr lang="pt-BR" dirty="0" err="1" smtClean="0"/>
              <a:t>Baseline</a:t>
            </a:r>
            <a:r>
              <a:rPr lang="pt-BR" dirty="0" smtClean="0"/>
              <a:t>, você pode incluir nas colunas do seu plano: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Prazo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Esforço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Fim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Prazo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Esforço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Início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Fim Real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3707904" y="1772816"/>
            <a:ext cx="5184576" cy="5085184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02060"/>
                </a:solidFill>
              </a:rPr>
              <a:t>Você vai passar a usar as antigas colunas de Início, Término, Fim e Esforço para realizar ajustes de plano, caso precise gerar um novo </a:t>
            </a:r>
            <a:r>
              <a:rPr lang="pt-BR" sz="2000" dirty="0" err="1" smtClean="0">
                <a:solidFill>
                  <a:srgbClr val="002060"/>
                </a:solidFill>
              </a:rPr>
              <a:t>Baseline</a:t>
            </a:r>
            <a:r>
              <a:rPr lang="pt-BR" sz="2000" dirty="0" smtClean="0">
                <a:solidFill>
                  <a:srgbClr val="002060"/>
                </a:solidFill>
              </a:rPr>
              <a:t> – Elas serão automaticamente recalculadas quando você apontar a coluna REAL.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>
                <a:solidFill>
                  <a:srgbClr val="C00000"/>
                </a:solidFill>
              </a:rPr>
              <a:t>As colunas com a informação REAL, devem se usadas para apontar aquilo que se fez ao longo do projeto.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As colunas de </a:t>
            </a:r>
            <a:r>
              <a:rPr lang="pt-BR" sz="2000" dirty="0" err="1" smtClean="0">
                <a:solidFill>
                  <a:schemeClr val="tx1"/>
                </a:solidFill>
              </a:rPr>
              <a:t>Baseline</a:t>
            </a:r>
            <a:r>
              <a:rPr lang="pt-BR" sz="2000" dirty="0" smtClean="0">
                <a:solidFill>
                  <a:schemeClr val="tx1"/>
                </a:solidFill>
              </a:rPr>
              <a:t> não são manipuláveis – não esqueça de exibir as colunas da Versão de </a:t>
            </a:r>
            <a:r>
              <a:rPr lang="pt-BR" sz="2000" dirty="0" err="1" smtClean="0">
                <a:solidFill>
                  <a:schemeClr val="tx1"/>
                </a:solidFill>
              </a:rPr>
              <a:t>Baseline</a:t>
            </a:r>
            <a:r>
              <a:rPr lang="pt-BR" sz="2000" dirty="0" smtClean="0">
                <a:solidFill>
                  <a:schemeClr val="tx1"/>
                </a:solidFill>
              </a:rPr>
              <a:t> que você quer comparar com a realização do projeto (</a:t>
            </a:r>
            <a:r>
              <a:rPr lang="pt-BR" sz="2000" dirty="0" err="1" smtClean="0">
                <a:solidFill>
                  <a:schemeClr val="tx1"/>
                </a:solidFill>
              </a:rPr>
              <a:t>Baseline</a:t>
            </a:r>
            <a:r>
              <a:rPr lang="pt-BR" sz="2000" dirty="0" smtClean="0">
                <a:solidFill>
                  <a:schemeClr val="tx1"/>
                </a:solidFill>
              </a:rPr>
              <a:t> 1 ou 2, ou “n”).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15816" y="2420888"/>
            <a:ext cx="144016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15816" y="4043310"/>
            <a:ext cx="144016" cy="13681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a direita 3"/>
          <p:cNvSpPr/>
          <p:nvPr/>
        </p:nvSpPr>
        <p:spPr>
          <a:xfrm rot="10800000">
            <a:off x="3131840" y="2924944"/>
            <a:ext cx="432048" cy="465871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3160958" y="4494450"/>
            <a:ext cx="432048" cy="465871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5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16609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Colunas de REAL, BASELINE e de VARIAÇÃO, incluídas: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09576"/>
            <a:ext cx="8860597" cy="37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71" y="3416806"/>
            <a:ext cx="2123728" cy="11001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33369" y="2708920"/>
            <a:ext cx="3981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EXERCÍCIOS extras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027" y="4514727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Solução em aula, com o apoio do professor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692696"/>
            <a:ext cx="8568952" cy="5832648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Crie um cronograma de projeto com todas as atividades previstas no projeto do Banco de Dados de Soluções do Service Desk.</a:t>
            </a:r>
          </a:p>
          <a:p>
            <a:pPr algn="just"/>
            <a:endParaRPr lang="pt-BR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>
                <a:solidFill>
                  <a:schemeClr val="tx1"/>
                </a:solidFill>
              </a:rPr>
              <a:t>Crie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</a:rPr>
              <a:t>Milestones</a:t>
            </a:r>
            <a:r>
              <a:rPr lang="pt-BR" sz="2200" dirty="0" smtClean="0">
                <a:solidFill>
                  <a:schemeClr val="tx1"/>
                </a:solidFill>
              </a:rPr>
              <a:t> que representam os entregáveis;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 smtClean="0">
                <a:solidFill>
                  <a:schemeClr val="tx1"/>
                </a:solidFill>
              </a:rPr>
              <a:t>Crie as Atividades que antecedem os </a:t>
            </a:r>
            <a:r>
              <a:rPr lang="pt-BR" sz="2200" dirty="0" err="1" smtClean="0">
                <a:solidFill>
                  <a:schemeClr val="tx1"/>
                </a:solidFill>
              </a:rPr>
              <a:t>Milestones</a:t>
            </a:r>
            <a:r>
              <a:rPr lang="pt-BR" sz="2200" dirty="0" smtClean="0">
                <a:solidFill>
                  <a:schemeClr val="tx1"/>
                </a:solidFill>
              </a:rPr>
              <a:t>, ligadas à geração do </a:t>
            </a:r>
            <a:r>
              <a:rPr lang="pt-BR" sz="2200" dirty="0" err="1" smtClean="0">
                <a:solidFill>
                  <a:schemeClr val="tx1"/>
                </a:solidFill>
              </a:rPr>
              <a:t>entregável</a:t>
            </a:r>
            <a:r>
              <a:rPr lang="pt-BR" sz="2200" dirty="0" smtClean="0">
                <a:solidFill>
                  <a:schemeClr val="tx1"/>
                </a:solidFill>
              </a:rPr>
              <a:t> (somente para a Sprint em curso);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 smtClean="0">
                <a:solidFill>
                  <a:schemeClr val="tx1"/>
                </a:solidFill>
              </a:rPr>
              <a:t>Agrupe </a:t>
            </a:r>
            <a:r>
              <a:rPr lang="pt-BR" sz="2200" dirty="0" err="1" smtClean="0">
                <a:solidFill>
                  <a:schemeClr val="tx1"/>
                </a:solidFill>
              </a:rPr>
              <a:t>Milestones</a:t>
            </a:r>
            <a:r>
              <a:rPr lang="pt-BR" sz="2200" dirty="0" smtClean="0">
                <a:solidFill>
                  <a:schemeClr val="tx1"/>
                </a:solidFill>
              </a:rPr>
              <a:t> e Atividades de forma a tornar fácil a compreensão das </a:t>
            </a:r>
            <a:r>
              <a:rPr lang="pt-BR" sz="2200" dirty="0" err="1" smtClean="0">
                <a:solidFill>
                  <a:schemeClr val="tx1"/>
                </a:solidFill>
              </a:rPr>
              <a:t>Sprints</a:t>
            </a:r>
            <a:r>
              <a:rPr lang="pt-BR" sz="2200" dirty="0" smtClean="0">
                <a:solidFill>
                  <a:schemeClr val="tx1"/>
                </a:solidFill>
              </a:rPr>
              <a:t> e dos Grupos de Entregas (Módulos ou Blocos de Solução), dando uma visão de Arquitetura da solução;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 smtClean="0">
                <a:solidFill>
                  <a:schemeClr val="tx1"/>
                </a:solidFill>
              </a:rPr>
              <a:t>Alimente os dados de Esforço com os números obtidos com a APF e calcule prazos e datas.</a:t>
            </a:r>
          </a:p>
          <a:p>
            <a:pPr marL="514350" indent="-514350" algn="just">
              <a:buFont typeface="+mj-lt"/>
              <a:buAutoNum type="alphaLcPeriod"/>
            </a:pPr>
            <a:endParaRPr lang="pt-BR" sz="2200" dirty="0">
              <a:solidFill>
                <a:schemeClr val="tx1"/>
              </a:solidFill>
            </a:endParaRPr>
          </a:p>
          <a:p>
            <a:pPr algn="just"/>
            <a:r>
              <a:rPr lang="pt-BR" sz="2200" dirty="0" smtClean="0">
                <a:solidFill>
                  <a:schemeClr val="tx1"/>
                </a:solidFill>
              </a:rPr>
              <a:t>Siga a referência do Slide a seguir para estruturar o Plano – na mesma linha que aplicamos nos estudos em aula (slides anteriores).</a:t>
            </a:r>
          </a:p>
          <a:p>
            <a:pPr algn="just"/>
            <a:endParaRPr lang="pt-BR" sz="2200" dirty="0" smtClean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 rot="16200000">
            <a:off x="-2250503" y="3410745"/>
            <a:ext cx="5292080" cy="4320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VALENDO  COMO  NAC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515945" y="6021288"/>
            <a:ext cx="1592559" cy="7920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NAC 10 PONTOS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692696"/>
            <a:ext cx="8568952" cy="6165304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 smtClean="0">
                <a:solidFill>
                  <a:schemeClr val="tx1"/>
                </a:solidFill>
              </a:rPr>
              <a:t>Proposta de organização no MS-Project: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Projeto Banco de Dados de Soluções – </a:t>
            </a:r>
            <a:r>
              <a:rPr lang="pt-BR" sz="1900" dirty="0" err="1" smtClean="0">
                <a:solidFill>
                  <a:schemeClr val="tx1"/>
                </a:solidFill>
              </a:rPr>
              <a:t>Sdesk</a:t>
            </a:r>
            <a:endParaRPr lang="pt-BR" sz="1900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Atividades preparatórias do projeto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&lt;levantamentos e confirmação de escopo&gt;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Planejamento de Release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&lt;atividades de listagem de requisitos/itens de produto, pontuação de complexidade e apontamento da Sprint em que cada componente tem previsão de ser feito&gt;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Sprint 1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Bloco funcional - &lt;nome da funcionalidade a desenvolver&gt;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&lt;tarefas de desenvolvimento&gt;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 err="1" smtClean="0">
                <a:solidFill>
                  <a:schemeClr val="tx1"/>
                </a:solidFill>
              </a:rPr>
              <a:t>Milestone</a:t>
            </a:r>
            <a:r>
              <a:rPr lang="pt-BR" sz="1900" dirty="0" smtClean="0">
                <a:solidFill>
                  <a:schemeClr val="tx1"/>
                </a:solidFill>
              </a:rPr>
              <a:t> - &lt; nome do item de produto realizado ao final das tarefas&gt;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/>
                </a:solidFill>
              </a:rPr>
              <a:t>&lt;tarefas de desenvolvimento&gt;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 err="1">
                <a:solidFill>
                  <a:schemeClr val="tx1"/>
                </a:solidFill>
              </a:rPr>
              <a:t>Milestone</a:t>
            </a:r>
            <a:r>
              <a:rPr lang="pt-BR" sz="1900" dirty="0">
                <a:solidFill>
                  <a:schemeClr val="tx1"/>
                </a:solidFill>
              </a:rPr>
              <a:t> - &lt; nome do item de produto realizado ao final das tarefas&gt;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Sprint 2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&lt;itens de produto que serão desenvolvidos, sem detalhes de tarefas e datas – contém nas linhas apenas o esforço</a:t>
            </a:r>
            <a:endParaRPr lang="pt-BR" sz="1900" dirty="0">
              <a:solidFill>
                <a:schemeClr val="tx1"/>
              </a:solidFill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pt-BR" sz="1900" dirty="0" smtClean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 rot="16200000">
            <a:off x="-2250503" y="3410745"/>
            <a:ext cx="5292080" cy="4320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VALENDO  COMO  NAC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515945" y="6093296"/>
            <a:ext cx="1592559" cy="7920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NAC 10 PONTOS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95536" y="836712"/>
            <a:ext cx="8496944" cy="54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TENTE FAZER O PLANEJAMENTO DO SEU PROJETO AM USANDO MS-PROJECT PARA REPRESENTAR AQUILO QUE VOCÊ JÁ DETALHOU VIA SCRUM!</a:t>
            </a:r>
          </a:p>
          <a:p>
            <a:pPr algn="ctr"/>
            <a:endParaRPr lang="pt-BR" sz="2400" b="1" dirty="0">
              <a:solidFill>
                <a:srgbClr val="C0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AGORA, TENTE DEIXAR NOS PLANOS DE RELEASE E TAREFAS DO SCRUM (BACKLOG D EPRODUTO E DE SPRINTS), SOMENTE AQUILO QUE SE REFERE AO SOFTWARE! COLOQUE ATIVIDADES COMO PREPARAÇÃO DA INFRAESTRUTURA (COMPRAS DE EQUIPAMENTOS E MATERIAIS, INSTALAÇÃO, CONFIGURAÇÃO DE HARDWARE, ETC.) SOMENTE NO MS-PROJECT, SEPARANDO AS ATIVIDADES DA FÁBRICA DE SOFTWARE DAS ATIVIDADES GERAIS DO PROJETO!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VAMOS USAR O MS-PROJECT COMO FERRAMENTA DE PLANEJAMENTO E CONTROLE INTEGRADO DO PROJETO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8425" y="2165082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Project nos dará uma visão panorâmica do projeto e suas entregas, facilitando a compreensão do projeto pelos patrocinadores.</a:t>
            </a:r>
          </a:p>
          <a:p>
            <a:endParaRPr lang="pt-BR" dirty="0"/>
          </a:p>
          <a:p>
            <a:r>
              <a:rPr lang="pt-BR" dirty="0" smtClean="0"/>
              <a:t>Dependendo da versão do MS-Project, os menus de navegação podem mudar mas as funcionalidades que serão apresentadas estarão presentes!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7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1412776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1691516"/>
            <a:ext cx="6000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</a:rPr>
              <a:t>PLANEJAMENTO E GOVERNANÇA DE PROJETO DE SOFTWARE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7" y="264578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619672" y="2721114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85519">
            <a:off x="5688124" y="1511704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23528" y="2132856"/>
            <a:ext cx="8496944" cy="832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156176" y="929834"/>
            <a:ext cx="2664296" cy="9149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Barras de ferramentas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610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3767</Words>
  <Application>Microsoft Office PowerPoint</Application>
  <PresentationFormat>Apresentação na tela (4:3)</PresentationFormat>
  <Paragraphs>307</Paragraphs>
  <Slides>70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</cp:lastModifiedBy>
  <cp:revision>347</cp:revision>
  <cp:lastPrinted>2014-02-05T13:48:47Z</cp:lastPrinted>
  <dcterms:created xsi:type="dcterms:W3CDTF">2013-08-12T12:40:06Z</dcterms:created>
  <dcterms:modified xsi:type="dcterms:W3CDTF">2016-07-14T11:15:41Z</dcterms:modified>
</cp:coreProperties>
</file>