
<file path=[Content_Types].xml><?xml version="1.0" encoding="utf-8"?>
<Types xmlns="http://schemas.openxmlformats.org/package/2006/content-types">
  <Default Extension="tmp" ContentType="image/png"/>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51" r:id="rId2"/>
    <p:sldId id="454" r:id="rId3"/>
    <p:sldId id="475" r:id="rId4"/>
    <p:sldId id="476" r:id="rId5"/>
    <p:sldId id="478" r:id="rId6"/>
    <p:sldId id="477" r:id="rId7"/>
    <p:sldId id="479" r:id="rId8"/>
    <p:sldId id="480" r:id="rId9"/>
    <p:sldId id="489" r:id="rId10"/>
    <p:sldId id="485" r:id="rId11"/>
    <p:sldId id="481" r:id="rId12"/>
    <p:sldId id="487" r:id="rId13"/>
    <p:sldId id="486" r:id="rId14"/>
    <p:sldId id="488" r:id="rId15"/>
    <p:sldId id="490" r:id="rId16"/>
    <p:sldId id="452" r:id="rId17"/>
    <p:sldId id="444" r:id="rId18"/>
    <p:sldId id="473" r:id="rId19"/>
    <p:sldId id="483" r:id="rId20"/>
    <p:sldId id="474" r:id="rId21"/>
    <p:sldId id="453" r:id="rId22"/>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a:srgbClr val="FFFFCC"/>
    <a:srgbClr val="339933"/>
    <a:srgbClr val="008000"/>
    <a:srgbClr val="003A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1" autoAdjust="0"/>
  </p:normalViewPr>
  <p:slideViewPr>
    <p:cSldViewPr>
      <p:cViewPr varScale="1">
        <p:scale>
          <a:sx n="70" d="100"/>
          <a:sy n="70" d="100"/>
        </p:scale>
        <p:origin x="-137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D4C934-FEA0-426E-B081-61FE807EA637}" type="datetimeFigureOut">
              <a:rPr lang="pt-BR" smtClean="0"/>
              <a:t>17/08/2016</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9DE88B-C5FB-4190-8CD8-D803F1201C56}" type="slidenum">
              <a:rPr lang="pt-BR" smtClean="0"/>
              <a:t>‹nº›</a:t>
            </a:fld>
            <a:endParaRPr lang="pt-BR"/>
          </a:p>
        </p:txBody>
      </p:sp>
    </p:spTree>
    <p:extLst>
      <p:ext uri="{BB962C8B-B14F-4D97-AF65-F5344CB8AC3E}">
        <p14:creationId xmlns:p14="http://schemas.microsoft.com/office/powerpoint/2010/main" val="1059188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a:prstGeom prst="rect">
            <a:avLst/>
          </a:prstGeo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p>
            <a:fld id="{89C4B140-6DEB-45EB-A5FE-2FE213A19AB6}" type="datetimeFigureOut">
              <a:rPr lang="pt-BR" smtClean="0"/>
              <a:t>17/08/2016</a:t>
            </a:fld>
            <a:endParaRPr lang="pt-BR"/>
          </a:p>
        </p:txBody>
      </p:sp>
      <p:sp>
        <p:nvSpPr>
          <p:cNvPr id="5" name="Espaço Reservado para Rodapé 4"/>
          <p:cNvSpPr>
            <a:spLocks noGrp="1"/>
          </p:cNvSpPr>
          <p:nvPr>
            <p:ph type="ftr" sz="quarter" idx="11"/>
          </p:nvPr>
        </p:nvSpPr>
        <p:spPr>
          <a:xfrm>
            <a:off x="3124200" y="6356350"/>
            <a:ext cx="28956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6356350"/>
            <a:ext cx="2133600" cy="365125"/>
          </a:xfrm>
          <a:prstGeom prst="rect">
            <a:avLst/>
          </a:prstGeom>
        </p:spPr>
        <p:txBody>
          <a:bodyPr/>
          <a:lstStyle/>
          <a:p>
            <a:fld id="{1BC5D9AF-0A3A-46C6-9823-3468E6F7B9BB}" type="slidenum">
              <a:rPr lang="pt-BR" smtClean="0"/>
              <a:t>‹nº›</a:t>
            </a:fld>
            <a:endParaRPr lang="pt-BR"/>
          </a:p>
        </p:txBody>
      </p:sp>
    </p:spTree>
    <p:extLst>
      <p:ext uri="{BB962C8B-B14F-4D97-AF65-F5344CB8AC3E}">
        <p14:creationId xmlns:p14="http://schemas.microsoft.com/office/powerpoint/2010/main" val="2418799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1600200"/>
            <a:ext cx="8229600" cy="4525963"/>
          </a:xfrm>
          <a:prstGeom prst="rect">
            <a:avLst/>
          </a:prstGeo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p>
            <a:fld id="{89C4B140-6DEB-45EB-A5FE-2FE213A19AB6}" type="datetimeFigureOut">
              <a:rPr lang="pt-BR" smtClean="0"/>
              <a:t>17/08/2016</a:t>
            </a:fld>
            <a:endParaRPr lang="pt-BR"/>
          </a:p>
        </p:txBody>
      </p:sp>
      <p:sp>
        <p:nvSpPr>
          <p:cNvPr id="5" name="Espaço Reservado para Rodapé 4"/>
          <p:cNvSpPr>
            <a:spLocks noGrp="1"/>
          </p:cNvSpPr>
          <p:nvPr>
            <p:ph type="ftr" sz="quarter" idx="11"/>
          </p:nvPr>
        </p:nvSpPr>
        <p:spPr>
          <a:xfrm>
            <a:off x="3124200" y="6356350"/>
            <a:ext cx="28956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6356350"/>
            <a:ext cx="2133600" cy="365125"/>
          </a:xfrm>
          <a:prstGeom prst="rect">
            <a:avLst/>
          </a:prstGeom>
        </p:spPr>
        <p:txBody>
          <a:bodyPr/>
          <a:lstStyle/>
          <a:p>
            <a:fld id="{1BC5D9AF-0A3A-46C6-9823-3468E6F7B9BB}" type="slidenum">
              <a:rPr lang="pt-BR" smtClean="0"/>
              <a:t>‹nº›</a:t>
            </a:fld>
            <a:endParaRPr lang="pt-BR"/>
          </a:p>
        </p:txBody>
      </p:sp>
    </p:spTree>
    <p:extLst>
      <p:ext uri="{BB962C8B-B14F-4D97-AF65-F5344CB8AC3E}">
        <p14:creationId xmlns:p14="http://schemas.microsoft.com/office/powerpoint/2010/main" val="3178449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a:prstGeom prst="rect">
            <a:avLst/>
          </a:prstGeo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a:prstGeom prst="rect">
            <a:avLst/>
          </a:prstGeo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p>
            <a:fld id="{89C4B140-6DEB-45EB-A5FE-2FE213A19AB6}" type="datetimeFigureOut">
              <a:rPr lang="pt-BR" smtClean="0"/>
              <a:t>17/08/2016</a:t>
            </a:fld>
            <a:endParaRPr lang="pt-BR"/>
          </a:p>
        </p:txBody>
      </p:sp>
      <p:sp>
        <p:nvSpPr>
          <p:cNvPr id="5" name="Espaço Reservado para Rodapé 4"/>
          <p:cNvSpPr>
            <a:spLocks noGrp="1"/>
          </p:cNvSpPr>
          <p:nvPr>
            <p:ph type="ftr" sz="quarter" idx="11"/>
          </p:nvPr>
        </p:nvSpPr>
        <p:spPr>
          <a:xfrm>
            <a:off x="3124200" y="6356350"/>
            <a:ext cx="28956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6356350"/>
            <a:ext cx="2133600" cy="365125"/>
          </a:xfrm>
          <a:prstGeom prst="rect">
            <a:avLst/>
          </a:prstGeom>
        </p:spPr>
        <p:txBody>
          <a:bodyPr/>
          <a:lstStyle/>
          <a:p>
            <a:fld id="{1BC5D9AF-0A3A-46C6-9823-3468E6F7B9BB}" type="slidenum">
              <a:rPr lang="pt-BR" smtClean="0"/>
              <a:t>‹nº›</a:t>
            </a:fld>
            <a:endParaRPr lang="pt-BR"/>
          </a:p>
        </p:txBody>
      </p:sp>
    </p:spTree>
    <p:extLst>
      <p:ext uri="{BB962C8B-B14F-4D97-AF65-F5344CB8AC3E}">
        <p14:creationId xmlns:p14="http://schemas.microsoft.com/office/powerpoint/2010/main" val="1678003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smtClean="0"/>
              <a:t>Clique para editar o título mestre</a:t>
            </a:r>
            <a:endParaRPr lang="pt-BR"/>
          </a:p>
        </p:txBody>
      </p:sp>
      <p:sp>
        <p:nvSpPr>
          <p:cNvPr id="3" name="Espaço Reservado para Conteúdo 2"/>
          <p:cNvSpPr>
            <a:spLocks noGrp="1"/>
          </p:cNvSpPr>
          <p:nvPr>
            <p:ph idx="1"/>
          </p:nvPr>
        </p:nvSpPr>
        <p:spPr>
          <a:xfrm>
            <a:off x="457200" y="1600200"/>
            <a:ext cx="8229600" cy="4525963"/>
          </a:xfrm>
          <a:prstGeom prst="rect">
            <a:avLst/>
          </a:prstGeo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p>
            <a:fld id="{89C4B140-6DEB-45EB-A5FE-2FE213A19AB6}" type="datetimeFigureOut">
              <a:rPr lang="pt-BR" smtClean="0"/>
              <a:t>17/08/2016</a:t>
            </a:fld>
            <a:endParaRPr lang="pt-BR"/>
          </a:p>
        </p:txBody>
      </p:sp>
      <p:sp>
        <p:nvSpPr>
          <p:cNvPr id="5" name="Espaço Reservado para Rodapé 4"/>
          <p:cNvSpPr>
            <a:spLocks noGrp="1"/>
          </p:cNvSpPr>
          <p:nvPr>
            <p:ph type="ftr" sz="quarter" idx="11"/>
          </p:nvPr>
        </p:nvSpPr>
        <p:spPr>
          <a:xfrm>
            <a:off x="3124200" y="6356350"/>
            <a:ext cx="28956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6356350"/>
            <a:ext cx="2133600" cy="365125"/>
          </a:xfrm>
          <a:prstGeom prst="rect">
            <a:avLst/>
          </a:prstGeom>
        </p:spPr>
        <p:txBody>
          <a:bodyPr/>
          <a:lstStyle/>
          <a:p>
            <a:fld id="{1BC5D9AF-0A3A-46C6-9823-3468E6F7B9BB}" type="slidenum">
              <a:rPr lang="pt-BR" smtClean="0"/>
              <a:t>‹nº›</a:t>
            </a:fld>
            <a:endParaRPr lang="pt-BR"/>
          </a:p>
        </p:txBody>
      </p:sp>
    </p:spTree>
    <p:extLst>
      <p:ext uri="{BB962C8B-B14F-4D97-AF65-F5344CB8AC3E}">
        <p14:creationId xmlns:p14="http://schemas.microsoft.com/office/powerpoint/2010/main" val="3382847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p>
            <a:fld id="{89C4B140-6DEB-45EB-A5FE-2FE213A19AB6}" type="datetimeFigureOut">
              <a:rPr lang="pt-BR" smtClean="0"/>
              <a:t>17/08/2016</a:t>
            </a:fld>
            <a:endParaRPr lang="pt-BR"/>
          </a:p>
        </p:txBody>
      </p:sp>
      <p:sp>
        <p:nvSpPr>
          <p:cNvPr id="5" name="Espaço Reservado para Rodapé 4"/>
          <p:cNvSpPr>
            <a:spLocks noGrp="1"/>
          </p:cNvSpPr>
          <p:nvPr>
            <p:ph type="ftr" sz="quarter" idx="11"/>
          </p:nvPr>
        </p:nvSpPr>
        <p:spPr>
          <a:xfrm>
            <a:off x="3124200" y="6356350"/>
            <a:ext cx="28956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6356350"/>
            <a:ext cx="2133600" cy="365125"/>
          </a:xfrm>
          <a:prstGeom prst="rect">
            <a:avLst/>
          </a:prstGeom>
        </p:spPr>
        <p:txBody>
          <a:bodyPr/>
          <a:lstStyle/>
          <a:p>
            <a:fld id="{1BC5D9AF-0A3A-46C6-9823-3468E6F7B9BB}" type="slidenum">
              <a:rPr lang="pt-BR" smtClean="0"/>
              <a:t>‹nº›</a:t>
            </a:fld>
            <a:endParaRPr lang="pt-BR"/>
          </a:p>
        </p:txBody>
      </p:sp>
    </p:spTree>
    <p:extLst>
      <p:ext uri="{BB962C8B-B14F-4D97-AF65-F5344CB8AC3E}">
        <p14:creationId xmlns:p14="http://schemas.microsoft.com/office/powerpoint/2010/main" val="142733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a:xfrm>
            <a:off x="457200" y="6356350"/>
            <a:ext cx="2133600" cy="365125"/>
          </a:xfrm>
          <a:prstGeom prst="rect">
            <a:avLst/>
          </a:prstGeom>
        </p:spPr>
        <p:txBody>
          <a:bodyPr/>
          <a:lstStyle/>
          <a:p>
            <a:fld id="{89C4B140-6DEB-45EB-A5FE-2FE213A19AB6}" type="datetimeFigureOut">
              <a:rPr lang="pt-BR" smtClean="0"/>
              <a:t>17/08/2016</a:t>
            </a:fld>
            <a:endParaRPr lang="pt-BR"/>
          </a:p>
        </p:txBody>
      </p:sp>
      <p:sp>
        <p:nvSpPr>
          <p:cNvPr id="6" name="Espaço Reservado para Rodapé 5"/>
          <p:cNvSpPr>
            <a:spLocks noGrp="1"/>
          </p:cNvSpPr>
          <p:nvPr>
            <p:ph type="ftr" sz="quarter" idx="11"/>
          </p:nvPr>
        </p:nvSpPr>
        <p:spPr>
          <a:xfrm>
            <a:off x="3124200" y="6356350"/>
            <a:ext cx="2895600" cy="365125"/>
          </a:xfrm>
          <a:prstGeom prst="rect">
            <a:avLst/>
          </a:prstGeom>
        </p:spPr>
        <p:txBody>
          <a:bodyPr/>
          <a:lstStyle/>
          <a:p>
            <a:endParaRPr lang="pt-BR"/>
          </a:p>
        </p:txBody>
      </p:sp>
      <p:sp>
        <p:nvSpPr>
          <p:cNvPr id="7" name="Espaço Reservado para Número de Slide 6"/>
          <p:cNvSpPr>
            <a:spLocks noGrp="1"/>
          </p:cNvSpPr>
          <p:nvPr>
            <p:ph type="sldNum" sz="quarter" idx="12"/>
          </p:nvPr>
        </p:nvSpPr>
        <p:spPr>
          <a:xfrm>
            <a:off x="6553200" y="6356350"/>
            <a:ext cx="2133600" cy="365125"/>
          </a:xfrm>
          <a:prstGeom prst="rect">
            <a:avLst/>
          </a:prstGeom>
        </p:spPr>
        <p:txBody>
          <a:bodyPr/>
          <a:lstStyle/>
          <a:p>
            <a:fld id="{1BC5D9AF-0A3A-46C6-9823-3468E6F7B9BB}" type="slidenum">
              <a:rPr lang="pt-BR" smtClean="0"/>
              <a:t>‹nº›</a:t>
            </a:fld>
            <a:endParaRPr lang="pt-BR"/>
          </a:p>
        </p:txBody>
      </p:sp>
    </p:spTree>
    <p:extLst>
      <p:ext uri="{BB962C8B-B14F-4D97-AF65-F5344CB8AC3E}">
        <p14:creationId xmlns:p14="http://schemas.microsoft.com/office/powerpoint/2010/main" val="224204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a:xfrm>
            <a:off x="457200" y="6356350"/>
            <a:ext cx="2133600" cy="365125"/>
          </a:xfrm>
          <a:prstGeom prst="rect">
            <a:avLst/>
          </a:prstGeom>
        </p:spPr>
        <p:txBody>
          <a:bodyPr/>
          <a:lstStyle/>
          <a:p>
            <a:fld id="{89C4B140-6DEB-45EB-A5FE-2FE213A19AB6}" type="datetimeFigureOut">
              <a:rPr lang="pt-BR" smtClean="0"/>
              <a:t>17/08/2016</a:t>
            </a:fld>
            <a:endParaRPr lang="pt-BR"/>
          </a:p>
        </p:txBody>
      </p:sp>
      <p:sp>
        <p:nvSpPr>
          <p:cNvPr id="8" name="Espaço Reservado para Rodapé 7"/>
          <p:cNvSpPr>
            <a:spLocks noGrp="1"/>
          </p:cNvSpPr>
          <p:nvPr>
            <p:ph type="ftr" sz="quarter" idx="11"/>
          </p:nvPr>
        </p:nvSpPr>
        <p:spPr>
          <a:xfrm>
            <a:off x="3124200" y="6356350"/>
            <a:ext cx="2895600" cy="365125"/>
          </a:xfrm>
          <a:prstGeom prst="rect">
            <a:avLst/>
          </a:prstGeom>
        </p:spPr>
        <p:txBody>
          <a:bodyPr/>
          <a:lstStyle/>
          <a:p>
            <a:endParaRPr lang="pt-BR"/>
          </a:p>
        </p:txBody>
      </p:sp>
      <p:sp>
        <p:nvSpPr>
          <p:cNvPr id="9" name="Espaço Reservado para Número de Slide 8"/>
          <p:cNvSpPr>
            <a:spLocks noGrp="1"/>
          </p:cNvSpPr>
          <p:nvPr>
            <p:ph type="sldNum" sz="quarter" idx="12"/>
          </p:nvPr>
        </p:nvSpPr>
        <p:spPr>
          <a:xfrm>
            <a:off x="6553200" y="6356350"/>
            <a:ext cx="2133600" cy="365125"/>
          </a:xfrm>
          <a:prstGeom prst="rect">
            <a:avLst/>
          </a:prstGeom>
        </p:spPr>
        <p:txBody>
          <a:bodyPr/>
          <a:lstStyle/>
          <a:p>
            <a:fld id="{1BC5D9AF-0A3A-46C6-9823-3468E6F7B9BB}" type="slidenum">
              <a:rPr lang="pt-BR" smtClean="0"/>
              <a:t>‹nº›</a:t>
            </a:fld>
            <a:endParaRPr lang="pt-BR"/>
          </a:p>
        </p:txBody>
      </p:sp>
    </p:spTree>
    <p:extLst>
      <p:ext uri="{BB962C8B-B14F-4D97-AF65-F5344CB8AC3E}">
        <p14:creationId xmlns:p14="http://schemas.microsoft.com/office/powerpoint/2010/main" val="3192355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a:xfrm>
            <a:off x="457200" y="6356350"/>
            <a:ext cx="2133600" cy="365125"/>
          </a:xfrm>
          <a:prstGeom prst="rect">
            <a:avLst/>
          </a:prstGeom>
        </p:spPr>
        <p:txBody>
          <a:bodyPr/>
          <a:lstStyle/>
          <a:p>
            <a:fld id="{89C4B140-6DEB-45EB-A5FE-2FE213A19AB6}" type="datetimeFigureOut">
              <a:rPr lang="pt-BR" smtClean="0"/>
              <a:t>17/08/2016</a:t>
            </a:fld>
            <a:endParaRPr lang="pt-BR"/>
          </a:p>
        </p:txBody>
      </p:sp>
      <p:sp>
        <p:nvSpPr>
          <p:cNvPr id="4" name="Espaço Reservado para Rodapé 3"/>
          <p:cNvSpPr>
            <a:spLocks noGrp="1"/>
          </p:cNvSpPr>
          <p:nvPr>
            <p:ph type="ftr" sz="quarter" idx="11"/>
          </p:nvPr>
        </p:nvSpPr>
        <p:spPr>
          <a:xfrm>
            <a:off x="3124200" y="6356350"/>
            <a:ext cx="2895600" cy="365125"/>
          </a:xfrm>
          <a:prstGeom prst="rect">
            <a:avLst/>
          </a:prstGeom>
        </p:spPr>
        <p:txBody>
          <a:bodyPr/>
          <a:lstStyle/>
          <a:p>
            <a:endParaRPr lang="pt-BR"/>
          </a:p>
        </p:txBody>
      </p:sp>
      <p:sp>
        <p:nvSpPr>
          <p:cNvPr id="5" name="Espaço Reservado para Número de Slide 4"/>
          <p:cNvSpPr>
            <a:spLocks noGrp="1"/>
          </p:cNvSpPr>
          <p:nvPr>
            <p:ph type="sldNum" sz="quarter" idx="12"/>
          </p:nvPr>
        </p:nvSpPr>
        <p:spPr>
          <a:xfrm>
            <a:off x="6553200" y="6356350"/>
            <a:ext cx="2133600" cy="365125"/>
          </a:xfrm>
          <a:prstGeom prst="rect">
            <a:avLst/>
          </a:prstGeom>
        </p:spPr>
        <p:txBody>
          <a:bodyPr/>
          <a:lstStyle/>
          <a:p>
            <a:fld id="{1BC5D9AF-0A3A-46C6-9823-3468E6F7B9BB}" type="slidenum">
              <a:rPr lang="pt-BR" smtClean="0"/>
              <a:t>‹nº›</a:t>
            </a:fld>
            <a:endParaRPr lang="pt-BR"/>
          </a:p>
        </p:txBody>
      </p:sp>
    </p:spTree>
    <p:extLst>
      <p:ext uri="{BB962C8B-B14F-4D97-AF65-F5344CB8AC3E}">
        <p14:creationId xmlns:p14="http://schemas.microsoft.com/office/powerpoint/2010/main" val="632852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a:xfrm>
            <a:off x="457200" y="6356350"/>
            <a:ext cx="2133600" cy="365125"/>
          </a:xfrm>
          <a:prstGeom prst="rect">
            <a:avLst/>
          </a:prstGeom>
        </p:spPr>
        <p:txBody>
          <a:bodyPr/>
          <a:lstStyle/>
          <a:p>
            <a:fld id="{89C4B140-6DEB-45EB-A5FE-2FE213A19AB6}" type="datetimeFigureOut">
              <a:rPr lang="pt-BR" smtClean="0"/>
              <a:t>17/08/2016</a:t>
            </a:fld>
            <a:endParaRPr lang="pt-BR"/>
          </a:p>
        </p:txBody>
      </p:sp>
      <p:sp>
        <p:nvSpPr>
          <p:cNvPr id="3" name="Espaço Reservado para Rodapé 2"/>
          <p:cNvSpPr>
            <a:spLocks noGrp="1"/>
          </p:cNvSpPr>
          <p:nvPr>
            <p:ph type="ftr" sz="quarter" idx="11"/>
          </p:nvPr>
        </p:nvSpPr>
        <p:spPr>
          <a:xfrm>
            <a:off x="3124200" y="6356350"/>
            <a:ext cx="2895600" cy="365125"/>
          </a:xfrm>
          <a:prstGeom prst="rect">
            <a:avLst/>
          </a:prstGeom>
        </p:spPr>
        <p:txBody>
          <a:bodyPr/>
          <a:lstStyle/>
          <a:p>
            <a:endParaRPr lang="pt-BR"/>
          </a:p>
        </p:txBody>
      </p:sp>
      <p:sp>
        <p:nvSpPr>
          <p:cNvPr id="4" name="Espaço Reservado para Número de Slide 3"/>
          <p:cNvSpPr>
            <a:spLocks noGrp="1"/>
          </p:cNvSpPr>
          <p:nvPr>
            <p:ph type="sldNum" sz="quarter" idx="12"/>
          </p:nvPr>
        </p:nvSpPr>
        <p:spPr>
          <a:xfrm>
            <a:off x="6553200" y="6356350"/>
            <a:ext cx="2133600" cy="365125"/>
          </a:xfrm>
          <a:prstGeom prst="rect">
            <a:avLst/>
          </a:prstGeom>
        </p:spPr>
        <p:txBody>
          <a:bodyPr/>
          <a:lstStyle/>
          <a:p>
            <a:fld id="{1BC5D9AF-0A3A-46C6-9823-3468E6F7B9BB}" type="slidenum">
              <a:rPr lang="pt-BR" smtClean="0"/>
              <a:t>‹nº›</a:t>
            </a:fld>
            <a:endParaRPr lang="pt-BR"/>
          </a:p>
        </p:txBody>
      </p:sp>
    </p:spTree>
    <p:extLst>
      <p:ext uri="{BB962C8B-B14F-4D97-AF65-F5344CB8AC3E}">
        <p14:creationId xmlns:p14="http://schemas.microsoft.com/office/powerpoint/2010/main" val="1535003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a:prstGeom prst="rect">
            <a:avLst/>
          </a:prstGeo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a:xfrm>
            <a:off x="457200" y="6356350"/>
            <a:ext cx="2133600" cy="365125"/>
          </a:xfrm>
          <a:prstGeom prst="rect">
            <a:avLst/>
          </a:prstGeom>
        </p:spPr>
        <p:txBody>
          <a:bodyPr/>
          <a:lstStyle/>
          <a:p>
            <a:fld id="{89C4B140-6DEB-45EB-A5FE-2FE213A19AB6}" type="datetimeFigureOut">
              <a:rPr lang="pt-BR" smtClean="0"/>
              <a:t>17/08/2016</a:t>
            </a:fld>
            <a:endParaRPr lang="pt-BR"/>
          </a:p>
        </p:txBody>
      </p:sp>
      <p:sp>
        <p:nvSpPr>
          <p:cNvPr id="6" name="Espaço Reservado para Rodapé 5"/>
          <p:cNvSpPr>
            <a:spLocks noGrp="1"/>
          </p:cNvSpPr>
          <p:nvPr>
            <p:ph type="ftr" sz="quarter" idx="11"/>
          </p:nvPr>
        </p:nvSpPr>
        <p:spPr>
          <a:xfrm>
            <a:off x="3124200" y="6356350"/>
            <a:ext cx="2895600" cy="365125"/>
          </a:xfrm>
          <a:prstGeom prst="rect">
            <a:avLst/>
          </a:prstGeom>
        </p:spPr>
        <p:txBody>
          <a:bodyPr/>
          <a:lstStyle/>
          <a:p>
            <a:endParaRPr lang="pt-BR"/>
          </a:p>
        </p:txBody>
      </p:sp>
      <p:sp>
        <p:nvSpPr>
          <p:cNvPr id="7" name="Espaço Reservado para Número de Slide 6"/>
          <p:cNvSpPr>
            <a:spLocks noGrp="1"/>
          </p:cNvSpPr>
          <p:nvPr>
            <p:ph type="sldNum" sz="quarter" idx="12"/>
          </p:nvPr>
        </p:nvSpPr>
        <p:spPr>
          <a:xfrm>
            <a:off x="6553200" y="6356350"/>
            <a:ext cx="2133600" cy="365125"/>
          </a:xfrm>
          <a:prstGeom prst="rect">
            <a:avLst/>
          </a:prstGeom>
        </p:spPr>
        <p:txBody>
          <a:bodyPr/>
          <a:lstStyle/>
          <a:p>
            <a:fld id="{1BC5D9AF-0A3A-46C6-9823-3468E6F7B9BB}" type="slidenum">
              <a:rPr lang="pt-BR" smtClean="0"/>
              <a:t>‹nº›</a:t>
            </a:fld>
            <a:endParaRPr lang="pt-BR"/>
          </a:p>
        </p:txBody>
      </p:sp>
    </p:spTree>
    <p:extLst>
      <p:ext uri="{BB962C8B-B14F-4D97-AF65-F5344CB8AC3E}">
        <p14:creationId xmlns:p14="http://schemas.microsoft.com/office/powerpoint/2010/main" val="72722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a:prstGeom prst="rect">
            <a:avLst/>
          </a:prstGeo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a:xfrm>
            <a:off x="457200" y="6356350"/>
            <a:ext cx="2133600" cy="365125"/>
          </a:xfrm>
          <a:prstGeom prst="rect">
            <a:avLst/>
          </a:prstGeom>
        </p:spPr>
        <p:txBody>
          <a:bodyPr/>
          <a:lstStyle/>
          <a:p>
            <a:fld id="{89C4B140-6DEB-45EB-A5FE-2FE213A19AB6}" type="datetimeFigureOut">
              <a:rPr lang="pt-BR" smtClean="0"/>
              <a:t>17/08/2016</a:t>
            </a:fld>
            <a:endParaRPr lang="pt-BR"/>
          </a:p>
        </p:txBody>
      </p:sp>
      <p:sp>
        <p:nvSpPr>
          <p:cNvPr id="6" name="Espaço Reservado para Rodapé 5"/>
          <p:cNvSpPr>
            <a:spLocks noGrp="1"/>
          </p:cNvSpPr>
          <p:nvPr>
            <p:ph type="ftr" sz="quarter" idx="11"/>
          </p:nvPr>
        </p:nvSpPr>
        <p:spPr>
          <a:xfrm>
            <a:off x="3124200" y="6356350"/>
            <a:ext cx="2895600" cy="365125"/>
          </a:xfrm>
          <a:prstGeom prst="rect">
            <a:avLst/>
          </a:prstGeom>
        </p:spPr>
        <p:txBody>
          <a:bodyPr/>
          <a:lstStyle/>
          <a:p>
            <a:endParaRPr lang="pt-BR"/>
          </a:p>
        </p:txBody>
      </p:sp>
      <p:sp>
        <p:nvSpPr>
          <p:cNvPr id="7" name="Espaço Reservado para Número de Slide 6"/>
          <p:cNvSpPr>
            <a:spLocks noGrp="1"/>
          </p:cNvSpPr>
          <p:nvPr>
            <p:ph type="sldNum" sz="quarter" idx="12"/>
          </p:nvPr>
        </p:nvSpPr>
        <p:spPr>
          <a:xfrm>
            <a:off x="6553200" y="6356350"/>
            <a:ext cx="2133600" cy="365125"/>
          </a:xfrm>
          <a:prstGeom prst="rect">
            <a:avLst/>
          </a:prstGeom>
        </p:spPr>
        <p:txBody>
          <a:bodyPr/>
          <a:lstStyle/>
          <a:p>
            <a:fld id="{1BC5D9AF-0A3A-46C6-9823-3468E6F7B9BB}" type="slidenum">
              <a:rPr lang="pt-BR" smtClean="0"/>
              <a:t>‹nº›</a:t>
            </a:fld>
            <a:endParaRPr lang="pt-BR"/>
          </a:p>
        </p:txBody>
      </p:sp>
    </p:spTree>
    <p:extLst>
      <p:ext uri="{BB962C8B-B14F-4D97-AF65-F5344CB8AC3E}">
        <p14:creationId xmlns:p14="http://schemas.microsoft.com/office/powerpoint/2010/main" val="3033404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m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tm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12" name="Imagem 11" descr="Recorte de Tela"/>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1017" y="871"/>
            <a:ext cx="1876687" cy="543001"/>
          </a:xfrm>
          <a:prstGeom prst="rect">
            <a:avLst/>
          </a:prstGeom>
        </p:spPr>
      </p:pic>
      <p:pic>
        <p:nvPicPr>
          <p:cNvPr id="14" name="Imagem 13" descr="Recorte de Tela"/>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6642847"/>
            <a:ext cx="9144000" cy="215153"/>
          </a:xfrm>
          <a:prstGeom prst="rect">
            <a:avLst/>
          </a:prstGeom>
        </p:spPr>
      </p:pic>
      <p:sp>
        <p:nvSpPr>
          <p:cNvPr id="2" name="Retângulo 1"/>
          <p:cNvSpPr/>
          <p:nvPr userDrawn="1"/>
        </p:nvSpPr>
        <p:spPr>
          <a:xfrm>
            <a:off x="1979712" y="0"/>
            <a:ext cx="7129279" cy="543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rPr>
              <a:t>CONTROLE DE VERSÃO</a:t>
            </a:r>
            <a:r>
              <a:rPr lang="pt-BR" sz="2400" b="1" baseline="0" dirty="0" smtClean="0">
                <a:solidFill>
                  <a:schemeClr val="tx1"/>
                </a:solidFill>
              </a:rPr>
              <a:t> EM PROJETOS </a:t>
            </a:r>
            <a:r>
              <a:rPr lang="pt-BR" sz="2400" b="1" dirty="0" smtClean="0">
                <a:solidFill>
                  <a:schemeClr val="tx1"/>
                </a:solidFill>
              </a:rPr>
              <a:t>DE SOFTWARE</a:t>
            </a:r>
            <a:endParaRPr lang="pt-BR" sz="2400" b="1" dirty="0">
              <a:solidFill>
                <a:schemeClr val="tx1"/>
              </a:solidFill>
            </a:endParaRPr>
          </a:p>
        </p:txBody>
      </p:sp>
      <p:sp>
        <p:nvSpPr>
          <p:cNvPr id="5" name="Retângulo 4"/>
          <p:cNvSpPr/>
          <p:nvPr userDrawn="1"/>
        </p:nvSpPr>
        <p:spPr>
          <a:xfrm>
            <a:off x="6300191" y="6705364"/>
            <a:ext cx="2808799" cy="108012"/>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solidFill>
                  <a:schemeClr val="bg1"/>
                </a:solidFill>
              </a:rPr>
              <a:t>Prof. Renato Jardim Parducci</a:t>
            </a:r>
            <a:endParaRPr lang="pt-BR" sz="1200" dirty="0">
              <a:solidFill>
                <a:schemeClr val="bg1"/>
              </a:solidFill>
            </a:endParaRPr>
          </a:p>
        </p:txBody>
      </p:sp>
    </p:spTree>
    <p:extLst>
      <p:ext uri="{BB962C8B-B14F-4D97-AF65-F5344CB8AC3E}">
        <p14:creationId xmlns:p14="http://schemas.microsoft.com/office/powerpoint/2010/main" val="1138645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youtu.be/DqVDlCy05DI" TargetMode="External"/><Relationship Id="rId2" Type="http://schemas.openxmlformats.org/officeDocument/2006/relationships/hyperlink" Target="https://youtu.be/q8ncNcV_-zg"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youtu.be/Z76STqABbqs" TargetMode="External"/><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de cantos arredondados 9"/>
          <p:cNvSpPr/>
          <p:nvPr/>
        </p:nvSpPr>
        <p:spPr>
          <a:xfrm>
            <a:off x="683568" y="1247775"/>
            <a:ext cx="7704856" cy="885081"/>
          </a:xfrm>
          <a:prstGeom prst="round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p:cNvSpPr txBox="1"/>
          <p:nvPr/>
        </p:nvSpPr>
        <p:spPr>
          <a:xfrm>
            <a:off x="735997" y="1367149"/>
            <a:ext cx="5738815" cy="646331"/>
          </a:xfrm>
          <a:prstGeom prst="rect">
            <a:avLst/>
          </a:prstGeom>
          <a:solidFill>
            <a:schemeClr val="bg1"/>
          </a:solidFill>
        </p:spPr>
        <p:txBody>
          <a:bodyPr wrap="none" rtlCol="0">
            <a:spAutoFit/>
          </a:bodyPr>
          <a:lstStyle/>
          <a:p>
            <a:r>
              <a:rPr lang="pt-BR" sz="1800" dirty="0" smtClean="0">
                <a:latin typeface="Calibri" panose="020F0502020204030204" pitchFamily="34" charset="0"/>
              </a:rPr>
              <a:t>DISCIPLINA: </a:t>
            </a:r>
          </a:p>
          <a:p>
            <a:r>
              <a:rPr lang="pt-BR" sz="1800" b="1" dirty="0" smtClean="0">
                <a:latin typeface="Calibri" panose="020F0502020204030204" pitchFamily="34" charset="0"/>
              </a:rPr>
              <a:t>QUALIDADE E GOVERNANÇA EM PROJETOS DE SOFTWARE</a:t>
            </a:r>
            <a:endParaRPr lang="pt-BR" sz="1800" b="1" dirty="0">
              <a:latin typeface="Calibri" panose="020F0502020204030204" pitchFamily="34" charset="0"/>
            </a:endParaRPr>
          </a:p>
        </p:txBody>
      </p:sp>
      <p:sp>
        <p:nvSpPr>
          <p:cNvPr id="13" name="Retângulo de cantos arredondados 12"/>
          <p:cNvSpPr/>
          <p:nvPr/>
        </p:nvSpPr>
        <p:spPr>
          <a:xfrm>
            <a:off x="683568" y="2552834"/>
            <a:ext cx="7704856" cy="885081"/>
          </a:xfrm>
          <a:prstGeom prst="round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CaixaDeTexto 13"/>
          <p:cNvSpPr txBox="1"/>
          <p:nvPr/>
        </p:nvSpPr>
        <p:spPr>
          <a:xfrm>
            <a:off x="683568" y="2672208"/>
            <a:ext cx="6664004" cy="646331"/>
          </a:xfrm>
          <a:prstGeom prst="rect">
            <a:avLst/>
          </a:prstGeom>
          <a:solidFill>
            <a:schemeClr val="bg1"/>
          </a:solidFill>
        </p:spPr>
        <p:txBody>
          <a:bodyPr wrap="none" rtlCol="0">
            <a:spAutoFit/>
          </a:bodyPr>
          <a:lstStyle/>
          <a:p>
            <a:r>
              <a:rPr lang="pt-BR" sz="1800" dirty="0" smtClean="0">
                <a:latin typeface="Calibri" panose="020F0502020204030204" pitchFamily="34" charset="0"/>
              </a:rPr>
              <a:t>AULA: </a:t>
            </a:r>
          </a:p>
          <a:p>
            <a:r>
              <a:rPr lang="pt-BR" b="1" dirty="0" smtClean="0">
                <a:latin typeface="Calibri" panose="020F0502020204030204" pitchFamily="34" charset="0"/>
              </a:rPr>
              <a:t>16 </a:t>
            </a:r>
            <a:r>
              <a:rPr lang="pt-BR" sz="1800" b="1" dirty="0" smtClean="0">
                <a:latin typeface="Calibri" panose="020F0502020204030204" pitchFamily="34" charset="0"/>
              </a:rPr>
              <a:t>– </a:t>
            </a:r>
            <a:r>
              <a:rPr lang="pt-BR" b="1" dirty="0">
                <a:latin typeface="Calibri" panose="020F0502020204030204" pitchFamily="34" charset="0"/>
              </a:rPr>
              <a:t>CONTROLE DE VERSÃO EM PROJETOS DE </a:t>
            </a:r>
            <a:r>
              <a:rPr lang="pt-BR" b="1" dirty="0" smtClean="0">
                <a:latin typeface="Calibri" panose="020F0502020204030204" pitchFamily="34" charset="0"/>
              </a:rPr>
              <a:t>SOFTWARE APLICADO</a:t>
            </a:r>
            <a:endParaRPr lang="pt-BR" sz="1800" b="1" dirty="0">
              <a:latin typeface="Calibri" panose="020F0502020204030204" pitchFamily="34" charset="0"/>
            </a:endParaRPr>
          </a:p>
        </p:txBody>
      </p:sp>
      <p:sp>
        <p:nvSpPr>
          <p:cNvPr id="15" name="Retângulo de cantos arredondados 14"/>
          <p:cNvSpPr/>
          <p:nvPr/>
        </p:nvSpPr>
        <p:spPr>
          <a:xfrm>
            <a:off x="683568" y="3789040"/>
            <a:ext cx="7704856" cy="1440160"/>
          </a:xfrm>
          <a:prstGeom prst="round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CaixaDeTexto 15"/>
          <p:cNvSpPr txBox="1"/>
          <p:nvPr/>
        </p:nvSpPr>
        <p:spPr>
          <a:xfrm>
            <a:off x="683568" y="3908414"/>
            <a:ext cx="2954655" cy="646331"/>
          </a:xfrm>
          <a:prstGeom prst="rect">
            <a:avLst/>
          </a:prstGeom>
          <a:solidFill>
            <a:schemeClr val="bg1"/>
          </a:solidFill>
        </p:spPr>
        <p:txBody>
          <a:bodyPr wrap="none" rtlCol="0">
            <a:spAutoFit/>
          </a:bodyPr>
          <a:lstStyle/>
          <a:p>
            <a:r>
              <a:rPr lang="pt-BR" sz="1800" dirty="0" smtClean="0">
                <a:latin typeface="Calibri" panose="020F0502020204030204" pitchFamily="34" charset="0"/>
              </a:rPr>
              <a:t>PROFESSOR: </a:t>
            </a:r>
          </a:p>
          <a:p>
            <a:r>
              <a:rPr lang="pt-BR" sz="1800" b="1" dirty="0" smtClean="0">
                <a:latin typeface="Calibri" panose="020F0502020204030204" pitchFamily="34" charset="0"/>
              </a:rPr>
              <a:t>RENATO JARDIM PARDUCCI	</a:t>
            </a:r>
            <a:endParaRPr lang="pt-BR" sz="1800" b="1" dirty="0">
              <a:latin typeface="Calibri" panose="020F0502020204030204" pitchFamily="34" charset="0"/>
            </a:endParaRPr>
          </a:p>
        </p:txBody>
      </p:sp>
      <p:sp>
        <p:nvSpPr>
          <p:cNvPr id="12" name="CaixaDeTexto 11"/>
          <p:cNvSpPr txBox="1"/>
          <p:nvPr/>
        </p:nvSpPr>
        <p:spPr>
          <a:xfrm>
            <a:off x="720276" y="4797152"/>
            <a:ext cx="3064878" cy="307777"/>
          </a:xfrm>
          <a:prstGeom prst="rect">
            <a:avLst/>
          </a:prstGeom>
          <a:solidFill>
            <a:schemeClr val="bg1"/>
          </a:solidFill>
        </p:spPr>
        <p:txBody>
          <a:bodyPr wrap="none" rtlCol="0">
            <a:spAutoFit/>
          </a:bodyPr>
          <a:lstStyle/>
          <a:p>
            <a:r>
              <a:rPr lang="pt-BR" sz="1400" dirty="0" smtClean="0"/>
              <a:t>PROFRENATO.PARDUCCI@FIAP.COM.BR</a:t>
            </a:r>
            <a:endParaRPr lang="pt-BR" sz="1400" dirty="0"/>
          </a:p>
        </p:txBody>
      </p:sp>
    </p:spTree>
    <p:extLst>
      <p:ext uri="{BB962C8B-B14F-4D97-AF65-F5344CB8AC3E}">
        <p14:creationId xmlns:p14="http://schemas.microsoft.com/office/powerpoint/2010/main" val="5553031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785100" cy="415498"/>
          </a:xfrm>
          <a:prstGeom prst="rect">
            <a:avLst/>
          </a:prstGeom>
          <a:noFill/>
          <a:ln w="9525">
            <a:noFill/>
            <a:miter lim="800000"/>
            <a:headEnd/>
            <a:tailEnd/>
          </a:ln>
          <a:effectLst/>
        </p:spPr>
        <p:txBody>
          <a:bodyPr wrap="square"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smtClean="0">
                <a:solidFill>
                  <a:schemeClr val="bg1"/>
                </a:solidFill>
              </a:rPr>
              <a:t>INTEGRIDADE REFERENCIAL DE REQUISITOS</a:t>
            </a:r>
            <a:endParaRPr lang="pt-BR" altLang="pt-BR" i="0" dirty="0">
              <a:solidFill>
                <a:schemeClr val="bg1"/>
              </a:solidFill>
            </a:endParaRPr>
          </a:p>
        </p:txBody>
      </p:sp>
      <p:sp>
        <p:nvSpPr>
          <p:cNvPr id="13" name="CaixaDeTexto 12"/>
          <p:cNvSpPr txBox="1"/>
          <p:nvPr/>
        </p:nvSpPr>
        <p:spPr>
          <a:xfrm>
            <a:off x="98425" y="1340768"/>
            <a:ext cx="8866063" cy="7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smtClean="0"/>
              <a:t>Exemplo de Matriz de associação entre códigos fonte de programas de aplicação:</a:t>
            </a:r>
            <a:endParaRPr lang="pt-BR" b="1" dirty="0" smtClean="0">
              <a:solidFill>
                <a:srgbClr val="FFFF00"/>
              </a:solidFill>
            </a:endParaRPr>
          </a:p>
        </p:txBody>
      </p:sp>
      <p:graphicFrame>
        <p:nvGraphicFramePr>
          <p:cNvPr id="2" name="Tabela 1"/>
          <p:cNvGraphicFramePr>
            <a:graphicFrameLocks noGrp="1"/>
          </p:cNvGraphicFramePr>
          <p:nvPr>
            <p:extLst>
              <p:ext uri="{D42A27DB-BD31-4B8C-83A1-F6EECF244321}">
                <p14:modId xmlns:p14="http://schemas.microsoft.com/office/powerpoint/2010/main" val="3752797725"/>
              </p:ext>
            </p:extLst>
          </p:nvPr>
        </p:nvGraphicFramePr>
        <p:xfrm>
          <a:off x="1027236" y="2420888"/>
          <a:ext cx="7008440" cy="2382520"/>
        </p:xfrm>
        <a:graphic>
          <a:graphicData uri="http://schemas.openxmlformats.org/drawingml/2006/table">
            <a:tbl>
              <a:tblPr firstRow="1" bandRow="1">
                <a:tableStyleId>{5C22544A-7EE6-4342-B048-85BDC9FD1C3A}</a:tableStyleId>
              </a:tblPr>
              <a:tblGrid>
                <a:gridCol w="3504220"/>
                <a:gridCol w="3504220"/>
              </a:tblGrid>
              <a:tr h="370840">
                <a:tc>
                  <a:txBody>
                    <a:bodyPr/>
                    <a:lstStyle/>
                    <a:p>
                      <a:r>
                        <a:rPr lang="pt-BR" dirty="0" smtClean="0">
                          <a:solidFill>
                            <a:sysClr val="windowText" lastClr="000000"/>
                          </a:solidFill>
                        </a:rPr>
                        <a:t>Identificação</a:t>
                      </a:r>
                      <a:r>
                        <a:rPr lang="pt-BR" baseline="0" dirty="0" smtClean="0">
                          <a:solidFill>
                            <a:sysClr val="windowText" lastClr="000000"/>
                          </a:solidFill>
                        </a:rPr>
                        <a:t> do Fonte</a:t>
                      </a:r>
                      <a:endParaRPr lang="pt-BR" dirty="0">
                        <a:solidFill>
                          <a:sysClr val="windowText" lastClr="000000"/>
                        </a:solidFill>
                      </a:endParaRPr>
                    </a:p>
                  </a:txBody>
                  <a:tcPr/>
                </a:tc>
                <a:tc>
                  <a:txBody>
                    <a:bodyPr/>
                    <a:lstStyle/>
                    <a:p>
                      <a:r>
                        <a:rPr lang="pt-BR" dirty="0" smtClean="0">
                          <a:solidFill>
                            <a:sysClr val="windowText" lastClr="000000"/>
                          </a:solidFill>
                        </a:rPr>
                        <a:t>Identificação do fonte relacionado</a:t>
                      </a:r>
                      <a:endParaRPr lang="pt-BR" dirty="0">
                        <a:solidFill>
                          <a:sysClr val="windowText" lastClr="000000"/>
                        </a:solidFill>
                      </a:endParaRPr>
                    </a:p>
                  </a:txBody>
                  <a:tcPr/>
                </a:tc>
              </a:tr>
              <a:tr h="370840">
                <a:tc>
                  <a:txBody>
                    <a:bodyPr/>
                    <a:lstStyle/>
                    <a:p>
                      <a:endParaRPr lang="pt-BR" dirty="0" smtClean="0">
                        <a:solidFill>
                          <a:sysClr val="windowText" lastClr="000000"/>
                        </a:solidFill>
                      </a:endParaRPr>
                    </a:p>
                    <a:p>
                      <a:r>
                        <a:rPr lang="pt-BR" dirty="0" err="1" smtClean="0">
                          <a:solidFill>
                            <a:sysClr val="windowText" lastClr="000000"/>
                          </a:solidFill>
                        </a:rPr>
                        <a:t>Pessoa.Calculo</a:t>
                      </a:r>
                      <a:r>
                        <a:rPr lang="pt-BR" baseline="0" dirty="0" err="1" smtClean="0">
                          <a:solidFill>
                            <a:sysClr val="windowText" lastClr="000000"/>
                          </a:solidFill>
                        </a:rPr>
                        <a:t>_GanhoSalarial</a:t>
                      </a:r>
                      <a:r>
                        <a:rPr lang="pt-BR" baseline="0" dirty="0" smtClean="0">
                          <a:solidFill>
                            <a:sysClr val="windowText" lastClr="000000"/>
                          </a:solidFill>
                        </a:rPr>
                        <a:t>()</a:t>
                      </a:r>
                    </a:p>
                    <a:p>
                      <a:endParaRPr lang="pt-BR" baseline="0" dirty="0" smtClean="0">
                        <a:solidFill>
                          <a:sysClr val="windowText" lastClr="00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pt-BR" dirty="0" err="1" smtClean="0">
                          <a:solidFill>
                            <a:sysClr val="windowText" lastClr="000000"/>
                          </a:solidFill>
                        </a:rPr>
                        <a:t>Pessoa.Calculo</a:t>
                      </a:r>
                      <a:r>
                        <a:rPr lang="pt-BR" baseline="0" dirty="0" err="1" smtClean="0">
                          <a:solidFill>
                            <a:sysClr val="windowText" lastClr="000000"/>
                          </a:solidFill>
                        </a:rPr>
                        <a:t>_GanhoSalarial</a:t>
                      </a:r>
                      <a:r>
                        <a:rPr lang="pt-BR" baseline="0" dirty="0" smtClean="0">
                          <a:solidFill>
                            <a:sysClr val="windowText" lastClr="000000"/>
                          </a:solidFill>
                        </a:rPr>
                        <a:t>()</a:t>
                      </a:r>
                      <a:endParaRPr lang="pt-BR" dirty="0" smtClean="0">
                        <a:solidFill>
                          <a:sysClr val="windowText" lastClr="000000"/>
                        </a:solidFill>
                      </a:endParaRPr>
                    </a:p>
                    <a:p>
                      <a:endParaRPr lang="pt-BR" dirty="0" smtClean="0">
                        <a:solidFill>
                          <a:sysClr val="windowText" lastClr="00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pt-BR" dirty="0" err="1" smtClean="0">
                          <a:solidFill>
                            <a:sysClr val="windowText" lastClr="000000"/>
                          </a:solidFill>
                        </a:rPr>
                        <a:t>Pessoa.Calculo</a:t>
                      </a:r>
                      <a:r>
                        <a:rPr lang="pt-BR" baseline="0" dirty="0" err="1" smtClean="0">
                          <a:solidFill>
                            <a:sysClr val="windowText" lastClr="000000"/>
                          </a:solidFill>
                        </a:rPr>
                        <a:t>_GanhoSalarial</a:t>
                      </a:r>
                      <a:r>
                        <a:rPr lang="pt-BR" baseline="0" dirty="0" smtClean="0">
                          <a:solidFill>
                            <a:sysClr val="windowText" lastClr="000000"/>
                          </a:solidFill>
                        </a:rPr>
                        <a:t>()</a:t>
                      </a:r>
                      <a:endParaRPr lang="pt-BR" dirty="0" smtClean="0">
                        <a:solidFill>
                          <a:sysClr val="windowText" lastClr="000000"/>
                        </a:solidFill>
                      </a:endParaRPr>
                    </a:p>
                    <a:p>
                      <a:endParaRPr lang="pt-BR" dirty="0">
                        <a:solidFill>
                          <a:sysClr val="windowText" lastClr="000000"/>
                        </a:solidFill>
                      </a:endParaRPr>
                    </a:p>
                  </a:txBody>
                  <a:tcPr/>
                </a:tc>
                <a:tc>
                  <a:txBody>
                    <a:bodyPr/>
                    <a:lstStyle/>
                    <a:p>
                      <a:endParaRPr lang="pt-BR" dirty="0" smtClean="0">
                        <a:solidFill>
                          <a:sysClr val="windowText" lastClr="000000"/>
                        </a:solidFill>
                      </a:endParaRPr>
                    </a:p>
                    <a:p>
                      <a:r>
                        <a:rPr lang="pt-BR" dirty="0" err="1" smtClean="0">
                          <a:solidFill>
                            <a:sysClr val="windowText" lastClr="000000"/>
                          </a:solidFill>
                        </a:rPr>
                        <a:t>Pessoa.Calculo_IR</a:t>
                      </a:r>
                      <a:r>
                        <a:rPr lang="pt-BR" dirty="0" smtClean="0">
                          <a:solidFill>
                            <a:sysClr val="windowText" lastClr="000000"/>
                          </a:solidFill>
                        </a:rPr>
                        <a:t>()</a:t>
                      </a:r>
                    </a:p>
                    <a:p>
                      <a:endParaRPr lang="pt-BR" dirty="0" smtClean="0">
                        <a:solidFill>
                          <a:sysClr val="windowText" lastClr="000000"/>
                        </a:solidFill>
                      </a:endParaRPr>
                    </a:p>
                    <a:p>
                      <a:r>
                        <a:rPr lang="pt-BR" dirty="0" smtClean="0">
                          <a:solidFill>
                            <a:sysClr val="windowText" lastClr="000000"/>
                          </a:solidFill>
                        </a:rPr>
                        <a:t>Pessoa. </a:t>
                      </a:r>
                      <a:r>
                        <a:rPr lang="pt-BR" dirty="0" err="1" smtClean="0">
                          <a:solidFill>
                            <a:sysClr val="windowText" lastClr="000000"/>
                          </a:solidFill>
                        </a:rPr>
                        <a:t>Consulta_Salario</a:t>
                      </a:r>
                      <a:r>
                        <a:rPr lang="pt-BR" dirty="0" smtClean="0">
                          <a:solidFill>
                            <a:sysClr val="windowText" lastClr="000000"/>
                          </a:solidFill>
                        </a:rPr>
                        <a:t>()</a:t>
                      </a:r>
                    </a:p>
                    <a:p>
                      <a:endParaRPr lang="pt-BR" dirty="0" smtClean="0">
                        <a:solidFill>
                          <a:sysClr val="windowText" lastClr="000000"/>
                        </a:solidFill>
                      </a:endParaRPr>
                    </a:p>
                    <a:p>
                      <a:r>
                        <a:rPr lang="pt-BR" dirty="0" err="1" smtClean="0">
                          <a:solidFill>
                            <a:sysClr val="windowText" lastClr="000000"/>
                          </a:solidFill>
                        </a:rPr>
                        <a:t>ReceitaFederal.Export_Ganho</a:t>
                      </a:r>
                      <a:r>
                        <a:rPr lang="pt-BR" dirty="0" smtClean="0">
                          <a:solidFill>
                            <a:sysClr val="windowText" lastClr="000000"/>
                          </a:solidFill>
                        </a:rPr>
                        <a:t>()</a:t>
                      </a:r>
                      <a:endParaRPr lang="pt-BR" dirty="0">
                        <a:solidFill>
                          <a:sysClr val="windowText" lastClr="000000"/>
                        </a:solidFill>
                      </a:endParaRPr>
                    </a:p>
                  </a:txBody>
                  <a:tcPr/>
                </a:tc>
              </a:tr>
            </a:tbl>
          </a:graphicData>
        </a:graphic>
      </p:graphicFrame>
      <p:sp>
        <p:nvSpPr>
          <p:cNvPr id="3" name="Seta para baixo 2"/>
          <p:cNvSpPr/>
          <p:nvPr/>
        </p:nvSpPr>
        <p:spPr>
          <a:xfrm rot="10800000">
            <a:off x="5535006" y="4846571"/>
            <a:ext cx="864096"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de cantos arredondados 3"/>
          <p:cNvSpPr/>
          <p:nvPr/>
        </p:nvSpPr>
        <p:spPr>
          <a:xfrm>
            <a:off x="4644008" y="5206612"/>
            <a:ext cx="3888432" cy="13187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dirty="0" smtClean="0">
                <a:solidFill>
                  <a:schemeClr val="tx1"/>
                </a:solidFill>
              </a:rPr>
              <a:t>Programas que usam o Calculo de Ganho Salarial da Classe Pessoa</a:t>
            </a:r>
            <a:endParaRPr lang="pt-BR" sz="2000" dirty="0">
              <a:solidFill>
                <a:schemeClr val="tx1"/>
              </a:solidFill>
            </a:endParaRPr>
          </a:p>
        </p:txBody>
      </p:sp>
    </p:spTree>
    <p:extLst>
      <p:ext uri="{BB962C8B-B14F-4D97-AF65-F5344CB8AC3E}">
        <p14:creationId xmlns:p14="http://schemas.microsoft.com/office/powerpoint/2010/main" val="31534274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785100" cy="415498"/>
          </a:xfrm>
          <a:prstGeom prst="rect">
            <a:avLst/>
          </a:prstGeom>
          <a:noFill/>
          <a:ln w="9525">
            <a:noFill/>
            <a:miter lim="800000"/>
            <a:headEnd/>
            <a:tailEnd/>
          </a:ln>
          <a:effectLst/>
        </p:spPr>
        <p:txBody>
          <a:bodyPr wrap="square"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smtClean="0">
                <a:solidFill>
                  <a:schemeClr val="bg1"/>
                </a:solidFill>
              </a:rPr>
              <a:t>INTEGRIDADE REFERENCIAL DE REQUISITOS</a:t>
            </a:r>
            <a:endParaRPr lang="pt-BR" altLang="pt-BR" i="0" dirty="0">
              <a:solidFill>
                <a:schemeClr val="bg1"/>
              </a:solidFill>
            </a:endParaRPr>
          </a:p>
        </p:txBody>
      </p:sp>
      <p:sp>
        <p:nvSpPr>
          <p:cNvPr id="13" name="CaixaDeTexto 12"/>
          <p:cNvSpPr txBox="1"/>
          <p:nvPr/>
        </p:nvSpPr>
        <p:spPr>
          <a:xfrm>
            <a:off x="98425" y="1171491"/>
            <a:ext cx="8866063"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smtClean="0"/>
              <a:t>O mesmo tipo de matriz pode ser usado para associar documentos da engenharia do software ou de gerenciamento de projetos:</a:t>
            </a:r>
            <a:endParaRPr lang="pt-BR" b="1" dirty="0" smtClean="0">
              <a:solidFill>
                <a:srgbClr val="FFFF00"/>
              </a:solidFill>
            </a:endParaRPr>
          </a:p>
        </p:txBody>
      </p:sp>
      <p:graphicFrame>
        <p:nvGraphicFramePr>
          <p:cNvPr id="2" name="Tabela 1"/>
          <p:cNvGraphicFramePr>
            <a:graphicFrameLocks noGrp="1"/>
          </p:cNvGraphicFramePr>
          <p:nvPr>
            <p:extLst>
              <p:ext uri="{D42A27DB-BD31-4B8C-83A1-F6EECF244321}">
                <p14:modId xmlns:p14="http://schemas.microsoft.com/office/powerpoint/2010/main" val="2057451159"/>
              </p:ext>
            </p:extLst>
          </p:nvPr>
        </p:nvGraphicFramePr>
        <p:xfrm>
          <a:off x="467544" y="2420888"/>
          <a:ext cx="8496944" cy="2931160"/>
        </p:xfrm>
        <a:graphic>
          <a:graphicData uri="http://schemas.openxmlformats.org/drawingml/2006/table">
            <a:tbl>
              <a:tblPr firstRow="1" bandRow="1">
                <a:tableStyleId>{5C22544A-7EE6-4342-B048-85BDC9FD1C3A}</a:tableStyleId>
              </a:tblPr>
              <a:tblGrid>
                <a:gridCol w="4248472"/>
                <a:gridCol w="4248472"/>
              </a:tblGrid>
              <a:tr h="370840">
                <a:tc>
                  <a:txBody>
                    <a:bodyPr/>
                    <a:lstStyle/>
                    <a:p>
                      <a:r>
                        <a:rPr lang="pt-BR" dirty="0" smtClean="0">
                          <a:solidFill>
                            <a:sysClr val="windowText" lastClr="000000"/>
                          </a:solidFill>
                        </a:rPr>
                        <a:t>Identificação</a:t>
                      </a:r>
                      <a:r>
                        <a:rPr lang="pt-BR" baseline="0" dirty="0" smtClean="0">
                          <a:solidFill>
                            <a:sysClr val="windowText" lastClr="000000"/>
                          </a:solidFill>
                        </a:rPr>
                        <a:t> do Documento</a:t>
                      </a:r>
                      <a:endParaRPr lang="pt-BR" dirty="0">
                        <a:solidFill>
                          <a:sysClr val="windowText" lastClr="000000"/>
                        </a:solidFill>
                      </a:endParaRPr>
                    </a:p>
                  </a:txBody>
                  <a:tcPr/>
                </a:tc>
                <a:tc>
                  <a:txBody>
                    <a:bodyPr/>
                    <a:lstStyle/>
                    <a:p>
                      <a:r>
                        <a:rPr lang="pt-BR" dirty="0" smtClean="0">
                          <a:solidFill>
                            <a:sysClr val="windowText" lastClr="000000"/>
                          </a:solidFill>
                        </a:rPr>
                        <a:t>Identificação do doc. relacionado</a:t>
                      </a:r>
                      <a:endParaRPr lang="pt-BR" dirty="0">
                        <a:solidFill>
                          <a:sysClr val="windowText" lastClr="000000"/>
                        </a:solidFill>
                      </a:endParaRPr>
                    </a:p>
                  </a:txBody>
                  <a:tcPr/>
                </a:tc>
              </a:tr>
              <a:tr h="370840">
                <a:tc>
                  <a:txBody>
                    <a:bodyPr/>
                    <a:lstStyle/>
                    <a:p>
                      <a:endParaRPr lang="pt-BR" dirty="0" smtClean="0">
                        <a:solidFill>
                          <a:sysClr val="windowText" lastClr="000000"/>
                        </a:solidFill>
                      </a:endParaRPr>
                    </a:p>
                    <a:p>
                      <a:r>
                        <a:rPr lang="pt-BR" dirty="0" smtClean="0">
                          <a:solidFill>
                            <a:sysClr val="windowText" lastClr="000000"/>
                          </a:solidFill>
                        </a:rPr>
                        <a:t>Plano_Projeto_SI_Comercial_V9.0.MPP</a:t>
                      </a:r>
                    </a:p>
                    <a:p>
                      <a:endParaRPr lang="pt-BR" dirty="0" smtClean="0">
                        <a:solidFill>
                          <a:sysClr val="windowText" lastClr="00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solidFill>
                            <a:sysClr val="windowText" lastClr="000000"/>
                          </a:solidFill>
                        </a:rPr>
                        <a:t>Plano_Projeto_SI_Comercial_V9.0.MPP</a:t>
                      </a:r>
                    </a:p>
                    <a:p>
                      <a:endParaRPr lang="pt-BR" dirty="0" smtClean="0">
                        <a:solidFill>
                          <a:sysClr val="windowText" lastClr="00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solidFill>
                            <a:sysClr val="windowText" lastClr="000000"/>
                          </a:solidFill>
                        </a:rPr>
                        <a:t>Plano_Projeto_SI_Comercial_V9.0.MPP</a:t>
                      </a:r>
                    </a:p>
                    <a:p>
                      <a:endParaRPr lang="pt-BR" dirty="0" smtClean="0">
                        <a:solidFill>
                          <a:sysClr val="windowText" lastClr="00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solidFill>
                            <a:sysClr val="windowText" lastClr="000000"/>
                          </a:solidFill>
                        </a:rPr>
                        <a:t>Plano_Projeto_SI_Comercial_V9.0.MPP</a:t>
                      </a:r>
                    </a:p>
                    <a:p>
                      <a:endParaRPr lang="pt-BR" dirty="0" smtClean="0">
                        <a:solidFill>
                          <a:sysClr val="windowText" lastClr="000000"/>
                        </a:solidFill>
                      </a:endParaRPr>
                    </a:p>
                  </a:txBody>
                  <a:tcPr/>
                </a:tc>
                <a:tc>
                  <a:txBody>
                    <a:bodyPr/>
                    <a:lstStyle/>
                    <a:p>
                      <a:endParaRPr lang="pt-BR" dirty="0" smtClean="0">
                        <a:solidFill>
                          <a:sysClr val="windowText" lastClr="000000"/>
                        </a:solidFill>
                      </a:endParaRPr>
                    </a:p>
                    <a:p>
                      <a:r>
                        <a:rPr lang="pt-BR" dirty="0" smtClean="0">
                          <a:solidFill>
                            <a:sysClr val="windowText" lastClr="000000"/>
                          </a:solidFill>
                        </a:rPr>
                        <a:t>Pacote_SI_Comercial_V1.0.ZIP</a:t>
                      </a:r>
                    </a:p>
                    <a:p>
                      <a:endParaRPr lang="pt-BR" dirty="0" smtClean="0">
                        <a:solidFill>
                          <a:sysClr val="windowText" lastClr="000000"/>
                        </a:solidFill>
                      </a:endParaRPr>
                    </a:p>
                    <a:p>
                      <a:r>
                        <a:rPr lang="pt-BR" dirty="0" smtClean="0">
                          <a:solidFill>
                            <a:sysClr val="windowText" lastClr="000000"/>
                          </a:solidFill>
                        </a:rPr>
                        <a:t>Apresentacao_SI_Comercial.PPT</a:t>
                      </a:r>
                    </a:p>
                    <a:p>
                      <a:endParaRPr lang="pt-BR" dirty="0" smtClean="0">
                        <a:solidFill>
                          <a:sysClr val="windowText" lastClr="000000"/>
                        </a:solidFill>
                      </a:endParaRPr>
                    </a:p>
                    <a:p>
                      <a:r>
                        <a:rPr lang="pt-BR" dirty="0" err="1" smtClean="0">
                          <a:solidFill>
                            <a:sysClr val="windowText" lastClr="000000"/>
                          </a:solidFill>
                        </a:rPr>
                        <a:t>História_Usuário_SI_Comercial</a:t>
                      </a:r>
                      <a:r>
                        <a:rPr lang="pt-BR" dirty="0" smtClean="0">
                          <a:solidFill>
                            <a:sysClr val="windowText" lastClr="000000"/>
                          </a:solidFill>
                        </a:rPr>
                        <a:t>.</a:t>
                      </a:r>
                      <a:r>
                        <a:rPr lang="pt-BR" baseline="0" dirty="0" smtClean="0">
                          <a:solidFill>
                            <a:sysClr val="windowText" lastClr="000000"/>
                          </a:solidFill>
                        </a:rPr>
                        <a:t> DOCX</a:t>
                      </a:r>
                    </a:p>
                    <a:p>
                      <a:endParaRPr lang="pt-BR" baseline="0" dirty="0" smtClean="0">
                        <a:solidFill>
                          <a:sysClr val="windowText" lastClr="00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pt-BR" dirty="0" err="1" smtClean="0">
                          <a:solidFill>
                            <a:sysClr val="windowText" lastClr="000000"/>
                          </a:solidFill>
                        </a:rPr>
                        <a:t>Modelo_SI_Comercial</a:t>
                      </a:r>
                      <a:r>
                        <a:rPr lang="pt-BR" dirty="0" smtClean="0">
                          <a:solidFill>
                            <a:sysClr val="windowText" lastClr="000000"/>
                          </a:solidFill>
                        </a:rPr>
                        <a:t>.</a:t>
                      </a:r>
                      <a:r>
                        <a:rPr lang="pt-BR" baseline="0" dirty="0" smtClean="0">
                          <a:solidFill>
                            <a:sysClr val="windowText" lastClr="000000"/>
                          </a:solidFill>
                        </a:rPr>
                        <a:t> ASTAH</a:t>
                      </a:r>
                      <a:endParaRPr lang="pt-BR" dirty="0" smtClean="0">
                        <a:solidFill>
                          <a:sysClr val="windowText" lastClr="000000"/>
                        </a:solidFill>
                      </a:endParaRPr>
                    </a:p>
                  </a:txBody>
                  <a:tcPr/>
                </a:tc>
              </a:tr>
            </a:tbl>
          </a:graphicData>
        </a:graphic>
      </p:graphicFrame>
      <p:sp>
        <p:nvSpPr>
          <p:cNvPr id="3" name="Seta para baixo 2"/>
          <p:cNvSpPr/>
          <p:nvPr/>
        </p:nvSpPr>
        <p:spPr>
          <a:xfrm rot="10800000">
            <a:off x="5535006" y="5206611"/>
            <a:ext cx="864096"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de cantos arredondados 3"/>
          <p:cNvSpPr/>
          <p:nvPr/>
        </p:nvSpPr>
        <p:spPr>
          <a:xfrm>
            <a:off x="4644008" y="5566652"/>
            <a:ext cx="3888432" cy="1030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dirty="0" smtClean="0">
                <a:solidFill>
                  <a:schemeClr val="tx1"/>
                </a:solidFill>
              </a:rPr>
              <a:t>Documentos que implementam as ações do Plano do Projeto do SI</a:t>
            </a:r>
            <a:endParaRPr lang="pt-BR" sz="2000" dirty="0">
              <a:solidFill>
                <a:schemeClr val="tx1"/>
              </a:solidFill>
            </a:endParaRPr>
          </a:p>
        </p:txBody>
      </p:sp>
    </p:spTree>
    <p:extLst>
      <p:ext uri="{BB962C8B-B14F-4D97-AF65-F5344CB8AC3E}">
        <p14:creationId xmlns:p14="http://schemas.microsoft.com/office/powerpoint/2010/main" val="27566563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785100" cy="415498"/>
          </a:xfrm>
          <a:prstGeom prst="rect">
            <a:avLst/>
          </a:prstGeom>
          <a:noFill/>
          <a:ln w="9525">
            <a:noFill/>
            <a:miter lim="800000"/>
            <a:headEnd/>
            <a:tailEnd/>
          </a:ln>
          <a:effectLst/>
        </p:spPr>
        <p:txBody>
          <a:bodyPr wrap="square"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smtClean="0">
                <a:solidFill>
                  <a:schemeClr val="bg1"/>
                </a:solidFill>
              </a:rPr>
              <a:t>INTEGRIDADE REFERENCIAL DE REQUISITOS</a:t>
            </a:r>
            <a:endParaRPr lang="pt-BR" altLang="pt-BR" i="0" dirty="0">
              <a:solidFill>
                <a:schemeClr val="bg1"/>
              </a:solidFill>
            </a:endParaRPr>
          </a:p>
        </p:txBody>
      </p:sp>
      <p:sp>
        <p:nvSpPr>
          <p:cNvPr id="13" name="CaixaDeTexto 12"/>
          <p:cNvSpPr txBox="1"/>
          <p:nvPr/>
        </p:nvSpPr>
        <p:spPr>
          <a:xfrm>
            <a:off x="98425" y="1171491"/>
            <a:ext cx="8866063"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smtClean="0"/>
              <a:t>Podem existir matrizes de </a:t>
            </a:r>
            <a:r>
              <a:rPr lang="pt-BR" dirty="0" smtClean="0">
                <a:solidFill>
                  <a:srgbClr val="FFFF00"/>
                </a:solidFill>
              </a:rPr>
              <a:t>relacionamento dos Requisitos listados para o Produto de software e os componentes de documentação, código fonte e estruturas</a:t>
            </a:r>
            <a:r>
              <a:rPr lang="pt-BR" dirty="0" smtClean="0"/>
              <a:t> de dados associados:</a:t>
            </a:r>
            <a:endParaRPr lang="pt-BR" b="1" dirty="0" smtClean="0">
              <a:solidFill>
                <a:srgbClr val="FFFF00"/>
              </a:solidFill>
            </a:endParaRPr>
          </a:p>
        </p:txBody>
      </p:sp>
      <p:graphicFrame>
        <p:nvGraphicFramePr>
          <p:cNvPr id="2" name="Tabela 1"/>
          <p:cNvGraphicFramePr>
            <a:graphicFrameLocks noGrp="1"/>
          </p:cNvGraphicFramePr>
          <p:nvPr>
            <p:extLst>
              <p:ext uri="{D42A27DB-BD31-4B8C-83A1-F6EECF244321}">
                <p14:modId xmlns:p14="http://schemas.microsoft.com/office/powerpoint/2010/main" val="4230175620"/>
              </p:ext>
            </p:extLst>
          </p:nvPr>
        </p:nvGraphicFramePr>
        <p:xfrm>
          <a:off x="323528" y="2420888"/>
          <a:ext cx="8496944" cy="2382520"/>
        </p:xfrm>
        <a:graphic>
          <a:graphicData uri="http://schemas.openxmlformats.org/drawingml/2006/table">
            <a:tbl>
              <a:tblPr firstRow="1" bandRow="1">
                <a:tableStyleId>{5C22544A-7EE6-4342-B048-85BDC9FD1C3A}</a:tableStyleId>
              </a:tblPr>
              <a:tblGrid>
                <a:gridCol w="4248472"/>
                <a:gridCol w="4248472"/>
              </a:tblGrid>
              <a:tr h="370840">
                <a:tc>
                  <a:txBody>
                    <a:bodyPr/>
                    <a:lstStyle/>
                    <a:p>
                      <a:r>
                        <a:rPr lang="pt-BR" dirty="0" smtClean="0">
                          <a:solidFill>
                            <a:sysClr val="windowText" lastClr="000000"/>
                          </a:solidFill>
                        </a:rPr>
                        <a:t>Identificação</a:t>
                      </a:r>
                      <a:r>
                        <a:rPr lang="pt-BR" baseline="0" dirty="0" smtClean="0">
                          <a:solidFill>
                            <a:sysClr val="windowText" lastClr="000000"/>
                          </a:solidFill>
                        </a:rPr>
                        <a:t> do Requisito</a:t>
                      </a:r>
                      <a:endParaRPr lang="pt-BR" dirty="0">
                        <a:solidFill>
                          <a:sysClr val="windowText" lastClr="000000"/>
                        </a:solidFill>
                      </a:endParaRPr>
                    </a:p>
                  </a:txBody>
                  <a:tcPr/>
                </a:tc>
                <a:tc>
                  <a:txBody>
                    <a:bodyPr/>
                    <a:lstStyle/>
                    <a:p>
                      <a:r>
                        <a:rPr lang="pt-BR" dirty="0" smtClean="0">
                          <a:solidFill>
                            <a:sysClr val="windowText" lastClr="000000"/>
                          </a:solidFill>
                        </a:rPr>
                        <a:t>Identificação do componente</a:t>
                      </a:r>
                      <a:r>
                        <a:rPr lang="pt-BR" baseline="0" dirty="0" smtClean="0">
                          <a:solidFill>
                            <a:sysClr val="windowText" lastClr="000000"/>
                          </a:solidFill>
                        </a:rPr>
                        <a:t> </a:t>
                      </a:r>
                      <a:r>
                        <a:rPr lang="pt-BR" dirty="0" smtClean="0">
                          <a:solidFill>
                            <a:sysClr val="windowText" lastClr="000000"/>
                          </a:solidFill>
                        </a:rPr>
                        <a:t> relacionado</a:t>
                      </a:r>
                      <a:endParaRPr lang="pt-BR" dirty="0">
                        <a:solidFill>
                          <a:sysClr val="windowText" lastClr="000000"/>
                        </a:solidFill>
                      </a:endParaRPr>
                    </a:p>
                  </a:txBody>
                  <a:tcPr/>
                </a:tc>
              </a:tr>
              <a:tr h="370840">
                <a:tc>
                  <a:txBody>
                    <a:bodyPr/>
                    <a:lstStyle/>
                    <a:p>
                      <a:endParaRPr lang="pt-BR" dirty="0" smtClean="0">
                        <a:solidFill>
                          <a:sysClr val="windowText" lastClr="000000"/>
                        </a:solidFill>
                      </a:endParaRPr>
                    </a:p>
                    <a:p>
                      <a:r>
                        <a:rPr lang="pt-BR" dirty="0" smtClean="0">
                          <a:solidFill>
                            <a:sysClr val="windowText" lastClr="000000"/>
                          </a:solidFill>
                        </a:rPr>
                        <a:t>Calcular o imposto de renda da pessoa física</a:t>
                      </a:r>
                    </a:p>
                    <a:p>
                      <a:endParaRPr lang="pt-BR" dirty="0" smtClean="0">
                        <a:solidFill>
                          <a:sysClr val="windowText" lastClr="000000"/>
                        </a:solidFill>
                      </a:endParaRPr>
                    </a:p>
                  </a:txBody>
                  <a:tcPr/>
                </a:tc>
                <a:tc>
                  <a:txBody>
                    <a:bodyPr/>
                    <a:lstStyle/>
                    <a:p>
                      <a:endParaRPr lang="pt-BR" dirty="0" smtClean="0">
                        <a:solidFill>
                          <a:sysClr val="windowText" lastClr="000000"/>
                        </a:solidFill>
                      </a:endParaRPr>
                    </a:p>
                    <a:p>
                      <a:r>
                        <a:rPr lang="pt-BR" dirty="0" err="1" smtClean="0">
                          <a:solidFill>
                            <a:sysClr val="windowText" lastClr="000000"/>
                          </a:solidFill>
                        </a:rPr>
                        <a:t>Diag</a:t>
                      </a:r>
                      <a:r>
                        <a:rPr lang="pt-BR" dirty="0" smtClean="0">
                          <a:solidFill>
                            <a:sysClr val="windowText" lastClr="000000"/>
                          </a:solidFill>
                        </a:rPr>
                        <a:t>.</a:t>
                      </a:r>
                      <a:r>
                        <a:rPr lang="pt-BR" baseline="0" dirty="0" smtClean="0">
                          <a:solidFill>
                            <a:sysClr val="windowText" lastClr="000000"/>
                          </a:solidFill>
                        </a:rPr>
                        <a:t> Caso de Uso – Calculo IRPF</a:t>
                      </a:r>
                    </a:p>
                    <a:p>
                      <a:endParaRPr lang="pt-BR" baseline="0" dirty="0" smtClean="0">
                        <a:solidFill>
                          <a:sysClr val="windowText" lastClr="000000"/>
                        </a:solidFill>
                      </a:endParaRPr>
                    </a:p>
                    <a:p>
                      <a:r>
                        <a:rPr lang="pt-BR" baseline="0" dirty="0" smtClean="0">
                          <a:solidFill>
                            <a:sysClr val="windowText" lastClr="000000"/>
                          </a:solidFill>
                        </a:rPr>
                        <a:t>Tabela IRPF</a:t>
                      </a:r>
                      <a:endParaRPr lang="pt-BR" baseline="0" dirty="0" smtClean="0">
                        <a:solidFill>
                          <a:sysClr val="windowText" lastClr="000000"/>
                        </a:solidFill>
                      </a:endParaRPr>
                    </a:p>
                    <a:p>
                      <a:endParaRPr lang="pt-BR" baseline="0" dirty="0" smtClean="0">
                        <a:solidFill>
                          <a:sysClr val="windowText" lastClr="000000"/>
                        </a:solidFill>
                      </a:endParaRPr>
                    </a:p>
                    <a:p>
                      <a:r>
                        <a:rPr lang="pt-BR" baseline="0" dirty="0" smtClean="0">
                          <a:solidFill>
                            <a:sysClr val="windowText" lastClr="000000"/>
                          </a:solidFill>
                        </a:rPr>
                        <a:t>Dicionário de dados  IRPF</a:t>
                      </a:r>
                      <a:endParaRPr lang="pt-BR" dirty="0" smtClean="0">
                        <a:solidFill>
                          <a:sysClr val="windowText" lastClr="000000"/>
                        </a:solidFill>
                      </a:endParaRPr>
                    </a:p>
                    <a:p>
                      <a:endParaRPr lang="pt-BR" baseline="0" dirty="0" smtClean="0">
                        <a:solidFill>
                          <a:sysClr val="windowText" lastClr="000000"/>
                        </a:solidFill>
                      </a:endParaRPr>
                    </a:p>
                  </a:txBody>
                  <a:tcPr/>
                </a:tc>
              </a:tr>
            </a:tbl>
          </a:graphicData>
        </a:graphic>
      </p:graphicFrame>
      <p:sp>
        <p:nvSpPr>
          <p:cNvPr id="3" name="Seta para baixo 2"/>
          <p:cNvSpPr/>
          <p:nvPr/>
        </p:nvSpPr>
        <p:spPr>
          <a:xfrm rot="10800000">
            <a:off x="5535006" y="4869160"/>
            <a:ext cx="864096"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de cantos arredondados 3"/>
          <p:cNvSpPr/>
          <p:nvPr/>
        </p:nvSpPr>
        <p:spPr>
          <a:xfrm>
            <a:off x="4644008" y="5229201"/>
            <a:ext cx="3888432" cy="13187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dirty="0" smtClean="0">
                <a:solidFill>
                  <a:schemeClr val="tx1"/>
                </a:solidFill>
              </a:rPr>
              <a:t>Componentes associados ao requisito de calcula o IR de pessoa física</a:t>
            </a:r>
            <a:endParaRPr lang="pt-BR" sz="2000" dirty="0">
              <a:solidFill>
                <a:schemeClr val="tx1"/>
              </a:solidFill>
            </a:endParaRPr>
          </a:p>
        </p:txBody>
      </p:sp>
    </p:spTree>
    <p:extLst>
      <p:ext uri="{BB962C8B-B14F-4D97-AF65-F5344CB8AC3E}">
        <p14:creationId xmlns:p14="http://schemas.microsoft.com/office/powerpoint/2010/main" val="35300691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785100" cy="415498"/>
          </a:xfrm>
          <a:prstGeom prst="rect">
            <a:avLst/>
          </a:prstGeom>
          <a:noFill/>
          <a:ln w="9525">
            <a:noFill/>
            <a:miter lim="800000"/>
            <a:headEnd/>
            <a:tailEnd/>
          </a:ln>
          <a:effectLst/>
        </p:spPr>
        <p:txBody>
          <a:bodyPr wrap="square"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smtClean="0">
                <a:solidFill>
                  <a:schemeClr val="bg1"/>
                </a:solidFill>
              </a:rPr>
              <a:t>INTEGRIDADE REFERENCIAL DE REQUISITOS</a:t>
            </a:r>
            <a:endParaRPr lang="pt-BR" altLang="pt-BR" i="0" dirty="0">
              <a:solidFill>
                <a:schemeClr val="bg1"/>
              </a:solidFill>
            </a:endParaRPr>
          </a:p>
        </p:txBody>
      </p:sp>
      <p:sp>
        <p:nvSpPr>
          <p:cNvPr id="13" name="CaixaDeTexto 12"/>
          <p:cNvSpPr txBox="1"/>
          <p:nvPr/>
        </p:nvSpPr>
        <p:spPr>
          <a:xfrm>
            <a:off x="98425" y="1268760"/>
            <a:ext cx="8866063" cy="7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smtClean="0"/>
              <a:t>O controle de Integridade Referencial permite RASTREABILIDADE de requisitos de software:</a:t>
            </a:r>
          </a:p>
        </p:txBody>
      </p:sp>
      <p:sp>
        <p:nvSpPr>
          <p:cNvPr id="2" name="CaixaDeTexto 1"/>
          <p:cNvSpPr txBox="1"/>
          <p:nvPr/>
        </p:nvSpPr>
        <p:spPr>
          <a:xfrm>
            <a:off x="179388" y="2171466"/>
            <a:ext cx="8641084" cy="478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b="1" dirty="0" smtClean="0">
                <a:solidFill>
                  <a:srgbClr val="FFFF00"/>
                </a:solidFill>
              </a:rPr>
              <a:t>Rastreabilidade: </a:t>
            </a:r>
            <a:r>
              <a:rPr lang="pt-BR" altLang="pt-BR" dirty="0" smtClean="0"/>
              <a:t>permite </a:t>
            </a:r>
            <a:r>
              <a:rPr lang="pt-BR" altLang="pt-BR" dirty="0"/>
              <a:t>a fácil determinação dos antecedentes e consequências de todos os requisitos. </a:t>
            </a:r>
          </a:p>
          <a:p>
            <a:r>
              <a:rPr lang="pt-BR" altLang="pt-BR" b="1" dirty="0">
                <a:solidFill>
                  <a:srgbClr val="FFFF00"/>
                </a:solidFill>
              </a:rPr>
              <a:t>Para trás: </a:t>
            </a:r>
            <a:r>
              <a:rPr lang="pt-BR" altLang="pt-BR" dirty="0"/>
              <a:t>deve ser possível localizar a origem de cada requisito. Deve-se sempre saber </a:t>
            </a:r>
            <a:r>
              <a:rPr lang="pt-BR" altLang="pt-BR" dirty="0">
                <a:solidFill>
                  <a:srgbClr val="FFFF00"/>
                </a:solidFill>
              </a:rPr>
              <a:t>por que existe cada requisito, e quem ou o que o originou</a:t>
            </a:r>
            <a:r>
              <a:rPr lang="pt-BR" altLang="pt-BR" dirty="0"/>
              <a:t>. Isso é importante para que se possa avaliar o impacto da mudança naquele requisito e dirimir dúvidas na interpretação.</a:t>
            </a:r>
          </a:p>
          <a:p>
            <a:r>
              <a:rPr lang="pt-BR" altLang="pt-BR" b="1" dirty="0">
                <a:solidFill>
                  <a:srgbClr val="FFFF00"/>
                </a:solidFill>
              </a:rPr>
              <a:t>Para frente: </a:t>
            </a:r>
            <a:r>
              <a:rPr lang="pt-BR" altLang="pt-BR" dirty="0"/>
              <a:t>deve ser possível localizar </a:t>
            </a:r>
            <a:r>
              <a:rPr lang="pt-BR" altLang="pt-BR" dirty="0">
                <a:solidFill>
                  <a:srgbClr val="FFFF00"/>
                </a:solidFill>
              </a:rPr>
              <a:t>quais os resultados do desenvolvimento que serão afetados</a:t>
            </a:r>
            <a:r>
              <a:rPr lang="pt-BR" altLang="pt-BR" dirty="0"/>
              <a:t> por cada requisito. Isso é importante para garantir que </a:t>
            </a:r>
            <a:r>
              <a:rPr lang="pt-BR" altLang="pt-BR" dirty="0">
                <a:solidFill>
                  <a:srgbClr val="FFFF00"/>
                </a:solidFill>
              </a:rPr>
              <a:t>os itens de análise, desenho, código e testes cubram todos os requisitos </a:t>
            </a:r>
            <a:r>
              <a:rPr lang="pt-BR" altLang="pt-BR" dirty="0"/>
              <a:t>e nada mais do que eles, e para localizar os itens que serão afetados por uma mudança nos requisitos.</a:t>
            </a:r>
          </a:p>
          <a:p>
            <a:endParaRPr lang="pt-BR" dirty="0"/>
          </a:p>
        </p:txBody>
      </p:sp>
    </p:spTree>
    <p:extLst>
      <p:ext uri="{BB962C8B-B14F-4D97-AF65-F5344CB8AC3E}">
        <p14:creationId xmlns:p14="http://schemas.microsoft.com/office/powerpoint/2010/main" val="38850954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785100" cy="415498"/>
          </a:xfrm>
          <a:prstGeom prst="rect">
            <a:avLst/>
          </a:prstGeom>
          <a:noFill/>
          <a:ln w="9525">
            <a:noFill/>
            <a:miter lim="800000"/>
            <a:headEnd/>
            <a:tailEnd/>
          </a:ln>
          <a:effectLst/>
        </p:spPr>
        <p:txBody>
          <a:bodyPr wrap="square"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smtClean="0">
                <a:solidFill>
                  <a:schemeClr val="bg1"/>
                </a:solidFill>
              </a:rPr>
              <a:t>INTEGRIDADE REFERENCIAL DE REQUISITOS</a:t>
            </a:r>
            <a:endParaRPr lang="pt-BR" altLang="pt-BR" i="0" dirty="0">
              <a:solidFill>
                <a:schemeClr val="bg1"/>
              </a:solidFill>
            </a:endParaRPr>
          </a:p>
        </p:txBody>
      </p:sp>
      <p:sp>
        <p:nvSpPr>
          <p:cNvPr id="13" name="CaixaDeTexto 12"/>
          <p:cNvSpPr txBox="1"/>
          <p:nvPr/>
        </p:nvSpPr>
        <p:spPr>
          <a:xfrm>
            <a:off x="98425" y="1340768"/>
            <a:ext cx="8866063" cy="410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smtClean="0"/>
              <a:t>Geralmente é impraticável gerenciar a integridade referencial de componentes de software sem o auxílio de um software.</a:t>
            </a:r>
          </a:p>
          <a:p>
            <a:endParaRPr lang="pt-BR" b="1" dirty="0">
              <a:solidFill>
                <a:srgbClr val="FFFF00"/>
              </a:solidFill>
            </a:endParaRPr>
          </a:p>
          <a:p>
            <a:r>
              <a:rPr lang="pt-BR" b="1" dirty="0" smtClean="0">
                <a:solidFill>
                  <a:srgbClr val="FFFF00"/>
                </a:solidFill>
              </a:rPr>
              <a:t>Muitos softwares de apoio ao processo completo da Engenharia (CASE) já possuem o controle referencial integrado.</a:t>
            </a:r>
          </a:p>
          <a:p>
            <a:endParaRPr lang="pt-BR" b="1" dirty="0">
              <a:solidFill>
                <a:srgbClr val="FFFF00"/>
              </a:solidFill>
            </a:endParaRPr>
          </a:p>
          <a:p>
            <a:r>
              <a:rPr lang="pt-BR" dirty="0" smtClean="0">
                <a:solidFill>
                  <a:srgbClr val="FFFF00"/>
                </a:solidFill>
              </a:rPr>
              <a:t>Nesses softwares, quando um componente é modificado, uma lista de verificação dos documentos associados é disponibilizada com um status de verificação pendente e o desenvolvedor deve confirmar que todas as revisões foram feitas.</a:t>
            </a:r>
            <a:endParaRPr lang="pt-BR" dirty="0" smtClean="0"/>
          </a:p>
        </p:txBody>
      </p:sp>
    </p:spTree>
    <p:extLst>
      <p:ext uri="{BB962C8B-B14F-4D97-AF65-F5344CB8AC3E}">
        <p14:creationId xmlns:p14="http://schemas.microsoft.com/office/powerpoint/2010/main" val="15284007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nd"/>
          <p:cNvSpPr>
            <a:spLocks noEditPoints="1" noChangeArrowheads="1"/>
          </p:cNvSpPr>
          <p:nvPr/>
        </p:nvSpPr>
        <p:spPr bwMode="auto">
          <a:xfrm>
            <a:off x="3667125" y="1916832"/>
            <a:ext cx="1809750" cy="1809750"/>
          </a:xfrm>
          <a:custGeom>
            <a:avLst/>
            <a:gdLst>
              <a:gd name="T0" fmla="*/ 11164 w 21600"/>
              <a:gd name="T1" fmla="*/ 21159 h 21600"/>
              <a:gd name="T2" fmla="*/ 11164 w 21600"/>
              <a:gd name="T3" fmla="*/ 0 h 21600"/>
              <a:gd name="T4" fmla="*/ 0 w 21600"/>
              <a:gd name="T5" fmla="*/ 10800 h 21600"/>
              <a:gd name="T6" fmla="*/ 21600 w 21600"/>
              <a:gd name="T7" fmla="*/ 10800 h 21600"/>
              <a:gd name="T8" fmla="*/ 761 w 21600"/>
              <a:gd name="T9" fmla="*/ 22454 h 21600"/>
              <a:gd name="T10" fmla="*/ 21069 w 21600"/>
              <a:gd name="T11" fmla="*/ 28282 h 21600"/>
            </a:gdLst>
            <a:ahLst/>
            <a:cxnLst>
              <a:cxn ang="0">
                <a:pos x="T0" y="T1"/>
              </a:cxn>
              <a:cxn ang="0">
                <a:pos x="T2" y="T3"/>
              </a:cxn>
              <a:cxn ang="0">
                <a:pos x="T4" y="T5"/>
              </a:cxn>
              <a:cxn ang="0">
                <a:pos x="T6" y="T7"/>
              </a:cxn>
            </a:cxnLst>
            <a:rect l="T8" t="T9" r="T10" b="T11"/>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pt-BR"/>
          </a:p>
        </p:txBody>
      </p:sp>
      <p:sp>
        <p:nvSpPr>
          <p:cNvPr id="4" name="CaixaDeTexto 3"/>
          <p:cNvSpPr txBox="1"/>
          <p:nvPr/>
        </p:nvSpPr>
        <p:spPr>
          <a:xfrm>
            <a:off x="251520" y="3995021"/>
            <a:ext cx="8486747" cy="830997"/>
          </a:xfrm>
          <a:prstGeom prst="rect">
            <a:avLst/>
          </a:prstGeom>
          <a:noFill/>
        </p:spPr>
        <p:txBody>
          <a:bodyPr wrap="none" rtlCol="0">
            <a:spAutoFit/>
          </a:bodyPr>
          <a:lstStyle/>
          <a:p>
            <a:pPr algn="ctr"/>
            <a:r>
              <a:rPr lang="pt-BR" sz="2400" b="1" dirty="0" smtClean="0">
                <a:solidFill>
                  <a:srgbClr val="FFFF99"/>
                </a:solidFill>
              </a:rPr>
              <a:t>ESCUTE O PODCAST NO CANAL DO PROFESSOR</a:t>
            </a:r>
          </a:p>
          <a:p>
            <a:pPr algn="ctr"/>
            <a:r>
              <a:rPr lang="pt-BR" sz="2400" b="1" dirty="0" smtClean="0">
                <a:solidFill>
                  <a:srgbClr val="FFFF99"/>
                </a:solidFill>
              </a:rPr>
              <a:t>GERENCIAMENTO DE INTEGRIDADE REFERENCIAL DE REQUISITOS</a:t>
            </a:r>
          </a:p>
        </p:txBody>
      </p:sp>
      <p:sp>
        <p:nvSpPr>
          <p:cNvPr id="5" name="CaixaDeTexto 4">
            <a:hlinkClick r:id="rId2"/>
          </p:cNvPr>
          <p:cNvSpPr txBox="1"/>
          <p:nvPr/>
        </p:nvSpPr>
        <p:spPr>
          <a:xfrm>
            <a:off x="2200677" y="5014122"/>
            <a:ext cx="4169668" cy="461665"/>
          </a:xfrm>
          <a:prstGeom prst="rect">
            <a:avLst/>
          </a:prstGeom>
          <a:noFill/>
        </p:spPr>
        <p:txBody>
          <a:bodyPr wrap="none" rtlCol="0">
            <a:spAutoFit/>
          </a:bodyPr>
          <a:lstStyle/>
          <a:p>
            <a:r>
              <a:rPr lang="pt-BR" sz="2400" b="1" dirty="0">
                <a:solidFill>
                  <a:srgbClr val="FFFF99"/>
                </a:solidFill>
                <a:hlinkClick r:id="rId3"/>
              </a:rPr>
              <a:t>https://youtu.be/DqVDlCy05DI</a:t>
            </a:r>
            <a:endParaRPr lang="pt-BR" sz="2400" b="1" dirty="0">
              <a:solidFill>
                <a:srgbClr val="FFFF99"/>
              </a:solidFill>
            </a:endParaRPr>
          </a:p>
        </p:txBody>
      </p:sp>
    </p:spTree>
    <p:extLst>
      <p:ext uri="{BB962C8B-B14F-4D97-AF65-F5344CB8AC3E}">
        <p14:creationId xmlns:p14="http://schemas.microsoft.com/office/powerpoint/2010/main" val="22210132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5" y="692696"/>
            <a:ext cx="8928991" cy="5760640"/>
          </a:xfrm>
          <a:prstGeom prst="rect">
            <a:avLst/>
          </a:prstGeom>
          <a:solidFill>
            <a:schemeClr val="tx2"/>
          </a:solidFill>
        </p:spPr>
      </p:pic>
    </p:spTree>
    <p:extLst>
      <p:ext uri="{BB962C8B-B14F-4D97-AF65-F5344CB8AC3E}">
        <p14:creationId xmlns:p14="http://schemas.microsoft.com/office/powerpoint/2010/main" val="30740244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2371" y="3416806"/>
            <a:ext cx="2123728" cy="1100161"/>
          </a:xfrm>
          <a:prstGeom prst="rect">
            <a:avLst/>
          </a:prstGeom>
        </p:spPr>
      </p:pic>
      <p:sp>
        <p:nvSpPr>
          <p:cNvPr id="3" name="CaixaDeTexto 2"/>
          <p:cNvSpPr txBox="1"/>
          <p:nvPr/>
        </p:nvSpPr>
        <p:spPr>
          <a:xfrm>
            <a:off x="2733369" y="2708920"/>
            <a:ext cx="3981731" cy="707886"/>
          </a:xfrm>
          <a:prstGeom prst="rect">
            <a:avLst/>
          </a:prstGeom>
          <a:noFill/>
        </p:spPr>
        <p:txBody>
          <a:bodyPr wrap="none" rtlCol="0">
            <a:spAutoFit/>
          </a:bodyPr>
          <a:lstStyle/>
          <a:p>
            <a:r>
              <a:rPr lang="pt-BR" sz="4000" dirty="0" smtClean="0">
                <a:solidFill>
                  <a:schemeClr val="bg1"/>
                </a:solidFill>
              </a:rPr>
              <a:t>EXERCÍCIOS extras</a:t>
            </a:r>
            <a:endParaRPr lang="pt-BR" sz="4000" dirty="0">
              <a:solidFill>
                <a:schemeClr val="bg1"/>
              </a:solidFill>
            </a:endParaRPr>
          </a:p>
        </p:txBody>
      </p:sp>
      <p:sp>
        <p:nvSpPr>
          <p:cNvPr id="4" name="CaixaDeTexto 3"/>
          <p:cNvSpPr txBox="1"/>
          <p:nvPr/>
        </p:nvSpPr>
        <p:spPr>
          <a:xfrm>
            <a:off x="3480374" y="4516967"/>
            <a:ext cx="2387770" cy="707886"/>
          </a:xfrm>
          <a:prstGeom prst="rect">
            <a:avLst/>
          </a:prstGeom>
          <a:noFill/>
        </p:spPr>
        <p:txBody>
          <a:bodyPr wrap="none" rtlCol="0">
            <a:spAutoFit/>
          </a:bodyPr>
          <a:lstStyle/>
          <a:p>
            <a:r>
              <a:rPr lang="pt-BR" sz="4000" dirty="0" smtClean="0">
                <a:solidFill>
                  <a:schemeClr val="bg1"/>
                </a:solidFill>
              </a:rPr>
              <a:t>Resolvidos</a:t>
            </a:r>
            <a:endParaRPr lang="pt-BR" sz="4000" dirty="0">
              <a:solidFill>
                <a:schemeClr val="bg1"/>
              </a:solidFill>
            </a:endParaRPr>
          </a:p>
        </p:txBody>
      </p:sp>
    </p:spTree>
    <p:extLst>
      <p:ext uri="{BB962C8B-B14F-4D97-AF65-F5344CB8AC3E}">
        <p14:creationId xmlns:p14="http://schemas.microsoft.com/office/powerpoint/2010/main" val="12309302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de cantos arredondados 9"/>
          <p:cNvSpPr/>
          <p:nvPr/>
        </p:nvSpPr>
        <p:spPr>
          <a:xfrm>
            <a:off x="323528" y="836713"/>
            <a:ext cx="8496944" cy="5544616"/>
          </a:xfrm>
          <a:prstGeom prst="round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p:cNvSpPr txBox="1"/>
          <p:nvPr/>
        </p:nvSpPr>
        <p:spPr>
          <a:xfrm>
            <a:off x="2051720" y="926987"/>
            <a:ext cx="4950073" cy="369332"/>
          </a:xfrm>
          <a:prstGeom prst="rect">
            <a:avLst/>
          </a:prstGeom>
          <a:solidFill>
            <a:schemeClr val="bg1"/>
          </a:solidFill>
        </p:spPr>
        <p:txBody>
          <a:bodyPr wrap="none" rtlCol="0">
            <a:spAutoFit/>
          </a:bodyPr>
          <a:lstStyle/>
          <a:p>
            <a:r>
              <a:rPr lang="pt-BR" b="1" dirty="0" smtClean="0">
                <a:latin typeface="Calibri" panose="020F0502020204030204" pitchFamily="34" charset="0"/>
              </a:rPr>
              <a:t>1. EXERCÍCIO COM RESOLUÇÃO EM SALA DE AULA</a:t>
            </a:r>
            <a:endParaRPr lang="pt-BR" b="1" dirty="0">
              <a:latin typeface="Calibri" panose="020F0502020204030204" pitchFamily="34" charset="0"/>
            </a:endParaRPr>
          </a:p>
        </p:txBody>
      </p:sp>
      <p:sp>
        <p:nvSpPr>
          <p:cNvPr id="2" name="CaixaDeTexto 1"/>
          <p:cNvSpPr txBox="1"/>
          <p:nvPr/>
        </p:nvSpPr>
        <p:spPr>
          <a:xfrm>
            <a:off x="467544" y="1556792"/>
            <a:ext cx="8064896" cy="2462213"/>
          </a:xfrm>
          <a:prstGeom prst="rect">
            <a:avLst/>
          </a:prstGeom>
          <a:noFill/>
        </p:spPr>
        <p:txBody>
          <a:bodyPr wrap="square" rtlCol="0">
            <a:spAutoFit/>
          </a:bodyPr>
          <a:lstStyle/>
          <a:p>
            <a:r>
              <a:rPr lang="pt-BR" sz="2200" dirty="0" smtClean="0"/>
              <a:t>Crie uma Matriz de Integridade Referencial que sirva para associar qualquer tipo de fonte com quaisquer outros tipos de fonte.</a:t>
            </a:r>
          </a:p>
          <a:p>
            <a:endParaRPr lang="pt-BR" sz="2200" dirty="0"/>
          </a:p>
          <a:p>
            <a:r>
              <a:rPr lang="pt-BR" sz="2200" dirty="0" smtClean="0"/>
              <a:t>Ela deve permitir cruzar documentos texto com diagramas, diagramas com códigos fonte, um diagrama com outro, um componente de diagrama com outro, um código fonte com outro, uma estrutura de dados com outra.</a:t>
            </a:r>
            <a:endParaRPr lang="pt-BR" sz="2200" dirty="0"/>
          </a:p>
        </p:txBody>
      </p:sp>
    </p:spTree>
    <p:extLst>
      <p:ext uri="{BB962C8B-B14F-4D97-AF65-F5344CB8AC3E}">
        <p14:creationId xmlns:p14="http://schemas.microsoft.com/office/powerpoint/2010/main" val="7173000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de cantos arredondados 9"/>
          <p:cNvSpPr/>
          <p:nvPr/>
        </p:nvSpPr>
        <p:spPr>
          <a:xfrm>
            <a:off x="323528" y="836713"/>
            <a:ext cx="8496944" cy="5544616"/>
          </a:xfrm>
          <a:prstGeom prst="round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p:cNvSpPr txBox="1"/>
          <p:nvPr/>
        </p:nvSpPr>
        <p:spPr>
          <a:xfrm>
            <a:off x="2051720" y="926987"/>
            <a:ext cx="4950073" cy="369332"/>
          </a:xfrm>
          <a:prstGeom prst="rect">
            <a:avLst/>
          </a:prstGeom>
          <a:solidFill>
            <a:schemeClr val="bg1"/>
          </a:solidFill>
        </p:spPr>
        <p:txBody>
          <a:bodyPr wrap="none" rtlCol="0">
            <a:spAutoFit/>
          </a:bodyPr>
          <a:lstStyle/>
          <a:p>
            <a:r>
              <a:rPr lang="pt-BR" b="1" dirty="0" smtClean="0">
                <a:latin typeface="Calibri" panose="020F0502020204030204" pitchFamily="34" charset="0"/>
              </a:rPr>
              <a:t>2. EXERCÍCIO COM RESOLUÇÃO EM SALA DE AULA</a:t>
            </a:r>
            <a:endParaRPr lang="pt-BR" b="1" dirty="0">
              <a:latin typeface="Calibri" panose="020F0502020204030204" pitchFamily="34" charset="0"/>
            </a:endParaRPr>
          </a:p>
        </p:txBody>
      </p:sp>
      <p:sp>
        <p:nvSpPr>
          <p:cNvPr id="2" name="CaixaDeTexto 1"/>
          <p:cNvSpPr txBox="1"/>
          <p:nvPr/>
        </p:nvSpPr>
        <p:spPr>
          <a:xfrm>
            <a:off x="467544" y="1556792"/>
            <a:ext cx="8064896" cy="4493538"/>
          </a:xfrm>
          <a:prstGeom prst="rect">
            <a:avLst/>
          </a:prstGeom>
          <a:noFill/>
        </p:spPr>
        <p:txBody>
          <a:bodyPr wrap="square" rtlCol="0">
            <a:spAutoFit/>
          </a:bodyPr>
          <a:lstStyle/>
          <a:p>
            <a:r>
              <a:rPr lang="pt-BR" sz="2200" dirty="0" smtClean="0"/>
              <a:t>Você está desenvolvendo um projeto que utilizará sensores de luz e temperatura, os quais serão colocados em um ambiente qualquer para capturar sinais desse local. Os sensores estarão conectados a um dispositivo </a:t>
            </a:r>
            <a:r>
              <a:rPr lang="pt-BR" sz="2200" dirty="0" err="1" smtClean="0"/>
              <a:t>Arduíno</a:t>
            </a:r>
            <a:r>
              <a:rPr lang="pt-BR" sz="2200" dirty="0" smtClean="0"/>
              <a:t> cada um e esses dispositivos transmitirão dados para um computador ao qual serão conectados por uma rede de dados qualquer.</a:t>
            </a:r>
            <a:endParaRPr lang="pt-BR" sz="2200" dirty="0"/>
          </a:p>
          <a:p>
            <a:r>
              <a:rPr lang="pt-BR" sz="2200" dirty="0" smtClean="0"/>
              <a:t>Os dados exportados por esses dispositivos a cada minuto, serão guardados em arquivos que ficam à disposição para consumo de informações em um sítio na Internet.</a:t>
            </a:r>
          </a:p>
          <a:p>
            <a:r>
              <a:rPr lang="pt-BR" sz="2200" dirty="0" smtClean="0"/>
              <a:t>Um software de retaguarda irá acessar os arquivos na nuvem e fazer uma associação de temperatura e luminosidade do ambiente.</a:t>
            </a:r>
          </a:p>
          <a:p>
            <a:r>
              <a:rPr lang="pt-BR" sz="2200" dirty="0" smtClean="0"/>
              <a:t>Se a luminosidade superar 10.000 lumens e o calor exceder 60 graus Célsius, o software emitirá uma mensagem de alerta de incêndio.</a:t>
            </a:r>
            <a:endParaRPr lang="pt-BR" sz="2200" dirty="0"/>
          </a:p>
        </p:txBody>
      </p:sp>
    </p:spTree>
    <p:extLst>
      <p:ext uri="{BB962C8B-B14F-4D97-AF65-F5344CB8AC3E}">
        <p14:creationId xmlns:p14="http://schemas.microsoft.com/office/powerpoint/2010/main" val="3201754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785100" cy="415498"/>
          </a:xfrm>
          <a:prstGeom prst="rect">
            <a:avLst/>
          </a:prstGeom>
          <a:noFill/>
          <a:ln w="9525">
            <a:noFill/>
            <a:miter lim="800000"/>
            <a:headEnd/>
            <a:tailEnd/>
          </a:ln>
          <a:effectLst/>
        </p:spPr>
        <p:txBody>
          <a:bodyPr wrap="square"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smtClean="0">
                <a:solidFill>
                  <a:schemeClr val="bg1"/>
                </a:solidFill>
              </a:rPr>
              <a:t>GIT HUB PARA ADMINISTRAR FONTES DE SOFTWARE</a:t>
            </a:r>
            <a:endParaRPr lang="pt-BR" altLang="pt-BR" i="0" dirty="0">
              <a:solidFill>
                <a:schemeClr val="bg1"/>
              </a:solidFill>
            </a:endParaRPr>
          </a:p>
        </p:txBody>
      </p:sp>
      <p:pic>
        <p:nvPicPr>
          <p:cNvPr id="4" name="Picture 2" descr="C:\Program Files\Microsoft Office\MEDIA\CAGCAT10\j0229385.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9832" y="2122927"/>
            <a:ext cx="3312368" cy="2288456"/>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p:cNvSpPr txBox="1"/>
          <p:nvPr/>
        </p:nvSpPr>
        <p:spPr>
          <a:xfrm>
            <a:off x="4025541" y="2528491"/>
            <a:ext cx="1842603" cy="1477328"/>
          </a:xfrm>
          <a:prstGeom prst="rect">
            <a:avLst/>
          </a:prstGeom>
          <a:noFill/>
        </p:spPr>
        <p:txBody>
          <a:bodyPr wrap="square" rtlCol="0">
            <a:spAutoFit/>
          </a:bodyPr>
          <a:lstStyle/>
          <a:p>
            <a:pPr algn="ctr"/>
            <a:r>
              <a:rPr lang="pt-BR" b="1" dirty="0" smtClean="0"/>
              <a:t>ASSISTA O VÍDEO</a:t>
            </a:r>
          </a:p>
          <a:p>
            <a:pPr algn="ctr"/>
            <a:r>
              <a:rPr lang="pt-BR" b="1" dirty="0" smtClean="0"/>
              <a:t>COMO GERENCIAR VERSÕES SEM GITHUB</a:t>
            </a:r>
            <a:endParaRPr lang="pt-BR" b="1" dirty="0"/>
          </a:p>
        </p:txBody>
      </p:sp>
      <p:cxnSp>
        <p:nvCxnSpPr>
          <p:cNvPr id="7" name="Conector reto 6"/>
          <p:cNvCxnSpPr/>
          <p:nvPr/>
        </p:nvCxnSpPr>
        <p:spPr>
          <a:xfrm flipH="1">
            <a:off x="3491880" y="4411383"/>
            <a:ext cx="504056" cy="72664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Conector reto 7"/>
          <p:cNvCxnSpPr/>
          <p:nvPr/>
        </p:nvCxnSpPr>
        <p:spPr>
          <a:xfrm flipV="1">
            <a:off x="3491880" y="4411383"/>
            <a:ext cx="720080" cy="72664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p:cNvCxnSpPr/>
          <p:nvPr/>
        </p:nvCxnSpPr>
        <p:spPr>
          <a:xfrm flipH="1" flipV="1">
            <a:off x="5148064" y="4411383"/>
            <a:ext cx="360040" cy="510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ector reto 9"/>
          <p:cNvCxnSpPr/>
          <p:nvPr/>
        </p:nvCxnSpPr>
        <p:spPr>
          <a:xfrm flipH="1" flipV="1">
            <a:off x="4932040" y="4411383"/>
            <a:ext cx="576064" cy="51062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tângulo 10"/>
          <p:cNvSpPr/>
          <p:nvPr/>
        </p:nvSpPr>
        <p:spPr>
          <a:xfrm>
            <a:off x="6156176" y="2545740"/>
            <a:ext cx="216024" cy="11152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11"/>
          <p:cNvSpPr/>
          <p:nvPr/>
        </p:nvSpPr>
        <p:spPr>
          <a:xfrm>
            <a:off x="2015716" y="5308466"/>
            <a:ext cx="5400600" cy="523220"/>
          </a:xfrm>
          <a:prstGeom prst="rect">
            <a:avLst/>
          </a:prstGeom>
        </p:spPr>
        <p:txBody>
          <a:bodyPr wrap="square">
            <a:spAutoFit/>
          </a:bodyPr>
          <a:lstStyle/>
          <a:p>
            <a:r>
              <a:rPr lang="pt-BR" sz="2800" dirty="0">
                <a:solidFill>
                  <a:schemeClr val="bg1"/>
                </a:solidFill>
                <a:hlinkClick r:id="rId3"/>
              </a:rPr>
              <a:t>https://youtu.be/Z76STqABbqs</a:t>
            </a:r>
            <a:endParaRPr lang="pt-BR" sz="2800" dirty="0">
              <a:solidFill>
                <a:schemeClr val="bg1"/>
              </a:solidFill>
            </a:endParaRPr>
          </a:p>
        </p:txBody>
      </p:sp>
    </p:spTree>
    <p:extLst>
      <p:ext uri="{BB962C8B-B14F-4D97-AF65-F5344CB8AC3E}">
        <p14:creationId xmlns:p14="http://schemas.microsoft.com/office/powerpoint/2010/main" val="12092788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de cantos arredondados 9"/>
          <p:cNvSpPr/>
          <p:nvPr/>
        </p:nvSpPr>
        <p:spPr>
          <a:xfrm>
            <a:off x="323528" y="836713"/>
            <a:ext cx="8496944" cy="5544616"/>
          </a:xfrm>
          <a:prstGeom prst="round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p:cNvSpPr txBox="1"/>
          <p:nvPr/>
        </p:nvSpPr>
        <p:spPr>
          <a:xfrm>
            <a:off x="755576" y="872128"/>
            <a:ext cx="8064896" cy="5509200"/>
          </a:xfrm>
          <a:prstGeom prst="rect">
            <a:avLst/>
          </a:prstGeom>
          <a:noFill/>
        </p:spPr>
        <p:txBody>
          <a:bodyPr wrap="square" rtlCol="0">
            <a:spAutoFit/>
          </a:bodyPr>
          <a:lstStyle/>
          <a:p>
            <a:r>
              <a:rPr lang="pt-BR" sz="2200" dirty="0" smtClean="0"/>
              <a:t>1º) Organizem-se em duplas;</a:t>
            </a:r>
          </a:p>
          <a:p>
            <a:r>
              <a:rPr lang="pt-BR" sz="2200" dirty="0"/>
              <a:t>2</a:t>
            </a:r>
            <a:r>
              <a:rPr lang="pt-BR" sz="2200" dirty="0" smtClean="0"/>
              <a:t>º) Criem as duas tabelas de registro de dados a seguir no desktop de um membro da equipe:</a:t>
            </a:r>
          </a:p>
          <a:p>
            <a:pPr marL="342900" indent="-342900">
              <a:buFont typeface="Arial" panose="020B0604020202020204" pitchFamily="34" charset="0"/>
              <a:buChar char="•"/>
            </a:pPr>
            <a:r>
              <a:rPr lang="pt-BR" sz="2200" dirty="0" smtClean="0"/>
              <a:t>Tabela – Registro </a:t>
            </a:r>
            <a:r>
              <a:rPr lang="pt-BR" sz="2200" dirty="0" err="1" smtClean="0"/>
              <a:t>Arduíno</a:t>
            </a:r>
            <a:r>
              <a:rPr lang="pt-BR" sz="2200" dirty="0" smtClean="0"/>
              <a:t> 1: contém a </a:t>
            </a:r>
            <a:r>
              <a:rPr lang="pt-BR" sz="2200" dirty="0" err="1" smtClean="0"/>
              <a:t>tupla</a:t>
            </a:r>
            <a:r>
              <a:rPr lang="pt-BR" sz="2200" dirty="0" smtClean="0"/>
              <a:t> [ID-Local-Monitorado, Data, Hora, Minuto, Temperatura em Graus Kelvin]</a:t>
            </a:r>
          </a:p>
          <a:p>
            <a:pPr marL="342900" indent="-342900">
              <a:buFont typeface="Arial" panose="020B0604020202020204" pitchFamily="34" charset="0"/>
              <a:buChar char="•"/>
            </a:pPr>
            <a:r>
              <a:rPr lang="pt-BR" sz="2200" dirty="0"/>
              <a:t>Tabela – Registro </a:t>
            </a:r>
            <a:r>
              <a:rPr lang="pt-BR" sz="2200" dirty="0" err="1"/>
              <a:t>Arduíno</a:t>
            </a:r>
            <a:r>
              <a:rPr lang="pt-BR" sz="2200" dirty="0"/>
              <a:t> </a:t>
            </a:r>
            <a:r>
              <a:rPr lang="pt-BR" sz="2200" dirty="0" smtClean="0"/>
              <a:t>2: </a:t>
            </a:r>
            <a:r>
              <a:rPr lang="pt-BR" sz="2200" dirty="0"/>
              <a:t>contém a </a:t>
            </a:r>
            <a:r>
              <a:rPr lang="pt-BR" sz="2200" dirty="0" err="1"/>
              <a:t>tupla</a:t>
            </a:r>
            <a:r>
              <a:rPr lang="pt-BR" sz="2200" dirty="0"/>
              <a:t> </a:t>
            </a:r>
            <a:r>
              <a:rPr lang="pt-BR" sz="2200" dirty="0" smtClean="0"/>
              <a:t>[</a:t>
            </a:r>
            <a:r>
              <a:rPr lang="pt-BR" sz="2200" dirty="0"/>
              <a:t>ID-Local-Monitorado, </a:t>
            </a:r>
            <a:r>
              <a:rPr lang="pt-BR" sz="2200" dirty="0" smtClean="0"/>
              <a:t>Data</a:t>
            </a:r>
            <a:r>
              <a:rPr lang="pt-BR" sz="2200" dirty="0"/>
              <a:t>, Hora, </a:t>
            </a:r>
            <a:r>
              <a:rPr lang="pt-BR" sz="2200" dirty="0" smtClean="0"/>
              <a:t>Minuto, Luminosidade em Lumens]</a:t>
            </a:r>
            <a:endParaRPr lang="pt-BR" sz="2200" dirty="0"/>
          </a:p>
          <a:p>
            <a:r>
              <a:rPr lang="pt-BR" sz="2200" dirty="0" smtClean="0"/>
              <a:t>     Essas são as tabelas que ficariam na nuvem!</a:t>
            </a:r>
          </a:p>
          <a:p>
            <a:r>
              <a:rPr lang="pt-BR" sz="2200" dirty="0" smtClean="0"/>
              <a:t>3º) Criem o programa que lê as tabelas e faz a análise de incêndio iminente, gerando o alerta.</a:t>
            </a:r>
          </a:p>
          <a:p>
            <a:r>
              <a:rPr lang="pt-BR" sz="2200" dirty="0" smtClean="0"/>
              <a:t>4º) Coloquem os fontes (ZIP) no </a:t>
            </a:r>
            <a:r>
              <a:rPr lang="pt-BR" sz="2200" dirty="0" err="1" smtClean="0"/>
              <a:t>GitHub</a:t>
            </a:r>
            <a:r>
              <a:rPr lang="pt-BR" sz="2200" dirty="0" smtClean="0"/>
              <a:t>.</a:t>
            </a:r>
          </a:p>
          <a:p>
            <a:r>
              <a:rPr lang="pt-BR" sz="2200" dirty="0" smtClean="0"/>
              <a:t>5º) Um membro da equipe altera o código usando os recursos do </a:t>
            </a:r>
            <a:r>
              <a:rPr lang="pt-BR" sz="2200" dirty="0" err="1" smtClean="0"/>
              <a:t>GitHub</a:t>
            </a:r>
            <a:r>
              <a:rPr lang="pt-BR" sz="2200" dirty="0" smtClean="0"/>
              <a:t> (criem um </a:t>
            </a:r>
            <a:r>
              <a:rPr lang="pt-BR" sz="2200" dirty="0" err="1" smtClean="0"/>
              <a:t>Branch</a:t>
            </a:r>
            <a:r>
              <a:rPr lang="pt-BR" sz="2200" dirty="0" smtClean="0"/>
              <a:t>)</a:t>
            </a:r>
          </a:p>
          <a:p>
            <a:r>
              <a:rPr lang="pt-BR" sz="2200" dirty="0" smtClean="0"/>
              <a:t>6º) Os três membros da equipe tentam alterar ao mesmo tempo o código fonte.</a:t>
            </a:r>
          </a:p>
          <a:p>
            <a:r>
              <a:rPr lang="pt-BR" sz="2200" dirty="0" smtClean="0"/>
              <a:t>7º) Façam as atualizações na cópia Master.</a:t>
            </a:r>
            <a:endParaRPr lang="pt-BR" sz="2200" dirty="0"/>
          </a:p>
        </p:txBody>
      </p:sp>
    </p:spTree>
    <p:extLst>
      <p:ext uri="{BB962C8B-B14F-4D97-AF65-F5344CB8AC3E}">
        <p14:creationId xmlns:p14="http://schemas.microsoft.com/office/powerpoint/2010/main" val="1969891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de cantos arredondados 9"/>
          <p:cNvSpPr/>
          <p:nvPr/>
        </p:nvSpPr>
        <p:spPr>
          <a:xfrm>
            <a:off x="683568" y="1247775"/>
            <a:ext cx="7704856" cy="885081"/>
          </a:xfrm>
          <a:prstGeom prst="round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p:cNvSpPr txBox="1"/>
          <p:nvPr/>
        </p:nvSpPr>
        <p:spPr>
          <a:xfrm>
            <a:off x="1939781" y="1496397"/>
            <a:ext cx="5224507" cy="369332"/>
          </a:xfrm>
          <a:prstGeom prst="rect">
            <a:avLst/>
          </a:prstGeom>
          <a:solidFill>
            <a:schemeClr val="bg1"/>
          </a:solidFill>
        </p:spPr>
        <p:txBody>
          <a:bodyPr wrap="none" rtlCol="0">
            <a:spAutoFit/>
          </a:bodyPr>
          <a:lstStyle/>
          <a:p>
            <a:r>
              <a:rPr lang="pt-BR" b="1" dirty="0" smtClean="0">
                <a:latin typeface="Calibri" panose="020F0502020204030204" pitchFamily="34" charset="0"/>
              </a:rPr>
              <a:t>CONTROLE DE VERSÃO EM PROJETOS DE </a:t>
            </a:r>
            <a:r>
              <a:rPr lang="pt-BR" b="1" dirty="0">
                <a:latin typeface="Calibri" panose="020F0502020204030204" pitchFamily="34" charset="0"/>
              </a:rPr>
              <a:t>SOFTWARE</a:t>
            </a:r>
          </a:p>
        </p:txBody>
      </p:sp>
      <p:sp>
        <p:nvSpPr>
          <p:cNvPr id="13" name="Retângulo de cantos arredondados 12"/>
          <p:cNvSpPr/>
          <p:nvPr/>
        </p:nvSpPr>
        <p:spPr>
          <a:xfrm>
            <a:off x="683568" y="2552834"/>
            <a:ext cx="7704856" cy="885081"/>
          </a:xfrm>
          <a:prstGeom prst="roundRect">
            <a:avLst/>
          </a:prstGeom>
          <a:solidFill>
            <a:srgbClr val="C00000"/>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CaixaDeTexto 13"/>
          <p:cNvSpPr txBox="1"/>
          <p:nvPr/>
        </p:nvSpPr>
        <p:spPr>
          <a:xfrm>
            <a:off x="3851920" y="2649106"/>
            <a:ext cx="1005403" cy="707886"/>
          </a:xfrm>
          <a:prstGeom prst="rect">
            <a:avLst/>
          </a:prstGeom>
          <a:solidFill>
            <a:srgbClr val="C00000"/>
          </a:solidFill>
        </p:spPr>
        <p:txBody>
          <a:bodyPr wrap="none" rtlCol="0">
            <a:spAutoFit/>
          </a:bodyPr>
          <a:lstStyle/>
          <a:p>
            <a:r>
              <a:rPr lang="pt-BR" sz="4000" b="1" dirty="0" smtClean="0">
                <a:solidFill>
                  <a:schemeClr val="bg1"/>
                </a:solidFill>
                <a:latin typeface="Calibri" panose="020F0502020204030204" pitchFamily="34" charset="0"/>
              </a:rPr>
              <a:t>FIM</a:t>
            </a:r>
            <a:endParaRPr lang="pt-BR" sz="4000" b="1" dirty="0">
              <a:solidFill>
                <a:schemeClr val="bg1"/>
              </a:solidFill>
              <a:latin typeface="Calibri" panose="020F0502020204030204" pitchFamily="34" charset="0"/>
            </a:endParaRPr>
          </a:p>
        </p:txBody>
      </p:sp>
      <p:sp>
        <p:nvSpPr>
          <p:cNvPr id="15" name="Retângulo de cantos arredondados 14"/>
          <p:cNvSpPr/>
          <p:nvPr/>
        </p:nvSpPr>
        <p:spPr>
          <a:xfrm>
            <a:off x="683568" y="3789040"/>
            <a:ext cx="7704856" cy="1440160"/>
          </a:xfrm>
          <a:prstGeom prst="round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CaixaDeTexto 15"/>
          <p:cNvSpPr txBox="1"/>
          <p:nvPr/>
        </p:nvSpPr>
        <p:spPr>
          <a:xfrm>
            <a:off x="683568" y="3908414"/>
            <a:ext cx="2954655" cy="646331"/>
          </a:xfrm>
          <a:prstGeom prst="rect">
            <a:avLst/>
          </a:prstGeom>
          <a:solidFill>
            <a:schemeClr val="bg1"/>
          </a:solidFill>
        </p:spPr>
        <p:txBody>
          <a:bodyPr wrap="none" rtlCol="0">
            <a:spAutoFit/>
          </a:bodyPr>
          <a:lstStyle/>
          <a:p>
            <a:r>
              <a:rPr lang="pt-BR" sz="1800" dirty="0" smtClean="0">
                <a:latin typeface="Calibri" panose="020F0502020204030204" pitchFamily="34" charset="0"/>
              </a:rPr>
              <a:t>PROFESSOR: </a:t>
            </a:r>
          </a:p>
          <a:p>
            <a:r>
              <a:rPr lang="pt-BR" sz="1800" b="1" dirty="0" smtClean="0">
                <a:latin typeface="Calibri" panose="020F0502020204030204" pitchFamily="34" charset="0"/>
              </a:rPr>
              <a:t>RENATO JARDIM PARDUCCI	</a:t>
            </a:r>
            <a:endParaRPr lang="pt-BR" sz="1800" b="1" dirty="0">
              <a:latin typeface="Calibri" panose="020F0502020204030204" pitchFamily="34" charset="0"/>
            </a:endParaRPr>
          </a:p>
        </p:txBody>
      </p:sp>
      <p:sp>
        <p:nvSpPr>
          <p:cNvPr id="12" name="CaixaDeTexto 11"/>
          <p:cNvSpPr txBox="1"/>
          <p:nvPr/>
        </p:nvSpPr>
        <p:spPr>
          <a:xfrm>
            <a:off x="720276" y="4797152"/>
            <a:ext cx="3064878" cy="307777"/>
          </a:xfrm>
          <a:prstGeom prst="rect">
            <a:avLst/>
          </a:prstGeom>
          <a:solidFill>
            <a:schemeClr val="bg1"/>
          </a:solidFill>
        </p:spPr>
        <p:txBody>
          <a:bodyPr wrap="none" rtlCol="0">
            <a:spAutoFit/>
          </a:bodyPr>
          <a:lstStyle/>
          <a:p>
            <a:r>
              <a:rPr lang="pt-BR" sz="1400" dirty="0" smtClean="0"/>
              <a:t>PROFRENATO.PARDUCCI@FIAP.COM.BR</a:t>
            </a:r>
            <a:endParaRPr lang="pt-BR" sz="1400" dirty="0"/>
          </a:p>
        </p:txBody>
      </p:sp>
    </p:spTree>
    <p:extLst>
      <p:ext uri="{BB962C8B-B14F-4D97-AF65-F5344CB8AC3E}">
        <p14:creationId xmlns:p14="http://schemas.microsoft.com/office/powerpoint/2010/main" val="4191134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785100" cy="784830"/>
          </a:xfrm>
          <a:prstGeom prst="rect">
            <a:avLst/>
          </a:prstGeom>
          <a:noFill/>
          <a:ln w="9525">
            <a:noFill/>
            <a:miter lim="800000"/>
            <a:headEnd/>
            <a:tailEnd/>
          </a:ln>
          <a:effectLst/>
        </p:spPr>
        <p:txBody>
          <a:bodyPr wrap="square"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smtClean="0">
                <a:solidFill>
                  <a:schemeClr val="bg1"/>
                </a:solidFill>
              </a:rPr>
              <a:t>PONTO CRÍTICO DA GESTÃO DE MUDANÇA DE SOFTWARE</a:t>
            </a:r>
            <a:endParaRPr lang="pt-BR" altLang="pt-BR" i="0" dirty="0">
              <a:solidFill>
                <a:schemeClr val="bg1"/>
              </a:solidFill>
            </a:endParaRPr>
          </a:p>
        </p:txBody>
      </p:sp>
      <p:sp>
        <p:nvSpPr>
          <p:cNvPr id="13" name="CaixaDeTexto 12"/>
          <p:cNvSpPr txBox="1"/>
          <p:nvPr/>
        </p:nvSpPr>
        <p:spPr>
          <a:xfrm>
            <a:off x="110519" y="1628800"/>
            <a:ext cx="8866063" cy="1400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smtClean="0"/>
              <a:t>Um grande problema existente na atualização de software é o de se alterar um arquivo fonte sem rever outros arquivos fonte associados (que referenciam o conteúdo do primeiro arquivo alterado).</a:t>
            </a:r>
          </a:p>
        </p:txBody>
      </p:sp>
    </p:spTree>
    <p:extLst>
      <p:ext uri="{BB962C8B-B14F-4D97-AF65-F5344CB8AC3E}">
        <p14:creationId xmlns:p14="http://schemas.microsoft.com/office/powerpoint/2010/main" val="7381798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785100" cy="784830"/>
          </a:xfrm>
          <a:prstGeom prst="rect">
            <a:avLst/>
          </a:prstGeom>
          <a:noFill/>
          <a:ln w="9525">
            <a:noFill/>
            <a:miter lim="800000"/>
            <a:headEnd/>
            <a:tailEnd/>
          </a:ln>
          <a:effectLst/>
        </p:spPr>
        <p:txBody>
          <a:bodyPr wrap="square"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smtClean="0">
                <a:solidFill>
                  <a:schemeClr val="bg1"/>
                </a:solidFill>
              </a:rPr>
              <a:t>PONTO CRÍTICO DA GESTÃO DE MUDANÇA DE SOFTWARE</a:t>
            </a:r>
            <a:endParaRPr lang="pt-BR" altLang="pt-BR" i="0" dirty="0">
              <a:solidFill>
                <a:schemeClr val="bg1"/>
              </a:solidFill>
            </a:endParaRPr>
          </a:p>
        </p:txBody>
      </p:sp>
      <p:sp>
        <p:nvSpPr>
          <p:cNvPr id="13" name="CaixaDeTexto 12"/>
          <p:cNvSpPr txBox="1"/>
          <p:nvPr/>
        </p:nvSpPr>
        <p:spPr>
          <a:xfrm>
            <a:off x="110519" y="1667410"/>
            <a:ext cx="8866063" cy="478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smtClean="0"/>
              <a:t>Imagine a situação a seguir:</a:t>
            </a:r>
          </a:p>
          <a:p>
            <a:endParaRPr lang="pt-BR" dirty="0"/>
          </a:p>
          <a:p>
            <a:pPr marL="342900" indent="-342900">
              <a:buFont typeface="Arial" panose="020B0604020202020204" pitchFamily="34" charset="0"/>
              <a:buChar char="•"/>
            </a:pPr>
            <a:r>
              <a:rPr lang="pt-BR" dirty="0" smtClean="0"/>
              <a:t>Um </a:t>
            </a:r>
            <a:r>
              <a:rPr lang="pt-BR" dirty="0" smtClean="0">
                <a:solidFill>
                  <a:srgbClr val="FFFF00"/>
                </a:solidFill>
              </a:rPr>
              <a:t>usuário revê o seu requerimento </a:t>
            </a:r>
            <a:r>
              <a:rPr lang="pt-BR" dirty="0" smtClean="0"/>
              <a:t>funcional e...</a:t>
            </a:r>
          </a:p>
          <a:p>
            <a:pPr marL="342900" indent="-342900">
              <a:buFont typeface="Arial" panose="020B0604020202020204" pitchFamily="34" charset="0"/>
              <a:buChar char="•"/>
            </a:pPr>
            <a:r>
              <a:rPr lang="pt-BR" dirty="0" smtClean="0"/>
              <a:t>Um </a:t>
            </a:r>
            <a:r>
              <a:rPr lang="pt-BR" dirty="0" smtClean="0">
                <a:solidFill>
                  <a:srgbClr val="FFFF00"/>
                </a:solidFill>
              </a:rPr>
              <a:t>analista elimina um Caso de Uso </a:t>
            </a:r>
            <a:r>
              <a:rPr lang="pt-BR" dirty="0" smtClean="0"/>
              <a:t>do modelo de Casos de Uso de um sistema em desenvolvimento, porém...</a:t>
            </a:r>
          </a:p>
          <a:p>
            <a:pPr marL="342900" indent="-342900">
              <a:buFont typeface="Arial" panose="020B0604020202020204" pitchFamily="34" charset="0"/>
              <a:buChar char="•"/>
            </a:pPr>
            <a:r>
              <a:rPr lang="pt-BR" dirty="0" smtClean="0">
                <a:solidFill>
                  <a:srgbClr val="FFFF00"/>
                </a:solidFill>
              </a:rPr>
              <a:t>Classes foram definidas para tratar esse Caso de Uso</a:t>
            </a:r>
            <a:r>
              <a:rPr lang="pt-BR" dirty="0" smtClean="0"/>
              <a:t> que foi removido e agora, elas perderam o sentido, e...</a:t>
            </a:r>
          </a:p>
          <a:p>
            <a:pPr marL="342900" indent="-342900">
              <a:buFont typeface="Arial" panose="020B0604020202020204" pitchFamily="34" charset="0"/>
              <a:buChar char="•"/>
            </a:pPr>
            <a:r>
              <a:rPr lang="pt-BR" dirty="0" smtClean="0">
                <a:solidFill>
                  <a:srgbClr val="FFFF00"/>
                </a:solidFill>
              </a:rPr>
              <a:t>Tabelas em banco de dados foram criadas para persistir os dados das Classes </a:t>
            </a:r>
            <a:r>
              <a:rPr lang="pt-BR" dirty="0" smtClean="0"/>
              <a:t>de Entidade e Códigos em JAVA foram construídos para tratar os Métodos das Classes – tudo isso perdeu o sentido com o fim do Caso de Uso.</a:t>
            </a:r>
          </a:p>
          <a:p>
            <a:endParaRPr lang="pt-BR" dirty="0"/>
          </a:p>
          <a:p>
            <a:r>
              <a:rPr lang="pt-BR" b="1" dirty="0" smtClean="0"/>
              <a:t>Vamos ter problemas com desperdício de trabalho e erro na manutenção futura do software se isso não for harmonizado!</a:t>
            </a:r>
          </a:p>
        </p:txBody>
      </p:sp>
    </p:spTree>
    <p:extLst>
      <p:ext uri="{BB962C8B-B14F-4D97-AF65-F5344CB8AC3E}">
        <p14:creationId xmlns:p14="http://schemas.microsoft.com/office/powerpoint/2010/main" val="36081819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785100" cy="784830"/>
          </a:xfrm>
          <a:prstGeom prst="rect">
            <a:avLst/>
          </a:prstGeom>
          <a:noFill/>
          <a:ln w="9525">
            <a:noFill/>
            <a:miter lim="800000"/>
            <a:headEnd/>
            <a:tailEnd/>
          </a:ln>
          <a:effectLst/>
        </p:spPr>
        <p:txBody>
          <a:bodyPr wrap="square"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smtClean="0">
                <a:solidFill>
                  <a:schemeClr val="bg1"/>
                </a:solidFill>
              </a:rPr>
              <a:t>PONTO CRÍTICO DA GESTÃO DE MUDANÇA DE SOFTWARE</a:t>
            </a:r>
            <a:endParaRPr lang="pt-BR" altLang="pt-BR" i="0" dirty="0">
              <a:solidFill>
                <a:schemeClr val="bg1"/>
              </a:solidFill>
            </a:endParaRPr>
          </a:p>
        </p:txBody>
      </p:sp>
      <p:sp>
        <p:nvSpPr>
          <p:cNvPr id="13" name="CaixaDeTexto 12"/>
          <p:cNvSpPr txBox="1"/>
          <p:nvPr/>
        </p:nvSpPr>
        <p:spPr>
          <a:xfrm>
            <a:off x="110519" y="1844824"/>
            <a:ext cx="8866063" cy="377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smtClean="0"/>
              <a:t>Imagine essa outra situação:</a:t>
            </a:r>
          </a:p>
          <a:p>
            <a:endParaRPr lang="pt-BR" dirty="0"/>
          </a:p>
          <a:p>
            <a:pPr marL="342900" indent="-342900">
              <a:buFont typeface="Arial" panose="020B0604020202020204" pitchFamily="34" charset="0"/>
              <a:buChar char="•"/>
            </a:pPr>
            <a:r>
              <a:rPr lang="pt-BR" dirty="0" smtClean="0"/>
              <a:t>Um </a:t>
            </a:r>
            <a:r>
              <a:rPr lang="pt-BR" dirty="0" smtClean="0">
                <a:solidFill>
                  <a:srgbClr val="FFFF00"/>
                </a:solidFill>
              </a:rPr>
              <a:t>programador alterou parâmetros de entrada da sua aplicação </a:t>
            </a:r>
            <a:r>
              <a:rPr lang="pt-BR" dirty="0" smtClean="0"/>
              <a:t>(componente de software que implementa o método de uma Classe de Objeto) só que...</a:t>
            </a:r>
          </a:p>
          <a:p>
            <a:pPr marL="342900" indent="-342900">
              <a:buFont typeface="Arial" panose="020B0604020202020204" pitchFamily="34" charset="0"/>
              <a:buChar char="•"/>
            </a:pPr>
            <a:r>
              <a:rPr lang="pt-BR" dirty="0" smtClean="0">
                <a:solidFill>
                  <a:srgbClr val="FFFF00"/>
                </a:solidFill>
              </a:rPr>
              <a:t>Essa aplicação é chamada por 13 outras</a:t>
            </a:r>
            <a:r>
              <a:rPr lang="pt-BR" dirty="0" smtClean="0"/>
              <a:t>, sendo 3 referentes a Métodos da própria Classe e 10 referentes a Métodos de outras Classes de Objetos do sistema.</a:t>
            </a:r>
          </a:p>
          <a:p>
            <a:endParaRPr lang="pt-BR" dirty="0"/>
          </a:p>
          <a:p>
            <a:endParaRPr lang="pt-BR" dirty="0" smtClean="0"/>
          </a:p>
          <a:p>
            <a:r>
              <a:rPr lang="pt-BR" b="1" dirty="0" smtClean="0"/>
              <a:t>Vai dar problema!</a:t>
            </a:r>
          </a:p>
        </p:txBody>
      </p:sp>
    </p:spTree>
    <p:extLst>
      <p:ext uri="{BB962C8B-B14F-4D97-AF65-F5344CB8AC3E}">
        <p14:creationId xmlns:p14="http://schemas.microsoft.com/office/powerpoint/2010/main" val="818742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785100" cy="784830"/>
          </a:xfrm>
          <a:prstGeom prst="rect">
            <a:avLst/>
          </a:prstGeom>
          <a:noFill/>
          <a:ln w="9525">
            <a:noFill/>
            <a:miter lim="800000"/>
            <a:headEnd/>
            <a:tailEnd/>
          </a:ln>
          <a:effectLst/>
        </p:spPr>
        <p:txBody>
          <a:bodyPr wrap="square"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smtClean="0">
                <a:solidFill>
                  <a:schemeClr val="bg1"/>
                </a:solidFill>
              </a:rPr>
              <a:t>PONTO CRÍTICO DA GESTÃO DE MUDANÇA DE SOFTWARE</a:t>
            </a:r>
            <a:endParaRPr lang="pt-BR" altLang="pt-BR" i="0" dirty="0">
              <a:solidFill>
                <a:schemeClr val="bg1"/>
              </a:solidFill>
            </a:endParaRPr>
          </a:p>
        </p:txBody>
      </p:sp>
      <p:sp>
        <p:nvSpPr>
          <p:cNvPr id="13" name="CaixaDeTexto 12"/>
          <p:cNvSpPr txBox="1"/>
          <p:nvPr/>
        </p:nvSpPr>
        <p:spPr>
          <a:xfrm>
            <a:off x="98425" y="1844824"/>
            <a:ext cx="8866063" cy="2416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smtClean="0"/>
              <a:t>Seja em modificações ou exclusões de dados de modelagem ou código de aplicação, é preciso verificar sempre quais os outros componentes de software ou de documentação externa ao software que precisam ser revisados!</a:t>
            </a:r>
          </a:p>
          <a:p>
            <a:endParaRPr lang="pt-BR" dirty="0"/>
          </a:p>
          <a:p>
            <a:r>
              <a:rPr lang="pt-BR" dirty="0" smtClean="0"/>
              <a:t>Esse gerenciamento se chama </a:t>
            </a:r>
            <a:r>
              <a:rPr lang="pt-BR" b="1" dirty="0" smtClean="0">
                <a:solidFill>
                  <a:srgbClr val="FFFF00"/>
                </a:solidFill>
              </a:rPr>
              <a:t>Garantia da Integridade Referencial dos Componentes de Software.</a:t>
            </a:r>
          </a:p>
        </p:txBody>
      </p:sp>
    </p:spTree>
    <p:extLst>
      <p:ext uri="{BB962C8B-B14F-4D97-AF65-F5344CB8AC3E}">
        <p14:creationId xmlns:p14="http://schemas.microsoft.com/office/powerpoint/2010/main" val="13101414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785100" cy="415498"/>
          </a:xfrm>
          <a:prstGeom prst="rect">
            <a:avLst/>
          </a:prstGeom>
          <a:noFill/>
          <a:ln w="9525">
            <a:noFill/>
            <a:miter lim="800000"/>
            <a:headEnd/>
            <a:tailEnd/>
          </a:ln>
          <a:effectLst/>
        </p:spPr>
        <p:txBody>
          <a:bodyPr wrap="square"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smtClean="0">
                <a:solidFill>
                  <a:schemeClr val="bg1"/>
                </a:solidFill>
              </a:rPr>
              <a:t>INTEGRIDADE REFERENCIAL DE REQUISITOS</a:t>
            </a:r>
            <a:endParaRPr lang="pt-BR" altLang="pt-BR" i="0" dirty="0">
              <a:solidFill>
                <a:schemeClr val="bg1"/>
              </a:solidFill>
            </a:endParaRPr>
          </a:p>
        </p:txBody>
      </p:sp>
      <p:sp>
        <p:nvSpPr>
          <p:cNvPr id="13" name="CaixaDeTexto 12"/>
          <p:cNvSpPr txBox="1"/>
          <p:nvPr/>
        </p:nvSpPr>
        <p:spPr>
          <a:xfrm>
            <a:off x="98425" y="1423516"/>
            <a:ext cx="8866063" cy="2077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smtClean="0"/>
              <a:t>A integridade referencial pode ser garantida por matrizes de relacionamento entre componentes do software (fontes de código de aplicação e documentação).</a:t>
            </a:r>
          </a:p>
          <a:p>
            <a:endParaRPr lang="pt-BR" b="1" dirty="0">
              <a:solidFill>
                <a:srgbClr val="FFFF00"/>
              </a:solidFill>
            </a:endParaRPr>
          </a:p>
          <a:p>
            <a:r>
              <a:rPr lang="pt-BR" b="1" dirty="0" smtClean="0">
                <a:solidFill>
                  <a:srgbClr val="FFFF00"/>
                </a:solidFill>
              </a:rPr>
              <a:t>Esse controle de  integridade deve nascer junto com a lista de requisitos (</a:t>
            </a:r>
            <a:r>
              <a:rPr lang="pt-BR" b="1" dirty="0" err="1" smtClean="0">
                <a:solidFill>
                  <a:srgbClr val="FFFF00"/>
                </a:solidFill>
              </a:rPr>
              <a:t>backlog</a:t>
            </a:r>
            <a:r>
              <a:rPr lang="pt-BR" b="1" dirty="0" smtClean="0">
                <a:solidFill>
                  <a:srgbClr val="FFFF00"/>
                </a:solidFill>
              </a:rPr>
              <a:t> de produto).</a:t>
            </a:r>
          </a:p>
        </p:txBody>
      </p:sp>
    </p:spTree>
    <p:extLst>
      <p:ext uri="{BB962C8B-B14F-4D97-AF65-F5344CB8AC3E}">
        <p14:creationId xmlns:p14="http://schemas.microsoft.com/office/powerpoint/2010/main" val="2684363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785100" cy="415498"/>
          </a:xfrm>
          <a:prstGeom prst="rect">
            <a:avLst/>
          </a:prstGeom>
          <a:noFill/>
          <a:ln w="9525">
            <a:noFill/>
            <a:miter lim="800000"/>
            <a:headEnd/>
            <a:tailEnd/>
          </a:ln>
          <a:effectLst/>
        </p:spPr>
        <p:txBody>
          <a:bodyPr wrap="square"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smtClean="0">
                <a:solidFill>
                  <a:schemeClr val="bg1"/>
                </a:solidFill>
              </a:rPr>
              <a:t>INTEGRIDADE REFERENCIAL DE REQUISITOS</a:t>
            </a:r>
            <a:endParaRPr lang="pt-BR" altLang="pt-BR" i="0" dirty="0">
              <a:solidFill>
                <a:schemeClr val="bg1"/>
              </a:solidFill>
            </a:endParaRPr>
          </a:p>
        </p:txBody>
      </p:sp>
      <p:sp>
        <p:nvSpPr>
          <p:cNvPr id="13" name="CaixaDeTexto 12"/>
          <p:cNvSpPr txBox="1"/>
          <p:nvPr/>
        </p:nvSpPr>
        <p:spPr>
          <a:xfrm>
            <a:off x="98425" y="1510045"/>
            <a:ext cx="8866063"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smtClean="0"/>
              <a:t>Exemplo de Matriz de Integridade Referencial de Requisitos:</a:t>
            </a:r>
            <a:endParaRPr lang="pt-BR" b="1" dirty="0" smtClean="0">
              <a:solidFill>
                <a:srgbClr val="FFFF00"/>
              </a:solidFill>
            </a:endParaRPr>
          </a:p>
        </p:txBody>
      </p:sp>
      <p:graphicFrame>
        <p:nvGraphicFramePr>
          <p:cNvPr id="2" name="Tabela 1"/>
          <p:cNvGraphicFramePr>
            <a:graphicFrameLocks noGrp="1"/>
          </p:cNvGraphicFramePr>
          <p:nvPr>
            <p:extLst>
              <p:ext uri="{D42A27DB-BD31-4B8C-83A1-F6EECF244321}">
                <p14:modId xmlns:p14="http://schemas.microsoft.com/office/powerpoint/2010/main" val="2995667697"/>
              </p:ext>
            </p:extLst>
          </p:nvPr>
        </p:nvGraphicFramePr>
        <p:xfrm>
          <a:off x="179388" y="2420888"/>
          <a:ext cx="8785100" cy="2931160"/>
        </p:xfrm>
        <a:graphic>
          <a:graphicData uri="http://schemas.openxmlformats.org/drawingml/2006/table">
            <a:tbl>
              <a:tblPr firstRow="1" bandRow="1">
                <a:tableStyleId>{5C22544A-7EE6-4342-B048-85BDC9FD1C3A}</a:tableStyleId>
              </a:tblPr>
              <a:tblGrid>
                <a:gridCol w="4392550"/>
                <a:gridCol w="4392550"/>
              </a:tblGrid>
              <a:tr h="370840">
                <a:tc>
                  <a:txBody>
                    <a:bodyPr/>
                    <a:lstStyle/>
                    <a:p>
                      <a:r>
                        <a:rPr lang="pt-BR" dirty="0" smtClean="0">
                          <a:solidFill>
                            <a:sysClr val="windowText" lastClr="000000"/>
                          </a:solidFill>
                        </a:rPr>
                        <a:t>Identificação</a:t>
                      </a:r>
                      <a:r>
                        <a:rPr lang="pt-BR" baseline="0" dirty="0" smtClean="0">
                          <a:solidFill>
                            <a:sysClr val="windowText" lastClr="000000"/>
                          </a:solidFill>
                        </a:rPr>
                        <a:t> do Requisito</a:t>
                      </a:r>
                      <a:endParaRPr lang="pt-BR" dirty="0">
                        <a:solidFill>
                          <a:sysClr val="windowText" lastClr="000000"/>
                        </a:solidFill>
                      </a:endParaRPr>
                    </a:p>
                  </a:txBody>
                  <a:tcPr/>
                </a:tc>
                <a:tc>
                  <a:txBody>
                    <a:bodyPr/>
                    <a:lstStyle/>
                    <a:p>
                      <a:r>
                        <a:rPr lang="pt-BR" dirty="0" smtClean="0">
                          <a:solidFill>
                            <a:sysClr val="windowText" lastClr="000000"/>
                          </a:solidFill>
                        </a:rPr>
                        <a:t>Identificação do requisito relacionado</a:t>
                      </a:r>
                      <a:endParaRPr lang="pt-BR" dirty="0">
                        <a:solidFill>
                          <a:sysClr val="windowText" lastClr="000000"/>
                        </a:solidFill>
                      </a:endParaRPr>
                    </a:p>
                  </a:txBody>
                  <a:tcPr/>
                </a:tc>
              </a:tr>
              <a:tr h="370840">
                <a:tc>
                  <a:txBody>
                    <a:bodyPr/>
                    <a:lstStyle/>
                    <a:p>
                      <a:endParaRPr lang="pt-BR" dirty="0" smtClean="0">
                        <a:solidFill>
                          <a:sysClr val="windowText" lastClr="000000"/>
                        </a:solidFill>
                      </a:endParaRPr>
                    </a:p>
                    <a:p>
                      <a:r>
                        <a:rPr lang="pt-BR" dirty="0" smtClean="0">
                          <a:solidFill>
                            <a:sysClr val="windowText" lastClr="000000"/>
                          </a:solidFill>
                        </a:rPr>
                        <a:t>Calcular o imposto de renda da pessoa física</a:t>
                      </a:r>
                    </a:p>
                    <a:p>
                      <a:endParaRPr lang="pt-BR" dirty="0" smtClean="0">
                        <a:solidFill>
                          <a:sysClr val="windowText" lastClr="00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solidFill>
                            <a:sysClr val="windowText" lastClr="000000"/>
                          </a:solidFill>
                        </a:rPr>
                        <a:t>Calcular o imposto de renda da pessoa física</a:t>
                      </a:r>
                    </a:p>
                    <a:p>
                      <a:endParaRPr lang="pt-BR" dirty="0" smtClean="0">
                        <a:solidFill>
                          <a:sysClr val="windowText" lastClr="00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solidFill>
                            <a:sysClr val="windowText" lastClr="000000"/>
                          </a:solidFill>
                        </a:rPr>
                        <a:t>Calcular o imposto de renda da pessoa física</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solidFill>
                          <a:sysClr val="windowText" lastClr="00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solidFill>
                            <a:sysClr val="windowText" lastClr="000000"/>
                          </a:solidFill>
                        </a:rPr>
                        <a:t>Calcular o imposto de renda da pessoa física</a:t>
                      </a:r>
                    </a:p>
                    <a:p>
                      <a:endParaRPr lang="pt-BR" dirty="0">
                        <a:solidFill>
                          <a:sysClr val="windowText" lastClr="000000"/>
                        </a:solidFill>
                      </a:endParaRPr>
                    </a:p>
                  </a:txBody>
                  <a:tcPr/>
                </a:tc>
                <a:tc>
                  <a:txBody>
                    <a:bodyPr/>
                    <a:lstStyle/>
                    <a:p>
                      <a:endParaRPr lang="pt-BR" dirty="0" smtClean="0">
                        <a:solidFill>
                          <a:sysClr val="windowText" lastClr="000000"/>
                        </a:solidFill>
                      </a:endParaRPr>
                    </a:p>
                    <a:p>
                      <a:r>
                        <a:rPr lang="pt-BR" dirty="0" smtClean="0">
                          <a:solidFill>
                            <a:sysClr val="windowText" lastClr="000000"/>
                          </a:solidFill>
                        </a:rPr>
                        <a:t>Informar o ganho por fonte pagadora</a:t>
                      </a:r>
                    </a:p>
                    <a:p>
                      <a:endParaRPr lang="pt-BR" dirty="0" smtClean="0">
                        <a:solidFill>
                          <a:sysClr val="windowText" lastClr="000000"/>
                        </a:solidFill>
                      </a:endParaRPr>
                    </a:p>
                    <a:p>
                      <a:r>
                        <a:rPr lang="pt-BR" dirty="0" smtClean="0">
                          <a:solidFill>
                            <a:sysClr val="windowText" lastClr="000000"/>
                          </a:solidFill>
                        </a:rPr>
                        <a:t>Informar</a:t>
                      </a:r>
                      <a:r>
                        <a:rPr lang="pt-BR" baseline="0" dirty="0" smtClean="0">
                          <a:solidFill>
                            <a:sysClr val="windowText" lastClr="000000"/>
                          </a:solidFill>
                        </a:rPr>
                        <a:t> bens e direitos</a:t>
                      </a:r>
                    </a:p>
                    <a:p>
                      <a:endParaRPr lang="pt-BR" baseline="0" dirty="0" smtClean="0">
                        <a:solidFill>
                          <a:sysClr val="windowText" lastClr="000000"/>
                        </a:solidFill>
                      </a:endParaRPr>
                    </a:p>
                    <a:p>
                      <a:r>
                        <a:rPr lang="pt-BR" baseline="0" dirty="0" smtClean="0">
                          <a:solidFill>
                            <a:sysClr val="windowText" lastClr="000000"/>
                          </a:solidFill>
                        </a:rPr>
                        <a:t>Informar movimento financeiro tributável</a:t>
                      </a:r>
                    </a:p>
                    <a:p>
                      <a:endParaRPr lang="pt-BR" baseline="0" dirty="0" smtClean="0">
                        <a:solidFill>
                          <a:sysClr val="windowText" lastClr="000000"/>
                        </a:solidFill>
                      </a:endParaRPr>
                    </a:p>
                    <a:p>
                      <a:r>
                        <a:rPr lang="pt-BR" baseline="0" dirty="0" smtClean="0">
                          <a:solidFill>
                            <a:sysClr val="windowText" lastClr="000000"/>
                          </a:solidFill>
                        </a:rPr>
                        <a:t>Exportar dados para a receita federal</a:t>
                      </a:r>
                      <a:endParaRPr lang="pt-BR" dirty="0">
                        <a:solidFill>
                          <a:sysClr val="windowText" lastClr="000000"/>
                        </a:solidFill>
                      </a:endParaRPr>
                    </a:p>
                  </a:txBody>
                  <a:tcPr/>
                </a:tc>
              </a:tr>
            </a:tbl>
          </a:graphicData>
        </a:graphic>
      </p:graphicFrame>
      <p:sp>
        <p:nvSpPr>
          <p:cNvPr id="3" name="Seta para baixo 2"/>
          <p:cNvSpPr/>
          <p:nvPr/>
        </p:nvSpPr>
        <p:spPr>
          <a:xfrm rot="10800000">
            <a:off x="5679022" y="5134603"/>
            <a:ext cx="864096"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de cantos arredondados 3"/>
          <p:cNvSpPr/>
          <p:nvPr/>
        </p:nvSpPr>
        <p:spPr>
          <a:xfrm>
            <a:off x="4788024" y="5494644"/>
            <a:ext cx="3888432" cy="13187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dirty="0" smtClean="0">
                <a:solidFill>
                  <a:schemeClr val="tx1"/>
                </a:solidFill>
              </a:rPr>
              <a:t>Requisitos relacionados com o Cálculo do Imposto de Renda</a:t>
            </a:r>
            <a:endParaRPr lang="pt-BR" sz="2000" dirty="0">
              <a:solidFill>
                <a:schemeClr val="tx1"/>
              </a:solidFill>
            </a:endParaRPr>
          </a:p>
        </p:txBody>
      </p:sp>
    </p:spTree>
    <p:extLst>
      <p:ext uri="{BB962C8B-B14F-4D97-AF65-F5344CB8AC3E}">
        <p14:creationId xmlns:p14="http://schemas.microsoft.com/office/powerpoint/2010/main" val="7095441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785100" cy="415498"/>
          </a:xfrm>
          <a:prstGeom prst="rect">
            <a:avLst/>
          </a:prstGeom>
          <a:noFill/>
          <a:ln w="9525">
            <a:noFill/>
            <a:miter lim="800000"/>
            <a:headEnd/>
            <a:tailEnd/>
          </a:ln>
          <a:effectLst/>
        </p:spPr>
        <p:txBody>
          <a:bodyPr wrap="square"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smtClean="0">
                <a:solidFill>
                  <a:schemeClr val="bg1"/>
                </a:solidFill>
              </a:rPr>
              <a:t>INTEGRIDADE REFERENCIAL DE REQUISITOS</a:t>
            </a:r>
            <a:endParaRPr lang="pt-BR" altLang="pt-BR" i="0" dirty="0">
              <a:solidFill>
                <a:schemeClr val="bg1"/>
              </a:solidFill>
            </a:endParaRPr>
          </a:p>
        </p:txBody>
      </p:sp>
      <p:sp>
        <p:nvSpPr>
          <p:cNvPr id="13" name="CaixaDeTexto 12"/>
          <p:cNvSpPr txBox="1"/>
          <p:nvPr/>
        </p:nvSpPr>
        <p:spPr>
          <a:xfrm>
            <a:off x="98425" y="1340768"/>
            <a:ext cx="8866063" cy="7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smtClean="0"/>
              <a:t>Outra forma de representar a Matriz de Integridade Referencial de Requisitos:</a:t>
            </a:r>
            <a:endParaRPr lang="pt-BR" b="1" dirty="0" smtClean="0">
              <a:solidFill>
                <a:srgbClr val="FFFF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410" y="2276872"/>
            <a:ext cx="8651055" cy="4104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011498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ala de Cinza">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2932</TotalTime>
  <Words>1272</Words>
  <Application>Microsoft Office PowerPoint</Application>
  <PresentationFormat>Apresentação na tela (4:3)</PresentationFormat>
  <Paragraphs>152</Paragraphs>
  <Slides>21</Slides>
  <Notes>0</Notes>
  <HiddenSlides>0</HiddenSlides>
  <MMClips>0</MMClips>
  <ScaleCrop>false</ScaleCrop>
  <HeadingPairs>
    <vt:vector size="4" baseType="variant">
      <vt:variant>
        <vt:lpstr>Tema</vt:lpstr>
      </vt:variant>
      <vt:variant>
        <vt:i4>1</vt:i4>
      </vt:variant>
      <vt:variant>
        <vt:lpstr>Títulos de slides</vt:lpstr>
      </vt:variant>
      <vt:variant>
        <vt:i4>21</vt:i4>
      </vt:variant>
    </vt:vector>
  </HeadingPairs>
  <TitlesOfParts>
    <vt:vector size="22" baseType="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Renato</dc:creator>
  <cp:lastModifiedBy>Renato</cp:lastModifiedBy>
  <cp:revision>375</cp:revision>
  <cp:lastPrinted>2014-02-05T13:48:47Z</cp:lastPrinted>
  <dcterms:created xsi:type="dcterms:W3CDTF">2013-08-12T12:40:06Z</dcterms:created>
  <dcterms:modified xsi:type="dcterms:W3CDTF">2016-08-17T10:36:03Z</dcterms:modified>
</cp:coreProperties>
</file>