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9" r:id="rId4"/>
    <p:sldId id="262" r:id="rId5"/>
    <p:sldId id="260" r:id="rId6"/>
    <p:sldId id="263" r:id="rId7"/>
    <p:sldId id="264" r:id="rId8"/>
    <p:sldId id="258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D97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5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4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24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80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44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35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73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63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6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1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7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1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7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2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0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2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20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BOT  Testing with VSTS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Covers web and load testing approaches</a:t>
            </a:r>
          </a:p>
        </p:txBody>
      </p:sp>
    </p:spTree>
    <p:extLst>
      <p:ext uri="{BB962C8B-B14F-4D97-AF65-F5344CB8AC3E}">
        <p14:creationId xmlns:p14="http://schemas.microsoft.com/office/powerpoint/2010/main" val="153091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Load testing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To use OOTB Connectors like Direct Line, SKYPE, Web Chat etc.</a:t>
            </a:r>
          </a:p>
          <a:p>
            <a:r>
              <a:rPr lang="en-US" dirty="0"/>
              <a:t>Leverage Custom Connectors for load testing</a:t>
            </a:r>
          </a:p>
          <a:p>
            <a:r>
              <a:rPr lang="en-US" dirty="0"/>
              <a:t>Parameterize as much as possible</a:t>
            </a:r>
          </a:p>
          <a:p>
            <a:r>
              <a:rPr lang="en-US" dirty="0"/>
              <a:t>BOT works on </a:t>
            </a:r>
            <a:r>
              <a:rPr lang="en-US" dirty="0" err="1"/>
              <a:t>async</a:t>
            </a:r>
            <a:r>
              <a:rPr lang="en-US" dirty="0"/>
              <a:t> transactions, calculate response times based on message timestamps</a:t>
            </a:r>
          </a:p>
          <a:p>
            <a:r>
              <a:rPr lang="en-US" dirty="0"/>
              <a:t>DO NOT rely on PAGE request/response times</a:t>
            </a:r>
          </a:p>
          <a:p>
            <a:r>
              <a:rPr lang="en-US" dirty="0"/>
              <a:t>Log data in shared common location</a:t>
            </a:r>
          </a:p>
        </p:txBody>
      </p:sp>
    </p:spTree>
    <p:extLst>
      <p:ext uri="{BB962C8B-B14F-4D97-AF65-F5344CB8AC3E}">
        <p14:creationId xmlns:p14="http://schemas.microsoft.com/office/powerpoint/2010/main" val="204188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Test framework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83778"/>
            <a:ext cx="8059737" cy="43364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Test Project</a:t>
            </a:r>
          </a:p>
          <a:p>
            <a:pPr lvl="1"/>
            <a:r>
              <a:rPr lang="en-US" dirty="0"/>
              <a:t>Includes Web test and performance test configurations</a:t>
            </a:r>
          </a:p>
          <a:p>
            <a:r>
              <a:rPr lang="en-US" dirty="0"/>
              <a:t>Helper Library</a:t>
            </a:r>
          </a:p>
          <a:p>
            <a:pPr lvl="1"/>
            <a:r>
              <a:rPr lang="en-US" dirty="0"/>
              <a:t>Includes the extraction and validation rules</a:t>
            </a:r>
          </a:p>
          <a:p>
            <a:r>
              <a:rPr lang="en-US" dirty="0"/>
              <a:t>BOT Connector</a:t>
            </a:r>
          </a:p>
          <a:p>
            <a:pPr lvl="1"/>
            <a:r>
              <a:rPr lang="en-US" dirty="0"/>
              <a:t>Custom connector service to support BOT Testing</a:t>
            </a:r>
          </a:p>
          <a:p>
            <a:pPr lvl="1"/>
            <a:r>
              <a:rPr lang="en-US" dirty="0"/>
              <a:t>To be deployed in Azure</a:t>
            </a:r>
          </a:p>
          <a:p>
            <a:r>
              <a:rPr lang="en-US" dirty="0"/>
              <a:t>BOT Connector Test App</a:t>
            </a:r>
          </a:p>
          <a:p>
            <a:pPr lvl="1"/>
            <a:r>
              <a:rPr lang="en-US" dirty="0"/>
              <a:t>Tests the connector service</a:t>
            </a:r>
          </a:p>
          <a:p>
            <a:r>
              <a:rPr lang="en-US" dirty="0"/>
              <a:t>Sample BOT</a:t>
            </a:r>
          </a:p>
          <a:p>
            <a:pPr lvl="1"/>
            <a:r>
              <a:rPr lang="en-US" dirty="0"/>
              <a:t>Replaced by the Actual bot to be tested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715" y="2514600"/>
            <a:ext cx="28098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80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Go Do</a:t>
            </a:r>
            <a:r>
              <a:rPr lang="en-US" cap="none" dirty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74630"/>
            <a:ext cx="7519010" cy="38393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Identify test scenarios to be load tested</a:t>
            </a:r>
          </a:p>
          <a:p>
            <a:r>
              <a:rPr lang="en-US" dirty="0"/>
              <a:t>Create relevant data models</a:t>
            </a:r>
          </a:p>
          <a:p>
            <a:r>
              <a:rPr lang="en-US" dirty="0"/>
              <a:t>identify the load test profile to be tested</a:t>
            </a:r>
          </a:p>
          <a:p>
            <a:pPr lvl="1"/>
            <a:r>
              <a:rPr lang="en-US" dirty="0"/>
              <a:t>Test mix options</a:t>
            </a:r>
          </a:p>
          <a:p>
            <a:pPr lvl="1"/>
            <a:r>
              <a:rPr lang="en-US" dirty="0"/>
              <a:t>Number of users</a:t>
            </a:r>
          </a:p>
          <a:p>
            <a:pPr lvl="1"/>
            <a:r>
              <a:rPr lang="en-US" dirty="0"/>
              <a:t>Load patterns</a:t>
            </a:r>
          </a:p>
          <a:p>
            <a:pPr lvl="1"/>
            <a:r>
              <a:rPr lang="en-US" dirty="0"/>
              <a:t>Test Duration</a:t>
            </a:r>
          </a:p>
          <a:p>
            <a:pPr lvl="1"/>
            <a:r>
              <a:rPr lang="en-US" dirty="0"/>
              <a:t>Think time</a:t>
            </a:r>
          </a:p>
          <a:p>
            <a:pPr lvl="1"/>
            <a:r>
              <a:rPr lang="en-US" dirty="0"/>
              <a:t>Warmup time</a:t>
            </a:r>
          </a:p>
          <a:p>
            <a:pPr lvl="1"/>
            <a:r>
              <a:rPr lang="en-US" dirty="0"/>
              <a:t>No. of controllers and agents</a:t>
            </a:r>
          </a:p>
        </p:txBody>
      </p:sp>
    </p:spTree>
    <p:extLst>
      <p:ext uri="{BB962C8B-B14F-4D97-AF65-F5344CB8AC3E}">
        <p14:creationId xmlns:p14="http://schemas.microsoft.com/office/powerpoint/2010/main" val="113736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584939"/>
            <a:ext cx="9905998" cy="320626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BOT Testing Basics</a:t>
            </a:r>
          </a:p>
          <a:p>
            <a:r>
              <a:rPr lang="en-US" sz="2400" dirty="0"/>
              <a:t>BOT Testing Strategy</a:t>
            </a:r>
          </a:p>
          <a:p>
            <a:r>
              <a:rPr lang="en-US" sz="2400" dirty="0"/>
              <a:t>Knowing VSTS Web tests</a:t>
            </a:r>
          </a:p>
          <a:p>
            <a:r>
              <a:rPr lang="en-US" sz="2400" dirty="0"/>
              <a:t>Load Testing feasibilities</a:t>
            </a:r>
          </a:p>
          <a:p>
            <a:r>
              <a:rPr lang="en-US" sz="2400" dirty="0"/>
              <a:t>Load Testing Recommendations</a:t>
            </a:r>
          </a:p>
          <a:p>
            <a:r>
              <a:rPr lang="en-US" sz="2400" dirty="0"/>
              <a:t>Framework components</a:t>
            </a:r>
          </a:p>
          <a:p>
            <a:r>
              <a:rPr lang="en-US" sz="2400" dirty="0"/>
              <a:t>Action Items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404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r"/>
            <a:r>
              <a:rPr lang="en-US" dirty="0"/>
              <a:t>BOT Testing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71600"/>
            <a:ext cx="4723059" cy="5319345"/>
          </a:xfrm>
        </p:spPr>
        <p:txBody>
          <a:bodyPr anchor="t">
            <a:noAutofit/>
          </a:bodyPr>
          <a:lstStyle/>
          <a:p>
            <a:r>
              <a:rPr lang="en-US" dirty="0"/>
              <a:t>3 Step Process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Conversation Initialization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Sending a message to Bot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Bot Response Validation</a:t>
            </a:r>
          </a:p>
          <a:p>
            <a:r>
              <a:rPr lang="en-US" dirty="0"/>
              <a:t>Custom Extraction Rules</a:t>
            </a:r>
          </a:p>
          <a:p>
            <a:pPr lvl="1"/>
            <a:r>
              <a:rPr lang="en-US" dirty="0"/>
              <a:t>To extract the following info</a:t>
            </a:r>
          </a:p>
          <a:p>
            <a:pPr lvl="2"/>
            <a:r>
              <a:rPr lang="en-US" dirty="0"/>
              <a:t>Conversation ID</a:t>
            </a:r>
          </a:p>
          <a:p>
            <a:pPr lvl="2"/>
            <a:r>
              <a:rPr lang="en-US" dirty="0"/>
              <a:t>Message ID</a:t>
            </a:r>
          </a:p>
          <a:p>
            <a:pPr lvl="2"/>
            <a:r>
              <a:rPr lang="en-US" dirty="0"/>
              <a:t>BOT ID</a:t>
            </a:r>
          </a:p>
          <a:p>
            <a:pPr lvl="2"/>
            <a:r>
              <a:rPr lang="en-US" dirty="0"/>
              <a:t>BOT Response Messages</a:t>
            </a:r>
          </a:p>
          <a:p>
            <a:r>
              <a:rPr lang="en-US" dirty="0"/>
              <a:t>Custom Validation Rule</a:t>
            </a:r>
          </a:p>
          <a:p>
            <a:pPr lvl="1"/>
            <a:r>
              <a:rPr lang="en-US" dirty="0"/>
              <a:t>To validate the BOT response against the expected result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6397870" y="1371600"/>
            <a:ext cx="5304692" cy="41796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Input Data</a:t>
            </a:r>
          </a:p>
          <a:p>
            <a:pPr marL="914400" lvl="1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BOT Service Endpoint URL</a:t>
            </a:r>
          </a:p>
          <a:p>
            <a:pPr marL="914400" lvl="1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User Info</a:t>
            </a:r>
          </a:p>
          <a:p>
            <a:pPr marL="914400" lvl="1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Test Data</a:t>
            </a:r>
          </a:p>
          <a:p>
            <a:pPr marL="1200150" lvl="2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6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Message</a:t>
            </a:r>
          </a:p>
          <a:p>
            <a:pPr marL="1200150" lvl="2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6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Expected Result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Output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	Actual Result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	Response Time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943600" y="1495425"/>
            <a:ext cx="0" cy="49053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59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2975"/>
          </a:xfrm>
        </p:spPr>
        <p:txBody>
          <a:bodyPr anchor="t"/>
          <a:lstStyle/>
          <a:p>
            <a:pPr algn="r"/>
            <a:r>
              <a:rPr lang="en-US" dirty="0"/>
              <a:t>Test strategy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7782" y="2071688"/>
            <a:ext cx="2102581" cy="103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VSTS Web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7307782" y="3961300"/>
            <a:ext cx="2111373" cy="1038225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BOT Connector Service Endpoint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18738" y="3961300"/>
            <a:ext cx="1658936" cy="1038223"/>
          </a:xfrm>
          <a:prstGeom prst="rect">
            <a:avLst/>
          </a:prstGeom>
          <a:solidFill>
            <a:srgbClr val="0D9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19531" y="5509113"/>
            <a:ext cx="1657348" cy="103822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MS APP Auth Services</a:t>
            </a:r>
          </a:p>
        </p:txBody>
      </p:sp>
      <p:cxnSp>
        <p:nvCxnSpPr>
          <p:cNvPr id="16" name="Connector: Elbow 15"/>
          <p:cNvCxnSpPr>
            <a:stCxn id="5" idx="2"/>
            <a:endCxn id="7" idx="1"/>
          </p:cNvCxnSpPr>
          <p:nvPr/>
        </p:nvCxnSpPr>
        <p:spPr>
          <a:xfrm rot="16200000" flipH="1">
            <a:off x="8777150" y="4585844"/>
            <a:ext cx="1028701" cy="1856062"/>
          </a:xfrm>
          <a:prstGeom prst="bentConnector2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5" idx="3"/>
            <a:endCxn id="6" idx="1"/>
          </p:cNvCxnSpPr>
          <p:nvPr/>
        </p:nvCxnSpPr>
        <p:spPr>
          <a:xfrm flipV="1">
            <a:off x="9419155" y="4480412"/>
            <a:ext cx="799583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/>
          <p:cNvCxnSpPr>
            <a:stCxn id="5" idx="0"/>
            <a:endCxn id="4" idx="2"/>
          </p:cNvCxnSpPr>
          <p:nvPr/>
        </p:nvCxnSpPr>
        <p:spPr>
          <a:xfrm rot="16200000" flipV="1">
            <a:off x="7935577" y="3533408"/>
            <a:ext cx="851388" cy="4396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527931" y="1522167"/>
            <a:ext cx="6479932" cy="4026877"/>
          </a:xfrm>
        </p:spPr>
        <p:txBody>
          <a:bodyPr>
            <a:noAutofit/>
          </a:bodyPr>
          <a:lstStyle/>
          <a:p>
            <a:r>
              <a:rPr lang="en-US" sz="2400" dirty="0"/>
              <a:t>Involves following components</a:t>
            </a:r>
          </a:p>
          <a:p>
            <a:pPr lvl="1"/>
            <a:r>
              <a:rPr lang="en-US" sz="2000" dirty="0"/>
              <a:t>VSTS Web Test</a:t>
            </a:r>
          </a:p>
          <a:p>
            <a:pPr lvl="1"/>
            <a:r>
              <a:rPr lang="en-US" sz="2000" dirty="0"/>
              <a:t>BOT Connector Service</a:t>
            </a:r>
          </a:p>
          <a:p>
            <a:pPr lvl="1"/>
            <a:r>
              <a:rPr lang="en-US" sz="2000" dirty="0"/>
              <a:t>BOT</a:t>
            </a:r>
          </a:p>
          <a:p>
            <a:pPr lvl="1"/>
            <a:r>
              <a:rPr lang="en-US" sz="2000" dirty="0"/>
              <a:t>MS APP Auth Services</a:t>
            </a:r>
          </a:p>
          <a:p>
            <a:r>
              <a:rPr lang="en-US" sz="2200" dirty="0"/>
              <a:t>Input Data</a:t>
            </a:r>
          </a:p>
          <a:p>
            <a:pPr lvl="1"/>
            <a:r>
              <a:rPr lang="en-US" sz="2000" dirty="0"/>
              <a:t>CSV Files with Message and Expected Results</a:t>
            </a:r>
          </a:p>
          <a:p>
            <a:r>
              <a:rPr lang="en-US" sz="2200" dirty="0"/>
              <a:t>Output</a:t>
            </a:r>
          </a:p>
          <a:p>
            <a:pPr lvl="1"/>
            <a:r>
              <a:rPr lang="en-US" sz="2000" dirty="0"/>
              <a:t>Azure Table Storage Data with Response Time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217943" y="2071689"/>
            <a:ext cx="1658936" cy="103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Storage Services</a:t>
            </a:r>
          </a:p>
        </p:txBody>
      </p:sp>
      <p:cxnSp>
        <p:nvCxnSpPr>
          <p:cNvPr id="62" name="Connector: Elbow 61"/>
          <p:cNvCxnSpPr>
            <a:stCxn id="4" idx="3"/>
            <a:endCxn id="61" idx="1"/>
          </p:cNvCxnSpPr>
          <p:nvPr/>
        </p:nvCxnSpPr>
        <p:spPr>
          <a:xfrm>
            <a:off x="9410363" y="2590800"/>
            <a:ext cx="807580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17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2975"/>
          </a:xfrm>
        </p:spPr>
        <p:txBody>
          <a:bodyPr anchor="t"/>
          <a:lstStyle/>
          <a:p>
            <a:pPr algn="r"/>
            <a:r>
              <a:rPr lang="en-US" dirty="0"/>
              <a:t>Bot Test process – Step 1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987" y="2343150"/>
            <a:ext cx="1619250" cy="103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VSTS Web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43150"/>
            <a:ext cx="2111373" cy="1038225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BOT Connector Service Endpoint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942514" y="2343150"/>
            <a:ext cx="1658936" cy="1038223"/>
          </a:xfrm>
          <a:prstGeom prst="rect">
            <a:avLst/>
          </a:prstGeom>
          <a:solidFill>
            <a:srgbClr val="0D9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</a:t>
            </a:r>
          </a:p>
        </p:txBody>
      </p:sp>
      <p:sp>
        <p:nvSpPr>
          <p:cNvPr id="7" name="Rectangle 6"/>
          <p:cNvSpPr/>
          <p:nvPr/>
        </p:nvSpPr>
        <p:spPr>
          <a:xfrm>
            <a:off x="9753600" y="4657725"/>
            <a:ext cx="1847850" cy="13525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MS APP Auth Services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223961" y="1226760"/>
            <a:ext cx="4562475" cy="1113216"/>
            <a:chOff x="1223961" y="931485"/>
            <a:chExt cx="4562475" cy="1113216"/>
          </a:xfrm>
        </p:grpSpPr>
        <p:cxnSp>
          <p:nvCxnSpPr>
            <p:cNvPr id="11" name="Connector: Elbow 10"/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3498849" y="-242887"/>
              <a:ext cx="12700" cy="4562475"/>
            </a:xfrm>
            <a:prstGeom prst="bentConnector3">
              <a:avLst>
                <a:gd name="adj1" fmla="val 4125000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76461" y="931485"/>
              <a:ext cx="26574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1. Sends a request to start new conversation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80087" y="3381374"/>
            <a:ext cx="3973513" cy="1952625"/>
            <a:chOff x="5057774" y="428624"/>
            <a:chExt cx="3973513" cy="1952625"/>
          </a:xfrm>
        </p:grpSpPr>
        <p:cxnSp>
          <p:nvCxnSpPr>
            <p:cNvPr id="16" name="Connector: Elbow 15"/>
            <p:cNvCxnSpPr>
              <a:stCxn id="5" idx="2"/>
              <a:endCxn id="7" idx="1"/>
            </p:cNvCxnSpPr>
            <p:nvPr/>
          </p:nvCxnSpPr>
          <p:spPr>
            <a:xfrm rot="16200000" flipH="1">
              <a:off x="6068218" y="-581820"/>
              <a:ext cx="1952625" cy="3973513"/>
            </a:xfrm>
            <a:prstGeom prst="bentConnector2">
              <a:avLst/>
            </a:prstGeom>
            <a:ln w="254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122862" y="1793872"/>
              <a:ext cx="30337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2. Connects to Auth Services with APP ID and App Key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35773" y="2054037"/>
            <a:ext cx="3106741" cy="798701"/>
            <a:chOff x="6683373" y="3137062"/>
            <a:chExt cx="3106741" cy="2140673"/>
          </a:xfrm>
        </p:grpSpPr>
        <p:cxnSp>
          <p:nvCxnSpPr>
            <p:cNvPr id="21" name="Connector: Elbow 20"/>
            <p:cNvCxnSpPr>
              <a:stCxn id="5" idx="3"/>
              <a:endCxn id="6" idx="1"/>
            </p:cNvCxnSpPr>
            <p:nvPr/>
          </p:nvCxnSpPr>
          <p:spPr>
            <a:xfrm flipV="1">
              <a:off x="6683373" y="5277732"/>
              <a:ext cx="3106741" cy="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802440" y="3137062"/>
              <a:ext cx="2657475" cy="1979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4. Sends a request Bot with Auth Token to Start a new Conversation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024687" y="3083002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5. Initiates a conversation and provides an ID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26125" y="5423475"/>
            <a:ext cx="3033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Validates the APP ID and </a:t>
            </a:r>
          </a:p>
          <a:p>
            <a:pPr algn="ctr"/>
            <a:r>
              <a:rPr lang="en-US" sz="1400" dirty="0"/>
              <a:t>APP key and Provides an Auth Token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027238" y="2852738"/>
            <a:ext cx="2697163" cy="908680"/>
            <a:chOff x="1627188" y="-557212"/>
            <a:chExt cx="3829803" cy="908680"/>
          </a:xfrm>
        </p:grpSpPr>
        <p:cxnSp>
          <p:nvCxnSpPr>
            <p:cNvPr id="34" name="Connector: Elbow 33"/>
            <p:cNvCxnSpPr>
              <a:stCxn id="5" idx="1"/>
              <a:endCxn id="4" idx="3"/>
            </p:cNvCxnSpPr>
            <p:nvPr/>
          </p:nvCxnSpPr>
          <p:spPr>
            <a:xfrm rot="10800000">
              <a:off x="1627188" y="-557212"/>
              <a:ext cx="3829803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050010" y="-387196"/>
              <a:ext cx="26574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6. Sends the Conversation ID to the web 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470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2975"/>
          </a:xfrm>
        </p:spPr>
        <p:txBody>
          <a:bodyPr anchor="t"/>
          <a:lstStyle/>
          <a:p>
            <a:pPr algn="r"/>
            <a:r>
              <a:rPr lang="en-US" dirty="0"/>
              <a:t>Bot Test process – Step 2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987" y="2343150"/>
            <a:ext cx="1619250" cy="103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VSTS Web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43150"/>
            <a:ext cx="2111373" cy="1038225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BOT Connector Service Endpoint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942514" y="2343150"/>
            <a:ext cx="1658936" cy="1038223"/>
          </a:xfrm>
          <a:prstGeom prst="rect">
            <a:avLst/>
          </a:prstGeom>
          <a:solidFill>
            <a:srgbClr val="0D9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223961" y="1226760"/>
            <a:ext cx="4562475" cy="1113216"/>
            <a:chOff x="1223961" y="931485"/>
            <a:chExt cx="4562475" cy="1113216"/>
          </a:xfrm>
        </p:grpSpPr>
        <p:cxnSp>
          <p:nvCxnSpPr>
            <p:cNvPr id="11" name="Connector: Elbow 10"/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3498849" y="-242887"/>
              <a:ext cx="12700" cy="4562475"/>
            </a:xfrm>
            <a:prstGeom prst="bentConnector3">
              <a:avLst>
                <a:gd name="adj1" fmla="val 4125000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76461" y="931485"/>
              <a:ext cx="26574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8. Sends the message to the conversation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35773" y="2054037"/>
            <a:ext cx="3106741" cy="798701"/>
            <a:chOff x="6683373" y="3137062"/>
            <a:chExt cx="3106741" cy="2140673"/>
          </a:xfrm>
        </p:grpSpPr>
        <p:cxnSp>
          <p:nvCxnSpPr>
            <p:cNvPr id="21" name="Connector: Elbow 20"/>
            <p:cNvCxnSpPr>
              <a:stCxn id="5" idx="3"/>
              <a:endCxn id="6" idx="1"/>
            </p:cNvCxnSpPr>
            <p:nvPr/>
          </p:nvCxnSpPr>
          <p:spPr>
            <a:xfrm flipV="1">
              <a:off x="6683373" y="5277732"/>
              <a:ext cx="3106741" cy="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802440" y="3137062"/>
              <a:ext cx="2657475" cy="1979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9. Submits the message to the BOT supported by the Conversation ID and Token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024687" y="3273502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11. Sends the Response (Async)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027238" y="2852738"/>
            <a:ext cx="2697163" cy="908680"/>
            <a:chOff x="1627188" y="-557212"/>
            <a:chExt cx="3829803" cy="908680"/>
          </a:xfrm>
        </p:grpSpPr>
        <p:cxnSp>
          <p:nvCxnSpPr>
            <p:cNvPr id="34" name="Connector: Elbow 33"/>
            <p:cNvCxnSpPr>
              <a:stCxn id="5" idx="1"/>
              <a:endCxn id="4" idx="3"/>
            </p:cNvCxnSpPr>
            <p:nvPr/>
          </p:nvCxnSpPr>
          <p:spPr>
            <a:xfrm rot="10800000">
              <a:off x="1627188" y="-557212"/>
              <a:ext cx="3829803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050010" y="-387196"/>
              <a:ext cx="26574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10. Sends the Outgoing message ID to the web test</a:t>
              </a:r>
            </a:p>
          </p:txBody>
        </p:sp>
      </p:grpSp>
      <p:sp>
        <p:nvSpPr>
          <p:cNvPr id="69" name="Flowchart: Magnetic Disk 68"/>
          <p:cNvSpPr/>
          <p:nvPr/>
        </p:nvSpPr>
        <p:spPr>
          <a:xfrm>
            <a:off x="495299" y="4795254"/>
            <a:ext cx="1438275" cy="1159478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Data (CSV)</a:t>
            </a:r>
          </a:p>
        </p:txBody>
      </p:sp>
      <p:cxnSp>
        <p:nvCxnSpPr>
          <p:cNvPr id="70" name="Connector: Elbow 69"/>
          <p:cNvCxnSpPr>
            <a:stCxn id="69" idx="1"/>
            <a:endCxn id="4" idx="2"/>
          </p:cNvCxnSpPr>
          <p:nvPr/>
        </p:nvCxnSpPr>
        <p:spPr>
          <a:xfrm rot="5400000" flipH="1" flipV="1">
            <a:off x="509084" y="4086727"/>
            <a:ext cx="1413880" cy="3175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23155" y="4134505"/>
            <a:ext cx="2322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7. Gets the test data from data store</a:t>
            </a:r>
          </a:p>
        </p:txBody>
      </p:sp>
      <p:cxnSp>
        <p:nvCxnSpPr>
          <p:cNvPr id="24" name="Connector: Elbow 23"/>
          <p:cNvCxnSpPr/>
          <p:nvPr/>
        </p:nvCxnSpPr>
        <p:spPr>
          <a:xfrm rot="10800000">
            <a:off x="6835773" y="3115704"/>
            <a:ext cx="3106742" cy="1353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prstDash val="lg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643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2975"/>
          </a:xfrm>
        </p:spPr>
        <p:txBody>
          <a:bodyPr anchor="t"/>
          <a:lstStyle/>
          <a:p>
            <a:pPr algn="r"/>
            <a:r>
              <a:rPr lang="en-US" dirty="0"/>
              <a:t>Bot Test process – Step 3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4812" y="2914650"/>
            <a:ext cx="1619250" cy="103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VSTS Web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8143875" y="2861304"/>
            <a:ext cx="2111373" cy="1142048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BOT Connector Service Endpoint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513011" y="1443692"/>
            <a:ext cx="6715125" cy="1470959"/>
            <a:chOff x="1246186" y="576917"/>
            <a:chExt cx="6715125" cy="1470959"/>
          </a:xfrm>
        </p:grpSpPr>
        <p:cxnSp>
          <p:nvCxnSpPr>
            <p:cNvPr id="11" name="Connector: Elbow 10"/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4577076" y="-1336360"/>
              <a:ext cx="53346" cy="6715125"/>
            </a:xfrm>
            <a:prstGeom prst="bentConnector3">
              <a:avLst>
                <a:gd name="adj1" fmla="val 1456990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05111" y="576917"/>
              <a:ext cx="3871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12. Listens to the Connector for any incoming messages to the conversation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22638" y="3432328"/>
            <a:ext cx="4849813" cy="605946"/>
            <a:chOff x="1667756" y="-549122"/>
            <a:chExt cx="6886432" cy="605946"/>
          </a:xfrm>
        </p:grpSpPr>
        <p:cxnSp>
          <p:nvCxnSpPr>
            <p:cNvPr id="34" name="Connector: Elbow 33"/>
            <p:cNvCxnSpPr>
              <a:stCxn id="5" idx="1"/>
              <a:endCxn id="4" idx="3"/>
            </p:cNvCxnSpPr>
            <p:nvPr/>
          </p:nvCxnSpPr>
          <p:spPr>
            <a:xfrm rot="10800000" flipV="1">
              <a:off x="1667756" y="-549122"/>
              <a:ext cx="6886432" cy="143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251908" y="-466396"/>
              <a:ext cx="36369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13. Sends the Response message to the web test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6217443" y="5157789"/>
            <a:ext cx="1658936" cy="103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Storage Services</a:t>
            </a:r>
          </a:p>
        </p:txBody>
      </p:sp>
      <p:grpSp>
        <p:nvGrpSpPr>
          <p:cNvPr id="25" name="Group 24"/>
          <p:cNvGrpSpPr/>
          <p:nvPr/>
        </p:nvGrpSpPr>
        <p:grpSpPr>
          <a:xfrm flipH="1">
            <a:off x="2484424" y="3952872"/>
            <a:ext cx="3761594" cy="1724027"/>
            <a:chOff x="-71689582" y="-557211"/>
            <a:chExt cx="86327489" cy="520119"/>
          </a:xfrm>
        </p:grpSpPr>
        <p:cxnSp>
          <p:nvCxnSpPr>
            <p:cNvPr id="26" name="Connector: Elbow 25"/>
            <p:cNvCxnSpPr>
              <a:stCxn id="4" idx="2"/>
              <a:endCxn id="23" idx="1"/>
            </p:cNvCxnSpPr>
            <p:nvPr/>
          </p:nvCxnSpPr>
          <p:spPr>
            <a:xfrm rot="5400000">
              <a:off x="-29113946" y="-43132847"/>
              <a:ext cx="520119" cy="85671392"/>
            </a:xfrm>
            <a:prstGeom prst="bentConnector2">
              <a:avLst/>
            </a:prstGeom>
            <a:ln w="254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-50446073" y="-208261"/>
              <a:ext cx="65083980" cy="157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14. Validates the Response and logs to Azure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251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4375"/>
          </a:xfrm>
        </p:spPr>
        <p:txBody>
          <a:bodyPr anchor="t"/>
          <a:lstStyle/>
          <a:p>
            <a:pPr algn="r"/>
            <a:r>
              <a:rPr lang="en-US" dirty="0"/>
              <a:t>Knowing VSTS Web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8" y="1562100"/>
            <a:ext cx="10018713" cy="4800600"/>
          </a:xfrm>
        </p:spPr>
        <p:txBody>
          <a:bodyPr>
            <a:noAutofit/>
          </a:bodyPr>
          <a:lstStyle/>
          <a:p>
            <a:r>
              <a:rPr lang="en-US" sz="1800" dirty="0"/>
              <a:t>Declarative and consists of a series of HTTP requests</a:t>
            </a:r>
          </a:p>
          <a:p>
            <a:r>
              <a:rPr lang="en-US" sz="1800" dirty="0"/>
              <a:t>Work at the protocol layer by issuing HTTP requests</a:t>
            </a:r>
          </a:p>
          <a:p>
            <a:r>
              <a:rPr lang="en-US" sz="1800" dirty="0"/>
              <a:t>Do not run JavaScript</a:t>
            </a:r>
          </a:p>
          <a:p>
            <a:r>
              <a:rPr lang="en-US" sz="1800" dirty="0"/>
              <a:t>Can simulate actions at runtime by using plug-ins, extraction rules, or coded Web tests</a:t>
            </a:r>
          </a:p>
          <a:p>
            <a:r>
              <a:rPr lang="en-US" sz="1800" dirty="0"/>
              <a:t>Used to test the functionality of Web applications</a:t>
            </a:r>
          </a:p>
          <a:p>
            <a:r>
              <a:rPr lang="en-US" sz="1800" dirty="0"/>
              <a:t>Can also be used to test BOTs as they are web based</a:t>
            </a:r>
          </a:p>
          <a:p>
            <a:r>
              <a:rPr lang="en-US" sz="1800" dirty="0"/>
              <a:t>Used both in performance tests and stress tests</a:t>
            </a:r>
          </a:p>
          <a:p>
            <a:r>
              <a:rPr lang="en-US" sz="1800" dirty="0"/>
              <a:t>Create by recording activities in a browser or by using the Web Test Editor manually</a:t>
            </a:r>
          </a:p>
          <a:p>
            <a:r>
              <a:rPr lang="en-US" sz="1800" dirty="0"/>
              <a:t>Create functional tests and data-driven tests</a:t>
            </a:r>
          </a:p>
          <a:p>
            <a:r>
              <a:rPr lang="en-US" sz="1800" dirty="0"/>
              <a:t>Create and run tests that can test the performance of your applications</a:t>
            </a:r>
          </a:p>
          <a:p>
            <a:r>
              <a:rPr lang="en-US" sz="1800" dirty="0"/>
              <a:t>Use .NET languages for test authoring, debugging, and test extensibility</a:t>
            </a:r>
          </a:p>
        </p:txBody>
      </p:sp>
    </p:spTree>
    <p:extLst>
      <p:ext uri="{BB962C8B-B14F-4D97-AF65-F5344CB8AC3E}">
        <p14:creationId xmlns:p14="http://schemas.microsoft.com/office/powerpoint/2010/main" val="175972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Load Testing feasibilities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perform load test on top of web test</a:t>
            </a:r>
          </a:p>
          <a:p>
            <a:r>
              <a:rPr lang="en-US" dirty="0"/>
              <a:t>Supports data and configuration driven testing</a:t>
            </a:r>
          </a:p>
          <a:p>
            <a:r>
              <a:rPr lang="en-US" dirty="0"/>
              <a:t>Supports custom extraction and validation</a:t>
            </a:r>
          </a:p>
          <a:p>
            <a:r>
              <a:rPr lang="en-US" dirty="0"/>
              <a:t>Custom metrics extraction supportability</a:t>
            </a:r>
          </a:p>
        </p:txBody>
      </p:sp>
    </p:spTree>
    <p:extLst>
      <p:ext uri="{BB962C8B-B14F-4D97-AF65-F5344CB8AC3E}">
        <p14:creationId xmlns:p14="http://schemas.microsoft.com/office/powerpoint/2010/main" val="491440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457</TotalTime>
  <Words>636</Words>
  <Application>Microsoft Office PowerPoint</Application>
  <PresentationFormat>Widescreen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Mesh</vt:lpstr>
      <vt:lpstr>BOT  Testing with VSTS</vt:lpstr>
      <vt:lpstr>Agenda</vt:lpstr>
      <vt:lpstr>BOT Testing basics</vt:lpstr>
      <vt:lpstr>Test strategy</vt:lpstr>
      <vt:lpstr>Bot Test process – Step 1</vt:lpstr>
      <vt:lpstr>Bot Test process – Step 2</vt:lpstr>
      <vt:lpstr>Bot Test process – Step 3</vt:lpstr>
      <vt:lpstr>Knowing VSTS Web tests</vt:lpstr>
      <vt:lpstr>Load Testing feasibilities</vt:lpstr>
      <vt:lpstr>Load testing Recommendations</vt:lpstr>
      <vt:lpstr>Test framework components</vt:lpstr>
      <vt:lpstr>Go 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 Testing with VSTS</dc:title>
  <dc:creator>Thirumurugan Srinivasan (THIRU)</dc:creator>
  <cp:lastModifiedBy>Thirumurugan Srinivasan (THIRU)</cp:lastModifiedBy>
  <cp:revision>21</cp:revision>
  <dcterms:created xsi:type="dcterms:W3CDTF">2017-05-09T02:28:20Z</dcterms:created>
  <dcterms:modified xsi:type="dcterms:W3CDTF">2017-07-10T06:35:04Z</dcterms:modified>
</cp:coreProperties>
</file>