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1"/>
  </p:notesMasterIdLst>
  <p:sldIdLst>
    <p:sldId id="256" r:id="rId2"/>
    <p:sldId id="257" r:id="rId3"/>
    <p:sldId id="259" r:id="rId4"/>
    <p:sldId id="267" r:id="rId5"/>
    <p:sldId id="261" r:id="rId6"/>
    <p:sldId id="300" r:id="rId7"/>
    <p:sldId id="295" r:id="rId8"/>
    <p:sldId id="296" r:id="rId9"/>
    <p:sldId id="297" r:id="rId10"/>
    <p:sldId id="298" r:id="rId11"/>
    <p:sldId id="299" r:id="rId12"/>
    <p:sldId id="301" r:id="rId13"/>
    <p:sldId id="264" r:id="rId14"/>
    <p:sldId id="303" r:id="rId15"/>
    <p:sldId id="304" r:id="rId16"/>
    <p:sldId id="305" r:id="rId17"/>
    <p:sldId id="306" r:id="rId18"/>
    <p:sldId id="302" r:id="rId19"/>
    <p:sldId id="260" r:id="rId20"/>
    <p:sldId id="262" r:id="rId21"/>
    <p:sldId id="263" r:id="rId22"/>
    <p:sldId id="265" r:id="rId23"/>
    <p:sldId id="266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9" r:id="rId45"/>
    <p:sldId id="290" r:id="rId46"/>
    <p:sldId id="291" r:id="rId47"/>
    <p:sldId id="292" r:id="rId48"/>
    <p:sldId id="293" r:id="rId49"/>
    <p:sldId id="294" r:id="rId5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Montserrat" pitchFamily="2" charset="77"/>
      <p:regular r:id="rId56"/>
      <p:bold r:id="rId57"/>
      <p:italic r:id="rId58"/>
      <p:boldItalic r:id="rId59"/>
    </p:embeddedFont>
    <p:embeddedFont>
      <p:font typeface="Ubuntu" panose="020B0504030602030204" pitchFamily="34" charset="0"/>
      <p:regular r:id="rId60"/>
      <p:bold r:id="rId61"/>
      <p:italic r:id="rId62"/>
      <p:boldItalic r:id="rId63"/>
    </p:embeddedFont>
    <p:embeddedFont>
      <p:font typeface="Ubuntu Light" panose="020B0304030602030204" pitchFamily="34" charset="0"/>
      <p:regular r:id="rId64"/>
      <p:bold r:id="rId65"/>
      <p:italic r:id="rId66"/>
      <p:boldItalic r:id="rId67"/>
    </p:embeddedFont>
    <p:embeddedFont>
      <p:font typeface="Work Sans Regular" pitchFamily="2" charset="77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4379CE-DF76-49EC-B630-198188EDF416}">
  <a:tblStyle styleId="{B84379CE-DF76-49EC-B630-198188EDF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0C1D61-F382-416E-A118-38419C8BC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2"/>
    <p:restoredTop sz="94717"/>
  </p:normalViewPr>
  <p:slideViewPr>
    <p:cSldViewPr snapToGrid="0" snapToObjects="1">
      <p:cViewPr varScale="1">
        <p:scale>
          <a:sx n="128" d="100"/>
          <a:sy n="12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970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8672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236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241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461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899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0989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311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1253edf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b1253edf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8a06234e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8a06234e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8a06234e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8a06234e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8a06234e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8a06234e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c8a06234e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c8a06234e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8a06234e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8a06234e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8a06234e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8a06234e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8a06234e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c8a06234e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8a06234e5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8a06234e5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8a06234e5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8a06234e5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939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867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30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220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enderphotos.vice.com/" TargetMode="External"/><Relationship Id="rId4" Type="http://schemas.openxmlformats.org/officeDocument/2006/relationships/hyperlink" Target="http://unsplash.com/&amp;utm_source=slidescarniva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.ubuntu.com/font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15411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Open Optical Network project presentation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A05D4-EABF-0D41-B824-AE3D4CA7E1B4}"/>
              </a:ext>
            </a:extLst>
          </p:cNvPr>
          <p:cNvSpPr txBox="1"/>
          <p:nvPr/>
        </p:nvSpPr>
        <p:spPr>
          <a:xfrm>
            <a:off x="6774512" y="4031312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T" dirty="0">
                <a:solidFill>
                  <a:schemeClr val="bg1"/>
                </a:solidFill>
              </a:rPr>
              <a:t>Renato Ambrosone </a:t>
            </a:r>
          </a:p>
          <a:p>
            <a:pPr algn="r"/>
            <a:r>
              <a:rPr lang="en-IT" dirty="0">
                <a:solidFill>
                  <a:schemeClr val="bg1"/>
                </a:solidFill>
              </a:rPr>
              <a:t>S279186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 err="1"/>
              <a:t>Network.js</a:t>
            </a:r>
            <a:r>
              <a:rPr lang="en" dirty="0"/>
              <a:t> – </a:t>
            </a:r>
            <a:r>
              <a:rPr lang="en-GB" dirty="0" err="1"/>
              <a:t>Weightpath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t-IT" sz="1800" dirty="0"/>
              <a:t>By </a:t>
            </a:r>
            <a:r>
              <a:rPr lang="it-IT" sz="1800" dirty="0" err="1"/>
              <a:t>definition</a:t>
            </a:r>
            <a:r>
              <a:rPr lang="it-IT" sz="1800" dirty="0"/>
              <a:t>, a </a:t>
            </a:r>
            <a:r>
              <a:rPr lang="it-IT" sz="1800" dirty="0" err="1"/>
              <a:t>digital</a:t>
            </a:r>
            <a:r>
              <a:rPr lang="it-IT" sz="1800" dirty="0"/>
              <a:t> twin of the network </a:t>
            </a:r>
            <a:r>
              <a:rPr lang="it-IT" sz="1800" dirty="0" err="1"/>
              <a:t>is</a:t>
            </a:r>
            <a:r>
              <a:rPr lang="it-IT" sz="1800" dirty="0"/>
              <a:t> a </a:t>
            </a:r>
            <a:r>
              <a:rPr lang="it-IT" sz="1800" dirty="0" err="1"/>
              <a:t>topology</a:t>
            </a:r>
            <a:r>
              <a:rPr lang="it-IT" sz="1800" dirty="0"/>
              <a:t> </a:t>
            </a:r>
            <a:r>
              <a:rPr lang="it-IT" sz="1800" dirty="0" err="1"/>
              <a:t>graph</a:t>
            </a:r>
            <a:r>
              <a:rPr lang="it-IT" sz="1800" dirty="0"/>
              <a:t> with </a:t>
            </a:r>
            <a:r>
              <a:rPr lang="it-IT" sz="1800" dirty="0" err="1"/>
              <a:t>weighted</a:t>
            </a:r>
            <a:r>
              <a:rPr lang="it-IT" sz="1800" dirty="0"/>
              <a:t> </a:t>
            </a:r>
            <a:r>
              <a:rPr lang="it-IT" sz="1800" dirty="0" err="1"/>
              <a:t>metrics</a:t>
            </a:r>
            <a:r>
              <a:rPr lang="it-IT" sz="1800" dirty="0"/>
              <a:t>. </a:t>
            </a:r>
            <a:br>
              <a:rPr lang="it-IT" sz="1800" dirty="0"/>
            </a:br>
            <a:r>
              <a:rPr lang="it-IT" sz="1800" dirty="0"/>
              <a:t>So, </a:t>
            </a:r>
            <a:r>
              <a:rPr lang="it-IT" sz="1800" dirty="0" err="1"/>
              <a:t>we</a:t>
            </a:r>
            <a:r>
              <a:rPr lang="it-IT" sz="1800" dirty="0"/>
              <a:t> can create a data </a:t>
            </a:r>
            <a:r>
              <a:rPr lang="it-IT" sz="1800" dirty="0" err="1"/>
              <a:t>struct</a:t>
            </a:r>
            <a:r>
              <a:rPr lang="it-IT" sz="1800" dirty="0"/>
              <a:t> </a:t>
            </a:r>
            <a:r>
              <a:rPr lang="it-IT" sz="1800" dirty="0" err="1"/>
              <a:t>which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in </a:t>
            </a:r>
            <a:r>
              <a:rPr lang="it-IT" sz="1800" dirty="0" err="1"/>
              <a:t>charge</a:t>
            </a:r>
            <a:r>
              <a:rPr lang="it-IT" sz="1800" dirty="0"/>
              <a:t> to </a:t>
            </a:r>
            <a:r>
              <a:rPr lang="it-IT" sz="1800" dirty="0" err="1"/>
              <a:t>keep</a:t>
            </a:r>
            <a:r>
              <a:rPr lang="it-IT" sz="1800" dirty="0"/>
              <a:t> </a:t>
            </a:r>
            <a:r>
              <a:rPr lang="it-IT" sz="1800" dirty="0" err="1"/>
              <a:t>those</a:t>
            </a:r>
            <a:r>
              <a:rPr lang="it-IT" sz="1800" dirty="0"/>
              <a:t> </a:t>
            </a:r>
            <a:r>
              <a:rPr lang="it-IT" sz="1800" dirty="0" err="1"/>
              <a:t>metrics</a:t>
            </a:r>
            <a:r>
              <a:rPr lang="it-IT" sz="1800" dirty="0"/>
              <a:t>: SNR and </a:t>
            </a:r>
            <a:r>
              <a:rPr lang="it-IT" sz="1800" dirty="0" err="1"/>
              <a:t>Latency</a:t>
            </a:r>
            <a:r>
              <a:rPr lang="it-IT" sz="1800" dirty="0"/>
              <a:t>.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D819A32-B68A-A445-BD46-0AB8B9B1D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70" y="2988704"/>
            <a:ext cx="6771260" cy="13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1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 err="1"/>
              <a:t>Network.js</a:t>
            </a:r>
            <a:r>
              <a:rPr lang="en" dirty="0"/>
              <a:t> – </a:t>
            </a:r>
            <a:r>
              <a:rPr lang="en-GB" dirty="0" err="1"/>
              <a:t>Weightpath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it-IT" sz="1800" dirty="0" err="1"/>
              <a:t>Fields</a:t>
            </a:r>
            <a:r>
              <a:rPr lang="it-IT" sz="1800" dirty="0"/>
              <a:t> are </a:t>
            </a:r>
            <a:r>
              <a:rPr lang="it-IT" sz="1800" dirty="0" err="1"/>
              <a:t>populated</a:t>
            </a:r>
            <a:r>
              <a:rPr lang="it-IT" sz="1800" dirty="0"/>
              <a:t> </a:t>
            </a:r>
            <a:r>
              <a:rPr lang="it-IT" sz="1800" dirty="0" err="1"/>
              <a:t>calling</a:t>
            </a:r>
            <a:r>
              <a:rPr lang="it-IT" sz="1800" dirty="0"/>
              <a:t> </a:t>
            </a:r>
            <a:r>
              <a:rPr lang="en-GB" sz="1800" i="1" dirty="0" err="1"/>
              <a:t>computeWeightedPaths</a:t>
            </a:r>
            <a:r>
              <a:rPr lang="en-GB" sz="1800" i="1" dirty="0"/>
              <a:t>() </a:t>
            </a:r>
            <a:r>
              <a:rPr lang="en-GB" sz="1800" dirty="0"/>
              <a:t>from </a:t>
            </a:r>
            <a:r>
              <a:rPr lang="en-GB" sz="1800" dirty="0" err="1"/>
              <a:t>main.js</a:t>
            </a:r>
            <a:r>
              <a:rPr lang="en-GB" sz="1800" dirty="0"/>
              <a:t> class.</a:t>
            </a:r>
          </a:p>
          <a:p>
            <a:pPr marL="76200" lvl="0" indent="0">
              <a:buNone/>
            </a:pPr>
            <a:r>
              <a:rPr lang="en-GB" sz="1800" dirty="0"/>
              <a:t>This function for each path present inside the frame, calls “probe()” passing a Signal Information instance.</a:t>
            </a:r>
          </a:p>
          <a:p>
            <a:pPr marL="76200" lvl="0" indent="0">
              <a:buNone/>
            </a:pPr>
            <a:r>
              <a:rPr lang="en-GB" sz="1800" dirty="0"/>
              <a:t>The difference between probe and propagate, is that probe is used just to </a:t>
            </a:r>
            <a:r>
              <a:rPr lang="en-GB" sz="1800" dirty="0" err="1"/>
              <a:t>retrive</a:t>
            </a:r>
            <a:r>
              <a:rPr lang="en-GB" sz="1800" dirty="0"/>
              <a:t> the metrics from the channel, so, this fun will not change the </a:t>
            </a:r>
            <a:r>
              <a:rPr lang="en-GB" sz="1800"/>
              <a:t>switching matrix. </a:t>
            </a:r>
            <a:endParaRPr lang="it-IT" sz="1800" i="1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809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 err="1"/>
              <a:t>Network.js</a:t>
            </a:r>
            <a:r>
              <a:rPr lang="en" dirty="0"/>
              <a:t> – </a:t>
            </a:r>
            <a:r>
              <a:rPr lang="en-GB" dirty="0"/>
              <a:t>Switching matrix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GB" sz="1800" dirty="0"/>
              <a:t>Switching matrix for the single node are provided by the json in the network topology. These are copied in as single </a:t>
            </a:r>
            <a:r>
              <a:rPr lang="en-GB" sz="1800" dirty="0" err="1"/>
              <a:t>dict</a:t>
            </a:r>
            <a:r>
              <a:rPr lang="en-GB" sz="1800" dirty="0"/>
              <a:t> in network class</a:t>
            </a:r>
            <a:endParaRPr lang="it-IT" sz="1800" i="1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94D5A28-143E-EE46-9E79-FAB4BD1EA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367" y="2456336"/>
            <a:ext cx="4697266" cy="8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 err="1"/>
              <a:t>Network.js</a:t>
            </a:r>
            <a:r>
              <a:rPr lang="en" dirty="0"/>
              <a:t> – </a:t>
            </a:r>
            <a:r>
              <a:rPr lang="en-GB" dirty="0"/>
              <a:t>Methods</a:t>
            </a:r>
            <a:endParaRPr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914561" y="1415675"/>
            <a:ext cx="7764139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it-IT" dirty="0"/>
              <a:t>Some of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called</a:t>
            </a:r>
            <a:r>
              <a:rPr lang="it-IT" dirty="0"/>
              <a:t> from the </a:t>
            </a:r>
            <a:r>
              <a:rPr lang="it-IT" dirty="0" err="1"/>
              <a:t>main.py</a:t>
            </a:r>
            <a:r>
              <a:rPr lang="it-IT" dirty="0"/>
              <a:t>, </a:t>
            </a:r>
            <a:r>
              <a:rPr lang="it-IT" dirty="0" err="1"/>
              <a:t>others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internal</a:t>
            </a:r>
            <a:r>
              <a:rPr lang="it-IT" dirty="0"/>
              <a:t> to computer the best </a:t>
            </a:r>
            <a:r>
              <a:rPr lang="it-IT" dirty="0" err="1"/>
              <a:t>path</a:t>
            </a:r>
            <a:r>
              <a:rPr lang="it-IT" dirty="0"/>
              <a:t>, propagate </a:t>
            </a:r>
            <a:r>
              <a:rPr lang="it-IT" dirty="0" err="1"/>
              <a:t>lightpath</a:t>
            </a:r>
            <a:r>
              <a:rPr lang="it-IT" dirty="0"/>
              <a:t> and </a:t>
            </a:r>
            <a:r>
              <a:rPr lang="it-IT" dirty="0" err="1"/>
              <a:t>keep</a:t>
            </a:r>
            <a:r>
              <a:rPr lang="it-IT" dirty="0"/>
              <a:t> the data </a:t>
            </a:r>
            <a:r>
              <a:rPr lang="it-IT" dirty="0" err="1"/>
              <a:t>struct</a:t>
            </a:r>
            <a:r>
              <a:rPr lang="it-IT" dirty="0"/>
              <a:t> </a:t>
            </a:r>
            <a:r>
              <a:rPr lang="it-IT" dirty="0" err="1"/>
              <a:t>updated</a:t>
            </a:r>
            <a:r>
              <a:rPr lang="it-IT" dirty="0"/>
              <a:t>.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7A66-0534-754A-901A-185FA9029D6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87946" y="6047310"/>
            <a:ext cx="2268600" cy="2788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75B4E-F448-C44F-B5E7-E82D0BEC059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079100" y="6226215"/>
            <a:ext cx="2268600" cy="27882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63693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 err="1"/>
              <a:t>Network.js</a:t>
            </a:r>
            <a:r>
              <a:rPr lang="en" dirty="0"/>
              <a:t> – </a:t>
            </a:r>
            <a:r>
              <a:rPr lang="en-GB" sz="2400" dirty="0" err="1"/>
              <a:t>createAndManageConnections</a:t>
            </a:r>
            <a:r>
              <a:rPr lang="en-GB" sz="2400" dirty="0"/>
              <a:t>()</a:t>
            </a:r>
            <a:endParaRPr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914561" y="1415675"/>
            <a:ext cx="7764139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by the </a:t>
            </a:r>
            <a:r>
              <a:rPr lang="it-IT" dirty="0" err="1"/>
              <a:t>main.py</a:t>
            </a:r>
            <a:r>
              <a:rPr lang="it-IT" dirty="0"/>
              <a:t> and </a:t>
            </a:r>
            <a:r>
              <a:rPr lang="it-IT" dirty="0" err="1"/>
              <a:t>receives</a:t>
            </a:r>
            <a:r>
              <a:rPr lang="it-IT" dirty="0"/>
              <a:t> a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and a </a:t>
            </a:r>
            <a:r>
              <a:rPr lang="it-IT" dirty="0" err="1"/>
              <a:t>label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be «</a:t>
            </a:r>
            <a:r>
              <a:rPr lang="it-IT" dirty="0" err="1"/>
              <a:t>snr</a:t>
            </a:r>
            <a:r>
              <a:rPr lang="it-IT" dirty="0"/>
              <a:t>» o «</a:t>
            </a:r>
            <a:r>
              <a:rPr lang="it-IT" dirty="0" err="1"/>
              <a:t>latency</a:t>
            </a:r>
            <a:r>
              <a:rPr lang="it-IT" dirty="0"/>
              <a:t>»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choose</a:t>
            </a:r>
            <a:r>
              <a:rPr lang="it-IT" dirty="0"/>
              <a:t> the best </a:t>
            </a:r>
            <a:r>
              <a:rPr lang="it-IT" dirty="0" err="1"/>
              <a:t>path</a:t>
            </a:r>
            <a:r>
              <a:rPr lang="it-IT" dirty="0"/>
              <a:t>.</a:t>
            </a:r>
          </a:p>
          <a:p>
            <a:pPr marL="0" lv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tries</a:t>
            </a:r>
            <a:r>
              <a:rPr lang="it-IT" dirty="0"/>
              <a:t> to allocate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connections</a:t>
            </a:r>
            <a:r>
              <a:rPr lang="it-IT" dirty="0"/>
              <a:t> </a:t>
            </a:r>
            <a:r>
              <a:rPr lang="it-IT" dirty="0" err="1"/>
              <a:t>reading</a:t>
            </a:r>
            <a:r>
              <a:rPr lang="it-IT" dirty="0"/>
              <a:t> the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and </a:t>
            </a:r>
            <a:r>
              <a:rPr lang="it-IT" dirty="0" err="1"/>
              <a:t>calling</a:t>
            </a:r>
            <a:r>
              <a:rPr lang="it-IT" dirty="0"/>
              <a:t> </a:t>
            </a:r>
            <a:r>
              <a:rPr lang="en-GB" i="1" dirty="0">
                <a:highlight>
                  <a:srgbClr val="000080"/>
                </a:highlight>
              </a:rPr>
              <a:t>stream() </a:t>
            </a:r>
            <a:r>
              <a:rPr lang="en-GB" dirty="0"/>
              <a:t>methods.</a:t>
            </a:r>
          </a:p>
          <a:p>
            <a:pPr marL="0" lvl="0" indent="0">
              <a:buNone/>
            </a:pPr>
            <a:r>
              <a:rPr lang="en-GB" dirty="0"/>
              <a:t>After that all the connections have been created (or the network is considered saturated), all the </a:t>
            </a:r>
            <a:r>
              <a:rPr lang="en-GB" dirty="0" err="1"/>
              <a:t>metrixs</a:t>
            </a:r>
            <a:r>
              <a:rPr lang="en-GB" dirty="0"/>
              <a:t> are collected, connections are deallocated and </a:t>
            </a:r>
            <a:r>
              <a:rPr lang="en-GB" dirty="0" err="1"/>
              <a:t>metrixs</a:t>
            </a:r>
            <a:r>
              <a:rPr lang="en-GB" dirty="0"/>
              <a:t> are returned.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7A66-0534-754A-901A-185FA9029D6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87946" y="6047310"/>
            <a:ext cx="2268600" cy="2788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75B4E-F448-C44F-B5E7-E82D0BEC059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079100" y="6226215"/>
            <a:ext cx="2268600" cy="2788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3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 err="1"/>
              <a:t>Network.js</a:t>
            </a:r>
            <a:r>
              <a:rPr lang="en" dirty="0"/>
              <a:t> – </a:t>
            </a:r>
            <a:r>
              <a:rPr lang="en-GB" dirty="0"/>
              <a:t>stream()</a:t>
            </a:r>
            <a:endParaRPr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914561" y="1415674"/>
            <a:ext cx="7764139" cy="33072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receives</a:t>
            </a:r>
            <a:r>
              <a:rPr lang="it-IT" dirty="0"/>
              <a:t> a connection and a </a:t>
            </a:r>
            <a:r>
              <a:rPr lang="it-IT" dirty="0" err="1"/>
              <a:t>label</a:t>
            </a:r>
            <a:r>
              <a:rPr lang="it-IT" dirty="0"/>
              <a:t>:</a:t>
            </a:r>
          </a:p>
          <a:p>
            <a:pPr marL="342900" lvl="0">
              <a:buAutoNum type="arabicPeriod"/>
            </a:pPr>
            <a:r>
              <a:rPr lang="it-IT" dirty="0" err="1"/>
              <a:t>Looks</a:t>
            </a:r>
            <a:r>
              <a:rPr lang="it-IT" dirty="0"/>
              <a:t> for best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label</a:t>
            </a:r>
            <a:r>
              <a:rPr lang="it-IT" dirty="0"/>
              <a:t>, and </a:t>
            </a:r>
            <a:r>
              <a:rPr lang="it-IT" dirty="0" err="1"/>
              <a:t>select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and </a:t>
            </a:r>
            <a:r>
              <a:rPr lang="it-IT" dirty="0" err="1"/>
              <a:t>channels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no free </a:t>
            </a:r>
            <a:r>
              <a:rPr lang="it-IT" dirty="0" err="1"/>
              <a:t>channel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, -1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returned</a:t>
            </a:r>
            <a:endParaRPr lang="it-IT" dirty="0"/>
          </a:p>
          <a:p>
            <a:pPr marL="342900" lvl="0">
              <a:buAutoNum type="arabicPeriod"/>
            </a:pPr>
            <a:r>
              <a:rPr lang="it-IT" dirty="0" err="1">
                <a:highlight>
                  <a:srgbClr val="000080"/>
                </a:highlight>
              </a:rPr>
              <a:t>Calls</a:t>
            </a:r>
            <a:r>
              <a:rPr lang="it-IT" dirty="0">
                <a:highlight>
                  <a:srgbClr val="000080"/>
                </a:highlight>
              </a:rPr>
              <a:t> </a:t>
            </a:r>
            <a:r>
              <a:rPr lang="en-GB" dirty="0" err="1">
                <a:highlight>
                  <a:srgbClr val="000080"/>
                </a:highlight>
              </a:rPr>
              <a:t>calculate_bit_rate</a:t>
            </a:r>
            <a:r>
              <a:rPr lang="en-GB" dirty="0">
                <a:highlight>
                  <a:srgbClr val="000080"/>
                </a:highlight>
              </a:rPr>
              <a:t>() </a:t>
            </a:r>
            <a:r>
              <a:rPr lang="en-GB" dirty="0"/>
              <a:t>passing </a:t>
            </a:r>
            <a:r>
              <a:rPr lang="en-GB" dirty="0" err="1"/>
              <a:t>lightpath</a:t>
            </a:r>
            <a:r>
              <a:rPr lang="en-GB" dirty="0"/>
              <a:t> and transceiver type. If the path supports the minimum bitrate, bitrate and GSNR are saved, otherwise returns 0.</a:t>
            </a:r>
          </a:p>
          <a:p>
            <a:pPr marL="342900" lvl="0">
              <a:buAutoNum type="arabicPeriod"/>
            </a:pPr>
            <a:r>
              <a:rPr lang="en-GB" dirty="0"/>
              <a:t>Calls </a:t>
            </a:r>
            <a:r>
              <a:rPr lang="en-GB" dirty="0">
                <a:highlight>
                  <a:srgbClr val="000080"/>
                </a:highlight>
              </a:rPr>
              <a:t>propagate()</a:t>
            </a:r>
            <a:r>
              <a:rPr lang="en-GB" dirty="0"/>
              <a:t>, passing signal, path and bitrate. At the end, bit rate and GSNR are returned.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7A66-0534-754A-901A-185FA9029D6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87946" y="6047310"/>
            <a:ext cx="2268600" cy="2788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75B4E-F448-C44F-B5E7-E82D0BEC059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079100" y="6226215"/>
            <a:ext cx="2268600" cy="2788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2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 err="1"/>
              <a:t>Network.js</a:t>
            </a:r>
            <a:r>
              <a:rPr lang="en" dirty="0"/>
              <a:t> – </a:t>
            </a:r>
            <a:r>
              <a:rPr lang="en-GB" dirty="0"/>
              <a:t>propagate()</a:t>
            </a:r>
            <a:endParaRPr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914561" y="1415674"/>
            <a:ext cx="7764139" cy="33072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work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il to call propagate </a:t>
            </a:r>
            <a:r>
              <a:rPr lang="it-IT" dirty="0" err="1"/>
              <a:t>method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in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. </a:t>
            </a:r>
          </a:p>
          <a:p>
            <a:pPr marL="0" lvl="0" indent="0">
              <a:buNone/>
            </a:pP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work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set the </a:t>
            </a:r>
            <a:r>
              <a:rPr lang="it-IT" dirty="0" err="1"/>
              <a:t>channel</a:t>
            </a:r>
            <a:r>
              <a:rPr lang="it-IT" dirty="0"/>
              <a:t> on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busy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updating</a:t>
            </a:r>
            <a:r>
              <a:rPr lang="it-IT" dirty="0"/>
              <a:t> the </a:t>
            </a:r>
            <a:r>
              <a:rPr lang="it-IT" dirty="0" err="1"/>
              <a:t>switching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setting</a:t>
            </a:r>
            <a:r>
              <a:rPr lang="it-IT" dirty="0"/>
              <a:t> 0 and on the </a:t>
            </a:r>
            <a:r>
              <a:rPr lang="it-IT" dirty="0" err="1"/>
              <a:t>channel</a:t>
            </a:r>
            <a:r>
              <a:rPr lang="it-IT" dirty="0"/>
              <a:t> and on the the </a:t>
            </a:r>
            <a:r>
              <a:rPr lang="en-GB" dirty="0"/>
              <a:t>adjacent two.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7A66-0534-754A-901A-185FA9029D6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87946" y="6047310"/>
            <a:ext cx="2268600" cy="2788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75B4E-F448-C44F-B5E7-E82D0BEC059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079100" y="6226215"/>
            <a:ext cx="2268600" cy="2788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90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cxnSp>
        <p:nvCxnSpPr>
          <p:cNvPr id="148" name="Google Shape;148;p23"/>
          <p:cNvCxnSpPr>
            <a:cxnSpLocks/>
          </p:cNvCxnSpPr>
          <p:nvPr/>
        </p:nvCxnSpPr>
        <p:spPr>
          <a:xfrm rot="5400000">
            <a:off x="3496641" y="2260688"/>
            <a:ext cx="1092462" cy="10405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1" name="Google Shape;151;p23"/>
          <p:cNvCxnSpPr>
            <a:cxnSpLocks/>
            <a:stCxn id="152" idx="0"/>
          </p:cNvCxnSpPr>
          <p:nvPr/>
        </p:nvCxnSpPr>
        <p:spPr>
          <a:xfrm rot="5400000" flipH="1" flipV="1">
            <a:off x="2890001" y="1638903"/>
            <a:ext cx="531086" cy="2815196"/>
          </a:xfrm>
          <a:prstGeom prst="bentConnector2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5" name="Google Shape;155;p23"/>
          <p:cNvCxnSpPr>
            <a:cxnSpLocks/>
            <a:endCxn id="154" idx="2"/>
          </p:cNvCxnSpPr>
          <p:nvPr/>
        </p:nvCxnSpPr>
        <p:spPr>
          <a:xfrm rot="16200000" flipV="1">
            <a:off x="7204260" y="3960100"/>
            <a:ext cx="327700" cy="25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7" name="Google Shape;157;p23"/>
          <p:cNvCxnSpPr>
            <a:cxnSpLocks/>
          </p:cNvCxnSpPr>
          <p:nvPr/>
        </p:nvCxnSpPr>
        <p:spPr>
          <a:xfrm rot="16200000" flipV="1">
            <a:off x="4414699" y="1843180"/>
            <a:ext cx="296888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46" name="Google Shape;146;p23"/>
          <p:cNvSpPr txBox="1"/>
          <p:nvPr/>
        </p:nvSpPr>
        <p:spPr>
          <a:xfrm>
            <a:off x="3744600" y="1250217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Main.py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744600" y="1843181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Network.py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539455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SignalInformation.py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802856" y="3275936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Connection.py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686346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Line.py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20546" y="3312044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highlight>
                  <a:srgbClr val="000080"/>
                </a:highlight>
                <a:latin typeface="Ubuntu Light"/>
                <a:ea typeface="Ubuntu Light"/>
                <a:cs typeface="Ubuntu Light"/>
                <a:sym typeface="Ubuntu Light"/>
              </a:rPr>
              <a:t>Node.py</a:t>
            </a:r>
            <a:endParaRPr sz="1200" dirty="0">
              <a:solidFill>
                <a:schemeClr val="lt1"/>
              </a:solidFill>
              <a:highlight>
                <a:srgbClr val="000080"/>
              </a:highlight>
              <a:latin typeface="Ubuntu Light"/>
              <a:ea typeface="Ubuntu Light"/>
              <a:cs typeface="Ubuntu Light"/>
              <a:sym typeface="Ubuntu Light"/>
            </a:endParaRPr>
          </a:p>
        </p:txBody>
      </p:sp>
      <p:cxnSp>
        <p:nvCxnSpPr>
          <p:cNvPr id="28" name="Google Shape;148;p23">
            <a:extLst>
              <a:ext uri="{FF2B5EF4-FFF2-40B4-BE49-F238E27FC236}">
                <a16:creationId xmlns:a16="http://schemas.microsoft.com/office/drawing/2014/main" id="{7FCCBCD5-3A29-AE45-AE64-77B783EFE9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0469" y="2258580"/>
            <a:ext cx="1092460" cy="10493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43" name="Google Shape;151;p23">
            <a:extLst>
              <a:ext uri="{FF2B5EF4-FFF2-40B4-BE49-F238E27FC236}">
                <a16:creationId xmlns:a16="http://schemas.microsoft.com/office/drawing/2014/main" id="{A02BBA3D-4CD2-B34F-8B6E-F20E501CBC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9065" y="1383530"/>
            <a:ext cx="900724" cy="27948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2" name="Google Shape;154;p23">
            <a:extLst>
              <a:ext uri="{FF2B5EF4-FFF2-40B4-BE49-F238E27FC236}">
                <a16:creationId xmlns:a16="http://schemas.microsoft.com/office/drawing/2014/main" id="{684D03AF-6C19-E24B-B157-C3CCDF02E6BE}"/>
              </a:ext>
            </a:extLst>
          </p:cNvPr>
          <p:cNvSpPr txBox="1"/>
          <p:nvPr/>
        </p:nvSpPr>
        <p:spPr>
          <a:xfrm>
            <a:off x="6519548" y="4048298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LightPath.py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4DE097-EEA9-5B49-86B1-7F79334D8427}"/>
              </a:ext>
            </a:extLst>
          </p:cNvPr>
          <p:cNvSpPr/>
          <p:nvPr/>
        </p:nvSpPr>
        <p:spPr>
          <a:xfrm>
            <a:off x="920545" y="3224498"/>
            <a:ext cx="1654800" cy="79473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175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GB" dirty="0" err="1"/>
              <a:t>createAndManageConnections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3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004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 of the project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9334942" y="-356592"/>
            <a:ext cx="747312" cy="7131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930574" y="1415675"/>
            <a:ext cx="7529613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t-IT" sz="1400" b="1" dirty="0"/>
              <a:t>SIMULATE A NETWORK WITH TRANSPARENT LIGHTPATH ALLOCATION:</a:t>
            </a:r>
            <a:br>
              <a:rPr lang="it-IT" sz="1400" b="1" dirty="0"/>
            </a:br>
            <a:r>
              <a:rPr lang="it-IT" sz="1200" b="1" dirty="0"/>
              <a:t>Inside the code, </a:t>
            </a:r>
            <a:r>
              <a:rPr lang="it-IT" sz="1200" b="1" dirty="0" err="1"/>
              <a:t>we</a:t>
            </a:r>
            <a:r>
              <a:rPr lang="it-IT" sz="1200" b="1" dirty="0"/>
              <a:t> </a:t>
            </a:r>
            <a:r>
              <a:rPr lang="it-IT" sz="1200" b="1" dirty="0" err="1"/>
              <a:t>receive</a:t>
            </a:r>
            <a:r>
              <a:rPr lang="it-IT" sz="1200" b="1" dirty="0"/>
              <a:t> </a:t>
            </a:r>
            <a:r>
              <a:rPr lang="it-IT" sz="1200" b="1" dirty="0" err="1"/>
              <a:t>as</a:t>
            </a:r>
            <a:r>
              <a:rPr lang="it-IT" sz="1200" b="1" dirty="0"/>
              <a:t> input a network </a:t>
            </a:r>
            <a:r>
              <a:rPr lang="it-IT" sz="1200" b="1" dirty="0" err="1"/>
              <a:t>topology</a:t>
            </a:r>
            <a:r>
              <a:rPr lang="it-IT" sz="1200" b="1" dirty="0"/>
              <a:t> </a:t>
            </a:r>
            <a:r>
              <a:rPr lang="it-IT" sz="1200" b="1" dirty="0" err="1"/>
              <a:t>description</a:t>
            </a:r>
            <a:r>
              <a:rPr lang="it-IT" sz="1200" b="1" dirty="0"/>
              <a:t> and a </a:t>
            </a:r>
            <a:r>
              <a:rPr lang="it-IT" sz="1200" b="1" dirty="0" err="1"/>
              <a:t>traffic</a:t>
            </a:r>
            <a:r>
              <a:rPr lang="it-IT" sz="1200" b="1" dirty="0"/>
              <a:t> </a:t>
            </a:r>
            <a:r>
              <a:rPr lang="it-IT" sz="1200" b="1" dirty="0" err="1"/>
              <a:t>matrix</a:t>
            </a:r>
            <a:r>
              <a:rPr lang="it-IT" sz="1200" b="1" dirty="0"/>
              <a:t> (</a:t>
            </a:r>
            <a:r>
              <a:rPr lang="it-IT" sz="1200" b="1" dirty="0" err="1"/>
              <a:t>explained</a:t>
            </a:r>
            <a:r>
              <a:rPr lang="it-IT" sz="1200" b="1" dirty="0"/>
              <a:t> </a:t>
            </a:r>
            <a:r>
              <a:rPr lang="it-IT" sz="1200" b="1" dirty="0" err="1"/>
              <a:t>later</a:t>
            </a:r>
            <a:r>
              <a:rPr lang="it-IT" sz="1200" b="1" dirty="0"/>
              <a:t>): </a:t>
            </a:r>
            <a:r>
              <a:rPr lang="it-IT" sz="1200" b="1" dirty="0" err="1"/>
              <a:t>through</a:t>
            </a:r>
            <a:r>
              <a:rPr lang="it-IT" sz="1200" b="1" dirty="0"/>
              <a:t> a </a:t>
            </a:r>
            <a:r>
              <a:rPr lang="it-IT" sz="1200" b="1" dirty="0" err="1"/>
              <a:t>montacarlo</a:t>
            </a:r>
            <a:r>
              <a:rPr lang="it-IT" sz="1200" b="1" dirty="0"/>
              <a:t> </a:t>
            </a:r>
            <a:r>
              <a:rPr lang="it-IT" sz="1200" b="1" dirty="0" err="1"/>
              <a:t>analysis</a:t>
            </a:r>
            <a:r>
              <a:rPr lang="it-IT" sz="1200" b="1" dirty="0"/>
              <a:t> </a:t>
            </a:r>
            <a:r>
              <a:rPr lang="it-IT" sz="1200" b="1" dirty="0" err="1"/>
              <a:t>we</a:t>
            </a:r>
            <a:r>
              <a:rPr lang="it-IT" sz="1200" b="1" dirty="0"/>
              <a:t> </a:t>
            </a:r>
            <a:r>
              <a:rPr lang="it-IT" sz="1200" b="1" dirty="0" err="1"/>
              <a:t>want</a:t>
            </a:r>
            <a:r>
              <a:rPr lang="it-IT" sz="1200" b="1" dirty="0"/>
              <a:t> to estimate the </a:t>
            </a:r>
            <a:r>
              <a:rPr lang="it-IT" sz="1200" b="1" dirty="0" err="1"/>
              <a:t>main</a:t>
            </a:r>
            <a:r>
              <a:rPr lang="it-IT" sz="1200" b="1" dirty="0"/>
              <a:t> </a:t>
            </a:r>
            <a:r>
              <a:rPr lang="it-IT" sz="1200" b="1" dirty="0" err="1"/>
              <a:t>metrics</a:t>
            </a:r>
            <a:r>
              <a:rPr lang="it-IT" sz="1200" b="1" dirty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it-IT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 dirty="0"/>
              <a:t>SHOW THE POTENTIAL OF DIGITAL TWIN</a:t>
            </a:r>
            <a:br>
              <a:rPr lang="it-IT" sz="1400" b="1" dirty="0"/>
            </a:br>
            <a:r>
              <a:rPr lang="it-IT" sz="1100" dirty="0"/>
              <a:t>The software </a:t>
            </a:r>
            <a:r>
              <a:rPr lang="it-IT" sz="1100" dirty="0" err="1"/>
              <a:t>is</a:t>
            </a:r>
            <a:r>
              <a:rPr lang="it-IT" sz="1100" dirty="0"/>
              <a:t> </a:t>
            </a:r>
            <a:r>
              <a:rPr lang="it-IT" sz="1100" dirty="0" err="1"/>
              <a:t>coded</a:t>
            </a:r>
            <a:r>
              <a:rPr lang="it-IT" sz="1100" dirty="0"/>
              <a:t> the full emulate the </a:t>
            </a:r>
            <a:r>
              <a:rPr lang="en-GB" sz="1100" dirty="0" err="1"/>
              <a:t>behavior</a:t>
            </a:r>
            <a:r>
              <a:rPr lang="en-GB" sz="1100" dirty="0"/>
              <a:t> of an optical network</a:t>
            </a:r>
            <a:r>
              <a:rPr lang="it-IT" sz="1100" dirty="0"/>
              <a:t> </a:t>
            </a:r>
            <a:r>
              <a:rPr lang="it-IT" sz="1100" dirty="0" err="1"/>
              <a:t>including</a:t>
            </a:r>
            <a:r>
              <a:rPr lang="it-IT" sz="1100" dirty="0"/>
              <a:t> ROADM, Links, </a:t>
            </a:r>
            <a:r>
              <a:rPr lang="it-IT" sz="1100" dirty="0" err="1"/>
              <a:t>Amplifiers</a:t>
            </a:r>
            <a:r>
              <a:rPr lang="it-IT" sz="1100" dirty="0"/>
              <a:t>, </a:t>
            </a:r>
            <a:r>
              <a:rPr lang="it-IT" sz="1100" dirty="0" err="1"/>
              <a:t>Transceivers</a:t>
            </a:r>
            <a:r>
              <a:rPr lang="it-IT" sz="1100" dirty="0"/>
              <a:t>, Links, </a:t>
            </a:r>
            <a:r>
              <a:rPr lang="it-IT" sz="1100" dirty="0" err="1"/>
              <a:t>Signal</a:t>
            </a:r>
            <a:r>
              <a:rPr lang="it-IT" sz="1100" dirty="0"/>
              <a:t> …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855300" y="5547869"/>
            <a:ext cx="74334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 idx="4294967295"/>
          </p:nvPr>
        </p:nvSpPr>
        <p:spPr>
          <a:xfrm>
            <a:off x="4626525" y="882425"/>
            <a:ext cx="3586800" cy="158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294967295"/>
          </p:nvPr>
        </p:nvSpPr>
        <p:spPr>
          <a:xfrm>
            <a:off x="4626525" y="2538774"/>
            <a:ext cx="3586800" cy="166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665634" y="2770968"/>
            <a:ext cx="370763" cy="354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8"/>
          <p:cNvGrpSpPr/>
          <p:nvPr/>
        </p:nvGrpSpPr>
        <p:grpSpPr>
          <a:xfrm>
            <a:off x="2056830" y="763145"/>
            <a:ext cx="1588372" cy="1588796"/>
            <a:chOff x="6654650" y="3665275"/>
            <a:chExt cx="409100" cy="409125"/>
          </a:xfrm>
        </p:grpSpPr>
        <p:sp>
          <p:nvSpPr>
            <p:cNvPr id="96" name="Google Shape;96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8"/>
          <p:cNvGrpSpPr/>
          <p:nvPr/>
        </p:nvGrpSpPr>
        <p:grpSpPr>
          <a:xfrm rot="290">
            <a:off x="868449" y="2771014"/>
            <a:ext cx="1049424" cy="1049483"/>
            <a:chOff x="570875" y="4322250"/>
            <a:chExt cx="443300" cy="443325"/>
          </a:xfrm>
        </p:grpSpPr>
        <p:sp>
          <p:nvSpPr>
            <p:cNvPr id="99" name="Google Shape;99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8"/>
          <p:cNvSpPr/>
          <p:nvPr/>
        </p:nvSpPr>
        <p:spPr>
          <a:xfrm rot="2466663">
            <a:off x="480742" y="433732"/>
            <a:ext cx="515110" cy="49184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 rot="-1609291">
            <a:off x="990504" y="1768443"/>
            <a:ext cx="370702" cy="3539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 rot="2926243">
            <a:off x="3718349" y="1461750"/>
            <a:ext cx="277628" cy="2650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 rot="-1609496">
            <a:off x="1766293" y="751924"/>
            <a:ext cx="250098" cy="2388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930600" y="886025"/>
            <a:ext cx="3520800" cy="36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930600" y="1935334"/>
            <a:ext cx="3520800" cy="18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l="16627" r="16621"/>
          <a:stretch/>
        </p:blipFill>
        <p:spPr>
          <a:xfrm>
            <a:off x="4949250" y="939700"/>
            <a:ext cx="3264150" cy="32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 idx="4294967295"/>
          </p:nvPr>
        </p:nvSpPr>
        <p:spPr>
          <a:xfrm>
            <a:off x="464475" y="369051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930600" y="1555681"/>
          <a:ext cx="7282800" cy="2648200"/>
        </p:xfrm>
        <a:graphic>
          <a:graphicData uri="http://schemas.openxmlformats.org/drawingml/2006/table">
            <a:tbl>
              <a:tblPr>
                <a:noFill/>
                <a:tableStyleId>{B84379CE-DF76-49EC-B630-198188EDF416}</a:tableStyleId>
              </a:tblPr>
              <a:tblGrid>
                <a:gridCol w="18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B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C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Yellow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20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Blue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30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15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Orange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24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16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1159200" y="932975"/>
            <a:ext cx="7283053" cy="3469486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465300" y="421575"/>
            <a:ext cx="27330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2435925" y="1781250"/>
            <a:ext cx="666000" cy="1803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our office</a:t>
            </a:r>
            <a:endParaRPr sz="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174" name="Google Shape;174;p25"/>
          <p:cNvSpPr/>
          <p:nvPr/>
        </p:nvSpPr>
        <p:spPr>
          <a:xfrm>
            <a:off x="1682375" y="202412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3198300" y="348212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4151475" y="185762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794575" y="376937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6708200" y="231827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7246150" y="376937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930600" y="1523563"/>
            <a:ext cx="7282800" cy="152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300"/>
              <a:t>89,526,124</a:t>
            </a:r>
            <a:endParaRPr sz="11300"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294967295"/>
          </p:nvPr>
        </p:nvSpPr>
        <p:spPr>
          <a:xfrm>
            <a:off x="930600" y="3145639"/>
            <a:ext cx="7282800" cy="47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ctrTitle" idx="4294967295"/>
          </p:nvPr>
        </p:nvSpPr>
        <p:spPr>
          <a:xfrm>
            <a:off x="1489600" y="887675"/>
            <a:ext cx="6968400" cy="53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89,526,124$</a:t>
            </a:r>
            <a:endParaRPr sz="4200"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4294967295"/>
          </p:nvPr>
        </p:nvSpPr>
        <p:spPr>
          <a:xfrm>
            <a:off x="1489600" y="1291307"/>
            <a:ext cx="6968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193" name="Google Shape;193;p27"/>
          <p:cNvSpPr txBox="1">
            <a:spLocks noGrp="1"/>
          </p:cNvSpPr>
          <p:nvPr>
            <p:ph type="ctrTitle" idx="4294967295"/>
          </p:nvPr>
        </p:nvSpPr>
        <p:spPr>
          <a:xfrm>
            <a:off x="1489600" y="3475447"/>
            <a:ext cx="6968400" cy="53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100%</a:t>
            </a:r>
            <a:endParaRPr sz="4200"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4294967295"/>
          </p:nvPr>
        </p:nvSpPr>
        <p:spPr>
          <a:xfrm>
            <a:off x="1489600" y="3879050"/>
            <a:ext cx="6968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195" name="Google Shape;195;p27"/>
          <p:cNvSpPr txBox="1">
            <a:spLocks noGrp="1"/>
          </p:cNvSpPr>
          <p:nvPr>
            <p:ph type="ctrTitle" idx="4294967295"/>
          </p:nvPr>
        </p:nvSpPr>
        <p:spPr>
          <a:xfrm>
            <a:off x="1489600" y="2179011"/>
            <a:ext cx="6968400" cy="53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185,244 users</a:t>
            </a:r>
            <a:endParaRPr sz="4200"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4294967295"/>
          </p:nvPr>
        </p:nvSpPr>
        <p:spPr>
          <a:xfrm>
            <a:off x="1489600" y="2582613"/>
            <a:ext cx="6968400" cy="3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949624" y="2210979"/>
            <a:ext cx="384276" cy="40513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930589" y="3547849"/>
            <a:ext cx="422327" cy="390408"/>
            <a:chOff x="5975075" y="2327500"/>
            <a:chExt cx="420100" cy="388350"/>
          </a:xfrm>
        </p:grpSpPr>
        <p:sp>
          <p:nvSpPr>
            <p:cNvPr id="200" name="Google Shape;200;p2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2" name="Google Shape;202;p27"/>
          <p:cNvSpPr/>
          <p:nvPr/>
        </p:nvSpPr>
        <p:spPr>
          <a:xfrm>
            <a:off x="930596" y="913408"/>
            <a:ext cx="465278" cy="365854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09" name="Google Shape;209;p28"/>
          <p:cNvGrpSpPr/>
          <p:nvPr/>
        </p:nvGrpSpPr>
        <p:grpSpPr>
          <a:xfrm>
            <a:off x="930663" y="1486712"/>
            <a:ext cx="3028359" cy="2829208"/>
            <a:chOff x="1293736" y="1258050"/>
            <a:chExt cx="2726286" cy="2547000"/>
          </a:xfrm>
        </p:grpSpPr>
        <p:sp>
          <p:nvSpPr>
            <p:cNvPr id="210" name="Google Shape;210;p28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endParaRPr sz="1200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2" name="Google Shape;212;p28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3" name="Google Shape;213;p28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3052537" y="1486712"/>
            <a:ext cx="3028359" cy="2829208"/>
            <a:chOff x="3203958" y="1258050"/>
            <a:chExt cx="2726286" cy="2547000"/>
          </a:xfrm>
        </p:grpSpPr>
        <p:sp>
          <p:nvSpPr>
            <p:cNvPr id="215" name="Google Shape;215;p28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5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  <a:endParaRPr sz="1200" b="1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7" name="Google Shape;217;p28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8" name="Google Shape;218;p28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5185294" y="1486712"/>
            <a:ext cx="3028359" cy="2829208"/>
            <a:chOff x="5123977" y="1258050"/>
            <a:chExt cx="2726286" cy="2547000"/>
          </a:xfrm>
        </p:grpSpPr>
        <p:sp>
          <p:nvSpPr>
            <p:cNvPr id="220" name="Google Shape;220;p28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  <a:endParaRPr sz="1200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2" name="Google Shape;222;p28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3" name="Google Shape;223;p28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body" idx="1"/>
          </p:nvPr>
        </p:nvSpPr>
        <p:spPr>
          <a:xfrm>
            <a:off x="914550" y="1415675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0" name="Google Shape;230;p29"/>
          <p:cNvSpPr txBox="1">
            <a:spLocks noGrp="1"/>
          </p:cNvSpPr>
          <p:nvPr>
            <p:ph type="body" idx="2"/>
          </p:nvPr>
        </p:nvSpPr>
        <p:spPr>
          <a:xfrm>
            <a:off x="3421610" y="1415675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1" name="Google Shape;231;p29"/>
          <p:cNvSpPr txBox="1">
            <a:spLocks noGrp="1"/>
          </p:cNvSpPr>
          <p:nvPr>
            <p:ph type="body" idx="3"/>
          </p:nvPr>
        </p:nvSpPr>
        <p:spPr>
          <a:xfrm>
            <a:off x="5928669" y="1415675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2" name="Google Shape;232;p2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930638" y="2872150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2"/>
          </p:nvPr>
        </p:nvSpPr>
        <p:spPr>
          <a:xfrm>
            <a:off x="3437697" y="2872150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3"/>
          </p:nvPr>
        </p:nvSpPr>
        <p:spPr>
          <a:xfrm>
            <a:off x="5944757" y="2872150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Project Structure 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cxnSp>
        <p:nvCxnSpPr>
          <p:cNvPr id="242" name="Google Shape;242;p30"/>
          <p:cNvCxnSpPr/>
          <p:nvPr/>
        </p:nvCxnSpPr>
        <p:spPr>
          <a:xfrm>
            <a:off x="930600" y="9985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30"/>
          <p:cNvCxnSpPr/>
          <p:nvPr/>
        </p:nvCxnSpPr>
        <p:spPr>
          <a:xfrm>
            <a:off x="930600" y="17079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30"/>
          <p:cNvCxnSpPr/>
          <p:nvPr/>
        </p:nvCxnSpPr>
        <p:spPr>
          <a:xfrm>
            <a:off x="930600" y="24174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0"/>
          <p:cNvCxnSpPr/>
          <p:nvPr/>
        </p:nvCxnSpPr>
        <p:spPr>
          <a:xfrm>
            <a:off x="930600" y="31269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0"/>
          <p:cNvCxnSpPr/>
          <p:nvPr/>
        </p:nvCxnSpPr>
        <p:spPr>
          <a:xfrm>
            <a:off x="930600" y="38583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30"/>
          <p:cNvSpPr txBox="1"/>
          <p:nvPr/>
        </p:nvSpPr>
        <p:spPr>
          <a:xfrm>
            <a:off x="930600" y="8397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4000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3000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2000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1000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1550882" y="2304737"/>
            <a:ext cx="233700" cy="155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1865126" y="1910674"/>
            <a:ext cx="233700" cy="19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2179370" y="24174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3303886" y="2618527"/>
            <a:ext cx="233700" cy="123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3618131" y="2020144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3932375" y="11528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5056891" y="2063920"/>
            <a:ext cx="233700" cy="179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5371135" y="998377"/>
            <a:ext cx="233700" cy="286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5685380" y="22463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809896" y="2676901"/>
            <a:ext cx="233700" cy="118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7124140" y="1217420"/>
            <a:ext cx="233700" cy="26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7438384" y="15312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body" idx="4294967295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Mobile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266" name="Google Shape;266;p31"/>
          <p:cNvGrpSpPr/>
          <p:nvPr/>
        </p:nvGrpSpPr>
        <p:grpSpPr>
          <a:xfrm>
            <a:off x="4965775" y="373572"/>
            <a:ext cx="2119546" cy="4396359"/>
            <a:chOff x="5353200" y="373572"/>
            <a:chExt cx="2119546" cy="4396359"/>
          </a:xfrm>
        </p:grpSpPr>
        <p:sp>
          <p:nvSpPr>
            <p:cNvPr id="267" name="Google Shape;267;p31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620068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01210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body" idx="4294967295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Tablet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278" name="Google Shape;278;p32"/>
          <p:cNvGrpSpPr/>
          <p:nvPr/>
        </p:nvGrpSpPr>
        <p:grpSpPr>
          <a:xfrm>
            <a:off x="4312694" y="319800"/>
            <a:ext cx="2925854" cy="4514755"/>
            <a:chOff x="4312694" y="319800"/>
            <a:chExt cx="2925854" cy="4514755"/>
          </a:xfrm>
        </p:grpSpPr>
        <p:sp>
          <p:nvSpPr>
            <p:cNvPr id="279" name="Google Shape;279;p32"/>
            <p:cNvSpPr/>
            <p:nvPr/>
          </p:nvSpPr>
          <p:spPr>
            <a:xfrm>
              <a:off x="4312694" y="319800"/>
              <a:ext cx="2925854" cy="4514755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5656132" y="4550355"/>
              <a:ext cx="240593" cy="155038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5638357" y="499033"/>
              <a:ext cx="46860" cy="46839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733629" y="479643"/>
              <a:ext cx="85598" cy="85598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40" y="719402"/>
            <a:ext cx="2777620" cy="370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289" name="Google Shape;289;p33"/>
          <p:cNvGrpSpPr/>
          <p:nvPr/>
        </p:nvGrpSpPr>
        <p:grpSpPr>
          <a:xfrm>
            <a:off x="3107429" y="939690"/>
            <a:ext cx="5571270" cy="3264140"/>
            <a:chOff x="1177450" y="241631"/>
            <a:chExt cx="6173152" cy="3616776"/>
          </a:xfrm>
        </p:grpSpPr>
        <p:sp>
          <p:nvSpPr>
            <p:cNvPr id="290" name="Google Shape;290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33"/>
          <p:cNvSpPr txBox="1">
            <a:spLocks noGrp="1"/>
          </p:cNvSpPr>
          <p:nvPr>
            <p:ph type="body" idx="4294967295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Desktop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718825" y="1121360"/>
            <a:ext cx="4348476" cy="276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ctrTitle" idx="4294967295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4294967295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Any questions?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@username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02" name="Google Shape;302;p3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5504401" y="1494825"/>
            <a:ext cx="2153902" cy="215386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5"/>
              </a:rPr>
              <a:t>The Gender Spectrum Collection</a:t>
            </a:r>
            <a:endParaRPr sz="2400"/>
          </a:p>
        </p:txBody>
      </p:sp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6" name="Google Shape;316;p36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Ubuntu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Ubuntu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https://design.ubuntu.com/font/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7" name="Google Shape;317;p36"/>
          <p:cNvSpPr txBox="1"/>
          <p:nvPr/>
        </p:nvSpPr>
        <p:spPr>
          <a:xfrm>
            <a:off x="930600" y="3868275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8" name="Google Shape;318;p3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DEC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NOV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OCT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SEP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AUG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JUL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JUN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MAY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APR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MAR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FEB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JAN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44" name="Google Shape;344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5" name="Google Shape;345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46" name="Google Shape;346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7" name="Google Shape;347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Red is the colour of danger and courage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48" name="Google Shape;348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9" name="Google Shape;349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0" name="Google Shape;350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1" name="Google Shape;351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2" name="Google Shape;352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3" name="Google Shape;353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4" name="Google Shape;354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5" name="Google Shape;355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6" name="Google Shape;356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7" name="Google Shape;357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8" name="Google Shape;358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9" name="Google Shape;359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0" name="Google Shape;360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1" name="Google Shape;361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2" name="Google Shape;362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3" name="Google Shape;363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Red is the colour of danger and courage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4" name="Google Shape;364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5" name="Google Shape;365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6" name="Google Shape;366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7" name="Google Shape;367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377" name="Google Shape;37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79" name="Google Shape;379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380" name="Google Shape;38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82" name="Google Shape;382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383" name="Google Shape;38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5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85" name="Google Shape;385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386" name="Google Shape;38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87" name="Google Shape;38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6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88" name="Google Shape;388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389" name="Google Shape;38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4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91" name="Google Shape;391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392" name="Google Shape;39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94" name="Google Shape;394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Red is the colour of danger and courage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7" name="Google Shape;397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8" name="Google Shape;398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cxnSp>
        <p:nvCxnSpPr>
          <p:cNvPr id="148" name="Google Shape;148;p23"/>
          <p:cNvCxnSpPr>
            <a:cxnSpLocks/>
          </p:cNvCxnSpPr>
          <p:nvPr/>
        </p:nvCxnSpPr>
        <p:spPr>
          <a:xfrm rot="5400000">
            <a:off x="3496641" y="2260688"/>
            <a:ext cx="1092462" cy="10405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1" name="Google Shape;151;p23"/>
          <p:cNvCxnSpPr>
            <a:cxnSpLocks/>
            <a:stCxn id="152" idx="0"/>
          </p:cNvCxnSpPr>
          <p:nvPr/>
        </p:nvCxnSpPr>
        <p:spPr>
          <a:xfrm rot="5400000" flipH="1" flipV="1">
            <a:off x="2890001" y="1638903"/>
            <a:ext cx="531086" cy="2815196"/>
          </a:xfrm>
          <a:prstGeom prst="bentConnector2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5" name="Google Shape;155;p23"/>
          <p:cNvCxnSpPr>
            <a:cxnSpLocks/>
            <a:endCxn id="154" idx="2"/>
          </p:cNvCxnSpPr>
          <p:nvPr/>
        </p:nvCxnSpPr>
        <p:spPr>
          <a:xfrm rot="16200000" flipV="1">
            <a:off x="7204260" y="3960100"/>
            <a:ext cx="327700" cy="25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7" name="Google Shape;157;p23"/>
          <p:cNvCxnSpPr>
            <a:cxnSpLocks/>
          </p:cNvCxnSpPr>
          <p:nvPr/>
        </p:nvCxnSpPr>
        <p:spPr>
          <a:xfrm rot="16200000" flipV="1">
            <a:off x="4414699" y="1843180"/>
            <a:ext cx="296888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46" name="Google Shape;146;p23"/>
          <p:cNvSpPr txBox="1"/>
          <p:nvPr/>
        </p:nvSpPr>
        <p:spPr>
          <a:xfrm>
            <a:off x="3744600" y="1250217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Main.py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744600" y="1843181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Network.py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539455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SignalInformation.py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802856" y="3275936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Connection.py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686346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Line.py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20546" y="3312044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Node.py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cxnSp>
        <p:nvCxnSpPr>
          <p:cNvPr id="28" name="Google Shape;148;p23">
            <a:extLst>
              <a:ext uri="{FF2B5EF4-FFF2-40B4-BE49-F238E27FC236}">
                <a16:creationId xmlns:a16="http://schemas.microsoft.com/office/drawing/2014/main" id="{7FCCBCD5-3A29-AE45-AE64-77B783EFE9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0469" y="2258580"/>
            <a:ext cx="1092460" cy="10493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43" name="Google Shape;151;p23">
            <a:extLst>
              <a:ext uri="{FF2B5EF4-FFF2-40B4-BE49-F238E27FC236}">
                <a16:creationId xmlns:a16="http://schemas.microsoft.com/office/drawing/2014/main" id="{A02BBA3D-4CD2-B34F-8B6E-F20E501CBC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9065" y="1383530"/>
            <a:ext cx="900724" cy="27948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2" name="Google Shape;154;p23">
            <a:extLst>
              <a:ext uri="{FF2B5EF4-FFF2-40B4-BE49-F238E27FC236}">
                <a16:creationId xmlns:a16="http://schemas.microsoft.com/office/drawing/2014/main" id="{684D03AF-6C19-E24B-B157-C3CCDF02E6BE}"/>
              </a:ext>
            </a:extLst>
          </p:cNvPr>
          <p:cNvSpPr txBox="1"/>
          <p:nvPr/>
        </p:nvSpPr>
        <p:spPr>
          <a:xfrm>
            <a:off x="6519548" y="4048298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LightPath.py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05" name="Google Shape;405;p4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aphicFrame>
        <p:nvGraphicFramePr>
          <p:cNvPr id="406" name="Google Shape;406;p40"/>
          <p:cNvGraphicFramePr/>
          <p:nvPr/>
        </p:nvGraphicFramePr>
        <p:xfrm>
          <a:off x="726325" y="1404856"/>
          <a:ext cx="7707775" cy="2904000"/>
        </p:xfrm>
        <a:graphic>
          <a:graphicData uri="http://schemas.openxmlformats.org/drawingml/2006/table">
            <a:tbl>
              <a:tblPr>
                <a:noFill/>
                <a:tableStyleId>{B84379CE-DF76-49EC-B630-198188EDF416}</a:tableStyleId>
              </a:tblPr>
              <a:tblGrid>
                <a:gridCol w="132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946750" y="137467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STRENGTHS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4" name="Google Shape;414;p41"/>
          <p:cNvSpPr/>
          <p:nvPr/>
        </p:nvSpPr>
        <p:spPr>
          <a:xfrm>
            <a:off x="4653701" y="137467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WEAKNESSES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5" name="Google Shape;415;p41"/>
          <p:cNvSpPr/>
          <p:nvPr/>
        </p:nvSpPr>
        <p:spPr>
          <a:xfrm>
            <a:off x="946750" y="286285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Black is the color of ebony and of outer space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OPPORTUNITIES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6" name="Google Shape;416;p41"/>
          <p:cNvSpPr/>
          <p:nvPr/>
        </p:nvSpPr>
        <p:spPr>
          <a:xfrm>
            <a:off x="4653701" y="286285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White is the color of milk and fresh snow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THREATS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" name="Google Shape;417;p41"/>
          <p:cNvSpPr/>
          <p:nvPr/>
        </p:nvSpPr>
        <p:spPr>
          <a:xfrm>
            <a:off x="3484611" y="1692024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1"/>
          <p:cNvSpPr/>
          <p:nvPr/>
        </p:nvSpPr>
        <p:spPr>
          <a:xfrm rot="5400000">
            <a:off x="3632216" y="1692024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1"/>
          <p:cNvSpPr/>
          <p:nvPr/>
        </p:nvSpPr>
        <p:spPr>
          <a:xfrm rot="10800000">
            <a:off x="3632216" y="1840783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1"/>
          <p:cNvSpPr/>
          <p:nvPr/>
        </p:nvSpPr>
        <p:spPr>
          <a:xfrm rot="-5400000">
            <a:off x="3484611" y="1840783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3955543" y="2118707"/>
            <a:ext cx="263950" cy="3778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Ubuntu"/>
              </a:rPr>
              <a:t>S</a:t>
            </a:r>
          </a:p>
        </p:txBody>
      </p:sp>
      <p:sp>
        <p:nvSpPr>
          <p:cNvPr id="422" name="Google Shape;422;p41"/>
          <p:cNvSpPr/>
          <p:nvPr/>
        </p:nvSpPr>
        <p:spPr>
          <a:xfrm>
            <a:off x="4815040" y="2125240"/>
            <a:ext cx="474587" cy="362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Ubuntu"/>
              </a:rPr>
              <a:t>W</a:t>
            </a:r>
          </a:p>
        </p:txBody>
      </p:sp>
      <p:sp>
        <p:nvSpPr>
          <p:cNvPr id="423" name="Google Shape;423;p41"/>
          <p:cNvSpPr/>
          <p:nvPr/>
        </p:nvSpPr>
        <p:spPr>
          <a:xfrm>
            <a:off x="3926273" y="3055008"/>
            <a:ext cx="360644" cy="3778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Ubuntu"/>
              </a:rPr>
              <a:t>O</a:t>
            </a:r>
          </a:p>
        </p:txBody>
      </p:sp>
      <p:sp>
        <p:nvSpPr>
          <p:cNvPr id="424" name="Google Shape;424;p41"/>
          <p:cNvSpPr/>
          <p:nvPr/>
        </p:nvSpPr>
        <p:spPr>
          <a:xfrm>
            <a:off x="4911734" y="3061541"/>
            <a:ext cx="300014" cy="362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Ubuntu"/>
              </a:rPr>
              <a:t>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30" name="Google Shape;430;p42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31" name="Google Shape;431;p42"/>
          <p:cNvSpPr txBox="1"/>
          <p:nvPr/>
        </p:nvSpPr>
        <p:spPr>
          <a:xfrm>
            <a:off x="2231190" y="676675"/>
            <a:ext cx="1560300" cy="1371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Activities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8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2231190" y="2048661"/>
            <a:ext cx="1560300" cy="1371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Resources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3" name="Google Shape;433;p42"/>
          <p:cNvSpPr txBox="1"/>
          <p:nvPr/>
        </p:nvSpPr>
        <p:spPr>
          <a:xfrm>
            <a:off x="3791730" y="676675"/>
            <a:ext cx="1560300" cy="274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Value Propositions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4" name="Google Shape;434;p42"/>
          <p:cNvSpPr txBox="1"/>
          <p:nvPr/>
        </p:nvSpPr>
        <p:spPr>
          <a:xfrm>
            <a:off x="5352270" y="676675"/>
            <a:ext cx="1560300" cy="1371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Customer Relationships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5" name="Google Shape;435;p42"/>
          <p:cNvSpPr txBox="1"/>
          <p:nvPr/>
        </p:nvSpPr>
        <p:spPr>
          <a:xfrm>
            <a:off x="5352270" y="2048661"/>
            <a:ext cx="1560300" cy="1371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Channels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6912810" y="676675"/>
            <a:ext cx="1560300" cy="274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Customer Segments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670650" y="676675"/>
            <a:ext cx="1560300" cy="274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Partners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8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8" name="Google Shape;438;p42"/>
          <p:cNvSpPr txBox="1"/>
          <p:nvPr/>
        </p:nvSpPr>
        <p:spPr>
          <a:xfrm>
            <a:off x="670650" y="3420647"/>
            <a:ext cx="3901500" cy="1062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Cost Structure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4572000" y="3420647"/>
            <a:ext cx="3901500" cy="1062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Revenue Streams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0" name="Google Shape;440;p42"/>
          <p:cNvSpPr/>
          <p:nvPr/>
        </p:nvSpPr>
        <p:spPr>
          <a:xfrm>
            <a:off x="4268483" y="3552834"/>
            <a:ext cx="195920" cy="194774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1" name="Google Shape;441;p42"/>
          <p:cNvSpPr/>
          <p:nvPr/>
        </p:nvSpPr>
        <p:spPr>
          <a:xfrm>
            <a:off x="6615574" y="734848"/>
            <a:ext cx="195335" cy="175352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1929725" y="734769"/>
            <a:ext cx="187922" cy="187910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3" name="Google Shape;443;p42"/>
          <p:cNvSpPr/>
          <p:nvPr/>
        </p:nvSpPr>
        <p:spPr>
          <a:xfrm>
            <a:off x="8196686" y="734846"/>
            <a:ext cx="178778" cy="188483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4" name="Google Shape;444;p42"/>
          <p:cNvGrpSpPr/>
          <p:nvPr/>
        </p:nvGrpSpPr>
        <p:grpSpPr>
          <a:xfrm>
            <a:off x="8154312" y="3552627"/>
            <a:ext cx="211891" cy="155358"/>
            <a:chOff x="4610450" y="3703750"/>
            <a:chExt cx="453050" cy="332175"/>
          </a:xfrm>
        </p:grpSpPr>
        <p:sp>
          <p:nvSpPr>
            <p:cNvPr id="445" name="Google Shape;445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7" name="Google Shape;447;p42"/>
          <p:cNvSpPr/>
          <p:nvPr/>
        </p:nvSpPr>
        <p:spPr>
          <a:xfrm>
            <a:off x="3492005" y="734783"/>
            <a:ext cx="190190" cy="19020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8" name="Google Shape;448;p42"/>
          <p:cNvGrpSpPr/>
          <p:nvPr/>
        </p:nvGrpSpPr>
        <p:grpSpPr>
          <a:xfrm>
            <a:off x="5075791" y="734718"/>
            <a:ext cx="170781" cy="217609"/>
            <a:chOff x="1958100" y="4985350"/>
            <a:chExt cx="365150" cy="465275"/>
          </a:xfrm>
        </p:grpSpPr>
        <p:sp>
          <p:nvSpPr>
            <p:cNvPr id="449" name="Google Shape;449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2" name="Google Shape;452;p42"/>
          <p:cNvGrpSpPr/>
          <p:nvPr/>
        </p:nvGrpSpPr>
        <p:grpSpPr>
          <a:xfrm>
            <a:off x="3417688" y="2181677"/>
            <a:ext cx="257025" cy="233604"/>
            <a:chOff x="4562200" y="4968250"/>
            <a:chExt cx="549550" cy="499475"/>
          </a:xfrm>
        </p:grpSpPr>
        <p:sp>
          <p:nvSpPr>
            <p:cNvPr id="453" name="Google Shape;453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" name="Google Shape;458;p42"/>
          <p:cNvGrpSpPr/>
          <p:nvPr/>
        </p:nvGrpSpPr>
        <p:grpSpPr>
          <a:xfrm>
            <a:off x="6546332" y="2183047"/>
            <a:ext cx="252453" cy="242163"/>
            <a:chOff x="5241175" y="4959100"/>
            <a:chExt cx="539775" cy="517775"/>
          </a:xfrm>
        </p:grpSpPr>
        <p:sp>
          <p:nvSpPr>
            <p:cNvPr id="459" name="Google Shape;459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70" name="Google Shape;470;p4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471" name="Google Shape;471;p43"/>
          <p:cNvGrpSpPr/>
          <p:nvPr/>
        </p:nvGrpSpPr>
        <p:grpSpPr>
          <a:xfrm>
            <a:off x="930601" y="1465509"/>
            <a:ext cx="3095681" cy="2783076"/>
            <a:chOff x="3778727" y="4460423"/>
            <a:chExt cx="720160" cy="647438"/>
          </a:xfrm>
        </p:grpSpPr>
        <p:sp>
          <p:nvSpPr>
            <p:cNvPr id="472" name="Google Shape;472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479" name="Google Shape;479;p43"/>
          <p:cNvCxnSpPr/>
          <p:nvPr/>
        </p:nvCxnSpPr>
        <p:spPr>
          <a:xfrm>
            <a:off x="3957588" y="1926248"/>
            <a:ext cx="906900" cy="0"/>
          </a:xfrm>
          <a:prstGeom prst="straightConnector1">
            <a:avLst/>
          </a:prstGeom>
          <a:noFill/>
          <a:ln w="9525" cap="flat" cmpd="sng">
            <a:solidFill>
              <a:srgbClr val="EA999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0" name="Google Shape;480;p43"/>
          <p:cNvSpPr txBox="1"/>
          <p:nvPr/>
        </p:nvSpPr>
        <p:spPr>
          <a:xfrm>
            <a:off x="4917204" y="1778637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1" name="Google Shape;481;p43"/>
          <p:cNvCxnSpPr/>
          <p:nvPr/>
        </p:nvCxnSpPr>
        <p:spPr>
          <a:xfrm>
            <a:off x="3824027" y="2339459"/>
            <a:ext cx="1040400" cy="0"/>
          </a:xfrm>
          <a:prstGeom prst="straightConnector1">
            <a:avLst/>
          </a:prstGeom>
          <a:noFill/>
          <a:ln w="9525" cap="flat" cmpd="sng">
            <a:solidFill>
              <a:srgbClr val="DD7E6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2" name="Google Shape;482;p43"/>
          <p:cNvSpPr txBox="1"/>
          <p:nvPr/>
        </p:nvSpPr>
        <p:spPr>
          <a:xfrm>
            <a:off x="4917204" y="2191840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3" name="Google Shape;483;p43"/>
          <p:cNvCxnSpPr/>
          <p:nvPr/>
        </p:nvCxnSpPr>
        <p:spPr>
          <a:xfrm>
            <a:off x="3634227" y="2752670"/>
            <a:ext cx="123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4" name="Google Shape;484;p43"/>
          <p:cNvSpPr txBox="1"/>
          <p:nvPr/>
        </p:nvSpPr>
        <p:spPr>
          <a:xfrm>
            <a:off x="4917204" y="2605043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5" name="Google Shape;485;p43"/>
          <p:cNvCxnSpPr/>
          <p:nvPr/>
        </p:nvCxnSpPr>
        <p:spPr>
          <a:xfrm>
            <a:off x="3472547" y="3165860"/>
            <a:ext cx="1391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6" name="Google Shape;486;p43"/>
          <p:cNvSpPr txBox="1"/>
          <p:nvPr/>
        </p:nvSpPr>
        <p:spPr>
          <a:xfrm>
            <a:off x="4917204" y="3018245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7" name="Google Shape;487;p43"/>
          <p:cNvCxnSpPr/>
          <p:nvPr/>
        </p:nvCxnSpPr>
        <p:spPr>
          <a:xfrm>
            <a:off x="3296796" y="3579072"/>
            <a:ext cx="15675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8" name="Google Shape;488;p43"/>
          <p:cNvSpPr txBox="1"/>
          <p:nvPr/>
        </p:nvSpPr>
        <p:spPr>
          <a:xfrm>
            <a:off x="4917204" y="3431448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9" name="Google Shape;489;p43"/>
          <p:cNvCxnSpPr/>
          <p:nvPr/>
        </p:nvCxnSpPr>
        <p:spPr>
          <a:xfrm>
            <a:off x="3114032" y="3992261"/>
            <a:ext cx="1743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0" name="Google Shape;490;p43"/>
          <p:cNvSpPr txBox="1"/>
          <p:nvPr/>
        </p:nvSpPr>
        <p:spPr>
          <a:xfrm>
            <a:off x="4917204" y="3844651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grpSp>
        <p:nvGrpSpPr>
          <p:cNvPr id="510" name="Google Shape;510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11" name="Google Shape;511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4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558" name="Google Shape;558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59" name="Google Shape;559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81" name="Google Shape;581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582" name="Google Shape;582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583" name="Google Shape;583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LOW VALUE 1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4" name="Google Shape;584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HIGH VALUE 1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5" name="Google Shape;585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LOW VALUE 2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6" name="Google Shape;586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HIGH VALUE 2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Our company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8" name="Google Shape;588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9" name="Google Shape;589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0" name="Google Shape;590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1" name="Google Shape;591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2" name="Google Shape;592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3" name="Google Shape;593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599" name="Google Shape;599;p4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aphicFrame>
        <p:nvGraphicFramePr>
          <p:cNvPr id="600" name="Google Shape;600;p46"/>
          <p:cNvGraphicFramePr/>
          <p:nvPr/>
        </p:nvGraphicFramePr>
        <p:xfrm>
          <a:off x="930675" y="1474725"/>
          <a:ext cx="7335550" cy="2849950"/>
        </p:xfrm>
        <a:graphic>
          <a:graphicData uri="http://schemas.openxmlformats.org/drawingml/2006/table">
            <a:tbl>
              <a:tblPr>
                <a:noFill/>
                <a:tableStyleId>{070C1D61-F382-416E-A118-38419C8BC467}</a:tableStyleId>
              </a:tblPr>
              <a:tblGrid>
                <a:gridCol w="81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0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SUNDAY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MONDAY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TUESDAY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WEDNESDAY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THURSDAY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FRIDAY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SATURDAY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09:00 - 09:45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10:00 - 10:45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11:00 - 11:45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12:00 - 13:15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13:30 - 14:15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14:30 - 15:15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15:30 - 16:15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7"/>
          <p:cNvSpPr txBox="1">
            <a:spLocks noGrp="1"/>
          </p:cNvSpPr>
          <p:nvPr>
            <p:ph type="body" idx="1"/>
          </p:nvPr>
        </p:nvSpPr>
        <p:spPr>
          <a:xfrm>
            <a:off x="6248575" y="65422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06" name="Google Shape;606;p47"/>
          <p:cNvGrpSpPr/>
          <p:nvPr/>
        </p:nvGrpSpPr>
        <p:grpSpPr>
          <a:xfrm>
            <a:off x="742973" y="654220"/>
            <a:ext cx="297657" cy="376444"/>
            <a:chOff x="584925" y="238125"/>
            <a:chExt cx="415200" cy="525100"/>
          </a:xfrm>
        </p:grpSpPr>
        <p:sp>
          <p:nvSpPr>
            <p:cNvPr id="607" name="Google Shape;607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3" name="Google Shape;613;p47"/>
          <p:cNvGrpSpPr/>
          <p:nvPr/>
        </p:nvGrpSpPr>
        <p:grpSpPr>
          <a:xfrm>
            <a:off x="1215696" y="708920"/>
            <a:ext cx="318680" cy="265289"/>
            <a:chOff x="1244325" y="314425"/>
            <a:chExt cx="444525" cy="370050"/>
          </a:xfrm>
        </p:grpSpPr>
        <p:sp>
          <p:nvSpPr>
            <p:cNvPr id="614" name="Google Shape;614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5" name="Google Shape;615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6" name="Google Shape;616;p47"/>
          <p:cNvGrpSpPr/>
          <p:nvPr/>
        </p:nvGrpSpPr>
        <p:grpSpPr>
          <a:xfrm>
            <a:off x="1705949" y="707611"/>
            <a:ext cx="304683" cy="267906"/>
            <a:chOff x="1928175" y="312600"/>
            <a:chExt cx="425000" cy="373700"/>
          </a:xfrm>
        </p:grpSpPr>
        <p:sp>
          <p:nvSpPr>
            <p:cNvPr id="617" name="Google Shape;617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9" name="Google Shape;619;p47"/>
          <p:cNvSpPr/>
          <p:nvPr/>
        </p:nvSpPr>
        <p:spPr>
          <a:xfrm>
            <a:off x="2216916" y="698003"/>
            <a:ext cx="249517" cy="287154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2717260" y="698881"/>
            <a:ext cx="215393" cy="285398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21" name="Google Shape;621;p47"/>
          <p:cNvGrpSpPr/>
          <p:nvPr/>
        </p:nvGrpSpPr>
        <p:grpSpPr>
          <a:xfrm>
            <a:off x="3132920" y="693614"/>
            <a:ext cx="350206" cy="295918"/>
            <a:chOff x="3918650" y="293075"/>
            <a:chExt cx="488500" cy="412775"/>
          </a:xfrm>
        </p:grpSpPr>
        <p:sp>
          <p:nvSpPr>
            <p:cNvPr id="622" name="Google Shape;622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5" name="Google Shape;625;p47"/>
          <p:cNvGrpSpPr/>
          <p:nvPr/>
        </p:nvGrpSpPr>
        <p:grpSpPr>
          <a:xfrm>
            <a:off x="3647242" y="671282"/>
            <a:ext cx="288050" cy="340563"/>
            <a:chOff x="4636075" y="261925"/>
            <a:chExt cx="401800" cy="475050"/>
          </a:xfrm>
        </p:grpSpPr>
        <p:sp>
          <p:nvSpPr>
            <p:cNvPr id="626" name="Google Shape;626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8" name="Google Shape;628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0" name="Google Shape;630;p47"/>
          <p:cNvSpPr/>
          <p:nvPr/>
        </p:nvSpPr>
        <p:spPr>
          <a:xfrm>
            <a:off x="4109763" y="697555"/>
            <a:ext cx="330061" cy="28805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31" name="Google Shape;631;p47"/>
          <p:cNvGrpSpPr/>
          <p:nvPr/>
        </p:nvGrpSpPr>
        <p:grpSpPr>
          <a:xfrm>
            <a:off x="4613301" y="699743"/>
            <a:ext cx="288911" cy="283211"/>
            <a:chOff x="5983625" y="301625"/>
            <a:chExt cx="403000" cy="395050"/>
          </a:xfrm>
        </p:grpSpPr>
        <p:sp>
          <p:nvSpPr>
            <p:cNvPr id="632" name="Google Shape;632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2" name="Google Shape;652;p47"/>
          <p:cNvGrpSpPr/>
          <p:nvPr/>
        </p:nvGrpSpPr>
        <p:grpSpPr>
          <a:xfrm>
            <a:off x="5098732" y="697539"/>
            <a:ext cx="284538" cy="284107"/>
            <a:chOff x="6660750" y="298550"/>
            <a:chExt cx="396900" cy="396300"/>
          </a:xfrm>
        </p:grpSpPr>
        <p:sp>
          <p:nvSpPr>
            <p:cNvPr id="653" name="Google Shape;653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5" name="Google Shape;655;p47"/>
          <p:cNvGrpSpPr/>
          <p:nvPr/>
        </p:nvGrpSpPr>
        <p:grpSpPr>
          <a:xfrm>
            <a:off x="742973" y="1144902"/>
            <a:ext cx="297657" cy="360260"/>
            <a:chOff x="584925" y="922575"/>
            <a:chExt cx="415200" cy="502525"/>
          </a:xfrm>
        </p:grpSpPr>
        <p:sp>
          <p:nvSpPr>
            <p:cNvPr id="656" name="Google Shape;656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9" name="Google Shape;659;p47"/>
          <p:cNvGrpSpPr/>
          <p:nvPr/>
        </p:nvGrpSpPr>
        <p:grpSpPr>
          <a:xfrm>
            <a:off x="1217453" y="1136586"/>
            <a:ext cx="315185" cy="375584"/>
            <a:chOff x="1246775" y="910975"/>
            <a:chExt cx="439650" cy="523900"/>
          </a:xfrm>
        </p:grpSpPr>
        <p:sp>
          <p:nvSpPr>
            <p:cNvPr id="660" name="Google Shape;660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3" name="Google Shape;663;p47"/>
          <p:cNvGrpSpPr/>
          <p:nvPr/>
        </p:nvGrpSpPr>
        <p:grpSpPr>
          <a:xfrm>
            <a:off x="1704640" y="1196985"/>
            <a:ext cx="307299" cy="255647"/>
            <a:chOff x="1926350" y="995225"/>
            <a:chExt cx="428650" cy="356600"/>
          </a:xfrm>
        </p:grpSpPr>
        <p:sp>
          <p:nvSpPr>
            <p:cNvPr id="664" name="Google Shape;664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68" name="Google Shape;668;p47"/>
          <p:cNvSpPr/>
          <p:nvPr/>
        </p:nvSpPr>
        <p:spPr>
          <a:xfrm>
            <a:off x="2191518" y="1175585"/>
            <a:ext cx="300309" cy="298553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9" name="Google Shape;669;p47"/>
          <p:cNvSpPr/>
          <p:nvPr/>
        </p:nvSpPr>
        <p:spPr>
          <a:xfrm>
            <a:off x="2675247" y="1190479"/>
            <a:ext cx="299413" cy="26878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0" name="Google Shape;670;p47"/>
          <p:cNvSpPr/>
          <p:nvPr/>
        </p:nvSpPr>
        <p:spPr>
          <a:xfrm>
            <a:off x="3162900" y="1192666"/>
            <a:ext cx="290667" cy="26439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1" name="Google Shape;671;p47"/>
          <p:cNvSpPr/>
          <p:nvPr/>
        </p:nvSpPr>
        <p:spPr>
          <a:xfrm>
            <a:off x="3655806" y="1195283"/>
            <a:ext cx="271418" cy="2591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72" name="Google Shape;672;p47"/>
          <p:cNvGrpSpPr/>
          <p:nvPr/>
        </p:nvGrpSpPr>
        <p:grpSpPr>
          <a:xfrm>
            <a:off x="4124805" y="1177736"/>
            <a:ext cx="299413" cy="299843"/>
            <a:chOff x="5302225" y="968375"/>
            <a:chExt cx="417650" cy="418250"/>
          </a:xfrm>
        </p:grpSpPr>
        <p:sp>
          <p:nvSpPr>
            <p:cNvPr id="673" name="Google Shape;673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5" name="Google Shape;675;p47"/>
          <p:cNvGrpSpPr/>
          <p:nvPr/>
        </p:nvGrpSpPr>
        <p:grpSpPr>
          <a:xfrm>
            <a:off x="4572151" y="1144024"/>
            <a:ext cx="371211" cy="361569"/>
            <a:chOff x="5926225" y="921350"/>
            <a:chExt cx="517800" cy="504350"/>
          </a:xfrm>
        </p:grpSpPr>
        <p:sp>
          <p:nvSpPr>
            <p:cNvPr id="676" name="Google Shape;67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8" name="Google Shape;678;p47"/>
          <p:cNvGrpSpPr/>
          <p:nvPr/>
        </p:nvGrpSpPr>
        <p:grpSpPr>
          <a:xfrm>
            <a:off x="5067654" y="1151032"/>
            <a:ext cx="346693" cy="347571"/>
            <a:chOff x="6617400" y="931125"/>
            <a:chExt cx="483600" cy="484825"/>
          </a:xfrm>
        </p:grpSpPr>
        <p:sp>
          <p:nvSpPr>
            <p:cNvPr id="679" name="Google Shape;679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1" name="Google Shape;681;p47"/>
          <p:cNvGrpSpPr/>
          <p:nvPr/>
        </p:nvGrpSpPr>
        <p:grpSpPr>
          <a:xfrm>
            <a:off x="724584" y="1690732"/>
            <a:ext cx="334434" cy="234641"/>
            <a:chOff x="559275" y="1683950"/>
            <a:chExt cx="466500" cy="327300"/>
          </a:xfrm>
        </p:grpSpPr>
        <p:sp>
          <p:nvSpPr>
            <p:cNvPr id="682" name="Google Shape;682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4" name="Google Shape;684;p47"/>
          <p:cNvGrpSpPr/>
          <p:nvPr/>
        </p:nvGrpSpPr>
        <p:grpSpPr>
          <a:xfrm>
            <a:off x="1207828" y="1644349"/>
            <a:ext cx="334434" cy="327426"/>
            <a:chOff x="1233350" y="1619250"/>
            <a:chExt cx="466500" cy="456725"/>
          </a:xfrm>
        </p:grpSpPr>
        <p:sp>
          <p:nvSpPr>
            <p:cNvPr id="685" name="Google Shape;685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9" name="Google Shape;689;p47"/>
          <p:cNvGrpSpPr/>
          <p:nvPr/>
        </p:nvGrpSpPr>
        <p:grpSpPr>
          <a:xfrm>
            <a:off x="1701575" y="1651338"/>
            <a:ext cx="313429" cy="313429"/>
            <a:chOff x="1922075" y="1629000"/>
            <a:chExt cx="437200" cy="437200"/>
          </a:xfrm>
        </p:grpSpPr>
        <p:sp>
          <p:nvSpPr>
            <p:cNvPr id="690" name="Google Shape;690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2" name="Google Shape;692;p47"/>
          <p:cNvGrpSpPr/>
          <p:nvPr/>
        </p:nvGrpSpPr>
        <p:grpSpPr>
          <a:xfrm>
            <a:off x="2183511" y="1650030"/>
            <a:ext cx="316045" cy="316045"/>
            <a:chOff x="2594325" y="1627175"/>
            <a:chExt cx="440850" cy="440850"/>
          </a:xfrm>
        </p:grpSpPr>
        <p:sp>
          <p:nvSpPr>
            <p:cNvPr id="693" name="Google Shape;69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96" name="Google Shape;696;p47"/>
          <p:cNvSpPr/>
          <p:nvPr/>
        </p:nvSpPr>
        <p:spPr>
          <a:xfrm>
            <a:off x="2680929" y="1664135"/>
            <a:ext cx="288050" cy="288032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97" name="Google Shape;697;p47"/>
          <p:cNvGrpSpPr/>
          <p:nvPr/>
        </p:nvGrpSpPr>
        <p:grpSpPr>
          <a:xfrm>
            <a:off x="3179769" y="1626390"/>
            <a:ext cx="256507" cy="363325"/>
            <a:chOff x="3984000" y="1594200"/>
            <a:chExt cx="357800" cy="506800"/>
          </a:xfrm>
        </p:grpSpPr>
        <p:sp>
          <p:nvSpPr>
            <p:cNvPr id="698" name="Google Shape;698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0" name="Google Shape;700;p47"/>
          <p:cNvGrpSpPr/>
          <p:nvPr/>
        </p:nvGrpSpPr>
        <p:grpSpPr>
          <a:xfrm>
            <a:off x="3622294" y="1704299"/>
            <a:ext cx="337947" cy="207507"/>
            <a:chOff x="4601275" y="1702875"/>
            <a:chExt cx="471400" cy="289450"/>
          </a:xfrm>
        </p:grpSpPr>
        <p:sp>
          <p:nvSpPr>
            <p:cNvPr id="701" name="Google Shape;701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4121740" y="1653525"/>
            <a:ext cx="305543" cy="309056"/>
            <a:chOff x="5297950" y="1632050"/>
            <a:chExt cx="426200" cy="431100"/>
          </a:xfrm>
        </p:grpSpPr>
        <p:sp>
          <p:nvSpPr>
            <p:cNvPr id="707" name="Google Shape;707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9" name="Google Shape;709;p47"/>
          <p:cNvGrpSpPr/>
          <p:nvPr/>
        </p:nvGrpSpPr>
        <p:grpSpPr>
          <a:xfrm>
            <a:off x="4604106" y="1644349"/>
            <a:ext cx="307299" cy="327426"/>
            <a:chOff x="5970800" y="1619250"/>
            <a:chExt cx="428650" cy="456725"/>
          </a:xfrm>
        </p:grpSpPr>
        <p:sp>
          <p:nvSpPr>
            <p:cNvPr id="710" name="Google Shape;710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5" name="Google Shape;715;p47"/>
          <p:cNvGrpSpPr/>
          <p:nvPr/>
        </p:nvGrpSpPr>
        <p:grpSpPr>
          <a:xfrm>
            <a:off x="5073353" y="1640406"/>
            <a:ext cx="344488" cy="314289"/>
            <a:chOff x="6625350" y="1613750"/>
            <a:chExt cx="480525" cy="438400"/>
          </a:xfrm>
        </p:grpSpPr>
        <p:sp>
          <p:nvSpPr>
            <p:cNvPr id="716" name="Google Shape;716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1" name="Google Shape;721;p47"/>
          <p:cNvGrpSpPr/>
          <p:nvPr/>
        </p:nvGrpSpPr>
        <p:grpSpPr>
          <a:xfrm>
            <a:off x="761791" y="2151663"/>
            <a:ext cx="260020" cy="279286"/>
            <a:chOff x="611175" y="2326900"/>
            <a:chExt cx="362700" cy="389575"/>
          </a:xfrm>
        </p:grpSpPr>
        <p:sp>
          <p:nvSpPr>
            <p:cNvPr id="722" name="Google Shape;722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6" name="Google Shape;726;p47"/>
          <p:cNvSpPr/>
          <p:nvPr/>
        </p:nvSpPr>
        <p:spPr>
          <a:xfrm>
            <a:off x="1238096" y="2154407"/>
            <a:ext cx="274035" cy="27403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27" name="Google Shape;727;p47"/>
          <p:cNvSpPr/>
          <p:nvPr/>
        </p:nvSpPr>
        <p:spPr>
          <a:xfrm>
            <a:off x="1721376" y="2154407"/>
            <a:ext cx="274035" cy="27403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28" name="Google Shape;728;p47"/>
          <p:cNvSpPr/>
          <p:nvPr/>
        </p:nvSpPr>
        <p:spPr>
          <a:xfrm>
            <a:off x="2204657" y="2154407"/>
            <a:ext cx="274035" cy="27403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29" name="Google Shape;729;p47"/>
          <p:cNvGrpSpPr/>
          <p:nvPr/>
        </p:nvGrpSpPr>
        <p:grpSpPr>
          <a:xfrm>
            <a:off x="2751673" y="2107018"/>
            <a:ext cx="146212" cy="365081"/>
            <a:chOff x="3386850" y="2264625"/>
            <a:chExt cx="203950" cy="509250"/>
          </a:xfrm>
        </p:grpSpPr>
        <p:sp>
          <p:nvSpPr>
            <p:cNvPr id="730" name="Google Shape;730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3731299" y="2153419"/>
            <a:ext cx="119937" cy="272279"/>
            <a:chOff x="4753325" y="2329350"/>
            <a:chExt cx="167300" cy="379800"/>
          </a:xfrm>
        </p:grpSpPr>
        <p:sp>
          <p:nvSpPr>
            <p:cNvPr id="733" name="Google Shape;733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3245850" y="2108756"/>
            <a:ext cx="124346" cy="361586"/>
            <a:chOff x="4076175" y="2267050"/>
            <a:chExt cx="173450" cy="504375"/>
          </a:xfrm>
        </p:grpSpPr>
        <p:sp>
          <p:nvSpPr>
            <p:cNvPr id="736" name="Google Shape;736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38" name="Google Shape;738;p47"/>
          <p:cNvSpPr/>
          <p:nvPr/>
        </p:nvSpPr>
        <p:spPr>
          <a:xfrm>
            <a:off x="4137778" y="2146968"/>
            <a:ext cx="274035" cy="28891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39" name="Google Shape;739;p47"/>
          <p:cNvGrpSpPr/>
          <p:nvPr/>
        </p:nvGrpSpPr>
        <p:grpSpPr>
          <a:xfrm>
            <a:off x="4607171" y="2152093"/>
            <a:ext cx="301170" cy="278408"/>
            <a:chOff x="5975075" y="2327500"/>
            <a:chExt cx="420100" cy="388350"/>
          </a:xfrm>
        </p:grpSpPr>
        <p:sp>
          <p:nvSpPr>
            <p:cNvPr id="740" name="Google Shape;740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2" name="Google Shape;742;p47"/>
          <p:cNvGrpSpPr/>
          <p:nvPr/>
        </p:nvGrpSpPr>
        <p:grpSpPr>
          <a:xfrm>
            <a:off x="5148628" y="2143777"/>
            <a:ext cx="184745" cy="301170"/>
            <a:chOff x="6730350" y="2315900"/>
            <a:chExt cx="257700" cy="420100"/>
          </a:xfrm>
        </p:grpSpPr>
        <p:sp>
          <p:nvSpPr>
            <p:cNvPr id="743" name="Google Shape;743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8" name="Google Shape;748;p47"/>
          <p:cNvGrpSpPr/>
          <p:nvPr/>
        </p:nvGrpSpPr>
        <p:grpSpPr>
          <a:xfrm>
            <a:off x="844952" y="2603830"/>
            <a:ext cx="93699" cy="341442"/>
            <a:chOff x="727175" y="2957625"/>
            <a:chExt cx="130700" cy="476275"/>
          </a:xfrm>
        </p:grpSpPr>
        <p:sp>
          <p:nvSpPr>
            <p:cNvPr id="749" name="Google Shape;749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1" name="Google Shape;751;p47"/>
          <p:cNvSpPr/>
          <p:nvPr/>
        </p:nvSpPr>
        <p:spPr>
          <a:xfrm>
            <a:off x="1714816" y="2590423"/>
            <a:ext cx="287154" cy="368576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2" name="Google Shape;752;p47"/>
          <p:cNvSpPr/>
          <p:nvPr/>
        </p:nvSpPr>
        <p:spPr>
          <a:xfrm>
            <a:off x="1268746" y="2590423"/>
            <a:ext cx="212740" cy="368576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53" name="Google Shape;753;p47"/>
          <p:cNvGrpSpPr/>
          <p:nvPr/>
        </p:nvGrpSpPr>
        <p:grpSpPr>
          <a:xfrm>
            <a:off x="2175626" y="2614762"/>
            <a:ext cx="331817" cy="319558"/>
            <a:chOff x="2583325" y="2972875"/>
            <a:chExt cx="462850" cy="445750"/>
          </a:xfrm>
        </p:grpSpPr>
        <p:sp>
          <p:nvSpPr>
            <p:cNvPr id="754" name="Google Shape;754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6" name="Google Shape;756;p47"/>
          <p:cNvGrpSpPr/>
          <p:nvPr/>
        </p:nvGrpSpPr>
        <p:grpSpPr>
          <a:xfrm>
            <a:off x="2647489" y="2662490"/>
            <a:ext cx="354579" cy="224121"/>
            <a:chOff x="3241525" y="3039450"/>
            <a:chExt cx="494600" cy="312625"/>
          </a:xfrm>
        </p:grpSpPr>
        <p:sp>
          <p:nvSpPr>
            <p:cNvPr id="757" name="Google Shape;757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9" name="Google Shape;759;p47"/>
          <p:cNvSpPr/>
          <p:nvPr/>
        </p:nvSpPr>
        <p:spPr>
          <a:xfrm>
            <a:off x="3639172" y="2622381"/>
            <a:ext cx="304682" cy="30466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60" name="Google Shape;760;p47"/>
          <p:cNvGrpSpPr/>
          <p:nvPr/>
        </p:nvGrpSpPr>
        <p:grpSpPr>
          <a:xfrm>
            <a:off x="4091093" y="2638850"/>
            <a:ext cx="366838" cy="271400"/>
            <a:chOff x="5255200" y="3006475"/>
            <a:chExt cx="511700" cy="378575"/>
          </a:xfrm>
        </p:grpSpPr>
        <p:sp>
          <p:nvSpPr>
            <p:cNvPr id="761" name="Google Shape;761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3" name="Google Shape;763;p47"/>
          <p:cNvGrpSpPr/>
          <p:nvPr/>
        </p:nvGrpSpPr>
        <p:grpSpPr>
          <a:xfrm>
            <a:off x="3159625" y="2623096"/>
            <a:ext cx="296797" cy="302908"/>
            <a:chOff x="3955900" y="2984500"/>
            <a:chExt cx="414000" cy="422525"/>
          </a:xfrm>
        </p:grpSpPr>
        <p:sp>
          <p:nvSpPr>
            <p:cNvPr id="764" name="Google Shape;764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67" name="Google Shape;767;p47"/>
          <p:cNvSpPr/>
          <p:nvPr/>
        </p:nvSpPr>
        <p:spPr>
          <a:xfrm>
            <a:off x="727679" y="3127547"/>
            <a:ext cx="331799" cy="260898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68" name="Google Shape;768;p47"/>
          <p:cNvSpPr/>
          <p:nvPr/>
        </p:nvSpPr>
        <p:spPr>
          <a:xfrm>
            <a:off x="4642513" y="2608365"/>
            <a:ext cx="231129" cy="332695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69" name="Google Shape;769;p47"/>
          <p:cNvGrpSpPr/>
          <p:nvPr/>
        </p:nvGrpSpPr>
        <p:grpSpPr>
          <a:xfrm>
            <a:off x="5127623" y="2618705"/>
            <a:ext cx="226755" cy="322193"/>
            <a:chOff x="6701050" y="2978375"/>
            <a:chExt cx="316300" cy="449425"/>
          </a:xfrm>
        </p:grpSpPr>
        <p:sp>
          <p:nvSpPr>
            <p:cNvPr id="770" name="Google Shape;770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2" name="Google Shape;772;p47"/>
          <p:cNvGrpSpPr/>
          <p:nvPr/>
        </p:nvGrpSpPr>
        <p:grpSpPr>
          <a:xfrm>
            <a:off x="1213510" y="3149229"/>
            <a:ext cx="323071" cy="217131"/>
            <a:chOff x="1241275" y="3718400"/>
            <a:chExt cx="450650" cy="302875"/>
          </a:xfrm>
        </p:grpSpPr>
        <p:sp>
          <p:nvSpPr>
            <p:cNvPr id="773" name="Google Shape;773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7" name="Google Shape;777;p47"/>
          <p:cNvGrpSpPr/>
          <p:nvPr/>
        </p:nvGrpSpPr>
        <p:grpSpPr>
          <a:xfrm>
            <a:off x="1701145" y="3132597"/>
            <a:ext cx="314289" cy="250825"/>
            <a:chOff x="1921475" y="3695200"/>
            <a:chExt cx="438400" cy="349875"/>
          </a:xfrm>
        </p:grpSpPr>
        <p:sp>
          <p:nvSpPr>
            <p:cNvPr id="778" name="Google Shape;778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1" name="Google Shape;781;p47"/>
          <p:cNvGrpSpPr/>
          <p:nvPr/>
        </p:nvGrpSpPr>
        <p:grpSpPr>
          <a:xfrm>
            <a:off x="2187454" y="3128654"/>
            <a:ext cx="308159" cy="258281"/>
            <a:chOff x="2599825" y="3689700"/>
            <a:chExt cx="429850" cy="360275"/>
          </a:xfrm>
        </p:grpSpPr>
        <p:sp>
          <p:nvSpPr>
            <p:cNvPr id="782" name="Google Shape;782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4" name="Google Shape;784;p47"/>
          <p:cNvGrpSpPr/>
          <p:nvPr/>
        </p:nvGrpSpPr>
        <p:grpSpPr>
          <a:xfrm>
            <a:off x="2685574" y="3101950"/>
            <a:ext cx="278408" cy="290667"/>
            <a:chOff x="3294650" y="3652450"/>
            <a:chExt cx="388350" cy="405450"/>
          </a:xfrm>
        </p:grpSpPr>
        <p:sp>
          <p:nvSpPr>
            <p:cNvPr id="785" name="Google Shape;785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3145627" y="3138727"/>
            <a:ext cx="324792" cy="238136"/>
            <a:chOff x="3936375" y="3703750"/>
            <a:chExt cx="453050" cy="332175"/>
          </a:xfrm>
        </p:grpSpPr>
        <p:sp>
          <p:nvSpPr>
            <p:cNvPr id="789" name="Google Shape;789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4" name="Google Shape;794;p47"/>
          <p:cNvGrpSpPr/>
          <p:nvPr/>
        </p:nvGrpSpPr>
        <p:grpSpPr>
          <a:xfrm>
            <a:off x="3628871" y="3138727"/>
            <a:ext cx="324792" cy="238136"/>
            <a:chOff x="4610450" y="3703750"/>
            <a:chExt cx="453050" cy="332175"/>
          </a:xfrm>
        </p:grpSpPr>
        <p:sp>
          <p:nvSpPr>
            <p:cNvPr id="795" name="Google Shape;795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7" name="Google Shape;797;p47"/>
          <p:cNvGrpSpPr/>
          <p:nvPr/>
        </p:nvGrpSpPr>
        <p:grpSpPr>
          <a:xfrm>
            <a:off x="4123497" y="3114657"/>
            <a:ext cx="302030" cy="286276"/>
            <a:chOff x="5300400" y="3670175"/>
            <a:chExt cx="421300" cy="399325"/>
          </a:xfrm>
        </p:grpSpPr>
        <p:sp>
          <p:nvSpPr>
            <p:cNvPr id="798" name="Google Shape;798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3" name="Google Shape;803;p47"/>
          <p:cNvSpPr/>
          <p:nvPr/>
        </p:nvSpPr>
        <p:spPr>
          <a:xfrm>
            <a:off x="4589978" y="3089907"/>
            <a:ext cx="336190" cy="336172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04" name="Google Shape;804;p47"/>
          <p:cNvGrpSpPr/>
          <p:nvPr/>
        </p:nvGrpSpPr>
        <p:grpSpPr>
          <a:xfrm>
            <a:off x="5094358" y="3111144"/>
            <a:ext cx="293284" cy="293302"/>
            <a:chOff x="6654650" y="3665275"/>
            <a:chExt cx="409100" cy="409125"/>
          </a:xfrm>
        </p:grpSpPr>
        <p:sp>
          <p:nvSpPr>
            <p:cNvPr id="805" name="Google Shape;805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7" name="Google Shape;807;p47"/>
          <p:cNvGrpSpPr/>
          <p:nvPr/>
        </p:nvGrpSpPr>
        <p:grpSpPr>
          <a:xfrm>
            <a:off x="732900" y="3582129"/>
            <a:ext cx="317802" cy="317820"/>
            <a:chOff x="570875" y="4322250"/>
            <a:chExt cx="443300" cy="443325"/>
          </a:xfrm>
        </p:grpSpPr>
        <p:sp>
          <p:nvSpPr>
            <p:cNvPr id="808" name="Google Shape;808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12" name="Google Shape;812;p47"/>
          <p:cNvSpPr/>
          <p:nvPr/>
        </p:nvSpPr>
        <p:spPr>
          <a:xfrm>
            <a:off x="1203073" y="3644095"/>
            <a:ext cx="344076" cy="194370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13" name="Google Shape;813;p47"/>
          <p:cNvGrpSpPr/>
          <p:nvPr/>
        </p:nvGrpSpPr>
        <p:grpSpPr>
          <a:xfrm>
            <a:off x="1742725" y="3558507"/>
            <a:ext cx="231129" cy="365063"/>
            <a:chOff x="1979475" y="4289300"/>
            <a:chExt cx="322400" cy="509225"/>
          </a:xfrm>
        </p:grpSpPr>
        <p:sp>
          <p:nvSpPr>
            <p:cNvPr id="814" name="Google Shape;814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7" name="Google Shape;817;p47"/>
          <p:cNvGrpSpPr/>
          <p:nvPr/>
        </p:nvGrpSpPr>
        <p:grpSpPr>
          <a:xfrm>
            <a:off x="2205395" y="3563311"/>
            <a:ext cx="272709" cy="355457"/>
            <a:chOff x="2624850" y="4296000"/>
            <a:chExt cx="380400" cy="495825"/>
          </a:xfrm>
        </p:grpSpPr>
        <p:sp>
          <p:nvSpPr>
            <p:cNvPr id="818" name="Google Shape;818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1" name="Google Shape;821;p47"/>
          <p:cNvSpPr/>
          <p:nvPr/>
        </p:nvSpPr>
        <p:spPr>
          <a:xfrm>
            <a:off x="3162470" y="3595503"/>
            <a:ext cx="291527" cy="29154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22" name="Google Shape;822;p47"/>
          <p:cNvSpPr/>
          <p:nvPr/>
        </p:nvSpPr>
        <p:spPr>
          <a:xfrm>
            <a:off x="2679190" y="3613893"/>
            <a:ext cx="291527" cy="254768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23" name="Google Shape;823;p47"/>
          <p:cNvSpPr/>
          <p:nvPr/>
        </p:nvSpPr>
        <p:spPr>
          <a:xfrm>
            <a:off x="3644424" y="3594195"/>
            <a:ext cx="294180" cy="29416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24" name="Google Shape;824;p47"/>
          <p:cNvGrpSpPr/>
          <p:nvPr/>
        </p:nvGrpSpPr>
        <p:grpSpPr>
          <a:xfrm>
            <a:off x="4105986" y="3598331"/>
            <a:ext cx="337051" cy="285416"/>
            <a:chOff x="5275975" y="4344850"/>
            <a:chExt cx="470150" cy="398125"/>
          </a:xfrm>
        </p:grpSpPr>
        <p:sp>
          <p:nvSpPr>
            <p:cNvPr id="825" name="Google Shape;825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8" name="Google Shape;828;p47"/>
          <p:cNvSpPr/>
          <p:nvPr/>
        </p:nvSpPr>
        <p:spPr>
          <a:xfrm>
            <a:off x="4606611" y="3589822"/>
            <a:ext cx="302926" cy="302908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29" name="Google Shape;829;p47"/>
          <p:cNvGrpSpPr/>
          <p:nvPr/>
        </p:nvGrpSpPr>
        <p:grpSpPr>
          <a:xfrm>
            <a:off x="5085594" y="3575140"/>
            <a:ext cx="310812" cy="331799"/>
            <a:chOff x="6642425" y="4312500"/>
            <a:chExt cx="433550" cy="462825"/>
          </a:xfrm>
        </p:grpSpPr>
        <p:sp>
          <p:nvSpPr>
            <p:cNvPr id="830" name="Google Shape;830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3" name="Google Shape;833;p47"/>
          <p:cNvSpPr/>
          <p:nvPr/>
        </p:nvSpPr>
        <p:spPr>
          <a:xfrm>
            <a:off x="692226" y="4106799"/>
            <a:ext cx="399206" cy="235520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34" name="Google Shape;834;p47"/>
          <p:cNvGrpSpPr/>
          <p:nvPr/>
        </p:nvGrpSpPr>
        <p:grpSpPr>
          <a:xfrm>
            <a:off x="1215696" y="4067578"/>
            <a:ext cx="318680" cy="313429"/>
            <a:chOff x="1244325" y="4999400"/>
            <a:chExt cx="444525" cy="437200"/>
          </a:xfrm>
        </p:grpSpPr>
        <p:sp>
          <p:nvSpPr>
            <p:cNvPr id="835" name="Google Shape;835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0" name="Google Shape;840;p47"/>
          <p:cNvGrpSpPr/>
          <p:nvPr/>
        </p:nvGrpSpPr>
        <p:grpSpPr>
          <a:xfrm>
            <a:off x="1727402" y="4057506"/>
            <a:ext cx="261776" cy="333556"/>
            <a:chOff x="1958100" y="4985350"/>
            <a:chExt cx="365150" cy="465275"/>
          </a:xfrm>
        </p:grpSpPr>
        <p:sp>
          <p:nvSpPr>
            <p:cNvPr id="841" name="Google Shape;841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4" name="Google Shape;844;p47"/>
          <p:cNvGrpSpPr/>
          <p:nvPr/>
        </p:nvGrpSpPr>
        <p:grpSpPr>
          <a:xfrm>
            <a:off x="2191379" y="4070195"/>
            <a:ext cx="300309" cy="308608"/>
            <a:chOff x="2605300" y="5003050"/>
            <a:chExt cx="418900" cy="430475"/>
          </a:xfrm>
        </p:grpSpPr>
        <p:sp>
          <p:nvSpPr>
            <p:cNvPr id="845" name="Google Shape;845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8" name="Google Shape;848;p47"/>
          <p:cNvGrpSpPr/>
          <p:nvPr/>
        </p:nvGrpSpPr>
        <p:grpSpPr>
          <a:xfrm>
            <a:off x="2645303" y="4076772"/>
            <a:ext cx="358952" cy="295040"/>
            <a:chOff x="3238475" y="5012225"/>
            <a:chExt cx="500700" cy="411550"/>
          </a:xfrm>
        </p:grpSpPr>
        <p:sp>
          <p:nvSpPr>
            <p:cNvPr id="849" name="Google Shape;849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4" name="Google Shape;854;p47"/>
          <p:cNvGrpSpPr/>
          <p:nvPr/>
        </p:nvGrpSpPr>
        <p:grpSpPr>
          <a:xfrm>
            <a:off x="3594281" y="4045247"/>
            <a:ext cx="393972" cy="358074"/>
            <a:chOff x="4562200" y="4968250"/>
            <a:chExt cx="549550" cy="499475"/>
          </a:xfrm>
        </p:grpSpPr>
        <p:sp>
          <p:nvSpPr>
            <p:cNvPr id="855" name="Google Shape;855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3171453" y="4065392"/>
            <a:ext cx="273139" cy="317354"/>
            <a:chOff x="3972400" y="4996350"/>
            <a:chExt cx="381000" cy="442675"/>
          </a:xfrm>
        </p:grpSpPr>
        <p:sp>
          <p:nvSpPr>
            <p:cNvPr id="861" name="Google Shape;861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3" name="Google Shape;863;p47"/>
          <p:cNvGrpSpPr/>
          <p:nvPr/>
        </p:nvGrpSpPr>
        <p:grpSpPr>
          <a:xfrm>
            <a:off x="4081038" y="4038687"/>
            <a:ext cx="386965" cy="371193"/>
            <a:chOff x="5241175" y="4959100"/>
            <a:chExt cx="539775" cy="517775"/>
          </a:xfrm>
        </p:grpSpPr>
        <p:sp>
          <p:nvSpPr>
            <p:cNvPr id="864" name="Google Shape;864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70" name="Google Shape;870;p47"/>
          <p:cNvSpPr/>
          <p:nvPr/>
        </p:nvSpPr>
        <p:spPr>
          <a:xfrm>
            <a:off x="4587791" y="4130441"/>
            <a:ext cx="340563" cy="188240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71" name="Google Shape;871;p47"/>
          <p:cNvGrpSpPr/>
          <p:nvPr/>
        </p:nvGrpSpPr>
        <p:grpSpPr>
          <a:xfrm>
            <a:off x="5116242" y="4093835"/>
            <a:ext cx="248209" cy="285416"/>
            <a:chOff x="6685175" y="5036025"/>
            <a:chExt cx="346225" cy="398125"/>
          </a:xfrm>
        </p:grpSpPr>
        <p:sp>
          <p:nvSpPr>
            <p:cNvPr id="872" name="Google Shape;872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7"/>
          <p:cNvGrpSpPr/>
          <p:nvPr/>
        </p:nvGrpSpPr>
        <p:grpSpPr>
          <a:xfrm>
            <a:off x="6283418" y="2143549"/>
            <a:ext cx="432570" cy="421334"/>
            <a:chOff x="5926225" y="921350"/>
            <a:chExt cx="517800" cy="504350"/>
          </a:xfrm>
        </p:grpSpPr>
        <p:sp>
          <p:nvSpPr>
            <p:cNvPr id="878" name="Google Shape;878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80" name="Google Shape;880;p47"/>
          <p:cNvSpPr/>
          <p:nvPr/>
        </p:nvSpPr>
        <p:spPr>
          <a:xfrm>
            <a:off x="6477338" y="237960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1" name="Google Shape;881;p47"/>
          <p:cNvGrpSpPr/>
          <p:nvPr/>
        </p:nvGrpSpPr>
        <p:grpSpPr>
          <a:xfrm>
            <a:off x="7168405" y="2122929"/>
            <a:ext cx="432570" cy="421334"/>
            <a:chOff x="5926225" y="921350"/>
            <a:chExt cx="517800" cy="504350"/>
          </a:xfrm>
        </p:grpSpPr>
        <p:sp>
          <p:nvSpPr>
            <p:cNvPr id="882" name="Google Shape;88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47"/>
          <p:cNvSpPr/>
          <p:nvPr/>
        </p:nvSpPr>
        <p:spPr>
          <a:xfrm>
            <a:off x="7362326" y="235898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47"/>
          <p:cNvGrpSpPr/>
          <p:nvPr/>
        </p:nvGrpSpPr>
        <p:grpSpPr>
          <a:xfrm>
            <a:off x="6283685" y="2871971"/>
            <a:ext cx="1075937" cy="1047989"/>
            <a:chOff x="5926225" y="921350"/>
            <a:chExt cx="517800" cy="504350"/>
          </a:xfrm>
        </p:grpSpPr>
        <p:sp>
          <p:nvSpPr>
            <p:cNvPr id="886" name="Google Shape;88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7"/>
          <p:cNvSpPr/>
          <p:nvPr/>
        </p:nvSpPr>
        <p:spPr>
          <a:xfrm>
            <a:off x="6765998" y="345906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890" name="Google Shape;890;p47"/>
          <p:cNvSpPr txBox="1">
            <a:spLocks noGrp="1"/>
          </p:cNvSpPr>
          <p:nvPr>
            <p:ph type="body" idx="1"/>
          </p:nvPr>
        </p:nvSpPr>
        <p:spPr>
          <a:xfrm>
            <a:off x="6248575" y="39949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Google Shape;895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96" name="Google Shape;896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03" name="Google Shape;903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08" name="Google Shape;908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12" name="Google Shape;912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18" name="Google Shape;918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22" name="Google Shape;922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27" name="Google Shape;927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33" name="Google Shape;933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40" name="Google Shape;940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43" name="Google Shape;943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47" name="Google Shape;947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54" name="Google Shape;954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60" name="Google Shape;960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64" name="Google Shape;964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65" name="Google Shape;965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5" name="Google Shape;975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82" name="Google Shape;982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87" name="Google Shape;987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93" name="Google Shape;993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00" name="Google Shape;1000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05" name="Google Shape;1005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10" name="Google Shape;1010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5" name="Google Shape;1015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16" name="Google Shape;101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6" name="Google Shape;1026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27" name="Google Shape;1027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0" name="Google Shape;1030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31" name="Google Shape;103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1" name="Google Shape;1041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42" name="Google Shape;1042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6" name="Google Shape;104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47" name="Google Shape;104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7" name="Google Shape;1057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58" name="Google Shape;1058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66" name="Google Shape;1066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71" name="Google Shape;107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76" name="Google Shape;1076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82" name="Google Shape;1082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9" name="Google Shape;1089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93" name="Google Shape;1093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9" name="Google Shape;1099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06" name="Google Shape;1106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10" name="Google Shape;1110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15" name="Google Shape;1115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22" name="Google Shape;1122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30" name="Google Shape;1130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35" name="Google Shape;1135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9" name="Google Shape;1139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43" name="Google Shape;1143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48" name="Google Shape;1148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53" name="Google Shape;1153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9" name="Google Shape;1159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66" name="Google Shape;1166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74" name="Google Shape;1174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87" name="Google Shape;1187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92" name="Google Shape;1192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96" name="Google Shape;1196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03" name="Google Shape;1203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12" name="Google Shape;1212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25" name="Google Shape;122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38" name="Google Shape;123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51" name="Google Shape;1251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58" name="Google Shape;1258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4" name="Google Shape;1274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5" name="Google Shape;1275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8" name="Google Shape;1278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9" name="Google Shape;1279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2" name="Google Shape;1282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3" name="Google Shape;1283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6" name="Google Shape;1286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7" name="Google Shape;1287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0" name="Google Shape;1290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91" name="Google Shape;1291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9" name="Google Shape;1299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00" name="Google Shape;1300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5" name="Google Shape;1325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1" name="Google Shape;1331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32" name="Google Shape;133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4" name="Google Shape;1334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35" name="Google Shape;1335;p4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pSp>
        <p:nvGrpSpPr>
          <p:cNvPr id="1336" name="Google Shape;133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37" name="Google Shape;1337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49"/>
          <p:cNvSpPr txBox="1"/>
          <p:nvPr/>
        </p:nvSpPr>
        <p:spPr>
          <a:xfrm>
            <a:off x="930600" y="2374250"/>
            <a:ext cx="7282800" cy="18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Ubuntu"/>
                <a:ea typeface="Ubuntu"/>
                <a:cs typeface="Ubuntu"/>
                <a:sym typeface="Ubuntu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6" name="Google Shape;1346;p4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347" name="Google Shape;1347;p49"/>
          <p:cNvSpPr txBox="1">
            <a:spLocks noGrp="1"/>
          </p:cNvSpPr>
          <p:nvPr>
            <p:ph type="body" idx="1"/>
          </p:nvPr>
        </p:nvSpPr>
        <p:spPr>
          <a:xfrm>
            <a:off x="930600" y="856425"/>
            <a:ext cx="71877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2" name="Google Shape;1352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Google Shape;1353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54" name="Google Shape;1354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55" name="Google Shape;1355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56" name="Google Shape;1356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8" name="Google Shape;1358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9" name="Google Shape;1359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1" name="Google Shape;1361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62" name="Google Shape;1362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3" name="Google Shape;1363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4" name="Google Shape;1364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65" name="Google Shape;1365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6" name="Google Shape;1366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it-IT" dirty="0"/>
              <a:t>Read </a:t>
            </a:r>
            <a:r>
              <a:rPr lang="it-IT" dirty="0" err="1"/>
              <a:t>topology</a:t>
            </a:r>
            <a:r>
              <a:rPr lang="it-IT" dirty="0"/>
              <a:t> from file</a:t>
            </a:r>
            <a:endParaRPr dirty="0"/>
          </a:p>
          <a:p>
            <a:pPr lvl="0">
              <a:spcBef>
                <a:spcPts val="0"/>
              </a:spcBef>
            </a:pPr>
            <a:r>
              <a:rPr lang="it-IT" dirty="0" err="1"/>
              <a:t>Instantiate</a:t>
            </a:r>
            <a:r>
              <a:rPr lang="it-IT" dirty="0"/>
              <a:t> network and </a:t>
            </a:r>
            <a:r>
              <a:rPr lang="it-IT" dirty="0" err="1"/>
              <a:t>creates</a:t>
            </a:r>
            <a:r>
              <a:rPr lang="it-IT" dirty="0"/>
              <a:t>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matrix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simulation</a:t>
            </a:r>
            <a:r>
              <a:rPr lang="it-IT" dirty="0"/>
              <a:t> and </a:t>
            </a: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F54E356-4D23-F041-B3A6-97C37299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22" y="2969509"/>
            <a:ext cx="3631078" cy="1157221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0336529-EFC7-ED47-A338-C0E91FF5E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240" y="2968702"/>
            <a:ext cx="3443068" cy="12798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cxnSp>
        <p:nvCxnSpPr>
          <p:cNvPr id="148" name="Google Shape;148;p23"/>
          <p:cNvCxnSpPr>
            <a:cxnSpLocks/>
          </p:cNvCxnSpPr>
          <p:nvPr/>
        </p:nvCxnSpPr>
        <p:spPr>
          <a:xfrm rot="5400000">
            <a:off x="3496641" y="2260688"/>
            <a:ext cx="1092462" cy="10405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1" name="Google Shape;151;p23"/>
          <p:cNvCxnSpPr>
            <a:cxnSpLocks/>
            <a:stCxn id="152" idx="0"/>
          </p:cNvCxnSpPr>
          <p:nvPr/>
        </p:nvCxnSpPr>
        <p:spPr>
          <a:xfrm rot="5400000" flipH="1" flipV="1">
            <a:off x="2890001" y="1638903"/>
            <a:ext cx="531086" cy="2815196"/>
          </a:xfrm>
          <a:prstGeom prst="bentConnector2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5" name="Google Shape;155;p23"/>
          <p:cNvCxnSpPr>
            <a:cxnSpLocks/>
            <a:endCxn id="154" idx="2"/>
          </p:cNvCxnSpPr>
          <p:nvPr/>
        </p:nvCxnSpPr>
        <p:spPr>
          <a:xfrm rot="16200000" flipV="1">
            <a:off x="7204260" y="3960100"/>
            <a:ext cx="327700" cy="25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7" name="Google Shape;157;p23"/>
          <p:cNvCxnSpPr>
            <a:cxnSpLocks/>
          </p:cNvCxnSpPr>
          <p:nvPr/>
        </p:nvCxnSpPr>
        <p:spPr>
          <a:xfrm rot="16200000" flipV="1">
            <a:off x="4414699" y="1843180"/>
            <a:ext cx="296888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46" name="Google Shape;146;p23"/>
          <p:cNvSpPr txBox="1"/>
          <p:nvPr/>
        </p:nvSpPr>
        <p:spPr>
          <a:xfrm>
            <a:off x="3744600" y="1250217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Main.py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744600" y="1843181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highlight>
                  <a:srgbClr val="000080"/>
                </a:highlight>
                <a:latin typeface="Ubuntu Light"/>
                <a:ea typeface="Ubuntu Light"/>
                <a:cs typeface="Ubuntu Light"/>
                <a:sym typeface="Ubuntu Light"/>
              </a:rPr>
              <a:t>Network.py</a:t>
            </a:r>
            <a:endParaRPr sz="1200" dirty="0">
              <a:solidFill>
                <a:schemeClr val="lt1"/>
              </a:solidFill>
              <a:highlight>
                <a:srgbClr val="000080"/>
              </a:highlight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539455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SignalInformation.py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802856" y="3275936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Connection.py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686346" y="327070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Line.py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20546" y="3312044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Node.py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cxnSp>
        <p:nvCxnSpPr>
          <p:cNvPr id="28" name="Google Shape;148;p23">
            <a:extLst>
              <a:ext uri="{FF2B5EF4-FFF2-40B4-BE49-F238E27FC236}">
                <a16:creationId xmlns:a16="http://schemas.microsoft.com/office/drawing/2014/main" id="{7FCCBCD5-3A29-AE45-AE64-77B783EFE9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0469" y="2258580"/>
            <a:ext cx="1092460" cy="10493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43" name="Google Shape;151;p23">
            <a:extLst>
              <a:ext uri="{FF2B5EF4-FFF2-40B4-BE49-F238E27FC236}">
                <a16:creationId xmlns:a16="http://schemas.microsoft.com/office/drawing/2014/main" id="{A02BBA3D-4CD2-B34F-8B6E-F20E501CBC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9065" y="1383530"/>
            <a:ext cx="900724" cy="27948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2" name="Google Shape;154;p23">
            <a:extLst>
              <a:ext uri="{FF2B5EF4-FFF2-40B4-BE49-F238E27FC236}">
                <a16:creationId xmlns:a16="http://schemas.microsoft.com/office/drawing/2014/main" id="{684D03AF-6C19-E24B-B157-C3CCDF02E6BE}"/>
              </a:ext>
            </a:extLst>
          </p:cNvPr>
          <p:cNvSpPr txBox="1"/>
          <p:nvPr/>
        </p:nvSpPr>
        <p:spPr>
          <a:xfrm>
            <a:off x="6519548" y="4048298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LightPath.py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4DE097-EEA9-5B49-86B1-7F79334D8427}"/>
              </a:ext>
            </a:extLst>
          </p:cNvPr>
          <p:cNvSpPr/>
          <p:nvPr/>
        </p:nvSpPr>
        <p:spPr>
          <a:xfrm>
            <a:off x="3744600" y="1777017"/>
            <a:ext cx="1654800" cy="79473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2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Network.js</a:t>
            </a:r>
            <a:r>
              <a:rPr lang="en" dirty="0"/>
              <a:t> 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class</a:t>
            </a:r>
            <a:r>
              <a:rPr lang="it-IT" sz="1800" dirty="0"/>
              <a:t> </a:t>
            </a:r>
            <a:r>
              <a:rPr lang="en-US" sz="1800" dirty="0"/>
              <a:t>implements</a:t>
            </a:r>
            <a:r>
              <a:rPr lang="it-IT" sz="1800" dirty="0"/>
              <a:t> </a:t>
            </a:r>
            <a:r>
              <a:rPr lang="it-IT" sz="1800" dirty="0" err="1"/>
              <a:t>most</a:t>
            </a:r>
            <a:r>
              <a:rPr lang="it-IT" sz="1800" dirty="0"/>
              <a:t> of the </a:t>
            </a:r>
            <a:r>
              <a:rPr lang="it-IT" sz="1800" dirty="0" err="1"/>
              <a:t>logic</a:t>
            </a:r>
            <a:r>
              <a:rPr lang="it-IT" sz="1800" dirty="0"/>
              <a:t>.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receives</a:t>
            </a:r>
            <a:r>
              <a:rPr lang="it-IT" sz="1800" dirty="0"/>
              <a:t> the network </a:t>
            </a:r>
            <a:r>
              <a:rPr lang="it-IT" sz="1800" dirty="0" err="1"/>
              <a:t>description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python</a:t>
            </a:r>
            <a:r>
              <a:rPr lang="it-IT" sz="1800" dirty="0"/>
              <a:t> </a:t>
            </a:r>
            <a:r>
              <a:rPr lang="it-IT" sz="1800" dirty="0" err="1"/>
              <a:t>dict</a:t>
            </a:r>
            <a:r>
              <a:rPr lang="it-IT" sz="1800" dirty="0"/>
              <a:t>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it-IT" sz="1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t-IT" sz="1800" dirty="0"/>
              <a:t>Inside the _</a:t>
            </a:r>
            <a:r>
              <a:rPr lang="it-IT" sz="1800" dirty="0" err="1"/>
              <a:t>init</a:t>
            </a:r>
            <a:r>
              <a:rPr lang="it-IT" sz="1800" dirty="0"/>
              <a:t>_ </a:t>
            </a:r>
            <a:r>
              <a:rPr lang="it-IT" sz="1800" dirty="0" err="1"/>
              <a:t>method</a:t>
            </a:r>
            <a:r>
              <a:rPr lang="it-IT" sz="1800" dirty="0"/>
              <a:t>, </a:t>
            </a:r>
            <a:r>
              <a:rPr lang="it-IT" sz="1800" dirty="0" err="1"/>
              <a:t>all</a:t>
            </a:r>
            <a:r>
              <a:rPr lang="it-IT" sz="1800" dirty="0"/>
              <a:t> </a:t>
            </a:r>
            <a:r>
              <a:rPr lang="it-IT" sz="1800" dirty="0" err="1"/>
              <a:t>nodes</a:t>
            </a:r>
            <a:r>
              <a:rPr lang="it-IT" sz="1800" dirty="0"/>
              <a:t> and </a:t>
            </a:r>
            <a:r>
              <a:rPr lang="it-IT" sz="1800" dirty="0" err="1"/>
              <a:t>lines</a:t>
            </a:r>
            <a:r>
              <a:rPr lang="it-IT" sz="1800" dirty="0"/>
              <a:t> </a:t>
            </a:r>
            <a:r>
              <a:rPr lang="it-IT" sz="1800" dirty="0" err="1"/>
              <a:t>objects</a:t>
            </a:r>
            <a:r>
              <a:rPr lang="it-IT" sz="1800" dirty="0"/>
              <a:t> are </a:t>
            </a:r>
            <a:r>
              <a:rPr lang="it-IT" sz="1800" dirty="0" err="1"/>
              <a:t>created</a:t>
            </a:r>
            <a:r>
              <a:rPr lang="it-IT" sz="1800" dirty="0"/>
              <a:t>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it-IT" sz="1800" dirty="0"/>
          </a:p>
          <a:p>
            <a:pPr marL="76200" lvl="0" indent="0">
              <a:buNone/>
            </a:pPr>
            <a:r>
              <a:rPr lang="it-IT" sz="1800" dirty="0"/>
              <a:t>From the </a:t>
            </a:r>
            <a:r>
              <a:rPr lang="it-IT" sz="1800" dirty="0" err="1"/>
              <a:t>external</a:t>
            </a:r>
            <a:r>
              <a:rPr lang="it-IT" sz="1800" dirty="0"/>
              <a:t> </a:t>
            </a:r>
            <a:r>
              <a:rPr lang="it-IT" sz="1800" dirty="0" err="1"/>
              <a:t>you</a:t>
            </a:r>
            <a:r>
              <a:rPr lang="it-IT" sz="1800" dirty="0"/>
              <a:t> can </a:t>
            </a:r>
            <a:r>
              <a:rPr lang="it-IT" sz="1800" dirty="0" err="1"/>
              <a:t>also</a:t>
            </a:r>
            <a:r>
              <a:rPr lang="it-IT" sz="1800" dirty="0"/>
              <a:t> call </a:t>
            </a:r>
            <a:r>
              <a:rPr lang="en-GB" sz="1800" b="1" dirty="0" err="1"/>
              <a:t>returnTopologyStats</a:t>
            </a:r>
            <a:r>
              <a:rPr lang="en-GB" sz="1800" b="1" dirty="0"/>
              <a:t>() that returns the main topology stats.</a:t>
            </a:r>
            <a:endParaRPr lang="it-IT" sz="1800" b="1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580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Network.js</a:t>
            </a:r>
            <a:r>
              <a:rPr lang="en" dirty="0"/>
              <a:t> 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it-IT" sz="1800" b="1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3B6F1B7B-206A-0942-B5DA-7A2277A7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02" y="1415684"/>
            <a:ext cx="7274530" cy="25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1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 err="1"/>
              <a:t>Network.js</a:t>
            </a:r>
            <a:r>
              <a:rPr lang="en" dirty="0"/>
              <a:t> – </a:t>
            </a:r>
            <a:r>
              <a:rPr lang="en-GB" dirty="0"/>
              <a:t>Route Space</a:t>
            </a:r>
            <a:r>
              <a:rPr lang="en" dirty="0"/>
              <a:t> 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t-IT" sz="1800" dirty="0" err="1"/>
              <a:t>Knowing</a:t>
            </a:r>
            <a:r>
              <a:rPr lang="it-IT" sz="1800" dirty="0"/>
              <a:t> the </a:t>
            </a:r>
            <a:r>
              <a:rPr lang="it-IT" sz="1800" dirty="0" err="1"/>
              <a:t>physical</a:t>
            </a:r>
            <a:r>
              <a:rPr lang="it-IT" sz="1800" dirty="0"/>
              <a:t> </a:t>
            </a:r>
            <a:r>
              <a:rPr lang="it-IT" sz="1800" dirty="0" err="1"/>
              <a:t>topology</a:t>
            </a:r>
            <a:r>
              <a:rPr lang="it-IT" sz="1800" dirty="0"/>
              <a:t> of a network, </a:t>
            </a:r>
            <a:r>
              <a:rPr lang="it-IT" sz="1800" dirty="0" err="1"/>
              <a:t>defined</a:t>
            </a:r>
            <a:r>
              <a:rPr lang="it-IT" sz="1800" dirty="0"/>
              <a:t> a RWA </a:t>
            </a:r>
            <a:r>
              <a:rPr lang="it-IT" sz="1800" dirty="0" err="1"/>
              <a:t>algorithm</a:t>
            </a:r>
            <a:r>
              <a:rPr lang="it-IT" sz="1800" dirty="0"/>
              <a:t>, </a:t>
            </a:r>
            <a:r>
              <a:rPr lang="it-IT" sz="1800" dirty="0" err="1"/>
              <a:t>we</a:t>
            </a:r>
            <a:r>
              <a:rPr lang="it-IT" sz="1800" dirty="0"/>
              <a:t> can </a:t>
            </a:r>
            <a:r>
              <a:rPr lang="it-IT" sz="1800" dirty="0" err="1"/>
              <a:t>run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N</a:t>
            </a:r>
            <a:r>
              <a:rPr lang="it-IT" sz="1800" dirty="0"/>
              <a:t> </a:t>
            </a:r>
            <a:r>
              <a:rPr lang="it-IT" sz="1800" dirty="0" err="1"/>
              <a:t>times</a:t>
            </a:r>
            <a:r>
              <a:rPr lang="it-IT" sz="1800" dirty="0"/>
              <a:t>, </a:t>
            </a:r>
            <a:r>
              <a:rPr lang="it-IT" sz="1800" dirty="0" err="1"/>
              <a:t>returning</a:t>
            </a:r>
            <a:r>
              <a:rPr lang="it-IT" sz="1800" dirty="0"/>
              <a:t> the list of </a:t>
            </a:r>
            <a:r>
              <a:rPr lang="it-IT" sz="1800" dirty="0" err="1"/>
              <a:t>all</a:t>
            </a:r>
            <a:r>
              <a:rPr lang="it-IT" sz="1800" dirty="0"/>
              <a:t> </a:t>
            </a:r>
            <a:r>
              <a:rPr lang="it-IT" sz="1800" dirty="0" err="1"/>
              <a:t>possible</a:t>
            </a:r>
            <a:r>
              <a:rPr lang="it-IT" sz="1800" dirty="0"/>
              <a:t> </a:t>
            </a:r>
            <a:r>
              <a:rPr lang="it-IT" sz="1800" dirty="0" err="1"/>
              <a:t>routes</a:t>
            </a:r>
            <a:r>
              <a:rPr lang="it-IT" sz="1800" dirty="0"/>
              <a:t>, </a:t>
            </a:r>
            <a:r>
              <a:rPr lang="it-IT" sz="1800" dirty="0" err="1"/>
              <a:t>called</a:t>
            </a:r>
            <a:r>
              <a:rPr lang="it-IT" sz="1800" b="1" dirty="0"/>
              <a:t> </a:t>
            </a:r>
            <a:r>
              <a:rPr lang="it-IT" sz="1800" b="1" dirty="0" err="1">
                <a:highlight>
                  <a:srgbClr val="000000"/>
                </a:highlight>
              </a:rPr>
              <a:t>routing</a:t>
            </a:r>
            <a:r>
              <a:rPr lang="it-IT" sz="1800" b="1" dirty="0">
                <a:highlight>
                  <a:srgbClr val="000000"/>
                </a:highlight>
              </a:rPr>
              <a:t> </a:t>
            </a:r>
            <a:r>
              <a:rPr lang="it-IT" sz="1800" b="1" dirty="0" err="1">
                <a:highlight>
                  <a:srgbClr val="000000"/>
                </a:highlight>
              </a:rPr>
              <a:t>space</a:t>
            </a:r>
            <a:endParaRPr lang="it-IT" sz="1800" b="1" dirty="0">
              <a:highlight>
                <a:srgbClr val="000000"/>
              </a:highlight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F7F5D64-0F44-7C46-B522-E71169BF1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02" y="2298190"/>
            <a:ext cx="3372798" cy="21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08668"/>
      </p:ext>
    </p:extLst>
  </p:cSld>
  <p:clrMapOvr>
    <a:masterClrMapping/>
  </p:clrMapOvr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2057</Words>
  <Application>Microsoft Macintosh PowerPoint</Application>
  <PresentationFormat>On-screen Show (16:9)</PresentationFormat>
  <Paragraphs>414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Work Sans Regular</vt:lpstr>
      <vt:lpstr>Ubuntu</vt:lpstr>
      <vt:lpstr>Montserrat</vt:lpstr>
      <vt:lpstr>Ubuntu Light</vt:lpstr>
      <vt:lpstr>Calibri</vt:lpstr>
      <vt:lpstr>Arial</vt:lpstr>
      <vt:lpstr>Isidore template</vt:lpstr>
      <vt:lpstr>Open Optical Network project presentation</vt:lpstr>
      <vt:lpstr>Aim of the project</vt:lpstr>
      <vt:lpstr>1. Project Structure </vt:lpstr>
      <vt:lpstr>Classes</vt:lpstr>
      <vt:lpstr>Main </vt:lpstr>
      <vt:lpstr>Classes</vt:lpstr>
      <vt:lpstr>Network.js </vt:lpstr>
      <vt:lpstr>Network.js </vt:lpstr>
      <vt:lpstr>Network.js – Route Space </vt:lpstr>
      <vt:lpstr>Network.js – Weightpath</vt:lpstr>
      <vt:lpstr>Network.js – Weightpath</vt:lpstr>
      <vt:lpstr>Network.js – Switching matrix</vt:lpstr>
      <vt:lpstr>Network.js – Methods</vt:lpstr>
      <vt:lpstr>Network.js – createAndManageConnections()</vt:lpstr>
      <vt:lpstr>Network.js – stream()</vt:lpstr>
      <vt:lpstr>Network.js – propagate()</vt:lpstr>
      <vt:lpstr>Classes</vt:lpstr>
      <vt:lpstr>In two or three columns</vt:lpstr>
      <vt:lpstr>PowerPoint Presentation</vt:lpstr>
      <vt:lpstr>Big concept</vt:lpstr>
      <vt:lpstr>You can also split your content</vt:lpstr>
      <vt:lpstr>A picture is worth a thousand words</vt:lpstr>
      <vt:lpstr>Want big impact? Use big image.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Optical Network project presentation</dc:title>
  <cp:lastModifiedBy>AMBROSONE RENATO</cp:lastModifiedBy>
  <cp:revision>8</cp:revision>
  <dcterms:modified xsi:type="dcterms:W3CDTF">2022-02-25T18:17:16Z</dcterms:modified>
</cp:coreProperties>
</file>