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9"/>
  </p:notesMasterIdLst>
  <p:sldIdLst>
    <p:sldId id="285" r:id="rId2"/>
    <p:sldId id="376" r:id="rId3"/>
    <p:sldId id="377" r:id="rId4"/>
    <p:sldId id="378" r:id="rId5"/>
    <p:sldId id="380" r:id="rId6"/>
    <p:sldId id="382" r:id="rId7"/>
    <p:sldId id="388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5"/>
    <p:restoredTop sz="92175"/>
  </p:normalViewPr>
  <p:slideViewPr>
    <p:cSldViewPr snapToGrid="0" snapToObjects="1">
      <p:cViewPr varScale="1">
        <p:scale>
          <a:sx n="97" d="100"/>
          <a:sy n="97" d="100"/>
        </p:scale>
        <p:origin x="1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FD25C-B2C6-1540-A6DD-232B074B3D4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E0825-5B5D-2648-B9A3-614387CAD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853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" t="8122" b="4060"/>
          <a:stretch/>
        </p:blipFill>
        <p:spPr>
          <a:xfrm>
            <a:off x="0" y="1246910"/>
            <a:ext cx="12192000" cy="5650579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0" y="4"/>
            <a:ext cx="12192000" cy="612949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0" name="Retângulo 9"/>
          <p:cNvSpPr/>
          <p:nvPr userDrawn="1"/>
        </p:nvSpPr>
        <p:spPr>
          <a:xfrm>
            <a:off x="0" y="612949"/>
            <a:ext cx="12192000" cy="63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47" y="747161"/>
            <a:ext cx="343903" cy="267584"/>
          </a:xfrm>
          <a:prstGeom prst="rect">
            <a:avLst/>
          </a:prstGeom>
        </p:spPr>
      </p:pic>
      <p:sp>
        <p:nvSpPr>
          <p:cNvPr id="11" name="Retângulo 10"/>
          <p:cNvSpPr/>
          <p:nvPr userDrawn="1"/>
        </p:nvSpPr>
        <p:spPr>
          <a:xfrm>
            <a:off x="0" y="1266572"/>
            <a:ext cx="12192000" cy="561109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2" name="Retângulo 8"/>
          <p:cNvSpPr/>
          <p:nvPr userDrawn="1"/>
        </p:nvSpPr>
        <p:spPr>
          <a:xfrm>
            <a:off x="0" y="1148708"/>
            <a:ext cx="6096000" cy="5709292"/>
          </a:xfrm>
          <a:custGeom>
            <a:avLst/>
            <a:gdLst>
              <a:gd name="connsiteX0" fmla="*/ 0 w 6096000"/>
              <a:gd name="connsiteY0" fmla="*/ 0 h 5709292"/>
              <a:gd name="connsiteX1" fmla="*/ 6096000 w 6096000"/>
              <a:gd name="connsiteY1" fmla="*/ 0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531918 w 6096000"/>
              <a:gd name="connsiteY1" fmla="*/ 31173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895600 w 6096000"/>
              <a:gd name="connsiteY1" fmla="*/ 10391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885210 w 6096000"/>
              <a:gd name="connsiteY1" fmla="*/ 0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5709292">
                <a:moveTo>
                  <a:pt x="0" y="0"/>
                </a:moveTo>
                <a:lnTo>
                  <a:pt x="2885210" y="0"/>
                </a:lnTo>
                <a:lnTo>
                  <a:pt x="6096000" y="5709292"/>
                </a:lnTo>
                <a:lnTo>
                  <a:pt x="0" y="5709292"/>
                </a:lnTo>
                <a:lnTo>
                  <a:pt x="0" y="0"/>
                </a:lnTo>
                <a:close/>
              </a:path>
            </a:pathLst>
          </a:cu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316995"/>
            <a:ext cx="12192000" cy="156545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</p:spTree>
    <p:extLst>
      <p:ext uri="{BB962C8B-B14F-4D97-AF65-F5344CB8AC3E}">
        <p14:creationId xmlns:p14="http://schemas.microsoft.com/office/powerpoint/2010/main" val="407607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838202" y="1454473"/>
            <a:ext cx="9927431" cy="1198368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611319" y="5691734"/>
            <a:ext cx="9152756" cy="574368"/>
          </a:xfrm>
        </p:spPr>
        <p:txBody>
          <a:bodyPr vert="horz" lIns="91440" tIns="45720" rIns="91440" bIns="45720" rtlCol="0">
            <a:noAutofit/>
          </a:bodyPr>
          <a:lstStyle>
            <a:lvl1pPr marL="0" indent="0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Referência da citação</a:t>
            </a:r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1611319" y="2703439"/>
            <a:ext cx="9152756" cy="2915443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pt-BR" dirty="0"/>
              <a:t>Clique para inserir citação.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7914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5029671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1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6600057" y="1511346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7" name="Espaço Reservado para Texto 12"/>
          <p:cNvSpPr>
            <a:spLocks noGrp="1"/>
          </p:cNvSpPr>
          <p:nvPr>
            <p:ph type="body" sz="quarter" idx="12" hasCustomPrompt="1"/>
          </p:nvPr>
        </p:nvSpPr>
        <p:spPr>
          <a:xfrm>
            <a:off x="6600057" y="3073714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4" name="Espaço Reservado para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6600057" y="4636082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0" name="Retângulo 9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5473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9927431" cy="156316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1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26369" y="3333697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7" name="Espaço Reservado para Texto 12"/>
          <p:cNvSpPr>
            <a:spLocks noGrp="1"/>
          </p:cNvSpPr>
          <p:nvPr>
            <p:ph type="body" sz="quarter" idx="12" hasCustomPrompt="1"/>
          </p:nvPr>
        </p:nvSpPr>
        <p:spPr>
          <a:xfrm>
            <a:off x="6600056" y="3333697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0" name="Espaço Reservado para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1426369" y="4612333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2" name="Espaço Reservado para Tex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00056" y="4612333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0" y="6621752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0" y="6470709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Retângulo 14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9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68672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v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70777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paço com lib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069" y="3426942"/>
            <a:ext cx="4788931" cy="3441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16" name="Retângulo 15"/>
          <p:cNvSpPr/>
          <p:nvPr userDrawn="1"/>
        </p:nvSpPr>
        <p:spPr>
          <a:xfrm>
            <a:off x="8353869" y="4997810"/>
            <a:ext cx="288733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350" dirty="0"/>
              <a:t>Área reservada para libras.</a:t>
            </a:r>
          </a:p>
        </p:txBody>
      </p:sp>
    </p:spTree>
    <p:extLst>
      <p:ext uri="{BB962C8B-B14F-4D97-AF65-F5344CB8AC3E}">
        <p14:creationId xmlns:p14="http://schemas.microsoft.com/office/powerpoint/2010/main" val="3660642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027EC1E7-FE72-F74C-AFF4-7C07D5C0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69154D5-99D4-5949-BEAD-12956AF0F7FE}" type="datetime1">
              <a:rPr lang="pt-BR" altLang="pt-BR"/>
              <a:pPr/>
              <a:t>13/05/2020</a:t>
            </a:fld>
            <a:endParaRPr lang="pt-BR" altLang="pt-BR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EF30C44B-2856-7A4B-BDFD-DA479B39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A7430002-8022-EB4F-932C-B3A7143D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BD2CE51-0A5A-D34B-9FCB-4B3796FCDE9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98858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52401"/>
            <a:ext cx="9652000" cy="4111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914401"/>
            <a:ext cx="109728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80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24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20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F121FB-B513-FF4A-ADA4-3CD227A4A7E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EDF0725-B14A-D24C-9F98-59072CFAC1F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342291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09600" y="152401"/>
            <a:ext cx="9652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914401"/>
            <a:ext cx="109728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097D561-1308-4C42-9D80-F1D05AE529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65A19CA-2075-844C-9ECA-0D06C097C92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6148110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DC48498C-D518-1F49-8871-08BF9393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440031E-6A88-9542-9432-CA63A15AFDCC}" type="datetime1">
              <a:rPr lang="pt-BR" altLang="pt-BR"/>
              <a:pPr/>
              <a:t>13/05/2020</a:t>
            </a:fld>
            <a:endParaRPr lang="pt-BR" alt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969C9491-43B4-9442-A6F6-50D7CDE5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805352BB-FEEB-584D-B6CF-DB15A058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AE441CE-8735-2F4F-8ED6-835F8D8A005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7223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9"/>
          <p:cNvSpPr>
            <a:spLocks noGrp="1"/>
          </p:cNvSpPr>
          <p:nvPr>
            <p:ph type="pic" sz="quarter" idx="11"/>
          </p:nvPr>
        </p:nvSpPr>
        <p:spPr>
          <a:xfrm>
            <a:off x="6528050" y="1917585"/>
            <a:ext cx="4825753" cy="3743667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6528048" y="5766104"/>
            <a:ext cx="4840053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2994" indent="0" algn="r">
              <a:lnSpc>
                <a:spcPct val="100000"/>
              </a:lnSpc>
              <a:spcBef>
                <a:spcPts val="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1" name="Espaço Reservado para Texto 7"/>
          <p:cNvSpPr>
            <a:spLocks noGrp="1" noChangeAspect="1"/>
          </p:cNvSpPr>
          <p:nvPr>
            <p:ph type="body" sz="quarter" idx="14"/>
          </p:nvPr>
        </p:nvSpPr>
        <p:spPr>
          <a:xfrm>
            <a:off x="1415483" y="1514000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2"/>
          <p:cNvSpPr>
            <a:spLocks noGrp="1"/>
          </p:cNvSpPr>
          <p:nvPr>
            <p:ph type="body" sz="quarter" idx="15" hasCustomPrompt="1"/>
          </p:nvPr>
        </p:nvSpPr>
        <p:spPr>
          <a:xfrm>
            <a:off x="6528050" y="1514000"/>
            <a:ext cx="4825753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X – Título da imagem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7493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9"/>
          <p:cNvSpPr>
            <a:spLocks noGrp="1"/>
          </p:cNvSpPr>
          <p:nvPr>
            <p:ph type="pic" sz="quarter" idx="16"/>
          </p:nvPr>
        </p:nvSpPr>
        <p:spPr>
          <a:xfrm>
            <a:off x="1313058" y="1917585"/>
            <a:ext cx="4825753" cy="3743667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313056" y="5766104"/>
            <a:ext cx="4840053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2994" indent="0" algn="r">
              <a:lnSpc>
                <a:spcPct val="100000"/>
              </a:lnSpc>
              <a:spcBef>
                <a:spcPts val="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7"/>
          </p:nvPr>
        </p:nvSpPr>
        <p:spPr>
          <a:xfrm>
            <a:off x="6528050" y="1514000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6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1313058" y="1514000"/>
            <a:ext cx="4825753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 err="1"/>
              <a:t>FiguraX</a:t>
            </a:r>
            <a:r>
              <a:rPr lang="pt-BR" dirty="0"/>
              <a:t> – Título da imagem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1845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Imagem Abaix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69" y="1510552"/>
            <a:ext cx="9941731" cy="1702424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0" name="Espaço Reservado para Imagem 9"/>
          <p:cNvSpPr>
            <a:spLocks noGrp="1"/>
          </p:cNvSpPr>
          <p:nvPr>
            <p:ph type="pic" sz="quarter" idx="11"/>
          </p:nvPr>
        </p:nvSpPr>
        <p:spPr>
          <a:xfrm>
            <a:off x="1426369" y="3761401"/>
            <a:ext cx="9941731" cy="1976745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2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426369" y="5837705"/>
            <a:ext cx="9941731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indent="-243796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5" name="Espaço Reservado para Texto 2"/>
          <p:cNvSpPr>
            <a:spLocks noGrp="1"/>
          </p:cNvSpPr>
          <p:nvPr>
            <p:ph type="body" sz="quarter" idx="15" hasCustomPrompt="1"/>
          </p:nvPr>
        </p:nvSpPr>
        <p:spPr>
          <a:xfrm>
            <a:off x="1426369" y="3356585"/>
            <a:ext cx="9941731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X – Título da imagem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B72BE9B6-FDC5-4241-9BD4-0D8A4E31A5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93280" y="277215"/>
            <a:ext cx="27559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9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022315" y="1775064"/>
            <a:ext cx="4725816" cy="4136845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217436" y="1734213"/>
            <a:ext cx="4725816" cy="4129759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B32DA44-49F0-E24F-BCF9-87F822A42F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93280" y="277215"/>
            <a:ext cx="27559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6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910208" y="1510552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096002" y="1517662"/>
            <a:ext cx="4741639" cy="4143586"/>
          </a:xfrm>
          <a:solidFill>
            <a:schemeClr val="bg1">
              <a:lumMod val="75000"/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99758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Destaqu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838203" y="1712167"/>
            <a:ext cx="4741639" cy="4150696"/>
          </a:xfrm>
          <a:solidFill>
            <a:schemeClr val="bg1">
              <a:lumMod val="75000"/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023995" y="1719277"/>
            <a:ext cx="4741639" cy="414358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0685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5"/>
            <a:ext cx="9927431" cy="4510737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8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46A203-F5C0-1245-8E4B-39AA5132B4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93280" y="277215"/>
            <a:ext cx="27559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1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Referê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9927431" cy="4155038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426371" y="5665590"/>
            <a:ext cx="9927431" cy="504056"/>
          </a:xfrm>
        </p:spPr>
        <p:txBody>
          <a:bodyPr vert="horz" lIns="91440" tIns="45720" rIns="91440" bIns="45720" rtlCol="0">
            <a:noAutofit/>
          </a:bodyPr>
          <a:lstStyle>
            <a:lvl1pPr marL="0" indent="0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Referência do texto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7896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4BEED-8A68-4722-9E32-77B5A92D9FCF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9AD03-B9AA-4AC4-8737-AAAAC545CE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47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2" r:id="rId17"/>
    <p:sldLayoutId id="214748373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89335E-A121-8842-85AC-B83750E5C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35869" y="1447052"/>
            <a:ext cx="9941731" cy="1702424"/>
          </a:xfrm>
        </p:spPr>
        <p:txBody>
          <a:bodyPr/>
          <a:lstStyle/>
          <a:p>
            <a:r>
              <a:rPr lang="pt-BR" altLang="pt-BR" sz="5400" b="1" dirty="0">
                <a:latin typeface="Calibri" panose="020F0502020204030204" pitchFamily="34" charset="0"/>
              </a:rPr>
              <a:t>Matrizes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1D7575F-7300-F345-9C32-8CED948BD2B9}"/>
              </a:ext>
            </a:extLst>
          </p:cNvPr>
          <p:cNvSpPr txBox="1"/>
          <p:nvPr/>
        </p:nvSpPr>
        <p:spPr>
          <a:xfrm>
            <a:off x="3469221" y="3592174"/>
            <a:ext cx="5475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Prof. Thiago </a:t>
            </a:r>
            <a:r>
              <a:rPr lang="pt-BR" sz="4000" dirty="0" err="1"/>
              <a:t>Salhab</a:t>
            </a:r>
            <a:r>
              <a:rPr lang="pt-BR" sz="4000" dirty="0"/>
              <a:t> Alves</a:t>
            </a:r>
          </a:p>
        </p:txBody>
      </p:sp>
    </p:spTree>
    <p:extLst>
      <p:ext uri="{BB962C8B-B14F-4D97-AF65-F5344CB8AC3E}">
        <p14:creationId xmlns:p14="http://schemas.microsoft.com/office/powerpoint/2010/main" val="277673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Conteúdo 2">
            <a:extLst>
              <a:ext uri="{FF2B5EF4-FFF2-40B4-BE49-F238E27FC236}">
                <a16:creationId xmlns:a16="http://schemas.microsoft.com/office/drawing/2014/main" id="{746D73BA-C603-5440-B902-BA60090CA0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pt-BR" altLang="pt-BR">
                <a:ea typeface="ＭＳ Ｐゴシック" panose="020B0600070205080204" pitchFamily="34" charset="-128"/>
              </a:rPr>
              <a:t>Uma matriz é um vetor de mais de uma dimensão. </a:t>
            </a:r>
          </a:p>
          <a:p>
            <a:pPr algn="just"/>
            <a:r>
              <a:rPr lang="pt-BR" altLang="pt-BR">
                <a:ea typeface="ＭＳ Ｐゴシック" panose="020B0600070205080204" pitchFamily="34" charset="-128"/>
              </a:rPr>
              <a:t>Ela pode ser entendida como um vetor de vetores, pois enquanto um vetor tem uma organização linear (todos os elementos podem ser organizados utilizando-se apenas um índice) uma matriz necessita sempre de mais de um índice, um para cada dimensão que representar.</a:t>
            </a:r>
            <a:endParaRPr lang="en-US" altLang="pt-BR">
              <a:ea typeface="ＭＳ Ｐゴシック" panose="020B0600070205080204" pitchFamily="34" charset="-128"/>
            </a:endParaRPr>
          </a:p>
        </p:txBody>
      </p:sp>
      <p:sp>
        <p:nvSpPr>
          <p:cNvPr id="18433" name="Título 1">
            <a:extLst>
              <a:ext uri="{FF2B5EF4-FFF2-40B4-BE49-F238E27FC236}">
                <a16:creationId xmlns:a16="http://schemas.microsoft.com/office/drawing/2014/main" id="{3F92D062-D782-A641-95EB-68A18BBA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>
                <a:ea typeface="ＭＳ Ｐゴシック" panose="020B0600070205080204" pitchFamily="34" charset="-128"/>
              </a:rPr>
              <a:t>Matrizes</a:t>
            </a:r>
            <a:endParaRPr lang="en-US" altLang="pt-BR">
              <a:ea typeface="ＭＳ Ｐゴシック" panose="020B0600070205080204" pitchFamily="34" charset="-128"/>
            </a:endParaRPr>
          </a:p>
        </p:txBody>
      </p:sp>
      <p:sp>
        <p:nvSpPr>
          <p:cNvPr id="18435" name="Espaço Reservado para Número de Slide 3">
            <a:extLst>
              <a:ext uri="{FF2B5EF4-FFF2-40B4-BE49-F238E27FC236}">
                <a16:creationId xmlns:a16="http://schemas.microsoft.com/office/drawing/2014/main" id="{DA551F41-1974-0E46-A57D-2184A3DB3B9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fld id="{973BDA72-E342-EB45-A48D-0EA2D12CA74E}" type="slidenum">
              <a:rPr lang="pt-BR" altLang="pt-BR" smtClean="0"/>
              <a:pPr/>
              <a:t>2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71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Conteúdo 2">
            <a:extLst>
              <a:ext uri="{FF2B5EF4-FFF2-40B4-BE49-F238E27FC236}">
                <a16:creationId xmlns:a16="http://schemas.microsoft.com/office/drawing/2014/main" id="{7B4CCCC6-A042-2240-BAA2-788A64D884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pt-BR" altLang="pt-BR">
                <a:ea typeface="ＭＳ Ｐゴシック" panose="020B0600070205080204" pitchFamily="34" charset="-128"/>
              </a:rPr>
              <a:t>Definimos uma matriz em C da seguinte forma:</a:t>
            </a:r>
            <a:endParaRPr lang="en-US" altLang="pt-BR">
              <a:ea typeface="ＭＳ Ｐゴシック" panose="020B0600070205080204" pitchFamily="34" charset="-128"/>
            </a:endParaRPr>
          </a:p>
          <a:p>
            <a:pPr algn="just"/>
            <a:r>
              <a:rPr lang="pt-BR" altLang="pt-BR" sz="2600" b="1">
                <a:ea typeface="ＭＳ Ｐゴシック" panose="020B0600070205080204" pitchFamily="34" charset="-128"/>
              </a:rPr>
              <a:t>tipo nome_matriz[numero_linhas][numero_colunas];</a:t>
            </a:r>
          </a:p>
          <a:p>
            <a:pPr algn="just"/>
            <a:r>
              <a:rPr lang="pt-BR" altLang="pt-BR" sz="2600" b="1">
                <a:ea typeface="ＭＳ Ｐゴシック" panose="020B0600070205080204" pitchFamily="34" charset="-128"/>
              </a:rPr>
              <a:t>Exemplo de declaração:</a:t>
            </a:r>
          </a:p>
          <a:p>
            <a:pPr lvl="1" algn="just"/>
            <a:r>
              <a:rPr lang="pt-BR" altLang="pt-BR" b="1">
                <a:ea typeface="ＭＳ Ｐゴシック" panose="020B0600070205080204" pitchFamily="34" charset="-128"/>
              </a:rPr>
              <a:t>int matriz[3][5]; </a:t>
            </a:r>
            <a:endParaRPr lang="en-US" altLang="pt-BR" b="1">
              <a:ea typeface="ＭＳ Ｐゴシック" panose="020B0600070205080204" pitchFamily="34" charset="-128"/>
            </a:endParaRPr>
          </a:p>
          <a:p>
            <a:pPr algn="just"/>
            <a:r>
              <a:rPr lang="pt-BR" altLang="pt-BR">
                <a:ea typeface="ＭＳ Ｐゴシック" panose="020B0600070205080204" pitchFamily="34" charset="-128"/>
              </a:rPr>
              <a:t>Ao contrário do vetor unidimensional, uma matriz conforme declarado acima, deve possuir índices para linha e coluna.</a:t>
            </a:r>
            <a:endParaRPr lang="en-US" altLang="pt-BR">
              <a:ea typeface="ＭＳ Ｐゴシック" panose="020B0600070205080204" pitchFamily="34" charset="-128"/>
            </a:endParaRPr>
          </a:p>
          <a:p>
            <a:pPr algn="just"/>
            <a:endParaRPr lang="en-US" altLang="pt-BR">
              <a:ea typeface="ＭＳ Ｐゴシック" panose="020B0600070205080204" pitchFamily="34" charset="-128"/>
            </a:endParaRPr>
          </a:p>
        </p:txBody>
      </p:sp>
      <p:sp>
        <p:nvSpPr>
          <p:cNvPr id="19457" name="Título 1">
            <a:extLst>
              <a:ext uri="{FF2B5EF4-FFF2-40B4-BE49-F238E27FC236}">
                <a16:creationId xmlns:a16="http://schemas.microsoft.com/office/drawing/2014/main" id="{706D9DFC-BA0F-8B46-A282-2294E366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>
                <a:ea typeface="ＭＳ Ｐゴシック" panose="020B0600070205080204" pitchFamily="34" charset="-128"/>
              </a:rPr>
              <a:t>Matrizes</a:t>
            </a:r>
            <a:endParaRPr lang="en-US" altLang="pt-BR">
              <a:ea typeface="ＭＳ Ｐゴシック" panose="020B0600070205080204" pitchFamily="34" charset="-128"/>
            </a:endParaRPr>
          </a:p>
        </p:txBody>
      </p:sp>
      <p:sp>
        <p:nvSpPr>
          <p:cNvPr id="19459" name="Espaço Reservado para Número de Slide 3">
            <a:extLst>
              <a:ext uri="{FF2B5EF4-FFF2-40B4-BE49-F238E27FC236}">
                <a16:creationId xmlns:a16="http://schemas.microsoft.com/office/drawing/2014/main" id="{AF80A650-C343-9143-99A6-7033ACBE094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fld id="{973BDA72-E342-EB45-A48D-0EA2D12CA74E}" type="slidenum">
              <a:rPr lang="pt-BR" altLang="pt-BR" smtClean="0"/>
              <a:pPr/>
              <a:t>3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6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B702737-FFC3-7D4B-83B7-AD0B2CC1E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0481" name="Título 1">
            <a:extLst>
              <a:ext uri="{FF2B5EF4-FFF2-40B4-BE49-F238E27FC236}">
                <a16:creationId xmlns:a16="http://schemas.microsoft.com/office/drawing/2014/main" id="{14ACAB96-0CC6-A943-ACC9-96752F29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>
                <a:ea typeface="ＭＳ Ｐゴシック" panose="020B0600070205080204" pitchFamily="34" charset="-128"/>
              </a:rPr>
              <a:t>Matrizes</a:t>
            </a:r>
            <a:endParaRPr lang="en-US" altLang="pt-BR">
              <a:ea typeface="ＭＳ Ｐゴシック" panose="020B0600070205080204" pitchFamily="34" charset="-128"/>
            </a:endParaRPr>
          </a:p>
        </p:txBody>
      </p:sp>
      <p:sp>
        <p:nvSpPr>
          <p:cNvPr id="20482" name="Espaço Reservado para Número de Slide 3">
            <a:extLst>
              <a:ext uri="{FF2B5EF4-FFF2-40B4-BE49-F238E27FC236}">
                <a16:creationId xmlns:a16="http://schemas.microsoft.com/office/drawing/2014/main" id="{31F80C70-2243-154A-9A6E-8B614F56E8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fld id="{973BDA72-E342-EB45-A48D-0EA2D12CA74E}" type="slidenum">
              <a:rPr lang="pt-BR" altLang="pt-BR" smtClean="0"/>
              <a:pPr/>
              <a:t>4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pic>
        <p:nvPicPr>
          <p:cNvPr id="20483" name="Picture 4">
            <a:extLst>
              <a:ext uri="{FF2B5EF4-FFF2-40B4-BE49-F238E27FC236}">
                <a16:creationId xmlns:a16="http://schemas.microsoft.com/office/drawing/2014/main" id="{34A7449A-5069-F945-B4D8-EB446823E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9" y="1428751"/>
            <a:ext cx="7566025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CaixaDeTexto 7">
            <a:extLst>
              <a:ext uri="{FF2B5EF4-FFF2-40B4-BE49-F238E27FC236}">
                <a16:creationId xmlns:a16="http://schemas.microsoft.com/office/drawing/2014/main" id="{92B4E2C4-0160-8346-9ED1-4EF100B7C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1" y="4000501"/>
            <a:ext cx="1706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/>
              <a:t>matriz[3][5]</a:t>
            </a:r>
            <a:endParaRPr lang="en-US" altLang="pt-BR"/>
          </a:p>
        </p:txBody>
      </p:sp>
      <p:sp>
        <p:nvSpPr>
          <p:cNvPr id="20485" name="CaixaDeTexto 8">
            <a:extLst>
              <a:ext uri="{FF2B5EF4-FFF2-40B4-BE49-F238E27FC236}">
                <a16:creationId xmlns:a16="http://schemas.microsoft.com/office/drawing/2014/main" id="{EFC7758D-4934-3B4A-B877-051618D37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689" y="4572000"/>
            <a:ext cx="64166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 sz="1800"/>
              <a:t>O acesso ao elemento depende da linha e coluna:</a:t>
            </a:r>
          </a:p>
          <a:p>
            <a:pPr eaLnBrk="1" hangingPunct="1"/>
            <a:r>
              <a:rPr lang="pt-BR" altLang="pt-BR" sz="1800"/>
              <a:t>- matriz[0][0] – acessa a primeira posição da matriz</a:t>
            </a:r>
          </a:p>
          <a:p>
            <a:pPr eaLnBrk="1" hangingPunct="1"/>
            <a:r>
              <a:rPr lang="pt-BR" altLang="pt-BR" sz="1800"/>
              <a:t>- matriz[0][1] – acessa a segunda posição da matriz</a:t>
            </a:r>
          </a:p>
          <a:p>
            <a:pPr eaLnBrk="1" hangingPunct="1"/>
            <a:r>
              <a:rPr lang="pt-BR" altLang="pt-BR" sz="1800"/>
              <a:t>- matriz[1][3] – acessa a posição destacada com o retângulo.</a:t>
            </a:r>
            <a:endParaRPr lang="en-US" altLang="pt-BR" sz="1800"/>
          </a:p>
        </p:txBody>
      </p:sp>
    </p:spTree>
    <p:extLst>
      <p:ext uri="{BB962C8B-B14F-4D97-AF65-F5344CB8AC3E}">
        <p14:creationId xmlns:p14="http://schemas.microsoft.com/office/powerpoint/2010/main" val="1685131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Conteúdo 2">
            <a:extLst>
              <a:ext uri="{FF2B5EF4-FFF2-40B4-BE49-F238E27FC236}">
                <a16:creationId xmlns:a16="http://schemas.microsoft.com/office/drawing/2014/main" id="{7F36C528-2EEB-A543-A003-880E7F522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46923" y="1126435"/>
            <a:ext cx="10306880" cy="4894857"/>
          </a:xfrm>
        </p:spPr>
        <p:txBody>
          <a:bodyPr>
            <a:normAutofit fontScale="32500" lnSpcReduction="20000"/>
          </a:bodyPr>
          <a:lstStyle/>
          <a:p>
            <a:endParaRPr lang="pt-BR" altLang="pt-BR" dirty="0">
              <a:ea typeface="ＭＳ Ｐゴシック" panose="020B0600070205080204" pitchFamily="34" charset="-128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altLang="pt-BR" sz="7000" dirty="0" err="1">
                <a:ea typeface="ＭＳ Ｐゴシック" panose="020B0600070205080204" pitchFamily="34" charset="-128"/>
              </a:rPr>
              <a:t>main</a:t>
            </a:r>
            <a:r>
              <a:rPr lang="pt-BR" altLang="pt-BR" sz="7000" dirty="0">
                <a:ea typeface="ＭＳ Ｐゴシック" panose="020B0600070205080204" pitchFamily="34" charset="-128"/>
              </a:rPr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altLang="pt-BR" sz="7000" dirty="0">
                <a:ea typeface="ＭＳ Ｐゴシック" panose="020B0600070205080204" pitchFamily="34" charset="-128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altLang="pt-BR" sz="7000" dirty="0">
                <a:ea typeface="ＭＳ Ｐゴシック" panose="020B0600070205080204" pitchFamily="34" charset="-128"/>
              </a:rPr>
              <a:t>  </a:t>
            </a:r>
            <a:r>
              <a:rPr lang="pt-BR" altLang="pt-BR" sz="7000" dirty="0" err="1">
                <a:ea typeface="ＭＳ Ｐゴシック" panose="020B0600070205080204" pitchFamily="34" charset="-128"/>
              </a:rPr>
              <a:t>int</a:t>
            </a:r>
            <a:r>
              <a:rPr lang="pt-BR" altLang="pt-BR" sz="7000" dirty="0">
                <a:ea typeface="ＭＳ Ｐゴシック" panose="020B0600070205080204" pitchFamily="34" charset="-128"/>
              </a:rPr>
              <a:t> matriz[3][3];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altLang="pt-BR" sz="7000" dirty="0">
                <a:ea typeface="ＭＳ Ｐゴシック" panose="020B0600070205080204" pitchFamily="34" charset="-128"/>
              </a:rPr>
              <a:t>  for(</a:t>
            </a:r>
            <a:r>
              <a:rPr lang="pt-BR" altLang="pt-BR" sz="7000" dirty="0" err="1">
                <a:ea typeface="ＭＳ Ｐゴシック" panose="020B0600070205080204" pitchFamily="34" charset="-128"/>
              </a:rPr>
              <a:t>int</a:t>
            </a:r>
            <a:r>
              <a:rPr lang="pt-BR" altLang="pt-BR" sz="7000" dirty="0">
                <a:ea typeface="ＭＳ Ｐゴシック" panose="020B0600070205080204" pitchFamily="34" charset="-128"/>
              </a:rPr>
              <a:t> </a:t>
            </a:r>
            <a:r>
              <a:rPr lang="pt-BR" altLang="pt-BR" sz="7000" dirty="0" err="1">
                <a:ea typeface="ＭＳ Ｐゴシック" panose="020B0600070205080204" pitchFamily="34" charset="-128"/>
              </a:rPr>
              <a:t>i</a:t>
            </a:r>
            <a:r>
              <a:rPr lang="pt-BR" altLang="pt-BR" sz="7000" dirty="0">
                <a:ea typeface="ＭＳ Ｐゴシック" panose="020B0600070205080204" pitchFamily="34" charset="-128"/>
              </a:rPr>
              <a:t>=0; </a:t>
            </a:r>
            <a:r>
              <a:rPr lang="pt-BR" altLang="pt-BR" sz="7000" dirty="0" err="1">
                <a:ea typeface="ＭＳ Ｐゴシック" panose="020B0600070205080204" pitchFamily="34" charset="-128"/>
              </a:rPr>
              <a:t>i</a:t>
            </a:r>
            <a:r>
              <a:rPr lang="pt-BR" altLang="pt-BR" sz="7000" dirty="0">
                <a:ea typeface="ＭＳ Ｐゴシック" panose="020B0600070205080204" pitchFamily="34" charset="-128"/>
              </a:rPr>
              <a:t>&lt;=2; </a:t>
            </a:r>
            <a:r>
              <a:rPr lang="pt-BR" altLang="pt-BR" sz="7000" dirty="0" err="1">
                <a:ea typeface="ＭＳ Ｐゴシック" panose="020B0600070205080204" pitchFamily="34" charset="-128"/>
              </a:rPr>
              <a:t>i</a:t>
            </a:r>
            <a:r>
              <a:rPr lang="pt-BR" altLang="pt-BR" sz="7000" dirty="0">
                <a:ea typeface="ＭＳ Ｐゴシック" panose="020B0600070205080204" pitchFamily="34" charset="-128"/>
              </a:rPr>
              <a:t>++)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altLang="pt-BR" sz="7000" dirty="0">
                <a:ea typeface="ＭＳ Ｐゴシック" panose="020B0600070205080204" pitchFamily="34" charset="-128"/>
              </a:rPr>
              <a:t>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altLang="pt-BR" sz="7000" dirty="0">
                <a:ea typeface="ＭＳ Ｐゴシック" panose="020B0600070205080204" pitchFamily="34" charset="-128"/>
              </a:rPr>
              <a:t>     for(</a:t>
            </a:r>
            <a:r>
              <a:rPr lang="pt-BR" altLang="pt-BR" sz="7000" dirty="0" err="1">
                <a:ea typeface="ＭＳ Ｐゴシック" panose="020B0600070205080204" pitchFamily="34" charset="-128"/>
              </a:rPr>
              <a:t>int</a:t>
            </a:r>
            <a:r>
              <a:rPr lang="pt-BR" altLang="pt-BR" sz="7000" dirty="0">
                <a:ea typeface="ＭＳ Ｐゴシック" panose="020B0600070205080204" pitchFamily="34" charset="-128"/>
              </a:rPr>
              <a:t> </a:t>
            </a:r>
            <a:r>
              <a:rPr lang="pt-BR" altLang="pt-BR" sz="7000" dirty="0" err="1">
                <a:ea typeface="ＭＳ Ｐゴシック" panose="020B0600070205080204" pitchFamily="34" charset="-128"/>
              </a:rPr>
              <a:t>j</a:t>
            </a:r>
            <a:r>
              <a:rPr lang="pt-BR" altLang="pt-BR" sz="7000" dirty="0">
                <a:ea typeface="ＭＳ Ｐゴシック" panose="020B0600070205080204" pitchFamily="34" charset="-128"/>
              </a:rPr>
              <a:t>=0; </a:t>
            </a:r>
            <a:r>
              <a:rPr lang="pt-BR" altLang="pt-BR" sz="7000" dirty="0" err="1">
                <a:ea typeface="ＭＳ Ｐゴシック" panose="020B0600070205080204" pitchFamily="34" charset="-128"/>
              </a:rPr>
              <a:t>j</a:t>
            </a:r>
            <a:r>
              <a:rPr lang="pt-BR" altLang="pt-BR" sz="7000" dirty="0">
                <a:ea typeface="ＭＳ Ｐゴシック" panose="020B0600070205080204" pitchFamily="34" charset="-128"/>
              </a:rPr>
              <a:t>&lt;=2; </a:t>
            </a:r>
            <a:r>
              <a:rPr lang="pt-BR" altLang="pt-BR" sz="7000" dirty="0" err="1">
                <a:ea typeface="ＭＳ Ｐゴシック" panose="020B0600070205080204" pitchFamily="34" charset="-128"/>
              </a:rPr>
              <a:t>j</a:t>
            </a:r>
            <a:r>
              <a:rPr lang="pt-BR" altLang="pt-BR" sz="7000" dirty="0">
                <a:ea typeface="ＭＳ Ｐゴシック" panose="020B0600070205080204" pitchFamily="34" charset="-128"/>
              </a:rPr>
              <a:t>++)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altLang="pt-BR" sz="7000" dirty="0">
                <a:ea typeface="ＭＳ Ｐゴシック" panose="020B0600070205080204" pitchFamily="34" charset="-128"/>
              </a:rPr>
              <a:t>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altLang="pt-BR" sz="7000" dirty="0">
                <a:ea typeface="ＭＳ Ｐゴシック" panose="020B0600070205080204" pitchFamily="34" charset="-128"/>
              </a:rPr>
              <a:t>        </a:t>
            </a:r>
            <a:r>
              <a:rPr lang="pt-BR" altLang="pt-BR" sz="7000" dirty="0" err="1">
                <a:ea typeface="ＭＳ Ｐゴシック" panose="020B0600070205080204" pitchFamily="34" charset="-128"/>
              </a:rPr>
              <a:t>printf</a:t>
            </a:r>
            <a:r>
              <a:rPr lang="pt-BR" altLang="pt-BR" sz="7000" dirty="0">
                <a:ea typeface="ＭＳ Ｐゴシック" panose="020B0600070205080204" pitchFamily="34" charset="-128"/>
              </a:rPr>
              <a:t>("Entre com um valor: ");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altLang="pt-BR" sz="7000" dirty="0">
                <a:ea typeface="ＭＳ Ｐゴシック" panose="020B0600070205080204" pitchFamily="34" charset="-128"/>
              </a:rPr>
              <a:t>        </a:t>
            </a:r>
            <a:r>
              <a:rPr lang="pt-BR" altLang="pt-BR" sz="7000" dirty="0" err="1">
                <a:ea typeface="ＭＳ Ｐゴシック" panose="020B0600070205080204" pitchFamily="34" charset="-128"/>
              </a:rPr>
              <a:t>scanf</a:t>
            </a:r>
            <a:r>
              <a:rPr lang="pt-BR" altLang="pt-BR" sz="7000" dirty="0">
                <a:ea typeface="ＭＳ Ｐゴシック" panose="020B0600070205080204" pitchFamily="34" charset="-128"/>
              </a:rPr>
              <a:t>("%</a:t>
            </a:r>
            <a:r>
              <a:rPr lang="pt-BR" altLang="pt-BR" sz="7000" dirty="0" err="1">
                <a:ea typeface="ＭＳ Ｐゴシック" panose="020B0600070205080204" pitchFamily="34" charset="-128"/>
              </a:rPr>
              <a:t>i</a:t>
            </a:r>
            <a:r>
              <a:rPr lang="pt-BR" altLang="pt-BR" sz="7000" dirty="0">
                <a:ea typeface="ＭＳ Ｐゴシック" panose="020B0600070205080204" pitchFamily="34" charset="-128"/>
              </a:rPr>
              <a:t>", &amp;matriz[</a:t>
            </a:r>
            <a:r>
              <a:rPr lang="pt-BR" altLang="pt-BR" sz="7000" dirty="0" err="1">
                <a:ea typeface="ＭＳ Ｐゴシック" panose="020B0600070205080204" pitchFamily="34" charset="-128"/>
              </a:rPr>
              <a:t>i</a:t>
            </a:r>
            <a:r>
              <a:rPr lang="pt-BR" altLang="pt-BR" sz="7000" dirty="0">
                <a:ea typeface="ＭＳ Ｐゴシック" panose="020B0600070205080204" pitchFamily="34" charset="-128"/>
              </a:rPr>
              <a:t>][</a:t>
            </a:r>
            <a:r>
              <a:rPr lang="pt-BR" altLang="pt-BR" sz="7000" dirty="0" err="1">
                <a:ea typeface="ＭＳ Ｐゴシック" panose="020B0600070205080204" pitchFamily="34" charset="-128"/>
              </a:rPr>
              <a:t>j</a:t>
            </a:r>
            <a:r>
              <a:rPr lang="pt-BR" altLang="pt-BR" sz="7000" dirty="0">
                <a:ea typeface="ＭＳ Ｐゴシック" panose="020B0600070205080204" pitchFamily="34" charset="-128"/>
              </a:rPr>
              <a:t>]);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altLang="pt-BR" sz="7000" dirty="0">
                <a:ea typeface="ＭＳ Ｐゴシック" panose="020B0600070205080204" pitchFamily="34" charset="-128"/>
              </a:rPr>
              <a:t>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altLang="pt-BR" sz="7000" dirty="0">
                <a:ea typeface="ＭＳ Ｐゴシック" panose="020B0600070205080204" pitchFamily="34" charset="-128"/>
              </a:rPr>
              <a:t>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pt-BR" sz="7000" dirty="0"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21505" name="Título 1">
            <a:extLst>
              <a:ext uri="{FF2B5EF4-FFF2-40B4-BE49-F238E27FC236}">
                <a16:creationId xmlns:a16="http://schemas.microsoft.com/office/drawing/2014/main" id="{31D3D2AB-9653-7147-91CE-999C0298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 dirty="0">
                <a:ea typeface="ＭＳ Ｐゴシック" panose="020B0600070205080204" pitchFamily="34" charset="-128"/>
              </a:rPr>
              <a:t>Matrizes</a:t>
            </a:r>
            <a:endParaRPr lang="en-US" altLang="pt-BR" dirty="0">
              <a:ea typeface="ＭＳ Ｐゴシック" panose="020B0600070205080204" pitchFamily="34" charset="-128"/>
            </a:endParaRPr>
          </a:p>
        </p:txBody>
      </p:sp>
      <p:sp>
        <p:nvSpPr>
          <p:cNvPr id="21507" name="Espaço Reservado para Número de Slide 3">
            <a:extLst>
              <a:ext uri="{FF2B5EF4-FFF2-40B4-BE49-F238E27FC236}">
                <a16:creationId xmlns:a16="http://schemas.microsoft.com/office/drawing/2014/main" id="{BF73BD4D-E9A4-274F-8129-DF7C140564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fld id="{973BDA72-E342-EB45-A48D-0EA2D12CA74E}" type="slidenum">
              <a:rPr lang="pt-BR" altLang="pt-BR" smtClean="0"/>
              <a:pPr/>
              <a:t>5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789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Conteúdo 2">
            <a:extLst>
              <a:ext uri="{FF2B5EF4-FFF2-40B4-BE49-F238E27FC236}">
                <a16:creationId xmlns:a16="http://schemas.microsoft.com/office/drawing/2014/main" id="{1877DC29-EAA1-A648-A37A-38EF4C3192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2008" y="1006973"/>
            <a:ext cx="9927431" cy="4510737"/>
          </a:xfrm>
        </p:spPr>
        <p:txBody>
          <a:bodyPr/>
          <a:lstStyle/>
          <a:p>
            <a:r>
              <a:rPr lang="pt-BR" altLang="pt-BR" dirty="0">
                <a:ea typeface="ＭＳ Ｐゴシック" panose="020B0600070205080204" pitchFamily="34" charset="-128"/>
              </a:rPr>
              <a:t>Inicializando elementos em uma matriz: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sz="2000" dirty="0">
                <a:ea typeface="ＭＳ Ｐゴシック" panose="020B0600070205080204" pitchFamily="34" charset="-128"/>
              </a:rPr>
              <a:t>main()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sz="2000" dirty="0">
                <a:ea typeface="ＭＳ Ｐゴシック" panose="020B0600070205080204" pitchFamily="34" charset="-128"/>
              </a:rPr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sz="2000" dirty="0">
                <a:ea typeface="ＭＳ Ｐゴシック" panose="020B0600070205080204" pitchFamily="34" charset="-128"/>
              </a:rPr>
              <a:t>   int </a:t>
            </a:r>
            <a:r>
              <a:rPr lang="en-US" altLang="pt-BR" sz="2000" dirty="0" err="1">
                <a:ea typeface="ＭＳ Ｐゴシック" panose="020B0600070205080204" pitchFamily="34" charset="-128"/>
              </a:rPr>
              <a:t>linha</a:t>
            </a:r>
            <a:r>
              <a:rPr lang="en-US" altLang="pt-BR" sz="2000" dirty="0">
                <a:ea typeface="ＭＳ Ｐゴシック" panose="020B0600070205080204" pitchFamily="34" charset="-128"/>
              </a:rPr>
              <a:t>, </a:t>
            </a:r>
            <a:r>
              <a:rPr lang="en-US" altLang="pt-BR" sz="2000" dirty="0" err="1">
                <a:ea typeface="ＭＳ Ｐゴシック" panose="020B0600070205080204" pitchFamily="34" charset="-128"/>
              </a:rPr>
              <a:t>coluna</a:t>
            </a:r>
            <a:r>
              <a:rPr lang="en-US" altLang="pt-BR" sz="2000" dirty="0">
                <a:ea typeface="ＭＳ Ｐゴシック" panose="020B0600070205080204" pitchFamily="34" charset="-128"/>
              </a:rPr>
              <a:t>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sz="2000" dirty="0">
                <a:ea typeface="ＭＳ Ｐゴシック" panose="020B0600070205080204" pitchFamily="34" charset="-128"/>
              </a:rPr>
              <a:t>   float </a:t>
            </a:r>
            <a:r>
              <a:rPr lang="en-US" altLang="pt-BR" sz="2000" dirty="0" err="1">
                <a:ea typeface="ＭＳ Ｐゴシック" panose="020B0600070205080204" pitchFamily="34" charset="-128"/>
              </a:rPr>
              <a:t>tabela</a:t>
            </a:r>
            <a:r>
              <a:rPr lang="en-US" altLang="pt-BR" sz="2000" dirty="0">
                <a:ea typeface="ＭＳ Ｐゴシック" panose="020B0600070205080204" pitchFamily="34" charset="-128"/>
              </a:rPr>
              <a:t>[3][5] = {{1.0, 2.0, 3.0, 4.0, 5.0},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sz="2000" dirty="0">
                <a:ea typeface="ＭＳ Ｐゴシック" panose="020B0600070205080204" pitchFamily="34" charset="-128"/>
              </a:rPr>
              <a:t>                        {6.0, 7.0, 8.0, 9.0, 10.0},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sz="2000" dirty="0">
                <a:ea typeface="ＭＳ Ｐゴシック" panose="020B0600070205080204" pitchFamily="34" charset="-128"/>
              </a:rPr>
              <a:t>                        {11.0, 12.0, 13.0, 14.0, 15.0}};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sz="2000" dirty="0">
                <a:ea typeface="ＭＳ Ｐゴシック" panose="020B0600070205080204" pitchFamily="34" charset="-128"/>
              </a:rPr>
              <a:t>   for (</a:t>
            </a:r>
            <a:r>
              <a:rPr lang="en-US" altLang="pt-BR" sz="2000" dirty="0" err="1">
                <a:ea typeface="ＭＳ Ｐゴシック" panose="020B0600070205080204" pitchFamily="34" charset="-128"/>
              </a:rPr>
              <a:t>linha</a:t>
            </a:r>
            <a:r>
              <a:rPr lang="en-US" altLang="pt-BR" sz="2000" dirty="0">
                <a:ea typeface="ＭＳ Ｐゴシック" panose="020B0600070205080204" pitchFamily="34" charset="-128"/>
              </a:rPr>
              <a:t> = 0; </a:t>
            </a:r>
            <a:r>
              <a:rPr lang="en-US" altLang="pt-BR" sz="2000" dirty="0" err="1">
                <a:ea typeface="ＭＳ Ｐゴシック" panose="020B0600070205080204" pitchFamily="34" charset="-128"/>
              </a:rPr>
              <a:t>linha</a:t>
            </a:r>
            <a:r>
              <a:rPr lang="en-US" altLang="pt-BR" sz="2000" dirty="0">
                <a:ea typeface="ＭＳ Ｐゴシック" panose="020B0600070205080204" pitchFamily="34" charset="-128"/>
              </a:rPr>
              <a:t> &lt; 3; </a:t>
            </a:r>
            <a:r>
              <a:rPr lang="en-US" altLang="pt-BR" sz="2000" dirty="0" err="1">
                <a:ea typeface="ＭＳ Ｐゴシック" panose="020B0600070205080204" pitchFamily="34" charset="-128"/>
              </a:rPr>
              <a:t>linha</a:t>
            </a:r>
            <a:r>
              <a:rPr lang="en-US" altLang="pt-BR" sz="2000" dirty="0">
                <a:ea typeface="ＭＳ Ｐゴシック" panose="020B0600070205080204" pitchFamily="34" charset="-128"/>
              </a:rPr>
              <a:t>++)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sz="2000" dirty="0">
                <a:ea typeface="ＭＳ Ｐゴシック" panose="020B0600070205080204" pitchFamily="34" charset="-128"/>
              </a:rPr>
              <a:t>     for (</a:t>
            </a:r>
            <a:r>
              <a:rPr lang="en-US" altLang="pt-BR" sz="2000" dirty="0" err="1">
                <a:ea typeface="ＭＳ Ｐゴシック" panose="020B0600070205080204" pitchFamily="34" charset="-128"/>
              </a:rPr>
              <a:t>coluna</a:t>
            </a:r>
            <a:r>
              <a:rPr lang="en-US" altLang="pt-BR" sz="2000" dirty="0">
                <a:ea typeface="ＭＳ Ｐゴシック" panose="020B0600070205080204" pitchFamily="34" charset="-128"/>
              </a:rPr>
              <a:t> = 0; </a:t>
            </a:r>
            <a:r>
              <a:rPr lang="en-US" altLang="pt-BR" sz="2000" dirty="0" err="1">
                <a:ea typeface="ＭＳ Ｐゴシック" panose="020B0600070205080204" pitchFamily="34" charset="-128"/>
              </a:rPr>
              <a:t>coluna</a:t>
            </a:r>
            <a:r>
              <a:rPr lang="en-US" altLang="pt-BR" sz="2000" dirty="0">
                <a:ea typeface="ＭＳ Ｐゴシック" panose="020B0600070205080204" pitchFamily="34" charset="-128"/>
              </a:rPr>
              <a:t> &lt; 5; </a:t>
            </a:r>
            <a:r>
              <a:rPr lang="en-US" altLang="pt-BR" sz="2000" dirty="0" err="1">
                <a:ea typeface="ＭＳ Ｐゴシック" panose="020B0600070205080204" pitchFamily="34" charset="-128"/>
              </a:rPr>
              <a:t>coluna</a:t>
            </a:r>
            <a:r>
              <a:rPr lang="en-US" altLang="pt-BR" sz="2000" dirty="0">
                <a:ea typeface="ＭＳ Ｐゴシック" panose="020B0600070205080204" pitchFamily="34" charset="-128"/>
              </a:rPr>
              <a:t>++)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sz="2000" dirty="0">
                <a:ea typeface="ＭＳ Ｐゴシック" panose="020B0600070205080204" pitchFamily="34" charset="-128"/>
              </a:rPr>
              <a:t>        </a:t>
            </a:r>
            <a:r>
              <a:rPr lang="en-US" altLang="pt-BR" sz="2000" dirty="0" err="1">
                <a:ea typeface="ＭＳ Ｐゴシック" panose="020B0600070205080204" pitchFamily="34" charset="-128"/>
              </a:rPr>
              <a:t>printf</a:t>
            </a:r>
            <a:r>
              <a:rPr lang="en-US" altLang="pt-BR" sz="2000" dirty="0">
                <a:ea typeface="ＭＳ Ｐゴシック" panose="020B0600070205080204" pitchFamily="34" charset="-128"/>
              </a:rPr>
              <a:t>("</a:t>
            </a:r>
            <a:r>
              <a:rPr lang="en-US" altLang="pt-BR" sz="2000" dirty="0" err="1">
                <a:ea typeface="ＭＳ Ｐゴシック" panose="020B0600070205080204" pitchFamily="34" charset="-128"/>
              </a:rPr>
              <a:t>tabela</a:t>
            </a:r>
            <a:r>
              <a:rPr lang="en-US" altLang="pt-BR" sz="2000" dirty="0">
                <a:ea typeface="ＭＳ Ｐゴシック" panose="020B0600070205080204" pitchFamily="34" charset="-128"/>
              </a:rPr>
              <a:t>[%d][%d] = %.2f\n", </a:t>
            </a:r>
            <a:r>
              <a:rPr lang="en-US" altLang="pt-BR" sz="2000" dirty="0" err="1">
                <a:ea typeface="ＭＳ Ｐゴシック" panose="020B0600070205080204" pitchFamily="34" charset="-128"/>
              </a:rPr>
              <a:t>linha</a:t>
            </a:r>
            <a:r>
              <a:rPr lang="en-US" altLang="pt-BR" sz="2000" dirty="0">
                <a:ea typeface="ＭＳ Ｐゴシック" panose="020B0600070205080204" pitchFamily="34" charset="-128"/>
              </a:rPr>
              <a:t>, </a:t>
            </a:r>
            <a:r>
              <a:rPr lang="en-US" altLang="pt-BR" sz="2000" dirty="0" err="1">
                <a:ea typeface="ＭＳ Ｐゴシック" panose="020B0600070205080204" pitchFamily="34" charset="-128"/>
              </a:rPr>
              <a:t>coluna</a:t>
            </a:r>
            <a:r>
              <a:rPr lang="en-US" altLang="pt-BR" sz="2000" dirty="0">
                <a:ea typeface="ＭＳ Ｐゴシック" panose="020B0600070205080204" pitchFamily="34" charset="-128"/>
              </a:rPr>
              <a:t>, </a:t>
            </a:r>
            <a:r>
              <a:rPr lang="en-US" altLang="pt-BR" sz="2000" dirty="0" err="1">
                <a:ea typeface="ＭＳ Ｐゴシック" panose="020B0600070205080204" pitchFamily="34" charset="-128"/>
              </a:rPr>
              <a:t>tabela</a:t>
            </a:r>
            <a:r>
              <a:rPr lang="en-US" altLang="pt-BR" sz="2000" dirty="0">
                <a:ea typeface="ＭＳ Ｐゴシック" panose="020B0600070205080204" pitchFamily="34" charset="-128"/>
              </a:rPr>
              <a:t>[</a:t>
            </a:r>
            <a:r>
              <a:rPr lang="en-US" altLang="pt-BR" sz="2000" dirty="0" err="1">
                <a:ea typeface="ＭＳ Ｐゴシック" panose="020B0600070205080204" pitchFamily="34" charset="-128"/>
              </a:rPr>
              <a:t>linha</a:t>
            </a:r>
            <a:r>
              <a:rPr lang="en-US" altLang="pt-BR" sz="2000" dirty="0">
                <a:ea typeface="ＭＳ Ｐゴシック" panose="020B0600070205080204" pitchFamily="34" charset="-128"/>
              </a:rPr>
              <a:t>][</a:t>
            </a:r>
            <a:r>
              <a:rPr lang="en-US" altLang="pt-BR" sz="2000" dirty="0" err="1">
                <a:ea typeface="ＭＳ Ｐゴシック" panose="020B0600070205080204" pitchFamily="34" charset="-128"/>
              </a:rPr>
              <a:t>coluna</a:t>
            </a:r>
            <a:r>
              <a:rPr lang="en-US" altLang="pt-BR" sz="2000" dirty="0">
                <a:ea typeface="ＭＳ Ｐゴシック" panose="020B0600070205080204" pitchFamily="34" charset="-128"/>
              </a:rPr>
              <a:t>]);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sz="2000" dirty="0"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22529" name="Título 1">
            <a:extLst>
              <a:ext uri="{FF2B5EF4-FFF2-40B4-BE49-F238E27FC236}">
                <a16:creationId xmlns:a16="http://schemas.microsoft.com/office/drawing/2014/main" id="{0C1BB7F0-93FE-AC4E-8B6F-ED938D317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>
                <a:ea typeface="ＭＳ Ｐゴシック" panose="020B0600070205080204" pitchFamily="34" charset="-128"/>
              </a:rPr>
              <a:t>Matrizes</a:t>
            </a:r>
            <a:endParaRPr lang="en-US" altLang="pt-BR">
              <a:ea typeface="ＭＳ Ｐゴシック" panose="020B0600070205080204" pitchFamily="34" charset="-128"/>
            </a:endParaRPr>
          </a:p>
        </p:txBody>
      </p:sp>
      <p:sp>
        <p:nvSpPr>
          <p:cNvPr id="22531" name="Espaço Reservado para Número de Slide 3">
            <a:extLst>
              <a:ext uri="{FF2B5EF4-FFF2-40B4-BE49-F238E27FC236}">
                <a16:creationId xmlns:a16="http://schemas.microsoft.com/office/drawing/2014/main" id="{DE819B93-BD8B-7B40-92FD-E78EEAA12EF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fld id="{973BDA72-E342-EB45-A48D-0EA2D12CA74E}" type="slidenum">
              <a:rPr lang="pt-BR" altLang="pt-BR" smtClean="0"/>
              <a:pPr/>
              <a:t>6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980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Espaço Reservado para Conteúdo 2">
            <a:extLst>
              <a:ext uri="{FF2B5EF4-FFF2-40B4-BE49-F238E27FC236}">
                <a16:creationId xmlns:a16="http://schemas.microsoft.com/office/drawing/2014/main" id="{C72390A6-5002-744B-98FD-7C5321C879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pt-BR" altLang="pt-BR" dirty="0">
                <a:ea typeface="ＭＳ Ｐゴシック" panose="020B0600070205080204" pitchFamily="34" charset="-128"/>
              </a:rPr>
              <a:t>Monte um programa que guarde 10 valores em um vetor, apresente ele na ordem informada e depois na ordem inversa.</a:t>
            </a:r>
          </a:p>
          <a:p>
            <a:pPr marL="514350" indent="-514350" algn="just"/>
            <a:r>
              <a:rPr lang="pt-BR" altLang="pt-BR" dirty="0">
                <a:ea typeface="ＭＳ Ｐゴシック" panose="020B0600070205080204" pitchFamily="34" charset="-128"/>
              </a:rPr>
              <a:t>2. Monte uma matriz 3X3 de números inteiros, positivos ou negativos, somando a quantidade de positivos e a quantidade de negativos. Ao término mostre a quantidade de positivos e negativos.</a:t>
            </a:r>
            <a:endParaRPr lang="en-US" altLang="pt-BR" dirty="0">
              <a:ea typeface="ＭＳ Ｐゴシック" panose="020B0600070205080204" pitchFamily="34" charset="-128"/>
            </a:endParaRPr>
          </a:p>
          <a:p>
            <a:pPr marL="514350" indent="-514350" algn="just"/>
            <a:endParaRPr lang="en-US" altLang="pt-BR" dirty="0">
              <a:ea typeface="ＭＳ Ｐゴシック" panose="020B0600070205080204" pitchFamily="34" charset="-128"/>
            </a:endParaRPr>
          </a:p>
        </p:txBody>
      </p:sp>
      <p:sp>
        <p:nvSpPr>
          <p:cNvPr id="23553" name="Título 1">
            <a:extLst>
              <a:ext uri="{FF2B5EF4-FFF2-40B4-BE49-F238E27FC236}">
                <a16:creationId xmlns:a16="http://schemas.microsoft.com/office/drawing/2014/main" id="{C0307D5B-53D6-F941-98CF-81E60363C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>
                <a:ea typeface="ＭＳ Ｐゴシック" panose="020B0600070205080204" pitchFamily="34" charset="-128"/>
              </a:rPr>
              <a:t>Atividades de Fixação</a:t>
            </a:r>
            <a:endParaRPr lang="en-US" altLang="pt-BR">
              <a:ea typeface="ＭＳ Ｐゴシック" panose="020B0600070205080204" pitchFamily="34" charset="-128"/>
            </a:endParaRPr>
          </a:p>
        </p:txBody>
      </p:sp>
      <p:sp>
        <p:nvSpPr>
          <p:cNvPr id="23555" name="Espaço Reservado para Número de Slide 3">
            <a:extLst>
              <a:ext uri="{FF2B5EF4-FFF2-40B4-BE49-F238E27FC236}">
                <a16:creationId xmlns:a16="http://schemas.microsoft.com/office/drawing/2014/main" id="{C061D3FD-3389-144B-9190-93DBAA05BC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fld id="{973BDA72-E342-EB45-A48D-0EA2D12CA74E}" type="slidenum">
              <a:rPr lang="pt-BR" altLang="pt-BR" smtClean="0"/>
              <a:pPr/>
              <a:t>7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936790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2915</TotalTime>
  <Words>428</Words>
  <Application>Microsoft Macintosh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1_Tema do Office</vt:lpstr>
      <vt:lpstr>Apresentação do PowerPoint</vt:lpstr>
      <vt:lpstr>Matrizes</vt:lpstr>
      <vt:lpstr>Matrizes</vt:lpstr>
      <vt:lpstr>Matrizes</vt:lpstr>
      <vt:lpstr>Matrizes</vt:lpstr>
      <vt:lpstr>Matrizes</vt:lpstr>
      <vt:lpstr>Atividades de Fixação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Salhab Alves</dc:creator>
  <cp:lastModifiedBy>Thiago Salhab Alves</cp:lastModifiedBy>
  <cp:revision>83</cp:revision>
  <dcterms:created xsi:type="dcterms:W3CDTF">2019-06-26T14:54:25Z</dcterms:created>
  <dcterms:modified xsi:type="dcterms:W3CDTF">2020-05-14T11:03:00Z</dcterms:modified>
</cp:coreProperties>
</file>