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5"/>
  </p:notesMasterIdLst>
  <p:sldIdLst>
    <p:sldId id="285" r:id="rId2"/>
    <p:sldId id="395" r:id="rId3"/>
    <p:sldId id="396" r:id="rId4"/>
    <p:sldId id="397" r:id="rId5"/>
    <p:sldId id="398" r:id="rId6"/>
    <p:sldId id="400" r:id="rId7"/>
    <p:sldId id="399" r:id="rId8"/>
    <p:sldId id="403" r:id="rId9"/>
    <p:sldId id="404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405" r:id="rId23"/>
    <p:sldId id="40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92260"/>
  </p:normalViewPr>
  <p:slideViewPr>
    <p:cSldViewPr snapToGrid="0" snapToObjects="1">
      <p:cViewPr varScale="1">
        <p:scale>
          <a:sx n="98" d="100"/>
          <a:sy n="98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27EC1E7-FE72-F74C-AFF4-7C07D5C0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9154D5-99D4-5949-BEAD-12956AF0F7FE}" type="datetime1">
              <a:rPr lang="pt-BR" altLang="pt-BR"/>
              <a:pPr/>
              <a:t>27/04/2022</a:t>
            </a:fld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EF30C44B-2856-7A4B-BDFD-DA479B39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7430002-8022-EB4F-932C-B3A7143D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D2CE51-0A5A-D34B-9FCB-4B3796FCDE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85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7D561-1308-4C42-9D80-F1D05AE5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65A19CA-2075-844C-9ECA-0D06C097C92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14811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48498C-D518-1F49-8871-08BF939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40031E-6A88-9542-9432-CA63A15AFDCC}" type="datetime1">
              <a:rPr lang="pt-BR" altLang="pt-BR"/>
              <a:pPr/>
              <a:t>27/04/2022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69C9491-43B4-9442-A6F6-50D7CDE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05352BB-FEEB-584D-B6CF-DB15A05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441CE-8735-2F4F-8ED6-835F8D8A00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2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72BE9B6-FDC5-4241-9BD4-0D8A4E31A5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32DA44-49F0-E24F-BCF9-87F822A42F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6A203-F5C0-1245-8E4B-39AA5132B4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  <p:sldLayoutId id="214748373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Laços de Repetição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526929" y="4441260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>
            <a:extLst>
              <a:ext uri="{FF2B5EF4-FFF2-40B4-BE49-F238E27FC236}">
                <a16:creationId xmlns:a16="http://schemas.microsoft.com/office/drawing/2014/main" id="{EB740A87-93A1-7D4C-B325-0E7CF497C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Laço do-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			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laço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do-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é muito similar ao laço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diferença entre os dois laços é que no laço do-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o teste de condição é avaliado depois do laço ser executado.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Assim o laço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do-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é sempre executado pelo menos uma vez.</a:t>
            </a:r>
          </a:p>
        </p:txBody>
      </p:sp>
      <p:sp>
        <p:nvSpPr>
          <p:cNvPr id="9217" name="Título 1">
            <a:extLst>
              <a:ext uri="{FF2B5EF4-FFF2-40B4-BE49-F238E27FC236}">
                <a16:creationId xmlns:a16="http://schemas.microsoft.com/office/drawing/2014/main" id="{00FEF518-5182-1146-8F71-8D43A96F62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158972BA-EB5B-3F47-BE94-CABBA9F28D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C14AE4A-2E83-EE4E-BFA3-35CF40A63DAC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10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6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>
            <a:extLst>
              <a:ext uri="{FF2B5EF4-FFF2-40B4-BE49-F238E27FC236}">
                <a16:creationId xmlns:a16="http://schemas.microsoft.com/office/drawing/2014/main" id="{3AC28C87-2106-2046-90C1-6E718320F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Forma geral: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do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instrução;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(expressão de teste);</a:t>
            </a:r>
          </a:p>
          <a:p>
            <a:endParaRPr lang="en-US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1" name="Título 1">
            <a:extLst>
              <a:ext uri="{FF2B5EF4-FFF2-40B4-BE49-F238E27FC236}">
                <a16:creationId xmlns:a16="http://schemas.microsoft.com/office/drawing/2014/main" id="{DFAD3B6C-C3AB-854B-B856-3A1CCE101D2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ço Reservado para Número de Slide 3">
            <a:extLst>
              <a:ext uri="{FF2B5EF4-FFF2-40B4-BE49-F238E27FC236}">
                <a16:creationId xmlns:a16="http://schemas.microsoft.com/office/drawing/2014/main" id="{5F182D9E-78A9-354D-AC5D-1EA4A81928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8FDE1CF5-A1FB-9043-A7F2-95184ECEDF09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11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0244" name="CaixaDeTexto 4">
            <a:extLst>
              <a:ext uri="{FF2B5EF4-FFF2-40B4-BE49-F238E27FC236}">
                <a16:creationId xmlns:a16="http://schemas.microsoft.com/office/drawing/2014/main" id="{195CBDD6-E111-2A43-84A0-E34CBC739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043" y="5872813"/>
            <a:ext cx="562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b="1" dirty="0"/>
              <a:t>Nesse caso é utilizado o ponto e vírgula no </a:t>
            </a:r>
            <a:r>
              <a:rPr lang="pt-BR" altLang="pt-BR" sz="1800" b="1" dirty="0" err="1"/>
              <a:t>while</a:t>
            </a:r>
            <a:r>
              <a:rPr lang="pt-BR" altLang="pt-BR" sz="1800" b="1" dirty="0"/>
              <a:t>.</a:t>
            </a:r>
            <a:endParaRPr lang="en-US" altLang="pt-BR" sz="1800" b="1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B10EA7B-6E35-124C-BF09-AAC62403A32C}"/>
              </a:ext>
            </a:extLst>
          </p:cNvPr>
          <p:cNvCxnSpPr/>
          <p:nvPr/>
        </p:nvCxnSpPr>
        <p:spPr>
          <a:xfrm rot="5400000" flipH="1" flipV="1">
            <a:off x="5019086" y="4921765"/>
            <a:ext cx="857250" cy="188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47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4">
            <a:extLst>
              <a:ext uri="{FF2B5EF4-FFF2-40B4-BE49-F238E27FC236}">
                <a16:creationId xmlns:a16="http://schemas.microsoft.com/office/drawing/2014/main" id="{ECF150CF-5386-1241-8976-ACEC564B48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597694" y="1676400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float nota1, nota2, media,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int x = 0;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media = 0;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0;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do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("\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nEntre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com a nota 1: ");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("%f",&amp;nota1);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("Entre com a nota 2: ");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("%f",&amp;nota2);</a:t>
            </a:r>
          </a:p>
          <a:p>
            <a:pPr>
              <a:buFontTx/>
              <a:buNone/>
            </a:pPr>
            <a:endParaRPr lang="en-US" altLang="pt-BR" sz="1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5" name="Título 1">
            <a:extLst>
              <a:ext uri="{FF2B5EF4-FFF2-40B4-BE49-F238E27FC236}">
                <a16:creationId xmlns:a16="http://schemas.microsoft.com/office/drawing/2014/main" id="{C1DA124C-E78B-DA4C-8A3C-EF7AE5E388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Espaço Reservado para Conteúdo 5">
            <a:extLst>
              <a:ext uri="{FF2B5EF4-FFF2-40B4-BE49-F238E27FC236}">
                <a16:creationId xmlns:a16="http://schemas.microsoft.com/office/drawing/2014/main" id="{F3BFB9C6-B4CE-B94F-BCB6-267695B5A40F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7025481" y="1676400"/>
            <a:ext cx="4643437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media = (nota1 + nota2)/2;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Sua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media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foi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%.2f",  media);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media_geral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media_geral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media;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x++;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} while(x&lt;5);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("\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nA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media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geral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da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sala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foi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%.2f",media_geral/5);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system("pause");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 </a:t>
            </a:r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03387F8D-BA39-CD4D-963E-D4868022F4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4A477D-CAD5-2547-8A55-679E12B10BEE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1269" name="CaixaDeTexto 6">
            <a:extLst>
              <a:ext uri="{FF2B5EF4-FFF2-40B4-BE49-F238E27FC236}">
                <a16:creationId xmlns:a16="http://schemas.microsoft.com/office/drawing/2014/main" id="{7A0015C6-2FF1-014A-AFB3-D45737B9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1214438"/>
            <a:ext cx="363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/>
              <a:t>Média usando do..while</a:t>
            </a:r>
            <a:endParaRPr lang="en-US" altLang="pt-BR" b="1"/>
          </a:p>
        </p:txBody>
      </p:sp>
    </p:spTree>
    <p:extLst>
      <p:ext uri="{BB962C8B-B14F-4D97-AF65-F5344CB8AC3E}">
        <p14:creationId xmlns:p14="http://schemas.microsoft.com/office/powerpoint/2010/main" val="324761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>
            <a:extLst>
              <a:ext uri="{FF2B5EF4-FFF2-40B4-BE49-F238E27FC236}">
                <a16:creationId xmlns:a16="http://schemas.microsoft.com/office/drawing/2014/main" id="{0C931462-97D6-7C46-A928-3AF8B9D44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Laço for					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laço for engloba 3 expressões numa única, e é útil quando queremos repetir algo um número fixo de vezes.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Forma geral:</a:t>
            </a:r>
          </a:p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for(inicialização; teste; incremento)</a:t>
            </a:r>
          </a:p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 lvl="2" algn="just">
              <a:buFontTx/>
              <a:buNone/>
            </a:pPr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Instrução</a:t>
            </a:r>
            <a:endParaRPr lang="en-US" altLang="pt-BR" sz="28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12289" name="Título 1">
            <a:extLst>
              <a:ext uri="{FF2B5EF4-FFF2-40B4-BE49-F238E27FC236}">
                <a16:creationId xmlns:a16="http://schemas.microsoft.com/office/drawing/2014/main" id="{642B1628-48CC-D14C-9DE4-9750D776B7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1" name="Espaço Reservado para Número de Slide 3">
            <a:extLst>
              <a:ext uri="{FF2B5EF4-FFF2-40B4-BE49-F238E27FC236}">
                <a16:creationId xmlns:a16="http://schemas.microsoft.com/office/drawing/2014/main" id="{0DBDE0C7-F178-714E-9F1F-04D56E52F8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7230AC4C-1381-214D-8989-EFBA64A83C35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13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1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>
            <a:extLst>
              <a:ext uri="{FF2B5EF4-FFF2-40B4-BE49-F238E27FC236}">
                <a16:creationId xmlns:a16="http://schemas.microsoft.com/office/drawing/2014/main" id="{3184ECFC-29E3-A84E-B1B6-389B12E9E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endParaRPr lang="pt-BR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for(conta = 0; conta &lt;10; conta ++)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conta=%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\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,conta);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Inicialização: é uma instrução de atribuição e é sempre executada uma única vez antes do laço ser iniciado.</a:t>
            </a:r>
          </a:p>
          <a:p>
            <a:pPr algn="just"/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Teste: instrução de condição que controla o laço</a:t>
            </a:r>
          </a:p>
          <a:p>
            <a:pPr algn="just"/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Incremento: forma como a variável de controle é alterada cada vez que o laço é repetido. Executada imediatamente após a execução do corpo do laço.</a:t>
            </a:r>
            <a:endParaRPr lang="en-US" altLang="pt-BR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3" name="Título 1">
            <a:extLst>
              <a:ext uri="{FF2B5EF4-FFF2-40B4-BE49-F238E27FC236}">
                <a16:creationId xmlns:a16="http://schemas.microsoft.com/office/drawing/2014/main" id="{2F81477A-57E8-2143-BADF-0748E6017CF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96CFDC48-3AAD-2248-B76F-6FD0970C21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E3E91AA-8C72-8D46-BE9B-CFCF3D40318F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14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3316" name="CaixaDeTexto 4">
            <a:extLst>
              <a:ext uri="{FF2B5EF4-FFF2-40B4-BE49-F238E27FC236}">
                <a16:creationId xmlns:a16="http://schemas.microsoft.com/office/drawing/2014/main" id="{1609521C-A8B4-7D4D-BCA8-69533BC9D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146" y="1410050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inicialização</a:t>
            </a:r>
            <a:endParaRPr lang="en-US" altLang="pt-BR" sz="1800" dirty="0"/>
          </a:p>
        </p:txBody>
      </p:sp>
      <p:sp>
        <p:nvSpPr>
          <p:cNvPr id="13317" name="CaixaDeTexto 5">
            <a:extLst>
              <a:ext uri="{FF2B5EF4-FFF2-40B4-BE49-F238E27FC236}">
                <a16:creationId xmlns:a16="http://schemas.microsoft.com/office/drawing/2014/main" id="{460983D3-41A9-2143-85F8-2659D900F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521" y="919258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ponto e vírgula</a:t>
            </a:r>
            <a:endParaRPr lang="en-US" altLang="pt-BR" sz="1800" dirty="0"/>
          </a:p>
        </p:txBody>
      </p:sp>
      <p:sp>
        <p:nvSpPr>
          <p:cNvPr id="13318" name="CaixaDeTexto 6">
            <a:extLst>
              <a:ext uri="{FF2B5EF4-FFF2-40B4-BE49-F238E27FC236}">
                <a16:creationId xmlns:a16="http://schemas.microsoft.com/office/drawing/2014/main" id="{3E14B91A-D136-C34F-8732-A134AC31A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686" y="1420813"/>
            <a:ext cx="684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teste</a:t>
            </a:r>
            <a:endParaRPr lang="en-US" altLang="pt-BR" sz="1800" dirty="0"/>
          </a:p>
        </p:txBody>
      </p:sp>
      <p:sp>
        <p:nvSpPr>
          <p:cNvPr id="13319" name="CaixaDeTexto 7">
            <a:extLst>
              <a:ext uri="{FF2B5EF4-FFF2-40B4-BE49-F238E27FC236}">
                <a16:creationId xmlns:a16="http://schemas.microsoft.com/office/drawing/2014/main" id="{3218B149-6886-574D-BCD5-5D4615036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620" y="919258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ponto e vírgula</a:t>
            </a:r>
            <a:endParaRPr lang="en-US" altLang="pt-BR" sz="1800" dirty="0"/>
          </a:p>
        </p:txBody>
      </p:sp>
      <p:sp>
        <p:nvSpPr>
          <p:cNvPr id="13320" name="CaixaDeTexto 8">
            <a:extLst>
              <a:ext uri="{FF2B5EF4-FFF2-40B4-BE49-F238E27FC236}">
                <a16:creationId xmlns:a16="http://schemas.microsoft.com/office/drawing/2014/main" id="{3D0A9753-58E3-5648-89D4-DB465EA3E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768" y="1386886"/>
            <a:ext cx="132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incremento</a:t>
            </a:r>
            <a:endParaRPr lang="en-US" altLang="pt-BR" sz="1800" dirty="0"/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0F06D5BC-EDEB-8142-9A00-A0EA412E7993}"/>
              </a:ext>
            </a:extLst>
          </p:cNvPr>
          <p:cNvSpPr/>
          <p:nvPr/>
        </p:nvSpPr>
        <p:spPr>
          <a:xfrm rot="5400000">
            <a:off x="2604293" y="1387031"/>
            <a:ext cx="250825" cy="1036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B817E216-4FA9-4B40-BB84-43080654C1B3}"/>
              </a:ext>
            </a:extLst>
          </p:cNvPr>
          <p:cNvSpPr/>
          <p:nvPr/>
        </p:nvSpPr>
        <p:spPr>
          <a:xfrm rot="5400000">
            <a:off x="4061258" y="1385888"/>
            <a:ext cx="250825" cy="1035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04AFCFFE-C226-404E-8582-03C4F12427E3}"/>
              </a:ext>
            </a:extLst>
          </p:cNvPr>
          <p:cNvSpPr/>
          <p:nvPr/>
        </p:nvSpPr>
        <p:spPr>
          <a:xfrm rot="5400000">
            <a:off x="5503898" y="1363074"/>
            <a:ext cx="250825" cy="1035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D839741-C1F6-8F4C-ACC6-9416F7553E72}"/>
              </a:ext>
            </a:extLst>
          </p:cNvPr>
          <p:cNvCxnSpPr>
            <a:cxnSpLocks/>
          </p:cNvCxnSpPr>
          <p:nvPr/>
        </p:nvCxnSpPr>
        <p:spPr>
          <a:xfrm flipH="1">
            <a:off x="3423660" y="1289146"/>
            <a:ext cx="124314" cy="739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7BA27CB-9A00-FA43-B389-CBD3D9B35AF8}"/>
              </a:ext>
            </a:extLst>
          </p:cNvPr>
          <p:cNvCxnSpPr>
            <a:cxnSpLocks/>
          </p:cNvCxnSpPr>
          <p:nvPr/>
        </p:nvCxnSpPr>
        <p:spPr>
          <a:xfrm flipH="1">
            <a:off x="4879488" y="1289146"/>
            <a:ext cx="63988" cy="81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6" name="CaixaDeTexto 16">
            <a:extLst>
              <a:ext uri="{FF2B5EF4-FFF2-40B4-BE49-F238E27FC236}">
                <a16:creationId xmlns:a16="http://schemas.microsoft.com/office/drawing/2014/main" id="{D7919A35-2607-BE45-A847-4CCE22B6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020" y="3180386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Corpo do laço</a:t>
            </a:r>
            <a:endParaRPr lang="en-US" altLang="pt-BR" sz="18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B816BD0-2A09-0243-BAF0-5AC0386ABBC6}"/>
              </a:ext>
            </a:extLst>
          </p:cNvPr>
          <p:cNvCxnSpPr/>
          <p:nvPr/>
        </p:nvCxnSpPr>
        <p:spPr>
          <a:xfrm rot="10800000">
            <a:off x="6091639" y="3180386"/>
            <a:ext cx="85725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9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>
            <a:extLst>
              <a:ext uri="{FF2B5EF4-FFF2-40B4-BE49-F238E27FC236}">
                <a16:creationId xmlns:a16="http://schemas.microsoft.com/office/drawing/2014/main" id="{C91031D6-25D2-C446-818A-6EF99D140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422008" y="1567379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main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conta = 0; conta &lt;10; conta ++)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conta=%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\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,conta);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7" name="Título 1">
            <a:extLst>
              <a:ext uri="{FF2B5EF4-FFF2-40B4-BE49-F238E27FC236}">
                <a16:creationId xmlns:a16="http://schemas.microsoft.com/office/drawing/2014/main" id="{80D402AD-71CE-A84A-9370-2E5A53DAB5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9" name="Espaço Reservado para Número de Slide 3">
            <a:extLst>
              <a:ext uri="{FF2B5EF4-FFF2-40B4-BE49-F238E27FC236}">
                <a16:creationId xmlns:a16="http://schemas.microsoft.com/office/drawing/2014/main" id="{9DF68A08-6692-3746-A533-68CAA16AF9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D46CB403-ACE1-2F42-91E8-0C43CF9180C2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15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4340" name="CaixaDeTexto 4">
            <a:extLst>
              <a:ext uri="{FF2B5EF4-FFF2-40B4-BE49-F238E27FC236}">
                <a16:creationId xmlns:a16="http://schemas.microsoft.com/office/drawing/2014/main" id="{C76100C0-EE6A-2C4C-BA8C-410318925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008" y="997072"/>
            <a:ext cx="3979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 dirty="0"/>
              <a:t>Imprime números de 0 a 9</a:t>
            </a:r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142527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>
            <a:extLst>
              <a:ext uri="{FF2B5EF4-FFF2-40B4-BE49-F238E27FC236}">
                <a16:creationId xmlns:a16="http://schemas.microsoft.com/office/drawing/2014/main" id="{AC69DF67-45E4-AB46-A7AC-1FD04F705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for(int conta = 9; conta &gt;= 0; conta --)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b="1">
                <a:latin typeface="Calibri" panose="020F0502020204030204" pitchFamily="34" charset="0"/>
                <a:ea typeface="ＭＳ Ｐゴシック" panose="020B0600070205080204" pitchFamily="34" charset="-128"/>
              </a:rPr>
              <a:t>conta=%d\n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b="1">
                <a:latin typeface="Calibri" panose="020F0502020204030204" pitchFamily="34" charset="0"/>
                <a:ea typeface="ＭＳ Ｐゴシック" panose="020B0600070205080204" pitchFamily="34" charset="-128"/>
              </a:rPr>
              <a:t>,conta);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b="1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1" name="Título 1">
            <a:extLst>
              <a:ext uri="{FF2B5EF4-FFF2-40B4-BE49-F238E27FC236}">
                <a16:creationId xmlns:a16="http://schemas.microsoft.com/office/drawing/2014/main" id="{A4E9DCCE-0128-0C49-92FE-665D6E05BF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:a16="http://schemas.microsoft.com/office/drawing/2014/main" id="{E5CEBDD7-9A01-D54B-B9CE-FA8BF02159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9EA4088A-055D-924D-A326-557E3306340A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16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5364" name="CaixaDeTexto 4">
            <a:extLst>
              <a:ext uri="{FF2B5EF4-FFF2-40B4-BE49-F238E27FC236}">
                <a16:creationId xmlns:a16="http://schemas.microsoft.com/office/drawing/2014/main" id="{A5087438-562E-5E40-B08B-BBE037B6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371" y="1058164"/>
            <a:ext cx="397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 dirty="0"/>
              <a:t>Imprime números de 9 a 0</a:t>
            </a:r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3053212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2">
            <a:extLst>
              <a:ext uri="{FF2B5EF4-FFF2-40B4-BE49-F238E27FC236}">
                <a16:creationId xmlns:a16="http://schemas.microsoft.com/office/drawing/2014/main" id="{14D19BAA-C5A4-2E4A-A7E2-1B9A8CE0A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Nos exemplos anteriores usamos a forma mais simples para as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três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expressões do laço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for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Entretanto elas não são restritas apenas a estas formas.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Qualquer uma das expressões de uma laço for pode conter várias instruções separadas por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vírgulas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vírgula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é na verdade um operador C que significa 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faça isto e isto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5" name="Título 1">
            <a:extLst>
              <a:ext uri="{FF2B5EF4-FFF2-40B4-BE49-F238E27FC236}">
                <a16:creationId xmlns:a16="http://schemas.microsoft.com/office/drawing/2014/main" id="{B8D9C790-BFA7-9448-85B1-83304FBC97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Espaço Reservado para Número de Slide 3">
            <a:extLst>
              <a:ext uri="{FF2B5EF4-FFF2-40B4-BE49-F238E27FC236}">
                <a16:creationId xmlns:a16="http://schemas.microsoft.com/office/drawing/2014/main" id="{0B860400-632D-6647-80DC-92C98434E4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6070D694-181C-604E-93B3-08B771D4062A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17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4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2">
            <a:extLst>
              <a:ext uri="{FF2B5EF4-FFF2-40B4-BE49-F238E27FC236}">
                <a16:creationId xmlns:a16="http://schemas.microsoft.com/office/drawing/2014/main" id="{71A23098-B46C-7240-A475-0A0DF65CB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 int x, y;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 for(x = 0, y = 0; x+y &lt; 100; x = x+1, y = y+1)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    printf("\n%d",x+y);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} 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09" name="Título 1">
            <a:extLst>
              <a:ext uri="{FF2B5EF4-FFF2-40B4-BE49-F238E27FC236}">
                <a16:creationId xmlns:a16="http://schemas.microsoft.com/office/drawing/2014/main" id="{7338EF5A-41C0-424A-A28B-7A357EA770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Espaço Reservado para Número de Slide 3">
            <a:extLst>
              <a:ext uri="{FF2B5EF4-FFF2-40B4-BE49-F238E27FC236}">
                <a16:creationId xmlns:a16="http://schemas.microsoft.com/office/drawing/2014/main" id="{DDE4F5DF-2D78-5B43-B28F-0F8101FEB0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5F0094D4-2BE4-744C-B608-FDFF4239498B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18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7412" name="CaixaDeTexto 4">
            <a:extLst>
              <a:ext uri="{FF2B5EF4-FFF2-40B4-BE49-F238E27FC236}">
                <a16:creationId xmlns:a16="http://schemas.microsoft.com/office/drawing/2014/main" id="{384C2877-6FD5-E141-AF59-C0EEB5F51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371" y="1058164"/>
            <a:ext cx="712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 dirty="0"/>
              <a:t>Imprime números de 0 a 98 em incremento de 2</a:t>
            </a:r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232078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4">
            <a:extLst>
              <a:ext uri="{FF2B5EF4-FFF2-40B4-BE49-F238E27FC236}">
                <a16:creationId xmlns:a16="http://schemas.microsoft.com/office/drawing/2014/main" id="{D2590024-45FB-6046-ADEC-7FA58CBE1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833839" y="1173631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float nota1, nota2, media,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media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for(int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=0;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&lt; 5;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("\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nEntre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com a nota 1: 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("%f",&amp;nota1);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("Entre com a nota 2: 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("%f",&amp;nota2);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pt-BR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3" name="Título 1">
            <a:extLst>
              <a:ext uri="{FF2B5EF4-FFF2-40B4-BE49-F238E27FC236}">
                <a16:creationId xmlns:a16="http://schemas.microsoft.com/office/drawing/2014/main" id="{B5B927F6-B46C-1F4C-A20B-CC7951A09E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1800" b="1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 sz="1800" b="1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Espaço Reservado para Conteúdo 5">
            <a:extLst>
              <a:ext uri="{FF2B5EF4-FFF2-40B4-BE49-F238E27FC236}">
                <a16:creationId xmlns:a16="http://schemas.microsoft.com/office/drawing/2014/main" id="{11D9A99A-1C68-6842-AE48-7E54F8855D20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6807200" y="1285583"/>
            <a:ext cx="5384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media = (nota1 + nota2)/2;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Sua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media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%.2f",  media);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media;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} 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("\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nA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media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sala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%.2f",media_geral/5); 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system("pause");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 </a:t>
            </a:r>
          </a:p>
          <a:p>
            <a:endParaRPr lang="en-US" altLang="pt-BR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7399FF75-E826-B545-A17A-E3A07D50C7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6A6C78-400E-6849-AB7D-AFCDE1B5C848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19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1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ço Reservado para Conteúdo 2">
            <a:extLst>
              <a:ext uri="{FF2B5EF4-FFF2-40B4-BE49-F238E27FC236}">
                <a16:creationId xmlns:a16="http://schemas.microsoft.com/office/drawing/2014/main" id="{F35D43A1-2A3D-524A-AE29-D938339C79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dirty="0"/>
              <a:t>Todos os programas realizados até o momento só eram executado apenas uma vez.</a:t>
            </a:r>
          </a:p>
          <a:p>
            <a:r>
              <a:rPr lang="pt-BR" altLang="pt-BR" dirty="0"/>
              <a:t>O programa do cálculo da média de um aluno, informando a aprovação ou reprovação, só era utilizada para a situação de um único aluno.</a:t>
            </a:r>
          </a:p>
          <a:p>
            <a:r>
              <a:rPr lang="pt-BR" altLang="pt-BR" dirty="0"/>
              <a:t>E no caso do cálculo da média para 50 alunos?</a:t>
            </a:r>
          </a:p>
          <a:p>
            <a:r>
              <a:rPr lang="pt-BR" altLang="pt-BR" dirty="0"/>
              <a:t>Teríamos que reescrever o código 50 vezes?</a:t>
            </a:r>
          </a:p>
        </p:txBody>
      </p:sp>
      <p:sp>
        <p:nvSpPr>
          <p:cNvPr id="4098" name="Título 1">
            <a:extLst>
              <a:ext uri="{FF2B5EF4-FFF2-40B4-BE49-F238E27FC236}">
                <a16:creationId xmlns:a16="http://schemas.microsoft.com/office/drawing/2014/main" id="{61D5E664-0E5C-F041-B4D9-5BA28CCC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A2A580ED-6AA7-9942-AC68-58443DA654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5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Conteúdo 2">
            <a:extLst>
              <a:ext uri="{FF2B5EF4-FFF2-40B4-BE49-F238E27FC236}">
                <a16:creationId xmlns:a16="http://schemas.microsoft.com/office/drawing/2014/main" id="{9FF04F1B-3D70-1341-8ABD-F6FD2A7A36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514350" indent="-514350" algn="just">
              <a:buFontTx/>
              <a:buAutoNum type="arabicPeriod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Qual a saída produzida pela execução do laço?</a:t>
            </a:r>
          </a:p>
          <a:p>
            <a:pPr marL="514350" indent="-514350" algn="just"/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a;</a:t>
            </a:r>
          </a:p>
          <a:p>
            <a:pPr marL="514350" indent="-514350"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for(a=36; a&gt;0; a/=2)</a:t>
            </a:r>
          </a:p>
          <a:p>
            <a:pPr marL="514350" indent="-514350"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%</a:t>
            </a:r>
            <a:r>
              <a:rPr lang="pt-BR" altLang="ja-JP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a);</a:t>
            </a:r>
          </a:p>
          <a:p>
            <a:pPr marL="514350" indent="-514350" algn="just"/>
            <a:r>
              <a:rPr lang="pt-BR" altLang="ja-JP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2. </a:t>
            </a:r>
            <a:r>
              <a:rPr lang="pt-BR" altLang="pt-BR" dirty="0">
                <a:ea typeface="ＭＳ Ｐゴシック" panose="020B0600070205080204" pitchFamily="34" charset="-128"/>
              </a:rPr>
              <a:t>Faça um programa que calcule o IMC 15 pessoas. O programa deve solicitar a altura e o peso da pessoa. Para calcular o IMC utilize a fórmula (IMC = peso/(altura*altura).  Com base no cálculo do IMC, informe ao usuário sua situação:</a:t>
            </a:r>
          </a:p>
          <a:p>
            <a:pPr marL="514350" indent="-514350"/>
            <a:r>
              <a:rPr lang="pt-BR" altLang="pt-BR" dirty="0">
                <a:ea typeface="ＭＳ Ｐゴシック" panose="020B0600070205080204" pitchFamily="34" charset="-128"/>
              </a:rPr>
              <a:t> </a:t>
            </a:r>
          </a:p>
          <a:p>
            <a:pPr marL="514350" indent="-514350" algn="just"/>
            <a:endParaRPr lang="pt-BR" altLang="ja-JP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7" name="Título 1">
            <a:extLst>
              <a:ext uri="{FF2B5EF4-FFF2-40B4-BE49-F238E27FC236}">
                <a16:creationId xmlns:a16="http://schemas.microsoft.com/office/drawing/2014/main" id="{EC88C3AD-E65C-F44F-9832-AB9AFC1D96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Atividade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Espaço Reservado para Número de Slide 3">
            <a:extLst>
              <a:ext uri="{FF2B5EF4-FFF2-40B4-BE49-F238E27FC236}">
                <a16:creationId xmlns:a16="http://schemas.microsoft.com/office/drawing/2014/main" id="{F406C3D0-90B2-E742-9890-A132D7647C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8A60DDA4-325B-2647-B50D-F5930BC1D84A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20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2F7F869-4249-B544-9354-ADFE6A362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481" name="Title 1">
            <a:extLst>
              <a:ext uri="{FF2B5EF4-FFF2-40B4-BE49-F238E27FC236}">
                <a16:creationId xmlns:a16="http://schemas.microsoft.com/office/drawing/2014/main" id="{8447697F-8DC0-5D4E-8E2B-CB9B87BD1A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Atividade</a:t>
            </a:r>
            <a:endParaRPr lang="en-US" altLang="pt-BR" sz="280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E3C46-C16D-5946-98F0-124222C201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794FCA-F2C7-FE4D-B94C-EC6EA75A2DB7}" type="slidenum">
              <a:rPr lang="en-US" altLang="pt-BR" sz="100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pt-BR" sz="1000">
              <a:solidFill>
                <a:srgbClr val="000000"/>
              </a:solidFill>
            </a:endParaRP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49C7CAE0-F393-B04A-8DD6-FAEF4B8A6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351797"/>
              </p:ext>
            </p:extLst>
          </p:nvPr>
        </p:nvGraphicFramePr>
        <p:xfrm>
          <a:off x="1090750" y="1440504"/>
          <a:ext cx="1293875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3" imgW="12573000" imgH="4445000" progId="Word.Document.12">
                  <p:embed/>
                </p:oleObj>
              </mc:Choice>
              <mc:Fallback>
                <p:oleObj name="Document" r:id="rId3" imgW="12573000" imgH="4445000" progId="Word.Document.12">
                  <p:embed/>
                  <p:pic>
                    <p:nvPicPr>
                      <p:cNvPr id="20483" name="Object 4">
                        <a:extLst>
                          <a:ext uri="{FF2B5EF4-FFF2-40B4-BE49-F238E27FC236}">
                            <a16:creationId xmlns:a16="http://schemas.microsoft.com/office/drawing/2014/main" id="{49C7CAE0-F393-B04A-8DD6-FAEF4B8A6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750" y="1440504"/>
                        <a:ext cx="12938758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44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B81C0ADF-3485-204E-BC14-1AAE9B688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/>
            <a:r>
              <a:rPr lang="en-US" altLang="pt-BR" sz="2800">
                <a:ea typeface="ＭＳ Ｐゴシック" panose="020B0600070205080204" pitchFamily="34" charset="-128"/>
              </a:rPr>
              <a:t>3. </a:t>
            </a:r>
            <a:r>
              <a:rPr lang="pt-BR" altLang="pt-BR" sz="2800">
                <a:ea typeface="ＭＳ Ｐゴシック" panose="020B0600070205080204" pitchFamily="34" charset="-128"/>
              </a:rPr>
              <a:t>Faça um programa em C que calcula o salário final de 20 funcionários. Serão atribuídos bônus ao salário do funcionário de acordo com pontuações atingidas, de acordo com a tabela abaixo:</a:t>
            </a:r>
          </a:p>
          <a:p>
            <a:pPr algn="just"/>
            <a:endParaRPr lang="pt-BR" altLang="pt-BR" sz="2800">
              <a:ea typeface="ＭＳ Ｐゴシック" panose="020B0600070205080204" pitchFamily="34" charset="-128"/>
            </a:endParaRPr>
          </a:p>
          <a:p>
            <a:pPr algn="just"/>
            <a:endParaRPr lang="pt-BR" altLang="pt-BR" sz="2800">
              <a:ea typeface="ＭＳ Ｐゴシック" panose="020B0600070205080204" pitchFamily="34" charset="-128"/>
            </a:endParaRPr>
          </a:p>
          <a:p>
            <a:pPr algn="just"/>
            <a:endParaRPr lang="pt-BR" altLang="pt-BR" sz="2800"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sz="2800">
                <a:ea typeface="ＭＳ Ｐゴシック" panose="020B0600070205080204" pitchFamily="34" charset="-128"/>
              </a:rPr>
              <a:t>O usuário deverá informar o salário do funcionário e a quantidade de pontos que ele obteve. Desta forma o programa deverá calcular o salário final baseado no bônus </a:t>
            </a:r>
          </a:p>
          <a:p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21505" name="Title 1">
            <a:extLst>
              <a:ext uri="{FF2B5EF4-FFF2-40B4-BE49-F238E27FC236}">
                <a16:creationId xmlns:a16="http://schemas.microsoft.com/office/drawing/2014/main" id="{88505677-6099-D34B-B4A2-D592B4DA68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Atividade</a:t>
            </a:r>
            <a:endParaRPr lang="en-US" altLang="pt-BR" sz="280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3309-23E8-2E40-B867-F054E41355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4D43B5-D688-B445-A37C-57F79AF4ABEA}" type="slidenum">
              <a:rPr lang="en-US" altLang="pt-BR" sz="10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pt-BR" sz="1000">
              <a:solidFill>
                <a:srgbClr val="000000"/>
              </a:solidFill>
            </a:endParaRP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C5C46995-1D4F-714B-BA3A-6EB4492BF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00400"/>
          <a:ext cx="69024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3" imgW="11734800" imgH="2590800" progId="Word.Document.12">
                  <p:embed/>
                </p:oleObj>
              </mc:Choice>
              <mc:Fallback>
                <p:oleObj name="Document" r:id="rId3" imgW="11734800" imgH="2590800" progId="Word.Document.12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C5C46995-1D4F-714B-BA3A-6EB4492BFD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69024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139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C962FA94-5B41-9A46-91B2-89F3FC664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pt-BR" dirty="0"/>
              <a:t>4. Faça o programa de cálculo das médias para 10 alunos. Apresente as médias individuais e a média geral da sala.</a:t>
            </a:r>
            <a:endParaRPr lang="en-US" altLang="pt-BR" dirty="0"/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dirty="0"/>
              <a:t>5. Escreva um programa que imprima o quadrado de todos os inteiros de 1 a 20.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dirty="0"/>
              <a:t>6. Faça um programa que imprima a quantidade de números pares de 1 a 30.</a:t>
            </a:r>
            <a:endParaRPr lang="en-US" altLang="pt-BR" dirty="0"/>
          </a:p>
        </p:txBody>
      </p:sp>
      <p:sp>
        <p:nvSpPr>
          <p:cNvPr id="12290" name="Título 1">
            <a:extLst>
              <a:ext uri="{FF2B5EF4-FFF2-40B4-BE49-F238E27FC236}">
                <a16:creationId xmlns:a16="http://schemas.microsoft.com/office/drawing/2014/main" id="{2398898F-2AE6-D141-A44A-161E818E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Atividades</a:t>
            </a:r>
            <a:endParaRPr lang="en-US" altLang="pt-BR"/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46CE2093-B837-1A42-8231-D41F226389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23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4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ço Reservado para Conteúdo 2">
            <a:extLst>
              <a:ext uri="{FF2B5EF4-FFF2-40B4-BE49-F238E27FC236}">
                <a16:creationId xmlns:a16="http://schemas.microsoft.com/office/drawing/2014/main" id="{9B2833A9-6C8A-7E4A-A46C-F7C5826C6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dirty="0"/>
              <a:t>Em situações que desejamos realizar repetições, fazemos uso das estruturas de controle – Iteração.</a:t>
            </a:r>
          </a:p>
          <a:p>
            <a:r>
              <a:rPr lang="pt-BR" altLang="pt-BR" dirty="0"/>
              <a:t>Essas estruturas são conhecidas como </a:t>
            </a:r>
            <a:r>
              <a:rPr lang="pt-BR" altLang="pt-BR" b="1" dirty="0"/>
              <a:t>laços de repetição.</a:t>
            </a:r>
          </a:p>
          <a:p>
            <a:r>
              <a:rPr lang="pt-BR" altLang="pt-BR" dirty="0"/>
              <a:t>A linguagem C faz uso de três principais laços:</a:t>
            </a:r>
          </a:p>
          <a:p>
            <a:pPr lvl="1"/>
            <a:r>
              <a:rPr lang="pt-BR" altLang="pt-BR" dirty="0"/>
              <a:t>Laço </a:t>
            </a:r>
            <a:r>
              <a:rPr lang="pt-BR" altLang="pt-BR" dirty="0" err="1"/>
              <a:t>while</a:t>
            </a:r>
            <a:endParaRPr lang="pt-BR" altLang="pt-BR" dirty="0"/>
          </a:p>
          <a:p>
            <a:pPr lvl="1"/>
            <a:r>
              <a:rPr lang="pt-BR" altLang="pt-BR" dirty="0"/>
              <a:t>Laço do-</a:t>
            </a:r>
            <a:r>
              <a:rPr lang="pt-BR" altLang="pt-BR" dirty="0" err="1"/>
              <a:t>while</a:t>
            </a:r>
            <a:endParaRPr lang="pt-BR" altLang="pt-BR" dirty="0"/>
          </a:p>
          <a:p>
            <a:pPr lvl="1"/>
            <a:r>
              <a:rPr lang="pt-BR" altLang="pt-BR" dirty="0"/>
              <a:t>Laço for</a:t>
            </a:r>
            <a:endParaRPr lang="en-US" altLang="pt-BR" dirty="0"/>
          </a:p>
        </p:txBody>
      </p:sp>
      <p:sp>
        <p:nvSpPr>
          <p:cNvPr id="5122" name="Título 1">
            <a:extLst>
              <a:ext uri="{FF2B5EF4-FFF2-40B4-BE49-F238E27FC236}">
                <a16:creationId xmlns:a16="http://schemas.microsoft.com/office/drawing/2014/main" id="{FAD479F8-723B-C34E-826D-1B4D3689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BD6E8103-A4C4-C345-9055-AE921777D0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4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C9FDC47D-1529-AB49-AFA1-04D925F7B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1173631"/>
            <a:ext cx="9927431" cy="4510737"/>
          </a:xfrm>
        </p:spPr>
        <p:txBody>
          <a:bodyPr/>
          <a:lstStyle/>
          <a:p>
            <a:r>
              <a:rPr lang="pt-BR" altLang="pt-BR" dirty="0"/>
              <a:t>Forma Geral do Laço </a:t>
            </a:r>
          </a:p>
          <a:p>
            <a:r>
              <a:rPr lang="pt-BR" altLang="pt-BR" b="1" dirty="0" err="1"/>
              <a:t>while</a:t>
            </a:r>
            <a:r>
              <a:rPr lang="pt-BR" altLang="pt-BR" b="1" dirty="0"/>
              <a:t>(expressão de teste)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 dirty="0"/>
              <a:t>    instruções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 dirty="0"/>
              <a:t>}</a:t>
            </a:r>
          </a:p>
          <a:p>
            <a:pPr algn="just"/>
            <a:r>
              <a:rPr lang="pt-BR" altLang="pt-BR" dirty="0"/>
              <a:t>Se a expressão de teste for verdadeira, o corpo do </a:t>
            </a:r>
            <a:r>
              <a:rPr lang="pt-BR" altLang="pt-BR" dirty="0" err="1"/>
              <a:t>while</a:t>
            </a:r>
            <a:r>
              <a:rPr lang="pt-BR" altLang="pt-BR" dirty="0"/>
              <a:t> é executado uma vez. Após a primeira execução, a expressão é testada novamente e enquanto o teste for verdadeiro, o ciclo é repetido.</a:t>
            </a:r>
            <a:endParaRPr lang="en-US" altLang="pt-BR" dirty="0"/>
          </a:p>
        </p:txBody>
      </p:sp>
      <p:sp>
        <p:nvSpPr>
          <p:cNvPr id="6146" name="Título 1">
            <a:extLst>
              <a:ext uri="{FF2B5EF4-FFF2-40B4-BE49-F238E27FC236}">
                <a16:creationId xmlns:a16="http://schemas.microsoft.com/office/drawing/2014/main" id="{90D6B09B-0307-7A40-AFB7-6544736A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D8F2A4E4-564F-1647-B208-548E423B36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4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3F7793B5-A23B-D941-9272-DEF32ADFE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/>
              <a:t>Quando a expressão de teste se torna falsa, então o laço termina.</a:t>
            </a:r>
          </a:p>
          <a:p>
            <a:r>
              <a:rPr lang="pt-BR" altLang="pt-BR"/>
              <a:t>O laço while faz uso de um contador (variável para ajudar no incremente) para controlar o laço.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while(teste)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    incremento;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}</a:t>
            </a:r>
            <a:endParaRPr lang="en-US" altLang="pt-BR" b="1"/>
          </a:p>
        </p:txBody>
      </p:sp>
      <p:sp>
        <p:nvSpPr>
          <p:cNvPr id="7170" name="Título 1">
            <a:extLst>
              <a:ext uri="{FF2B5EF4-FFF2-40B4-BE49-F238E27FC236}">
                <a16:creationId xmlns:a16="http://schemas.microsoft.com/office/drawing/2014/main" id="{50109582-50F8-044B-9BBB-95521E5C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4A2D09FF-07A3-A447-87FB-7BD3EA92D7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0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6C0DA27A-8204-2040-B231-13FF4FD95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1173631"/>
            <a:ext cx="9927431" cy="45107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/>
              <a:t>Exemplo:</a:t>
            </a:r>
            <a:endParaRPr lang="en-US" altLang="pt-BR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int x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while(x &lt; 10)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    printf("x = %d\n", x);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    x ++;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system("pause");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}</a:t>
            </a:r>
          </a:p>
        </p:txBody>
      </p:sp>
      <p:sp>
        <p:nvSpPr>
          <p:cNvPr id="8194" name="Título 1">
            <a:extLst>
              <a:ext uri="{FF2B5EF4-FFF2-40B4-BE49-F238E27FC236}">
                <a16:creationId xmlns:a16="http://schemas.microsoft.com/office/drawing/2014/main" id="{CDB46891-C083-B045-A0AE-A8416965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A10D49FE-7078-7E4F-B207-928DB9FE17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6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2D25C7EB-5A0E-7C46-922E-527CBB255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2008" y="1173631"/>
            <a:ext cx="9927431" cy="45107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 err="1"/>
              <a:t>main</a:t>
            </a:r>
            <a:r>
              <a:rPr lang="pt-BR" altLang="pt-BR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x</a:t>
            </a:r>
            <a:r>
              <a:rPr lang="pt-BR" altLang="pt-BR" dirty="0"/>
              <a:t>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</a:t>
            </a:r>
            <a:r>
              <a:rPr lang="pt-BR" altLang="pt-BR" dirty="0" err="1"/>
              <a:t>int</a:t>
            </a:r>
            <a:r>
              <a:rPr lang="pt-BR" altLang="pt-BR" dirty="0"/>
              <a:t> contador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</a:t>
            </a:r>
            <a:r>
              <a:rPr lang="pt-BR" altLang="pt-BR" dirty="0" err="1"/>
              <a:t>while</a:t>
            </a:r>
            <a:r>
              <a:rPr lang="pt-BR" altLang="pt-BR" dirty="0"/>
              <a:t>(</a:t>
            </a:r>
            <a:r>
              <a:rPr lang="pt-BR" altLang="pt-BR" dirty="0" err="1"/>
              <a:t>x</a:t>
            </a:r>
            <a:r>
              <a:rPr lang="pt-BR" altLang="pt-BR" dirty="0"/>
              <a:t> &lt; 10)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    contador = contador + </a:t>
            </a:r>
            <a:r>
              <a:rPr lang="pt-BR" altLang="pt-BR" dirty="0" err="1"/>
              <a:t>x</a:t>
            </a:r>
            <a:r>
              <a:rPr lang="pt-BR" altLang="pt-BR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    </a:t>
            </a:r>
            <a:r>
              <a:rPr lang="pt-BR" altLang="pt-BR" dirty="0" err="1"/>
              <a:t>printf</a:t>
            </a:r>
            <a:r>
              <a:rPr lang="pt-BR" altLang="pt-BR" dirty="0"/>
              <a:t>(“</a:t>
            </a:r>
            <a:r>
              <a:rPr lang="pt-BR" altLang="pt-BR" dirty="0" err="1"/>
              <a:t>x</a:t>
            </a:r>
            <a:r>
              <a:rPr lang="pt-BR" altLang="pt-BR" dirty="0"/>
              <a:t>: %</a:t>
            </a:r>
            <a:r>
              <a:rPr lang="pt-BR" altLang="pt-BR" dirty="0" err="1"/>
              <a:t>d</a:t>
            </a:r>
            <a:r>
              <a:rPr lang="pt-BR" altLang="pt-BR" dirty="0"/>
              <a:t>  total: %</a:t>
            </a:r>
            <a:r>
              <a:rPr lang="pt-BR" altLang="pt-BR" dirty="0" err="1"/>
              <a:t>d</a:t>
            </a:r>
            <a:r>
              <a:rPr lang="pt-BR" altLang="pt-BR" dirty="0"/>
              <a:t>\</a:t>
            </a:r>
            <a:r>
              <a:rPr lang="pt-BR" altLang="pt-BR" dirty="0" err="1"/>
              <a:t>n</a:t>
            </a:r>
            <a:r>
              <a:rPr lang="pt-BR" altLang="pt-BR" dirty="0"/>
              <a:t>", </a:t>
            </a:r>
            <a:r>
              <a:rPr lang="pt-BR" altLang="pt-BR" dirty="0" err="1"/>
              <a:t>x</a:t>
            </a:r>
            <a:r>
              <a:rPr lang="pt-BR" altLang="pt-BR" dirty="0"/>
              <a:t>, contador);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    </a:t>
            </a:r>
            <a:r>
              <a:rPr lang="pt-BR" altLang="pt-BR" dirty="0" err="1"/>
              <a:t>x</a:t>
            </a:r>
            <a:r>
              <a:rPr lang="pt-BR" altLang="pt-BR" dirty="0"/>
              <a:t>++;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system("pause");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pt-BR" dirty="0"/>
          </a:p>
        </p:txBody>
      </p:sp>
      <p:sp>
        <p:nvSpPr>
          <p:cNvPr id="9218" name="Título 1">
            <a:extLst>
              <a:ext uri="{FF2B5EF4-FFF2-40B4-BE49-F238E27FC236}">
                <a16:creationId xmlns:a16="http://schemas.microsoft.com/office/drawing/2014/main" id="{7017D424-C600-E64A-A016-5ECF664F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2BCC8E66-F66B-9A47-A6E4-3296728FA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5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04E94FF2-2BAA-6B44-9B45-8E9BBEAFD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 dirty="0"/>
              <a:t>Quando o laço </a:t>
            </a:r>
            <a:r>
              <a:rPr lang="pt-BR" altLang="pt-BR" dirty="0" err="1"/>
              <a:t>while</a:t>
            </a:r>
            <a:r>
              <a:rPr lang="pt-BR" altLang="pt-BR" dirty="0"/>
              <a:t> deve ser utilizado?</a:t>
            </a:r>
          </a:p>
          <a:p>
            <a:pPr algn="just"/>
            <a:r>
              <a:rPr lang="pt-BR" altLang="pt-BR" dirty="0"/>
              <a:t>Em situações em que o laço pode ser terminado inesperadamente por condições desenvolvidas dentro do laço.</a:t>
            </a:r>
            <a:endParaRPr lang="en-US" altLang="pt-BR" dirty="0"/>
          </a:p>
        </p:txBody>
      </p:sp>
      <p:sp>
        <p:nvSpPr>
          <p:cNvPr id="10242" name="Título 1">
            <a:extLst>
              <a:ext uri="{FF2B5EF4-FFF2-40B4-BE49-F238E27FC236}">
                <a16:creationId xmlns:a16="http://schemas.microsoft.com/office/drawing/2014/main" id="{C557E41D-0FE2-184F-9D6A-F0F7A74F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42C578C9-6C30-6642-85EB-B06DB4C412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8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7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0F31ACF3-6080-964E-91DE-2637A2840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964864"/>
            <a:ext cx="9927431" cy="4510737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int </a:t>
            </a:r>
            <a:r>
              <a:rPr lang="en-US" altLang="pt-BR" dirty="0" err="1"/>
              <a:t>cont</a:t>
            </a:r>
            <a:r>
              <a:rPr lang="en-US" altLang="pt-BR" dirty="0"/>
              <a:t> =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</a:t>
            </a:r>
            <a:r>
              <a:rPr lang="en-US" altLang="pt-BR" dirty="0" err="1"/>
              <a:t>printf</a:t>
            </a:r>
            <a:r>
              <a:rPr lang="en-US" altLang="pt-BR" dirty="0"/>
              <a:t>("</a:t>
            </a:r>
            <a:r>
              <a:rPr lang="en-US" altLang="pt-BR" dirty="0" err="1"/>
              <a:t>Digite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frase</a:t>
            </a:r>
            <a:r>
              <a:rPr lang="en-US" altLang="pt-BR" dirty="0"/>
              <a:t>: 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while(</a:t>
            </a:r>
            <a:r>
              <a:rPr lang="en-US" altLang="pt-BR" dirty="0" err="1"/>
              <a:t>getche</a:t>
            </a:r>
            <a:r>
              <a:rPr lang="en-US" altLang="pt-BR" dirty="0"/>
              <a:t>() != '\r')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  </a:t>
            </a:r>
            <a:r>
              <a:rPr lang="en-US" altLang="pt-BR" dirty="0" err="1"/>
              <a:t>cont</a:t>
            </a:r>
            <a:r>
              <a:rPr lang="en-US" altLang="pt-BR" dirty="0"/>
              <a:t> ++;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</a:t>
            </a:r>
            <a:r>
              <a:rPr lang="en-US" altLang="pt-BR" dirty="0" err="1"/>
              <a:t>printf</a:t>
            </a:r>
            <a:r>
              <a:rPr lang="en-US" altLang="pt-BR" dirty="0"/>
              <a:t>("\</a:t>
            </a:r>
            <a:r>
              <a:rPr lang="en-US" altLang="pt-BR" dirty="0" err="1"/>
              <a:t>nO</a:t>
            </a:r>
            <a:r>
              <a:rPr lang="en-US" altLang="pt-BR" dirty="0"/>
              <a:t> </a:t>
            </a:r>
            <a:r>
              <a:rPr lang="en-US" altLang="pt-BR" dirty="0" err="1"/>
              <a:t>numero</a:t>
            </a:r>
            <a:r>
              <a:rPr lang="en-US" altLang="pt-BR" dirty="0"/>
              <a:t> de </a:t>
            </a:r>
            <a:r>
              <a:rPr lang="en-US" altLang="pt-BR" dirty="0" err="1"/>
              <a:t>caracteres</a:t>
            </a:r>
            <a:r>
              <a:rPr lang="en-US" altLang="pt-BR" dirty="0"/>
              <a:t> e' %d", </a:t>
            </a:r>
            <a:r>
              <a:rPr lang="en-US" altLang="pt-BR" dirty="0" err="1"/>
              <a:t>cont</a:t>
            </a:r>
            <a:r>
              <a:rPr lang="en-US" altLang="pt-BR" dirty="0"/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system("pause");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}</a:t>
            </a:r>
          </a:p>
        </p:txBody>
      </p:sp>
      <p:sp>
        <p:nvSpPr>
          <p:cNvPr id="11266" name="Título 1">
            <a:extLst>
              <a:ext uri="{FF2B5EF4-FFF2-40B4-BE49-F238E27FC236}">
                <a16:creationId xmlns:a16="http://schemas.microsoft.com/office/drawing/2014/main" id="{59633AD1-17D6-3742-888F-AD702DE2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5E94A72D-FF3E-A045-87A2-D59DC09564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9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9584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3269</TotalTime>
  <Words>1403</Words>
  <Application>Microsoft Macintosh PowerPoint</Application>
  <PresentationFormat>Widescreen</PresentationFormat>
  <Paragraphs>211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1_Tema do Office</vt:lpstr>
      <vt:lpstr>Document</vt:lpstr>
      <vt:lpstr>Apresentação do PowerPoint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Atividade</vt:lpstr>
      <vt:lpstr>Atividade</vt:lpstr>
      <vt:lpstr>Atividade</vt:lpstr>
      <vt:lpstr>Atividades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79</cp:revision>
  <dcterms:created xsi:type="dcterms:W3CDTF">2019-06-26T14:54:25Z</dcterms:created>
  <dcterms:modified xsi:type="dcterms:W3CDTF">2022-04-28T18:27:56Z</dcterms:modified>
</cp:coreProperties>
</file>