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18"/>
  </p:notesMasterIdLst>
  <p:sldIdLst>
    <p:sldId id="285" r:id="rId2"/>
    <p:sldId id="356" r:id="rId3"/>
    <p:sldId id="357" r:id="rId4"/>
    <p:sldId id="358" r:id="rId5"/>
    <p:sldId id="359" r:id="rId6"/>
    <p:sldId id="361" r:id="rId7"/>
    <p:sldId id="363" r:id="rId8"/>
    <p:sldId id="364" r:id="rId9"/>
    <p:sldId id="366" r:id="rId10"/>
    <p:sldId id="367" r:id="rId11"/>
    <p:sldId id="368" r:id="rId12"/>
    <p:sldId id="369" r:id="rId13"/>
    <p:sldId id="370" r:id="rId14"/>
    <p:sldId id="371" r:id="rId15"/>
    <p:sldId id="365" r:id="rId16"/>
    <p:sldId id="372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5"/>
    <p:restoredTop sz="92290"/>
  </p:normalViewPr>
  <p:slideViewPr>
    <p:cSldViewPr snapToGrid="0" snapToObjects="1">
      <p:cViewPr varScale="1">
        <p:scale>
          <a:sx n="97" d="100"/>
          <a:sy n="97" d="100"/>
        </p:scale>
        <p:origin x="1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FD25C-B2C6-1540-A6DD-232B074B3D44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E0825-5B5D-2648-B9A3-614387CAD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853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" t="8122" b="4060"/>
          <a:stretch/>
        </p:blipFill>
        <p:spPr>
          <a:xfrm>
            <a:off x="0" y="1246910"/>
            <a:ext cx="12192000" cy="5650579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0" y="4"/>
            <a:ext cx="12192000" cy="612949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0" name="Retângulo 9"/>
          <p:cNvSpPr/>
          <p:nvPr userDrawn="1"/>
        </p:nvSpPr>
        <p:spPr>
          <a:xfrm>
            <a:off x="0" y="612949"/>
            <a:ext cx="12192000" cy="63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47" y="747161"/>
            <a:ext cx="343903" cy="267584"/>
          </a:xfrm>
          <a:prstGeom prst="rect">
            <a:avLst/>
          </a:prstGeom>
        </p:spPr>
      </p:pic>
      <p:sp>
        <p:nvSpPr>
          <p:cNvPr id="11" name="Retângulo 10"/>
          <p:cNvSpPr/>
          <p:nvPr userDrawn="1"/>
        </p:nvSpPr>
        <p:spPr>
          <a:xfrm>
            <a:off x="0" y="1266572"/>
            <a:ext cx="12192000" cy="561109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2" name="Retângulo 8"/>
          <p:cNvSpPr/>
          <p:nvPr userDrawn="1"/>
        </p:nvSpPr>
        <p:spPr>
          <a:xfrm>
            <a:off x="0" y="1148708"/>
            <a:ext cx="6096000" cy="5709292"/>
          </a:xfrm>
          <a:custGeom>
            <a:avLst/>
            <a:gdLst>
              <a:gd name="connsiteX0" fmla="*/ 0 w 6096000"/>
              <a:gd name="connsiteY0" fmla="*/ 0 h 5709292"/>
              <a:gd name="connsiteX1" fmla="*/ 6096000 w 6096000"/>
              <a:gd name="connsiteY1" fmla="*/ 0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  <a:gd name="connsiteX0" fmla="*/ 0 w 6096000"/>
              <a:gd name="connsiteY0" fmla="*/ 0 h 5709292"/>
              <a:gd name="connsiteX1" fmla="*/ 2531918 w 6096000"/>
              <a:gd name="connsiteY1" fmla="*/ 31173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  <a:gd name="connsiteX0" fmla="*/ 0 w 6096000"/>
              <a:gd name="connsiteY0" fmla="*/ 0 h 5709292"/>
              <a:gd name="connsiteX1" fmla="*/ 2895600 w 6096000"/>
              <a:gd name="connsiteY1" fmla="*/ 10391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  <a:gd name="connsiteX0" fmla="*/ 0 w 6096000"/>
              <a:gd name="connsiteY0" fmla="*/ 0 h 5709292"/>
              <a:gd name="connsiteX1" fmla="*/ 2885210 w 6096000"/>
              <a:gd name="connsiteY1" fmla="*/ 0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5709292">
                <a:moveTo>
                  <a:pt x="0" y="0"/>
                </a:moveTo>
                <a:lnTo>
                  <a:pt x="2885210" y="0"/>
                </a:lnTo>
                <a:lnTo>
                  <a:pt x="6096000" y="5709292"/>
                </a:lnTo>
                <a:lnTo>
                  <a:pt x="0" y="5709292"/>
                </a:lnTo>
                <a:lnTo>
                  <a:pt x="0" y="0"/>
                </a:lnTo>
                <a:close/>
              </a:path>
            </a:pathLst>
          </a:cu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3" name="Retângulo 12"/>
          <p:cNvSpPr/>
          <p:nvPr userDrawn="1"/>
        </p:nvSpPr>
        <p:spPr>
          <a:xfrm>
            <a:off x="0" y="6316995"/>
            <a:ext cx="12192000" cy="156545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</p:spTree>
    <p:extLst>
      <p:ext uri="{BB962C8B-B14F-4D97-AF65-F5344CB8AC3E}">
        <p14:creationId xmlns:p14="http://schemas.microsoft.com/office/powerpoint/2010/main" val="407607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838202" y="1454473"/>
            <a:ext cx="9927431" cy="1198368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611319" y="5691734"/>
            <a:ext cx="9152756" cy="574368"/>
          </a:xfrm>
        </p:spPr>
        <p:txBody>
          <a:bodyPr vert="horz" lIns="91440" tIns="45720" rIns="91440" bIns="45720" rtlCol="0">
            <a:noAutofit/>
          </a:bodyPr>
          <a:lstStyle>
            <a:lvl1pPr marL="0" indent="0" algn="r">
              <a:lnSpc>
                <a:spcPct val="113000"/>
              </a:lnSpc>
              <a:spcBef>
                <a:spcPts val="105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Referência da citação</a:t>
            </a:r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1611319" y="2703439"/>
            <a:ext cx="9152756" cy="2915443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pt-BR" dirty="0"/>
              <a:t>Clique para inserir citação.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7914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o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2"/>
            <a:ext cx="5029671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1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6600057" y="1511346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750"/>
              </a:spcBef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7" name="Espaço Reservado para Texto 12"/>
          <p:cNvSpPr>
            <a:spLocks noGrp="1"/>
          </p:cNvSpPr>
          <p:nvPr>
            <p:ph type="body" sz="quarter" idx="12" hasCustomPrompt="1"/>
          </p:nvPr>
        </p:nvSpPr>
        <p:spPr>
          <a:xfrm>
            <a:off x="6600057" y="3073714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750"/>
              </a:spcBef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4" name="Espaço Reservado para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6600057" y="4636082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750"/>
              </a:spcBef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0" name="Retângulo 9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5473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ox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2"/>
            <a:ext cx="9927431" cy="156316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1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26369" y="3333697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7" name="Espaço Reservado para Texto 12"/>
          <p:cNvSpPr>
            <a:spLocks noGrp="1"/>
          </p:cNvSpPr>
          <p:nvPr>
            <p:ph type="body" sz="quarter" idx="12" hasCustomPrompt="1"/>
          </p:nvPr>
        </p:nvSpPr>
        <p:spPr>
          <a:xfrm>
            <a:off x="6600056" y="3333697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0" name="Espaço Reservado para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1426369" y="4612333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2" name="Espaço Reservado para Tex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00056" y="4612333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0" y="6621752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0" y="6470709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Retângulo 14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9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68672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v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70777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paço com lib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069" y="3426942"/>
            <a:ext cx="4788931" cy="3441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16" name="Retângulo 15"/>
          <p:cNvSpPr/>
          <p:nvPr userDrawn="1"/>
        </p:nvSpPr>
        <p:spPr>
          <a:xfrm>
            <a:off x="8353869" y="4997810"/>
            <a:ext cx="288733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350" dirty="0"/>
              <a:t>Área reservada para libras.</a:t>
            </a:r>
          </a:p>
        </p:txBody>
      </p:sp>
    </p:spTree>
    <p:extLst>
      <p:ext uri="{BB962C8B-B14F-4D97-AF65-F5344CB8AC3E}">
        <p14:creationId xmlns:p14="http://schemas.microsoft.com/office/powerpoint/2010/main" val="3660642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52401"/>
            <a:ext cx="9652000" cy="4111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914401"/>
            <a:ext cx="109728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80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24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20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FF121FB-B513-FF4A-ADA4-3CD227A4A7E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EDF0725-B14A-D24C-9F98-59072CFAC1F0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342291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09600" y="152401"/>
            <a:ext cx="9652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914401"/>
            <a:ext cx="109728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097D561-1308-4C42-9D80-F1D05AE529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65A19CA-2075-844C-9ECA-0D06C097C92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614811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DC48498C-D518-1F49-8871-08BF9393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440031E-6A88-9542-9432-CA63A15AFDCC}" type="datetime1">
              <a:rPr lang="pt-BR" altLang="pt-BR"/>
              <a:pPr/>
              <a:t>17/05/2023</a:t>
            </a:fld>
            <a:endParaRPr lang="pt-BR" alt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969C9491-43B4-9442-A6F6-50D7CDE5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805352BB-FEEB-584D-B6CF-DB15A058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AE441CE-8735-2F4F-8ED6-835F8D8A005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7223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9"/>
          <p:cNvSpPr>
            <a:spLocks noGrp="1"/>
          </p:cNvSpPr>
          <p:nvPr>
            <p:ph type="pic" sz="quarter" idx="11"/>
          </p:nvPr>
        </p:nvSpPr>
        <p:spPr>
          <a:xfrm>
            <a:off x="6528050" y="1917585"/>
            <a:ext cx="4825753" cy="3743667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/>
            </a:lvl1pPr>
          </a:lstStyle>
          <a:p>
            <a:endParaRPr lang="pt-BR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6528048" y="5766104"/>
            <a:ext cx="4840053" cy="410863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2994" indent="0" algn="r">
              <a:lnSpc>
                <a:spcPct val="100000"/>
              </a:lnSpc>
              <a:spcBef>
                <a:spcPts val="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Fonte da imagem / ID da imagem</a:t>
            </a:r>
          </a:p>
        </p:txBody>
      </p:sp>
      <p:sp>
        <p:nvSpPr>
          <p:cNvPr id="11" name="Espaço Reservado para Texto 7"/>
          <p:cNvSpPr>
            <a:spLocks noGrp="1" noChangeAspect="1"/>
          </p:cNvSpPr>
          <p:nvPr>
            <p:ph type="body" sz="quarter" idx="14"/>
          </p:nvPr>
        </p:nvSpPr>
        <p:spPr>
          <a:xfrm>
            <a:off x="1415483" y="1514000"/>
            <a:ext cx="4741639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2"/>
          <p:cNvSpPr>
            <a:spLocks noGrp="1"/>
          </p:cNvSpPr>
          <p:nvPr>
            <p:ph type="body" sz="quarter" idx="15" hasCustomPrompt="1"/>
          </p:nvPr>
        </p:nvSpPr>
        <p:spPr>
          <a:xfrm>
            <a:off x="6528050" y="1514000"/>
            <a:ext cx="4825753" cy="40358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marR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800" b="1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marR="0" lvl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X – Título da imagem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7493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9"/>
          <p:cNvSpPr>
            <a:spLocks noGrp="1"/>
          </p:cNvSpPr>
          <p:nvPr>
            <p:ph type="pic" sz="quarter" idx="16"/>
          </p:nvPr>
        </p:nvSpPr>
        <p:spPr>
          <a:xfrm>
            <a:off x="1313058" y="1917585"/>
            <a:ext cx="4825753" cy="3743667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/>
            </a:lvl1pPr>
          </a:lstStyle>
          <a:p>
            <a:endParaRPr lang="pt-BR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313056" y="5766104"/>
            <a:ext cx="4840053" cy="410863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2994" indent="0" algn="r">
              <a:lnSpc>
                <a:spcPct val="100000"/>
              </a:lnSpc>
              <a:spcBef>
                <a:spcPts val="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Fonte da imagem / ID da imagem</a:t>
            </a:r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7"/>
          </p:nvPr>
        </p:nvSpPr>
        <p:spPr>
          <a:xfrm>
            <a:off x="6528050" y="1514000"/>
            <a:ext cx="4741639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6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1313058" y="1514000"/>
            <a:ext cx="4825753" cy="40358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marR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800" b="1" baseline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marR="0" lvl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 err="1"/>
              <a:t>FiguraX</a:t>
            </a:r>
            <a:r>
              <a:rPr lang="pt-BR" dirty="0"/>
              <a:t> – Título da imagem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1845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Imagem Abaix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69" y="1510552"/>
            <a:ext cx="9941731" cy="1702424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0" name="Espaço Reservado para Imagem 9"/>
          <p:cNvSpPr>
            <a:spLocks noGrp="1"/>
          </p:cNvSpPr>
          <p:nvPr>
            <p:ph type="pic" sz="quarter" idx="11"/>
          </p:nvPr>
        </p:nvSpPr>
        <p:spPr>
          <a:xfrm>
            <a:off x="1426369" y="3761401"/>
            <a:ext cx="9941731" cy="1976745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/>
            </a:lvl1pPr>
          </a:lstStyle>
          <a:p>
            <a:endParaRPr lang="pt-BR" dirty="0"/>
          </a:p>
        </p:txBody>
      </p:sp>
      <p:sp>
        <p:nvSpPr>
          <p:cNvPr id="12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426369" y="5837705"/>
            <a:ext cx="9941731" cy="410863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indent="-243796" algn="r">
              <a:lnSpc>
                <a:spcPct val="113000"/>
              </a:lnSpc>
              <a:spcBef>
                <a:spcPts val="105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Fonte da imagem / ID da imagem</a:t>
            </a:r>
          </a:p>
        </p:txBody>
      </p:sp>
      <p:sp>
        <p:nvSpPr>
          <p:cNvPr id="15" name="Espaço Reservado para Texto 2"/>
          <p:cNvSpPr>
            <a:spLocks noGrp="1"/>
          </p:cNvSpPr>
          <p:nvPr>
            <p:ph type="body" sz="quarter" idx="15" hasCustomPrompt="1"/>
          </p:nvPr>
        </p:nvSpPr>
        <p:spPr>
          <a:xfrm>
            <a:off x="1426369" y="3356585"/>
            <a:ext cx="9941731" cy="40358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marR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800" b="1" baseline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marR="0" lvl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X – Título da imagem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9689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022315" y="1775064"/>
            <a:ext cx="4725816" cy="4136845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1"/>
          </p:nvPr>
        </p:nvSpPr>
        <p:spPr>
          <a:xfrm>
            <a:off x="6217436" y="1734213"/>
            <a:ext cx="4725816" cy="4129759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16176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ox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910208" y="1510552"/>
            <a:ext cx="4741639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1"/>
          </p:nvPr>
        </p:nvSpPr>
        <p:spPr>
          <a:xfrm>
            <a:off x="6096002" y="1517662"/>
            <a:ext cx="4741639" cy="4143586"/>
          </a:xfrm>
          <a:solidFill>
            <a:schemeClr val="bg1">
              <a:lumMod val="75000"/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99758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Destaqu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838203" y="1712167"/>
            <a:ext cx="4741639" cy="4150696"/>
          </a:xfrm>
          <a:solidFill>
            <a:schemeClr val="bg1">
              <a:lumMod val="75000"/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1"/>
          </p:nvPr>
        </p:nvSpPr>
        <p:spPr>
          <a:xfrm>
            <a:off x="6023995" y="1719277"/>
            <a:ext cx="4741639" cy="414358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00685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5"/>
            <a:ext cx="9927431" cy="4510737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8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9811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Referên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2"/>
            <a:ext cx="9927431" cy="4155038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426371" y="5665590"/>
            <a:ext cx="9927431" cy="504056"/>
          </a:xfrm>
        </p:spPr>
        <p:txBody>
          <a:bodyPr vert="horz" lIns="91440" tIns="45720" rIns="91440" bIns="45720" rtlCol="0">
            <a:noAutofit/>
          </a:bodyPr>
          <a:lstStyle>
            <a:lvl1pPr marL="0" indent="0" algn="r">
              <a:lnSpc>
                <a:spcPct val="113000"/>
              </a:lnSpc>
              <a:spcBef>
                <a:spcPts val="105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Referência do texto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7896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4BEED-8A68-4722-9E32-77B5A92D9FCF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9AD03-B9AA-4AC4-8737-AAAAC545CE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47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30" r:id="rId15"/>
    <p:sldLayoutId id="2147483732" r:id="rId16"/>
    <p:sldLayoutId id="214748373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89335E-A121-8842-85AC-B83750E5C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pt-BR" sz="5400" b="1" dirty="0">
                <a:latin typeface="Calibri" panose="020F0502020204030204" pitchFamily="34" charset="0"/>
              </a:rPr>
              <a:t>Funções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1D7575F-7300-F345-9C32-8CED948BD2B9}"/>
              </a:ext>
            </a:extLst>
          </p:cNvPr>
          <p:cNvSpPr txBox="1"/>
          <p:nvPr/>
        </p:nvSpPr>
        <p:spPr>
          <a:xfrm>
            <a:off x="3469221" y="3592174"/>
            <a:ext cx="5475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Prof. Thiago </a:t>
            </a:r>
            <a:r>
              <a:rPr lang="pt-BR" sz="4000" dirty="0" err="1"/>
              <a:t>Salhab</a:t>
            </a:r>
            <a:r>
              <a:rPr lang="pt-BR" sz="4000" dirty="0"/>
              <a:t> Alves</a:t>
            </a:r>
          </a:p>
        </p:txBody>
      </p:sp>
    </p:spTree>
    <p:extLst>
      <p:ext uri="{BB962C8B-B14F-4D97-AF65-F5344CB8AC3E}">
        <p14:creationId xmlns:p14="http://schemas.microsoft.com/office/powerpoint/2010/main" val="2776732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Conteúdo 4">
            <a:extLst>
              <a:ext uri="{FF2B5EF4-FFF2-40B4-BE49-F238E27FC236}">
                <a16:creationId xmlns:a16="http://schemas.microsoft.com/office/drawing/2014/main" id="{C8729D8F-8512-CC4D-8A78-5B28BFB44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#include&lt;stdio.h&gt;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#include&lt;conio.h&gt;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#include&lt;stdlib.h&gt;</a:t>
            </a:r>
          </a:p>
          <a:p>
            <a:pPr>
              <a:buFontTx/>
              <a:buNone/>
            </a:pPr>
            <a:endParaRPr lang="en-US" altLang="pt-BR" sz="240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void somar(int x, int y)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  int soma;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  soma = x + y;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  printf("A soma foi %i.",soma);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  system("pause");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20481" name="Título 1">
            <a:extLst>
              <a:ext uri="{FF2B5EF4-FFF2-40B4-BE49-F238E27FC236}">
                <a16:creationId xmlns:a16="http://schemas.microsoft.com/office/drawing/2014/main" id="{569A0E36-FC45-9E43-8527-EF7058F04FC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2800">
                <a:latin typeface="Calibri" panose="020F0502020204030204" pitchFamily="34" charset="0"/>
                <a:ea typeface="ＭＳ Ｐゴシック" panose="020B0600070205080204" pitchFamily="34" charset="-128"/>
              </a:rPr>
              <a:t>Funções e Passagem de Parâmetro</a:t>
            </a:r>
            <a:endParaRPr lang="en-US" altLang="pt-BR" sz="2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483" name="Espaço Reservado para Conteúdo 5">
            <a:extLst>
              <a:ext uri="{FF2B5EF4-FFF2-40B4-BE49-F238E27FC236}">
                <a16:creationId xmlns:a16="http://schemas.microsoft.com/office/drawing/2014/main" id="{D7D8B390-1E9D-F242-9069-ABE3A448F8DC}"/>
              </a:ext>
            </a:extLst>
          </p:cNvPr>
          <p:cNvSpPr>
            <a:spLocks noGrp="1"/>
          </p:cNvSpPr>
          <p:nvPr>
            <p:ph sz="half" idx="4294967295"/>
          </p:nvPr>
        </p:nvSpPr>
        <p:spPr bwMode="auto">
          <a:xfrm>
            <a:off x="6977063" y="1600200"/>
            <a:ext cx="5214937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None/>
            </a:pPr>
            <a:r>
              <a:rPr lang="pt-BR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main()</a:t>
            </a:r>
          </a:p>
          <a:p>
            <a:pPr>
              <a:buFontTx/>
              <a:buNone/>
            </a:pPr>
            <a:r>
              <a:rPr lang="pt-BR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pPr>
              <a:buFontTx/>
              <a:buNone/>
            </a:pPr>
            <a:r>
              <a:rPr lang="pt-BR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int x, y;</a:t>
            </a:r>
          </a:p>
          <a:p>
            <a:pPr>
              <a:buFontTx/>
              <a:buNone/>
            </a:pPr>
            <a:r>
              <a:rPr lang="pt-BR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printf("Entre com um valor para x: ");</a:t>
            </a:r>
          </a:p>
          <a:p>
            <a:pPr>
              <a:buFontTx/>
              <a:buNone/>
            </a:pPr>
            <a:r>
              <a:rPr lang="pt-BR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scanf("%i",&amp;x);</a:t>
            </a:r>
          </a:p>
          <a:p>
            <a:pPr>
              <a:buFontTx/>
              <a:buNone/>
            </a:pPr>
            <a:r>
              <a:rPr lang="pt-BR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printf("Entre com um valor para y: ");</a:t>
            </a:r>
          </a:p>
          <a:p>
            <a:pPr>
              <a:buFontTx/>
              <a:buNone/>
            </a:pPr>
            <a:r>
              <a:rPr lang="pt-BR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scanf("%i",&amp;y);</a:t>
            </a:r>
          </a:p>
          <a:p>
            <a:pPr>
              <a:buFontTx/>
              <a:buNone/>
            </a:pPr>
            <a:r>
              <a:rPr lang="pt-BR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somar(x, y);</a:t>
            </a:r>
          </a:p>
          <a:p>
            <a:pPr>
              <a:buFontTx/>
              <a:buNone/>
            </a:pPr>
            <a:r>
              <a:rPr lang="pt-BR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  <a:endParaRPr lang="en-US" altLang="pt-BR" sz="24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484" name="Espaço Reservado para Número de Slide 3">
            <a:extLst>
              <a:ext uri="{FF2B5EF4-FFF2-40B4-BE49-F238E27FC236}">
                <a16:creationId xmlns:a16="http://schemas.microsoft.com/office/drawing/2014/main" id="{B16AA520-45CE-8546-8D2E-3B62F72F3E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347200" y="6356350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6CEF868-2F60-2D40-A733-498356427F1D}" type="slidenum">
              <a:rPr lang="pt-BR" altLang="pt-BR">
                <a:latin typeface="Calibri" panose="020F0502020204030204" pitchFamily="34" charset="0"/>
              </a:rPr>
              <a:pPr/>
              <a:t>10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Conteúdo 2">
            <a:extLst>
              <a:ext uri="{FF2B5EF4-FFF2-40B4-BE49-F238E27FC236}">
                <a16:creationId xmlns:a16="http://schemas.microsoft.com/office/drawing/2014/main" id="{800EFC40-6818-3044-B848-E673913194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>
              <a:buFontTx/>
              <a:buNone/>
            </a:pPr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#include&lt;stdio.h&gt;</a:t>
            </a:r>
          </a:p>
          <a:p>
            <a:pPr>
              <a:buFontTx/>
              <a:buNone/>
            </a:pPr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#include&lt;conio.h&gt;</a:t>
            </a:r>
          </a:p>
          <a:p>
            <a:pPr>
              <a:buFontTx/>
              <a:buNone/>
            </a:pPr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#include&lt;stdlib.h&gt;</a:t>
            </a:r>
          </a:p>
          <a:p>
            <a:pPr>
              <a:buFontTx/>
              <a:buNone/>
            </a:pP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int somar(int x, int y)</a:t>
            </a:r>
          </a:p>
          <a:p>
            <a:pPr>
              <a:buFontTx/>
              <a:buNone/>
            </a:pPr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pPr>
              <a:buFontTx/>
              <a:buNone/>
            </a:pPr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     int soma;</a:t>
            </a:r>
          </a:p>
          <a:p>
            <a:pPr>
              <a:buFontTx/>
              <a:buNone/>
            </a:pPr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     soma = x + y;</a:t>
            </a:r>
          </a:p>
          <a:p>
            <a:pPr>
              <a:buFontTx/>
              <a:buNone/>
            </a:pPr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     return soma;</a:t>
            </a:r>
          </a:p>
          <a:p>
            <a:pPr>
              <a:buFontTx/>
              <a:buNone/>
            </a:pPr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21505" name="Título 1">
            <a:extLst>
              <a:ext uri="{FF2B5EF4-FFF2-40B4-BE49-F238E27FC236}">
                <a16:creationId xmlns:a16="http://schemas.microsoft.com/office/drawing/2014/main" id="{188D376A-D04E-9944-BF72-31C30E5BBBA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2800">
                <a:latin typeface="Calibri" panose="020F0502020204030204" pitchFamily="34" charset="0"/>
                <a:ea typeface="ＭＳ Ｐゴシック" panose="020B0600070205080204" pitchFamily="34" charset="-128"/>
              </a:rPr>
              <a:t>Funções e Passagem de Parâmetro</a:t>
            </a:r>
            <a:endParaRPr lang="en-US" altLang="pt-BR" sz="2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1507" name="Espaço Reservado para Conteúdo 3">
            <a:extLst>
              <a:ext uri="{FF2B5EF4-FFF2-40B4-BE49-F238E27FC236}">
                <a16:creationId xmlns:a16="http://schemas.microsoft.com/office/drawing/2014/main" id="{810A8BE4-C7F5-664B-85AD-456B1244C7CE}"/>
              </a:ext>
            </a:extLst>
          </p:cNvPr>
          <p:cNvSpPr>
            <a:spLocks noGrp="1"/>
          </p:cNvSpPr>
          <p:nvPr>
            <p:ph sz="half" idx="4294967295"/>
          </p:nvPr>
        </p:nvSpPr>
        <p:spPr bwMode="auto">
          <a:xfrm>
            <a:off x="7362825" y="1600200"/>
            <a:ext cx="4829175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buFontTx/>
              <a:buNone/>
            </a:pPr>
            <a:r>
              <a:rPr lang="pt-BR" altLang="pt-BR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main()</a:t>
            </a:r>
          </a:p>
          <a:p>
            <a:pPr>
              <a:buFontTx/>
              <a:buNone/>
            </a:pPr>
            <a:r>
              <a:rPr lang="pt-BR" altLang="pt-BR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pPr>
              <a:buFontTx/>
              <a:buNone/>
            </a:pPr>
            <a:r>
              <a:rPr lang="pt-BR" altLang="pt-BR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   int x, y, resultado;</a:t>
            </a:r>
          </a:p>
          <a:p>
            <a:pPr>
              <a:buFontTx/>
              <a:buNone/>
            </a:pPr>
            <a:r>
              <a:rPr lang="pt-BR" altLang="pt-BR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   printf("Entre com um valor para x: ");</a:t>
            </a:r>
          </a:p>
          <a:p>
            <a:pPr>
              <a:buFontTx/>
              <a:buNone/>
            </a:pPr>
            <a:r>
              <a:rPr lang="pt-BR" altLang="pt-BR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   scanf("%i",&amp;x);</a:t>
            </a:r>
          </a:p>
          <a:p>
            <a:pPr>
              <a:buFontTx/>
              <a:buNone/>
            </a:pPr>
            <a:r>
              <a:rPr lang="pt-BR" altLang="pt-BR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   printf("Entre com um valor para y: ");</a:t>
            </a:r>
          </a:p>
          <a:p>
            <a:pPr>
              <a:buFontTx/>
              <a:buNone/>
            </a:pPr>
            <a:r>
              <a:rPr lang="pt-BR" altLang="pt-BR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   scanf("%i",&amp;y);</a:t>
            </a:r>
          </a:p>
          <a:p>
            <a:pPr>
              <a:buFontTx/>
              <a:buNone/>
            </a:pPr>
            <a:r>
              <a:rPr lang="pt-BR" altLang="pt-BR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   resultado = somar(x, y);</a:t>
            </a:r>
          </a:p>
          <a:p>
            <a:pPr>
              <a:buFontTx/>
              <a:buNone/>
            </a:pPr>
            <a:r>
              <a:rPr lang="pt-BR" altLang="pt-BR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   printf("\nA soma foi %i.",resultado);</a:t>
            </a:r>
          </a:p>
          <a:p>
            <a:pPr>
              <a:buFontTx/>
              <a:buNone/>
            </a:pPr>
            <a:r>
              <a:rPr lang="pt-BR" altLang="pt-BR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   system("pause");</a:t>
            </a:r>
          </a:p>
          <a:p>
            <a:pPr>
              <a:buFontTx/>
              <a:buNone/>
            </a:pPr>
            <a:r>
              <a:rPr lang="pt-BR" altLang="pt-BR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  <a:endParaRPr lang="en-US" altLang="pt-BR" sz="22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1508" name="Espaço Reservado para Número de Slide 4">
            <a:extLst>
              <a:ext uri="{FF2B5EF4-FFF2-40B4-BE49-F238E27FC236}">
                <a16:creationId xmlns:a16="http://schemas.microsoft.com/office/drawing/2014/main" id="{6E8825DA-6300-D843-A4F8-D168AAD22E4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347200" y="6356350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A3099F5-42F2-004C-918F-AACD99A4B890}" type="slidenum">
              <a:rPr lang="pt-BR" altLang="pt-BR">
                <a:latin typeface="Calibri" panose="020F0502020204030204" pitchFamily="34" charset="0"/>
              </a:rPr>
              <a:pPr/>
              <a:t>11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Conteúdo 5">
            <a:extLst>
              <a:ext uri="{FF2B5EF4-FFF2-40B4-BE49-F238E27FC236}">
                <a16:creationId xmlns:a16="http://schemas.microsoft.com/office/drawing/2014/main" id="{F9752316-4E62-1947-8CBD-5DCE9CAB74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62500" lnSpcReduction="20000"/>
          </a:bodyPr>
          <a:lstStyle/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#include&lt;stdio.h&gt;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#include&lt;conio.h&gt;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#include&lt;stdlib.h&gt;</a:t>
            </a:r>
          </a:p>
          <a:p>
            <a:pPr>
              <a:buFontTx/>
              <a:buNone/>
            </a:pPr>
            <a:endParaRPr lang="en-US" altLang="pt-BR" sz="240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void bar(int pontos)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  for(int j=1; j&lt;=pontos; j++)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  {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     printf("\xCD");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  }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  printf("\n");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22529" name="Título 4">
            <a:extLst>
              <a:ext uri="{FF2B5EF4-FFF2-40B4-BE49-F238E27FC236}">
                <a16:creationId xmlns:a16="http://schemas.microsoft.com/office/drawing/2014/main" id="{9A10A9A4-9C3B-004A-A9E1-DB077FC88F7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28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Funções e Passagem de Parâmetro</a:t>
            </a:r>
            <a:endParaRPr lang="en-US" altLang="pt-BR" sz="2800">
              <a:solidFill>
                <a:srgbClr val="000000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2531" name="Espaço Reservado para Conteúdo 6">
            <a:extLst>
              <a:ext uri="{FF2B5EF4-FFF2-40B4-BE49-F238E27FC236}">
                <a16:creationId xmlns:a16="http://schemas.microsoft.com/office/drawing/2014/main" id="{4680D339-7B1C-534F-B8A4-8857F8A0C3A3}"/>
              </a:ext>
            </a:extLst>
          </p:cNvPr>
          <p:cNvSpPr>
            <a:spLocks noGrp="1"/>
          </p:cNvSpPr>
          <p:nvPr>
            <p:ph sz="half" idx="4294967295"/>
          </p:nvPr>
        </p:nvSpPr>
        <p:spPr bwMode="auto">
          <a:xfrm>
            <a:off x="8153400" y="760413"/>
            <a:ext cx="4038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main()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printf("Luiza\t");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bar(27);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printf("Chris\t");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bar(41);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printf("Regina\t");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bar(34);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printf("Cindy\t");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bar(22);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printf("Harold\t");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bar(15);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system("pause");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22532" name="Espaço Reservado para Número de Slide 3">
            <a:extLst>
              <a:ext uri="{FF2B5EF4-FFF2-40B4-BE49-F238E27FC236}">
                <a16:creationId xmlns:a16="http://schemas.microsoft.com/office/drawing/2014/main" id="{07913396-75E8-7D4A-BBC8-BE2F1D3230E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347200" y="6356350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E893279-F672-E747-B8A1-CB8F47A06C8A}" type="slidenum">
              <a:rPr lang="pt-BR" altLang="pt-BR">
                <a:latin typeface="Calibri" panose="020F0502020204030204" pitchFamily="34" charset="0"/>
              </a:rPr>
              <a:pPr/>
              <a:t>12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Conteúdo 5">
            <a:extLst>
              <a:ext uri="{FF2B5EF4-FFF2-40B4-BE49-F238E27FC236}">
                <a16:creationId xmlns:a16="http://schemas.microsoft.com/office/drawing/2014/main" id="{174D64E0-2E5C-5B4D-BC43-C65E18EE69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Usando mais de uma função	</a:t>
            </a:r>
          </a:p>
          <a:p>
            <a:pPr algn="just"/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Você pode usar quantas funções você quiser num programa, e qualquer função pode chamar qualquer outra.</a:t>
            </a:r>
            <a:endParaRPr lang="en-US" altLang="pt-BR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3553" name="Título 1">
            <a:extLst>
              <a:ext uri="{FF2B5EF4-FFF2-40B4-BE49-F238E27FC236}">
                <a16:creationId xmlns:a16="http://schemas.microsoft.com/office/drawing/2014/main" id="{A99C56D1-93B1-D244-A10F-9B56F6C4805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Funções e Passagem de Parâmetro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3555" name="Espaço Reservado para Número de Slide 4">
            <a:extLst>
              <a:ext uri="{FF2B5EF4-FFF2-40B4-BE49-F238E27FC236}">
                <a16:creationId xmlns:a16="http://schemas.microsoft.com/office/drawing/2014/main" id="{93A5ED9E-C4E7-5F4A-8F40-ECC89DA342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fld id="{764DE853-3988-8745-9F7F-50B7E01C7DF4}" type="slidenum">
              <a:rPr lang="pt-BR" altLang="pt-BR">
                <a:latin typeface="Calibri" panose="020F0502020204030204" pitchFamily="34" charset="0"/>
              </a:rPr>
              <a:pPr algn="l"/>
              <a:t>13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Conteúdo 2">
            <a:extLst>
              <a:ext uri="{FF2B5EF4-FFF2-40B4-BE49-F238E27FC236}">
                <a16:creationId xmlns:a16="http://schemas.microsoft.com/office/drawing/2014/main" id="{EB6B9075-DBF7-334A-BB0E-38F6F7933C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/*Retorna a soma de dois argumentos*/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int soma(int x, int y)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 return(x+y);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/*Retorna o quadrado do argumento*/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int sqr(int z)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 return(z*z);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</a:p>
          <a:p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4577" name="Título 1">
            <a:extLst>
              <a:ext uri="{FF2B5EF4-FFF2-40B4-BE49-F238E27FC236}">
                <a16:creationId xmlns:a16="http://schemas.microsoft.com/office/drawing/2014/main" id="{31F0E16A-2980-724E-9FEB-DA70FB25D27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28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Funções e Passagem de Parâmetro</a:t>
            </a:r>
            <a:endParaRPr lang="en-US" altLang="pt-BR" sz="2800">
              <a:solidFill>
                <a:srgbClr val="000000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4579" name="Espaço Reservado para Conteúdo 3">
            <a:extLst>
              <a:ext uri="{FF2B5EF4-FFF2-40B4-BE49-F238E27FC236}">
                <a16:creationId xmlns:a16="http://schemas.microsoft.com/office/drawing/2014/main" id="{08EA68E8-6238-A044-A021-5CA07A5E82E6}"/>
              </a:ext>
            </a:extLst>
          </p:cNvPr>
          <p:cNvSpPr>
            <a:spLocks noGrp="1"/>
          </p:cNvSpPr>
          <p:nvPr>
            <p:ph sz="half" idx="4294967295"/>
          </p:nvPr>
        </p:nvSpPr>
        <p:spPr bwMode="auto">
          <a:xfrm>
            <a:off x="7334250" y="1143000"/>
            <a:ext cx="485775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>
              <a:buFontTx/>
              <a:buNone/>
            </a:pPr>
            <a:r>
              <a:rPr lang="pt-BR" altLang="pt-BR" sz="2000">
                <a:latin typeface="Calibri" panose="020F0502020204030204" pitchFamily="34" charset="0"/>
                <a:ea typeface="ＭＳ Ｐゴシック" panose="020B0600070205080204" pitchFamily="34" charset="-128"/>
              </a:rPr>
              <a:t>/*Função que retorna a soma dos quadrados de dois argumentos*/</a:t>
            </a:r>
          </a:p>
          <a:p>
            <a:pPr>
              <a:buFontTx/>
              <a:buNone/>
            </a:pPr>
            <a:r>
              <a:rPr lang="pt-BR" altLang="pt-BR" sz="2000">
                <a:latin typeface="Calibri" panose="020F0502020204030204" pitchFamily="34" charset="0"/>
                <a:ea typeface="ＭＳ Ｐゴシック" panose="020B0600070205080204" pitchFamily="34" charset="-128"/>
              </a:rPr>
              <a:t>int somasqr(int j, int k)</a:t>
            </a:r>
          </a:p>
          <a:p>
            <a:pPr>
              <a:buFontTx/>
              <a:buNone/>
            </a:pPr>
            <a:r>
              <a:rPr lang="pt-BR" altLang="pt-BR" sz="200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pPr>
              <a:buFontTx/>
              <a:buNone/>
            </a:pPr>
            <a:r>
              <a:rPr lang="pt-BR" altLang="pt-BR" sz="2000">
                <a:latin typeface="Calibri" panose="020F0502020204030204" pitchFamily="34" charset="0"/>
                <a:ea typeface="ＭＳ Ｐゴシック" panose="020B0600070205080204" pitchFamily="34" charset="-128"/>
              </a:rPr>
              <a:t>    return(soma(sqr(j), sqr(k)));</a:t>
            </a:r>
          </a:p>
          <a:p>
            <a:pPr>
              <a:buFontTx/>
              <a:buNone/>
            </a:pPr>
            <a:r>
              <a:rPr lang="pt-BR" altLang="pt-BR" sz="200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</a:p>
          <a:p>
            <a:pPr>
              <a:buFontTx/>
              <a:buNone/>
            </a:pPr>
            <a:endParaRPr lang="pt-BR" altLang="pt-BR" sz="200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pt-BR" altLang="pt-BR" sz="2000">
                <a:latin typeface="Calibri" panose="020F0502020204030204" pitchFamily="34" charset="0"/>
                <a:ea typeface="ＭＳ Ｐゴシック" panose="020B0600070205080204" pitchFamily="34" charset="-128"/>
              </a:rPr>
              <a:t>main()</a:t>
            </a:r>
          </a:p>
          <a:p>
            <a:pPr>
              <a:buFontTx/>
              <a:buNone/>
            </a:pPr>
            <a:r>
              <a:rPr lang="pt-BR" altLang="pt-BR" sz="200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pPr>
              <a:buFontTx/>
              <a:buNone/>
            </a:pPr>
            <a:r>
              <a:rPr lang="pt-BR" altLang="pt-BR" sz="2000">
                <a:latin typeface="Calibri" panose="020F0502020204030204" pitchFamily="34" charset="0"/>
                <a:ea typeface="ＭＳ Ｐゴシック" panose="020B0600070205080204" pitchFamily="34" charset="-128"/>
              </a:rPr>
              <a:t>      int num1, num2;</a:t>
            </a:r>
          </a:p>
          <a:p>
            <a:pPr>
              <a:buFontTx/>
              <a:buNone/>
            </a:pPr>
            <a:r>
              <a:rPr lang="pt-BR" altLang="pt-BR" sz="2000">
                <a:latin typeface="Calibri" panose="020F0502020204030204" pitchFamily="34" charset="0"/>
                <a:ea typeface="ＭＳ Ｐゴシック" panose="020B0600070205080204" pitchFamily="34" charset="-128"/>
              </a:rPr>
              <a:t>      printf("Digite dois numeros: ");</a:t>
            </a:r>
          </a:p>
          <a:p>
            <a:pPr>
              <a:buFontTx/>
              <a:buNone/>
            </a:pPr>
            <a:r>
              <a:rPr lang="pt-BR" altLang="pt-BR" sz="2000">
                <a:latin typeface="Calibri" panose="020F0502020204030204" pitchFamily="34" charset="0"/>
                <a:ea typeface="ＭＳ Ｐゴシック" panose="020B0600070205080204" pitchFamily="34" charset="-128"/>
              </a:rPr>
              <a:t>      scanf("%d %d", &amp;num1, &amp;num2);</a:t>
            </a:r>
          </a:p>
          <a:p>
            <a:pPr>
              <a:buFontTx/>
              <a:buNone/>
            </a:pPr>
            <a:r>
              <a:rPr lang="pt-BR" altLang="pt-BR" sz="2000">
                <a:latin typeface="Calibri" panose="020F0502020204030204" pitchFamily="34" charset="0"/>
                <a:ea typeface="ＭＳ Ｐゴシック" panose="020B0600070205080204" pitchFamily="34" charset="-128"/>
              </a:rPr>
              <a:t>      printf("A soma dos quadrados e %d", somasqr(num1, num2));</a:t>
            </a:r>
          </a:p>
          <a:p>
            <a:pPr>
              <a:buFontTx/>
              <a:buNone/>
            </a:pPr>
            <a:r>
              <a:rPr lang="pt-BR" altLang="pt-BR" sz="2000">
                <a:latin typeface="Calibri" panose="020F0502020204030204" pitchFamily="34" charset="0"/>
                <a:ea typeface="ＭＳ Ｐゴシック" panose="020B0600070205080204" pitchFamily="34" charset="-128"/>
              </a:rPr>
              <a:t>      system("pause");</a:t>
            </a:r>
          </a:p>
          <a:p>
            <a:pPr>
              <a:buFontTx/>
              <a:buNone/>
            </a:pPr>
            <a:r>
              <a:rPr lang="pt-BR" altLang="pt-BR" sz="200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  <a:endParaRPr lang="en-US" altLang="pt-BR" sz="20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4580" name="Espaço Reservado para Número de Slide 4">
            <a:extLst>
              <a:ext uri="{FF2B5EF4-FFF2-40B4-BE49-F238E27FC236}">
                <a16:creationId xmlns:a16="http://schemas.microsoft.com/office/drawing/2014/main" id="{4E9CF4CC-6875-8C40-A036-F4D569EE7FE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347200" y="6356350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79265EA-B25B-3346-8101-0AAD94AD2F31}" type="slidenum">
              <a:rPr lang="pt-BR" altLang="pt-BR">
                <a:latin typeface="Calibri" panose="020F0502020204030204" pitchFamily="34" charset="0"/>
              </a:rPr>
              <a:pPr/>
              <a:t>14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Conteúdo 2">
            <a:extLst>
              <a:ext uri="{FF2B5EF4-FFF2-40B4-BE49-F238E27FC236}">
                <a16:creationId xmlns:a16="http://schemas.microsoft.com/office/drawing/2014/main" id="{CD3C5691-6693-F64B-B15F-8DB9C49592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1197769" y="1567379"/>
            <a:ext cx="9927431" cy="4510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1) Faça um programa em C que calcule a media de um aluno. Utilize uma função média:</a:t>
            </a:r>
          </a:p>
          <a:p>
            <a:pPr lvl="1"/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void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media()</a:t>
            </a:r>
          </a:p>
          <a:p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 própria função deve apresentar a média do aluno.</a:t>
            </a:r>
          </a:p>
          <a:p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2) Faça um programa em C que apresente funções para as quatro operações:</a:t>
            </a:r>
          </a:p>
          <a:p>
            <a:pPr lvl="1"/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Somar, Subtrair, Multiplicar e Dividir.</a:t>
            </a:r>
          </a:p>
          <a:p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3) Faça um programa que apresente função para calcular a área de uma circunferência. A função deve calcular a área e realizar o retorno para a função principal. 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Area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= 3.14*(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R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*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R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).</a:t>
            </a:r>
          </a:p>
          <a:p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4) Faça um programa que apresente função para calcular o IMC. A função deve retornar o IMC calculado para a função principal.</a:t>
            </a:r>
            <a:b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IMC = peso/(altura*altura);</a:t>
            </a:r>
          </a:p>
        </p:txBody>
      </p:sp>
      <p:sp>
        <p:nvSpPr>
          <p:cNvPr id="25601" name="Título 1">
            <a:extLst>
              <a:ext uri="{FF2B5EF4-FFF2-40B4-BE49-F238E27FC236}">
                <a16:creationId xmlns:a16="http://schemas.microsoft.com/office/drawing/2014/main" id="{F3DFF37A-447A-CB40-95F2-B077B78EE68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Exercício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03" name="Espaço Reservado para Número de Slide 3">
            <a:extLst>
              <a:ext uri="{FF2B5EF4-FFF2-40B4-BE49-F238E27FC236}">
                <a16:creationId xmlns:a16="http://schemas.microsoft.com/office/drawing/2014/main" id="{C6840308-746F-A049-8B78-B4F4132E441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fld id="{F2FC7322-4BB0-1748-B357-62C109C639DD}" type="slidenum">
              <a:rPr lang="pt-BR" altLang="pt-BR">
                <a:latin typeface="Calibri" panose="020F0502020204030204" pitchFamily="34" charset="0"/>
              </a:rPr>
              <a:pPr algn="l"/>
              <a:t>15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Conteúdo 2">
            <a:extLst>
              <a:ext uri="{FF2B5EF4-FFF2-40B4-BE49-F238E27FC236}">
                <a16:creationId xmlns:a16="http://schemas.microsoft.com/office/drawing/2014/main" id="{281ECD8D-25FB-3B4F-A699-E5EB363D37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r>
              <a:rPr lang="pt-BR" altLang="pt-BR" sz="2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5) Faça um programa para calcular salário do funcionário. A função deve retornar o salário para a função principal.</a:t>
            </a:r>
          </a:p>
          <a:p>
            <a:r>
              <a:rPr lang="pt-BR" altLang="pt-BR" sz="2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Salario = (hora * </a:t>
            </a:r>
            <a:r>
              <a:rPr lang="pt-BR" altLang="pt-BR" sz="28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valorhora</a:t>
            </a:r>
            <a:r>
              <a:rPr lang="pt-BR" altLang="pt-BR" sz="2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)*dias;</a:t>
            </a:r>
          </a:p>
          <a:p>
            <a:r>
              <a:rPr lang="pt-BR" altLang="pt-BR" sz="2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6) Faça um programa que crie uma função ordena. A função deve preencher um vetor de 10 posições e apresentar os valores ordenados.</a:t>
            </a:r>
            <a:endParaRPr lang="pt-BR" altLang="pt-BR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7) Faça um programa que calcule a média de um aluno. Usar função media passando duas notas como parâmetro.</a:t>
            </a:r>
          </a:p>
          <a:p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8). Faça um programa que converta graus Fahrenheit  para Celsius. Usar a função Celsius recebendo o grau Fahrenheit como parâmetro.  Fórmula para calculo:</a:t>
            </a:r>
          </a:p>
          <a:p>
            <a:r>
              <a:rPr lang="en-US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C=(F-32)/1.8. </a:t>
            </a:r>
            <a:br>
              <a:rPr lang="en-US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endParaRPr lang="en-US" altLang="pt-BR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25" name="Título 1">
            <a:extLst>
              <a:ext uri="{FF2B5EF4-FFF2-40B4-BE49-F238E27FC236}">
                <a16:creationId xmlns:a16="http://schemas.microsoft.com/office/drawing/2014/main" id="{7CFE0E12-1A7A-A44A-B54C-D9EFFFB12A5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Exercícios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27" name="Espaço Reservado para Número de Slide 3">
            <a:extLst>
              <a:ext uri="{FF2B5EF4-FFF2-40B4-BE49-F238E27FC236}">
                <a16:creationId xmlns:a16="http://schemas.microsoft.com/office/drawing/2014/main" id="{3F1B1205-4EF0-954A-AFA3-481DC58EF75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fld id="{FAD97DA2-41AC-494A-8ADA-0AA5A5A61F3F}" type="slidenum">
              <a:rPr lang="pt-BR" altLang="pt-BR">
                <a:latin typeface="Calibri" panose="020F0502020204030204" pitchFamily="34" charset="0"/>
              </a:rPr>
              <a:pPr algn="l"/>
              <a:t>16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Conteúdo 2">
            <a:extLst>
              <a:ext uri="{FF2B5EF4-FFF2-40B4-BE49-F238E27FC236}">
                <a16:creationId xmlns:a16="http://schemas.microsoft.com/office/drawing/2014/main" id="{8F903FF9-CE9A-A640-B4A0-42EF11480E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Funções dividem grandes tarefas de computação em tarefas menores, e permitem às pessoas trabalharem sobre o que outras já fizeram, ao invés de partir do nada.</a:t>
            </a:r>
          </a:p>
          <a:p>
            <a:pPr algn="just"/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O que é uma função?</a:t>
            </a:r>
          </a:p>
          <a:p>
            <a:pPr algn="just"/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Função é uma unidade de código de programa autônoma desenhada para cumprir uma tarefa particular.</a:t>
            </a:r>
            <a:endParaRPr lang="en-US" altLang="pt-BR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241" name="Título 1">
            <a:extLst>
              <a:ext uri="{FF2B5EF4-FFF2-40B4-BE49-F238E27FC236}">
                <a16:creationId xmlns:a16="http://schemas.microsoft.com/office/drawing/2014/main" id="{A1EA69A3-3678-2E41-BD7F-4D9C37E5110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Funções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243" name="Espaço Reservado para Número de Slide 3">
            <a:extLst>
              <a:ext uri="{FF2B5EF4-FFF2-40B4-BE49-F238E27FC236}">
                <a16:creationId xmlns:a16="http://schemas.microsoft.com/office/drawing/2014/main" id="{625E6B97-9087-1D43-8CBE-01B328F6C5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fld id="{147E8DD8-13C8-9947-A295-1E702AC9378E}" type="slidenum">
              <a:rPr lang="pt-BR" altLang="pt-BR">
                <a:latin typeface="Calibri" panose="020F0502020204030204" pitchFamily="34" charset="0"/>
              </a:rPr>
              <a:pPr algn="l"/>
              <a:t>2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Conteúdo 2">
            <a:extLst>
              <a:ext uri="{FF2B5EF4-FFF2-40B4-BE49-F238E27FC236}">
                <a16:creationId xmlns:a16="http://schemas.microsoft.com/office/drawing/2014/main" id="{E6FB9BB8-3398-0C4C-90E9-2BB86C44C1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C foi projetada com funções eficientes e fáceis de usar; programas em C geralmente consistem em várias pequenas funções ao invés de poucas de maior tamanho.</a:t>
            </a:r>
          </a:p>
          <a:p>
            <a:pPr algn="just"/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A principal razão da existência de funções é impedir que o programador tenha de escrever o mesmo código repetidas vezes.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265" name="Título 1">
            <a:extLst>
              <a:ext uri="{FF2B5EF4-FFF2-40B4-BE49-F238E27FC236}">
                <a16:creationId xmlns:a16="http://schemas.microsoft.com/office/drawing/2014/main" id="{CE75276E-322E-8C47-B78B-6CE1D96B87E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Funções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267" name="Espaço Reservado para Número de Slide 3">
            <a:extLst>
              <a:ext uri="{FF2B5EF4-FFF2-40B4-BE49-F238E27FC236}">
                <a16:creationId xmlns:a16="http://schemas.microsoft.com/office/drawing/2014/main" id="{55C28FD6-687F-5A47-B1A2-BB5ED7E4B8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fld id="{37BFEFCB-83E0-1A45-8B1A-3D9CB285DF11}" type="slidenum">
              <a:rPr lang="pt-BR" altLang="pt-BR">
                <a:latin typeface="Calibri" panose="020F0502020204030204" pitchFamily="34" charset="0"/>
              </a:rPr>
              <a:pPr algn="l"/>
              <a:t>3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Conteúdo 2">
            <a:extLst>
              <a:ext uri="{FF2B5EF4-FFF2-40B4-BE49-F238E27FC236}">
                <a16:creationId xmlns:a16="http://schemas.microsoft.com/office/drawing/2014/main" id="{17523899-00B3-784C-A479-829251559E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Suponha que você tenha, em seu programa, um parágrafo onde se calcula o quadrado de um número. Se mais adiante, no programa, você precisar da mesma instrução, deverá escrevê-la novamente.</a:t>
            </a:r>
          </a:p>
          <a:p>
            <a:pPr algn="just"/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Em vez disso você poderia saltar para uma seção, do código, que calcula o quadrado e voltar novamente à mesma posição.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289" name="Título 1">
            <a:extLst>
              <a:ext uri="{FF2B5EF4-FFF2-40B4-BE49-F238E27FC236}">
                <a16:creationId xmlns:a16="http://schemas.microsoft.com/office/drawing/2014/main" id="{4BF70DD9-4C66-5F44-89BF-C63C0F32CCF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Funções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291" name="Espaço Reservado para Número de Slide 3">
            <a:extLst>
              <a:ext uri="{FF2B5EF4-FFF2-40B4-BE49-F238E27FC236}">
                <a16:creationId xmlns:a16="http://schemas.microsoft.com/office/drawing/2014/main" id="{F10FBFB3-9860-6F49-80DD-CEAD3EA145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fld id="{BF7FDF97-429A-F541-B70C-40D983D1E51A}" type="slidenum">
              <a:rPr lang="pt-BR" altLang="pt-BR">
                <a:latin typeface="Calibri" panose="020F0502020204030204" pitchFamily="34" charset="0"/>
              </a:rPr>
              <a:pPr algn="l"/>
              <a:t>4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>
            <a:extLst>
              <a:ext uri="{FF2B5EF4-FFF2-40B4-BE49-F238E27FC236}">
                <a16:creationId xmlns:a16="http://schemas.microsoft.com/office/drawing/2014/main" id="{A4E8BC70-E278-B54E-8958-3166F14983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Função Simples</a:t>
            </a:r>
          </a:p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O uso de uma função pode ser comparado à forma de alugarmos a mão-de-obra de alguém para executar um trabalho específico. Algumas vezes a interação com semelhante pessoa é bem simples; outras vezes, mais complexa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313" name="Título 1">
            <a:extLst>
              <a:ext uri="{FF2B5EF4-FFF2-40B4-BE49-F238E27FC236}">
                <a16:creationId xmlns:a16="http://schemas.microsoft.com/office/drawing/2014/main" id="{06414316-99E0-1B41-AC16-8458C78DB35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Funções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315" name="Espaço Reservado para Número de Slide 3">
            <a:extLst>
              <a:ext uri="{FF2B5EF4-FFF2-40B4-BE49-F238E27FC236}">
                <a16:creationId xmlns:a16="http://schemas.microsoft.com/office/drawing/2014/main" id="{C04E4215-0E6F-D642-A6F5-F24683F438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fld id="{C92D647C-1FF8-CF4E-B3E2-8875DBC5C389}" type="slidenum">
              <a:rPr lang="pt-BR" altLang="pt-BR">
                <a:latin typeface="Calibri" panose="020F0502020204030204" pitchFamily="34" charset="0"/>
              </a:rPr>
              <a:pPr algn="l"/>
              <a:t>5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Conteúdo 2">
            <a:extLst>
              <a:ext uri="{FF2B5EF4-FFF2-40B4-BE49-F238E27FC236}">
                <a16:creationId xmlns:a16="http://schemas.microsoft.com/office/drawing/2014/main" id="{0B715146-18D9-C744-9336-488A7E812B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Funções que Retornam um Valor</a:t>
            </a:r>
          </a:p>
          <a:p>
            <a:pPr algn="just"/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O programa cria uma função que lê um caractere do teclado e, se for maiúsculo, converte-o em minúsculo.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361" name="Título 1">
            <a:extLst>
              <a:ext uri="{FF2B5EF4-FFF2-40B4-BE49-F238E27FC236}">
                <a16:creationId xmlns:a16="http://schemas.microsoft.com/office/drawing/2014/main" id="{EA9CC47B-4225-C54A-B034-6318C7F159F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Funções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363" name="Espaço Reservado para Número de Slide 3">
            <a:extLst>
              <a:ext uri="{FF2B5EF4-FFF2-40B4-BE49-F238E27FC236}">
                <a16:creationId xmlns:a16="http://schemas.microsoft.com/office/drawing/2014/main" id="{1A362860-BD6C-3048-BFA2-99B2AD0B551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fld id="{656A95F3-7AD5-614A-A340-A2417CD18F05}" type="slidenum">
              <a:rPr lang="pt-BR" altLang="pt-BR">
                <a:latin typeface="Calibri" panose="020F0502020204030204" pitchFamily="34" charset="0"/>
              </a:rPr>
              <a:pPr algn="l"/>
              <a:t>6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Conteúdo 2">
            <a:extLst>
              <a:ext uri="{FF2B5EF4-FFF2-40B4-BE49-F238E27FC236}">
                <a16:creationId xmlns:a16="http://schemas.microsoft.com/office/drawing/2014/main" id="{4371F0EF-E422-814F-850C-FE730BAA1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O comando </a:t>
            </a:r>
            <a:r>
              <a:rPr lang="pt-BR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return</a:t>
            </a:r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 tem dois usos importantes. Primeiro, você pode usar </a:t>
            </a:r>
            <a:r>
              <a:rPr lang="pt-BR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return() </a:t>
            </a:r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para devolver um valor e retornar, imediatamente, para a próxima instrução do código de chamada.</a:t>
            </a:r>
          </a:p>
          <a:p>
            <a:pPr algn="just"/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Segundo, você pode usá-lo, sem os parênteses, para causar uma saída imediata da função na qual ele se encontra; isto é, return fará com que a execução do programa volte para o código de chamada.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409" name="Título 1">
            <a:extLst>
              <a:ext uri="{FF2B5EF4-FFF2-40B4-BE49-F238E27FC236}">
                <a16:creationId xmlns:a16="http://schemas.microsoft.com/office/drawing/2014/main" id="{DB5DDBF4-5A39-0443-A648-C99A30518CB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Funções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411" name="Espaço Reservado para Número de Slide 3">
            <a:extLst>
              <a:ext uri="{FF2B5EF4-FFF2-40B4-BE49-F238E27FC236}">
                <a16:creationId xmlns:a16="http://schemas.microsoft.com/office/drawing/2014/main" id="{1B09B964-1824-E345-B268-BE6AFC22711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fld id="{74936D1D-0F24-934A-9559-D5ED57C5420E}" type="slidenum">
              <a:rPr lang="pt-BR" altLang="pt-BR">
                <a:latin typeface="Calibri" panose="020F0502020204030204" pitchFamily="34" charset="0"/>
              </a:rPr>
              <a:pPr algn="l"/>
              <a:t>7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Conteúdo 4">
            <a:extLst>
              <a:ext uri="{FF2B5EF4-FFF2-40B4-BE49-F238E27FC236}">
                <a16:creationId xmlns:a16="http://schemas.microsoft.com/office/drawing/2014/main" id="{265A5A8B-96B1-6745-8A2A-6288676DF0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#include&lt;stdio.h&gt;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#include&lt;conio.h&gt;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#include&lt;stdlib.h&gt;</a:t>
            </a:r>
          </a:p>
          <a:p>
            <a:pPr>
              <a:buFontTx/>
              <a:buNone/>
            </a:pPr>
            <a:endParaRPr lang="en-US" altLang="pt-BR" sz="240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int minutos()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  int hora, min;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  printf("Entre com a hora: ");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  scanf("%d", &amp;hora);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  printf("Entre com os minutos: ");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  scanf("%d", &amp;min);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  return(hora*60 + min);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18433" name="Título 1">
            <a:extLst>
              <a:ext uri="{FF2B5EF4-FFF2-40B4-BE49-F238E27FC236}">
                <a16:creationId xmlns:a16="http://schemas.microsoft.com/office/drawing/2014/main" id="{5C802B16-0913-CB45-AE74-00FDB489B70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28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Funções</a:t>
            </a:r>
            <a:endParaRPr lang="en-US" altLang="pt-BR" sz="2800">
              <a:solidFill>
                <a:srgbClr val="000000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435" name="Espaço Reservado para Conteúdo 5">
            <a:extLst>
              <a:ext uri="{FF2B5EF4-FFF2-40B4-BE49-F238E27FC236}">
                <a16:creationId xmlns:a16="http://schemas.microsoft.com/office/drawing/2014/main" id="{EF164C2B-F4EF-8546-B504-BAA39284C254}"/>
              </a:ext>
            </a:extLst>
          </p:cNvPr>
          <p:cNvSpPr>
            <a:spLocks noGrp="1"/>
          </p:cNvSpPr>
          <p:nvPr>
            <p:ph sz="half" idx="4294967295"/>
          </p:nvPr>
        </p:nvSpPr>
        <p:spPr bwMode="auto">
          <a:xfrm>
            <a:off x="7981950" y="609600"/>
            <a:ext cx="421005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None/>
            </a:pPr>
            <a:r>
              <a:rPr lang="pt-BR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main()</a:t>
            </a:r>
          </a:p>
          <a:p>
            <a:pPr>
              <a:buFontTx/>
              <a:buNone/>
            </a:pPr>
            <a:r>
              <a:rPr lang="pt-BR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pPr>
              <a:buFontTx/>
              <a:buNone/>
            </a:pPr>
            <a:r>
              <a:rPr lang="pt-BR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   int mins1, mins2;</a:t>
            </a:r>
          </a:p>
          <a:p>
            <a:pPr>
              <a:buFontTx/>
              <a:buNone/>
            </a:pPr>
            <a:r>
              <a:rPr lang="pt-BR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   mins1 = minutos();</a:t>
            </a:r>
          </a:p>
          <a:p>
            <a:pPr>
              <a:buFontTx/>
              <a:buNone/>
            </a:pPr>
            <a:r>
              <a:rPr lang="pt-BR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   mins2 = minutos();</a:t>
            </a:r>
          </a:p>
          <a:p>
            <a:pPr>
              <a:buFontTx/>
              <a:buNone/>
            </a:pPr>
            <a:r>
              <a:rPr lang="pt-BR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   printf("A diferenca e %d minutos.", mins2-mins1);</a:t>
            </a:r>
          </a:p>
          <a:p>
            <a:pPr>
              <a:buFontTx/>
              <a:buNone/>
            </a:pPr>
            <a:r>
              <a:rPr lang="pt-BR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   system("pause");</a:t>
            </a:r>
          </a:p>
          <a:p>
            <a:pPr>
              <a:buFontTx/>
              <a:buNone/>
            </a:pPr>
            <a:r>
              <a:rPr lang="pt-BR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  <a:endParaRPr lang="en-US" altLang="pt-BR" sz="24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436" name="Espaço Reservado para Número de Slide 3">
            <a:extLst>
              <a:ext uri="{FF2B5EF4-FFF2-40B4-BE49-F238E27FC236}">
                <a16:creationId xmlns:a16="http://schemas.microsoft.com/office/drawing/2014/main" id="{CCC60927-6A31-5F43-A59E-A9C77EE5233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347200" y="6356350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5B58A68-9CF7-F045-9F43-ACF33746901C}" type="slidenum">
              <a:rPr lang="pt-BR" altLang="pt-BR">
                <a:latin typeface="Calibri" panose="020F0502020204030204" pitchFamily="34" charset="0"/>
              </a:rPr>
              <a:pPr/>
              <a:t>8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Conteúdo 2">
            <a:extLst>
              <a:ext uri="{FF2B5EF4-FFF2-40B4-BE49-F238E27FC236}">
                <a16:creationId xmlns:a16="http://schemas.microsoft.com/office/drawing/2014/main" id="{AD8F7295-5DB7-8F47-85E7-69D5BA8E5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O mecanismo usado para transmitir informações para um função é chamado </a:t>
            </a:r>
            <a:r>
              <a:rPr lang="pt-BR" altLang="pt-BR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argumento ou parâmetro.</a:t>
            </a:r>
            <a:endParaRPr lang="pt-BR" altLang="pt-BR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457" name="Título 1">
            <a:extLst>
              <a:ext uri="{FF2B5EF4-FFF2-40B4-BE49-F238E27FC236}">
                <a16:creationId xmlns:a16="http://schemas.microsoft.com/office/drawing/2014/main" id="{43AEC996-059E-664F-8027-AA3DCC23D9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Funções e Passagem de Parâmetro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459" name="Espaço Reservado para Número de Slide 3">
            <a:extLst>
              <a:ext uri="{FF2B5EF4-FFF2-40B4-BE49-F238E27FC236}">
                <a16:creationId xmlns:a16="http://schemas.microsoft.com/office/drawing/2014/main" id="{0E8BC24A-20A6-734B-BC2C-2B8753C407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fld id="{A2CFBC98-181B-AB47-8D97-F9153C437313}" type="slidenum">
              <a:rPr lang="pt-BR" altLang="pt-BR">
                <a:latin typeface="Calibri" panose="020F0502020204030204" pitchFamily="34" charset="0"/>
              </a:rPr>
              <a:pPr algn="l"/>
              <a:t>9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2333</TotalTime>
  <Words>1250</Words>
  <Application>Microsoft Macintosh PowerPoint</Application>
  <PresentationFormat>Widescreen</PresentationFormat>
  <Paragraphs>173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1_Tema do Office</vt:lpstr>
      <vt:lpstr>Apresentação do PowerPoint</vt:lpstr>
      <vt:lpstr>Funções</vt:lpstr>
      <vt:lpstr>Funções</vt:lpstr>
      <vt:lpstr>Funções</vt:lpstr>
      <vt:lpstr>Funções</vt:lpstr>
      <vt:lpstr>Funções</vt:lpstr>
      <vt:lpstr>Funções</vt:lpstr>
      <vt:lpstr>Funções</vt:lpstr>
      <vt:lpstr>Funções e Passagem de Parâmetro</vt:lpstr>
      <vt:lpstr>Funções e Passagem de Parâmetro</vt:lpstr>
      <vt:lpstr>Funções e Passagem de Parâmetro</vt:lpstr>
      <vt:lpstr>Funções e Passagem de Parâmetro</vt:lpstr>
      <vt:lpstr>Funções e Passagem de Parâmetro</vt:lpstr>
      <vt:lpstr>Funções e Passagem de Parâmetro</vt:lpstr>
      <vt:lpstr>Exercício</vt:lpstr>
      <vt:lpstr>Exercícios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Salhab Alves</dc:creator>
  <cp:lastModifiedBy>Thiago Salhab Alves</cp:lastModifiedBy>
  <cp:revision>82</cp:revision>
  <dcterms:created xsi:type="dcterms:W3CDTF">2019-06-26T14:54:25Z</dcterms:created>
  <dcterms:modified xsi:type="dcterms:W3CDTF">2023-05-17T22:09:55Z</dcterms:modified>
</cp:coreProperties>
</file>