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67" r:id="rId4"/>
    <p:sldId id="257" r:id="rId5"/>
    <p:sldId id="261" r:id="rId6"/>
    <p:sldId id="259" r:id="rId7"/>
    <p:sldId id="260" r:id="rId8"/>
    <p:sldId id="262" r:id="rId9"/>
    <p:sldId id="258" r:id="rId10"/>
    <p:sldId id="264" r:id="rId11"/>
  </p:sldIdLst>
  <p:sldSz cx="18288000" cy="10288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84"/>
      </p:cViewPr>
      <p:guideLst>
        <p:guide orient="horz" pos="3241"/>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804"/>
            <a:ext cx="13716000" cy="3581953"/>
          </a:xfrm>
        </p:spPr>
        <p:txBody>
          <a:bodyPr anchor="b"/>
          <a:lstStyle>
            <a:lvl1pPr algn="ctr">
              <a:defRPr sz="9000"/>
            </a:lvl1pPr>
          </a:lstStyle>
          <a:p>
            <a:r>
              <a:rPr lang="pt-BR"/>
              <a:t>Clique para editar o título Mestre</a:t>
            </a:r>
            <a:endParaRPr lang="en-US" dirty="0"/>
          </a:p>
        </p:txBody>
      </p:sp>
      <p:sp>
        <p:nvSpPr>
          <p:cNvPr id="3" name="Subtitle 2"/>
          <p:cNvSpPr>
            <a:spLocks noGrp="1"/>
          </p:cNvSpPr>
          <p:nvPr>
            <p:ph type="subTitle" idx="1"/>
          </p:nvPr>
        </p:nvSpPr>
        <p:spPr>
          <a:xfrm>
            <a:off x="2286000" y="5403891"/>
            <a:ext cx="13716000" cy="2484026"/>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A3D9595-64D9-4014-8B3A-E656F407FF0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252725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3D9595-64D9-4014-8B3A-E656F407FF0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222861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3D9595-64D9-4014-8B3A-E656F407FF0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67145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A3D9595-64D9-4014-8B3A-E656F407FF0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176962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5004"/>
            <a:ext cx="15773400" cy="4279766"/>
          </a:xfrm>
        </p:spPr>
        <p:txBody>
          <a:bodyPr anchor="b"/>
          <a:lstStyle>
            <a:lvl1pPr>
              <a:defRPr sz="9000"/>
            </a:lvl1pPr>
          </a:lstStyle>
          <a:p>
            <a:r>
              <a:rPr lang="pt-BR"/>
              <a:t>Clique para editar o título Mestre</a:t>
            </a:r>
            <a:endParaRPr lang="en-US" dirty="0"/>
          </a:p>
        </p:txBody>
      </p:sp>
      <p:sp>
        <p:nvSpPr>
          <p:cNvPr id="3" name="Text Placeholder 2"/>
          <p:cNvSpPr>
            <a:spLocks noGrp="1"/>
          </p:cNvSpPr>
          <p:nvPr>
            <p:ph type="body" idx="1"/>
          </p:nvPr>
        </p:nvSpPr>
        <p:spPr>
          <a:xfrm>
            <a:off x="1247775" y="6885258"/>
            <a:ext cx="15773400" cy="2250628"/>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A3D9595-64D9-4014-8B3A-E656F407FF08}"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34767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57300" y="2738860"/>
            <a:ext cx="7772400" cy="652801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9258300" y="2738860"/>
            <a:ext cx="7772400" cy="652801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A3D9595-64D9-4014-8B3A-E656F407FF0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175252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773"/>
            <a:ext cx="15773400" cy="198865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259683" y="2522134"/>
            <a:ext cx="7736681" cy="12360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pt-BR"/>
              <a:t>Clique para editar os estilos de texto Mestres</a:t>
            </a:r>
          </a:p>
        </p:txBody>
      </p:sp>
      <p:sp>
        <p:nvSpPr>
          <p:cNvPr id="4" name="Content Placeholder 3"/>
          <p:cNvSpPr>
            <a:spLocks noGrp="1"/>
          </p:cNvSpPr>
          <p:nvPr>
            <p:ph sz="half" idx="2"/>
          </p:nvPr>
        </p:nvSpPr>
        <p:spPr>
          <a:xfrm>
            <a:off x="1259683" y="3758193"/>
            <a:ext cx="7736681" cy="552773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9258300" y="2522134"/>
            <a:ext cx="7774782" cy="12360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pt-BR"/>
              <a:t>Clique para editar os estilos de texto Mestres</a:t>
            </a:r>
          </a:p>
        </p:txBody>
      </p:sp>
      <p:sp>
        <p:nvSpPr>
          <p:cNvPr id="6" name="Content Placeholder 5"/>
          <p:cNvSpPr>
            <a:spLocks noGrp="1"/>
          </p:cNvSpPr>
          <p:nvPr>
            <p:ph sz="quarter" idx="4"/>
          </p:nvPr>
        </p:nvSpPr>
        <p:spPr>
          <a:xfrm>
            <a:off x="9258300" y="3758193"/>
            <a:ext cx="7774782" cy="552773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A3D9595-64D9-4014-8B3A-E656F407FF08}"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308451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A3D9595-64D9-4014-8B3A-E656F407FF08}"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241377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D9595-64D9-4014-8B3A-E656F407FF08}"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5422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p:spPr>
        <p:txBody>
          <a:bodyPr anchor="b"/>
          <a:lstStyle>
            <a:lvl1pPr>
              <a:defRPr sz="4800"/>
            </a:lvl1pPr>
          </a:lstStyle>
          <a:p>
            <a:r>
              <a:rPr lang="pt-BR"/>
              <a:t>Clique para editar o título Mestre</a:t>
            </a:r>
            <a:endParaRPr lang="en-US" dirty="0"/>
          </a:p>
        </p:txBody>
      </p:sp>
      <p:sp>
        <p:nvSpPr>
          <p:cNvPr id="3" name="Content Placeholder 2"/>
          <p:cNvSpPr>
            <a:spLocks noGrp="1"/>
          </p:cNvSpPr>
          <p:nvPr>
            <p:ph idx="1"/>
          </p:nvPr>
        </p:nvSpPr>
        <p:spPr>
          <a:xfrm>
            <a:off x="7774782" y="1481367"/>
            <a:ext cx="9258300" cy="7311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3D9595-64D9-4014-8B3A-E656F407FF0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89293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p:spPr>
        <p:txBody>
          <a:bodyPr anchor="b"/>
          <a:lstStyle>
            <a:lvl1pPr>
              <a:defRPr sz="4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774782" y="1481367"/>
            <a:ext cx="9258300" cy="7311566"/>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A3D9595-64D9-4014-8B3A-E656F407FF08}"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EDC6D-1470-4B99-A3F4-9E044967A37F}" type="slidenum">
              <a:rPr lang="en-US" smtClean="0"/>
              <a:t>‹nº›</a:t>
            </a:fld>
            <a:endParaRPr lang="en-US"/>
          </a:p>
        </p:txBody>
      </p:sp>
    </p:spTree>
    <p:extLst>
      <p:ext uri="{BB962C8B-B14F-4D97-AF65-F5344CB8AC3E}">
        <p14:creationId xmlns:p14="http://schemas.microsoft.com/office/powerpoint/2010/main" val="32289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fld id="{7A3D9595-64D9-4014-8B3A-E656F407FF08}" type="datetimeFigureOut">
              <a:rPr lang="en-US" smtClean="0"/>
              <a:t>4/8/2023</a:t>
            </a:fld>
            <a:endParaRPr lang="en-U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83AEDC6D-1470-4B99-A3F4-9E044967A37F}" type="slidenum">
              <a:rPr lang="en-US" smtClean="0"/>
              <a:t>‹nº›</a:t>
            </a:fld>
            <a:endParaRPr lang="en-US"/>
          </a:p>
        </p:txBody>
      </p:sp>
    </p:spTree>
    <p:extLst>
      <p:ext uri="{BB962C8B-B14F-4D97-AF65-F5344CB8AC3E}">
        <p14:creationId xmlns:p14="http://schemas.microsoft.com/office/powerpoint/2010/main" val="3056556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FA6B7AB-A32A-7173-D73B-731D5001C24D}"/>
              </a:ext>
            </a:extLst>
          </p:cNvPr>
          <p:cNvSpPr txBox="1"/>
          <p:nvPr/>
        </p:nvSpPr>
        <p:spPr>
          <a:xfrm>
            <a:off x="6834627" y="3981165"/>
            <a:ext cx="4594528" cy="3170099"/>
          </a:xfrm>
          <a:prstGeom prst="rect">
            <a:avLst/>
          </a:prstGeom>
          <a:noFill/>
        </p:spPr>
        <p:txBody>
          <a:bodyPr wrap="none" rtlCol="0">
            <a:spAutoFit/>
          </a:bodyPr>
          <a:lstStyle/>
          <a:p>
            <a:r>
              <a:rPr lang="pt-BR" sz="20000" b="1" dirty="0"/>
              <a:t>LILA</a:t>
            </a:r>
          </a:p>
        </p:txBody>
      </p:sp>
      <p:sp>
        <p:nvSpPr>
          <p:cNvPr id="4" name="CaixaDeTexto 3">
            <a:extLst>
              <a:ext uri="{FF2B5EF4-FFF2-40B4-BE49-F238E27FC236}">
                <a16:creationId xmlns:a16="http://schemas.microsoft.com/office/drawing/2014/main" id="{BB71CCF1-0D76-D846-E2E8-1EFA41A3F4E4}"/>
              </a:ext>
            </a:extLst>
          </p:cNvPr>
          <p:cNvSpPr txBox="1"/>
          <p:nvPr/>
        </p:nvSpPr>
        <p:spPr>
          <a:xfrm>
            <a:off x="8634374" y="3613106"/>
            <a:ext cx="1439689" cy="507831"/>
          </a:xfrm>
          <a:prstGeom prst="rect">
            <a:avLst/>
          </a:prstGeom>
          <a:noFill/>
        </p:spPr>
        <p:txBody>
          <a:bodyPr wrap="none" rtlCol="0">
            <a:spAutoFit/>
          </a:bodyPr>
          <a:lstStyle/>
          <a:p>
            <a:r>
              <a:rPr lang="pt-BR" dirty="0"/>
              <a:t>PROJETO</a:t>
            </a:r>
          </a:p>
        </p:txBody>
      </p:sp>
    </p:spTree>
    <p:extLst>
      <p:ext uri="{BB962C8B-B14F-4D97-AF65-F5344CB8AC3E}">
        <p14:creationId xmlns:p14="http://schemas.microsoft.com/office/powerpoint/2010/main" val="405342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09" y="2218013"/>
            <a:ext cx="932948" cy="461665"/>
          </a:xfrm>
          <a:prstGeom prst="rect">
            <a:avLst/>
          </a:prstGeom>
          <a:noFill/>
        </p:spPr>
        <p:txBody>
          <a:bodyPr wrap="none" rtlCol="0">
            <a:spAutoFit/>
          </a:bodyPr>
          <a:lstStyle/>
          <a:p>
            <a:r>
              <a:rPr lang="pt-BR" sz="2400" b="1" dirty="0">
                <a:solidFill>
                  <a:srgbClr val="C00000"/>
                </a:solidFill>
              </a:rPr>
              <a:t>PITCH</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8" y="2921241"/>
            <a:ext cx="11184834" cy="5693866"/>
          </a:xfrm>
          <a:prstGeom prst="rect">
            <a:avLst/>
          </a:prstGeom>
          <a:noFill/>
        </p:spPr>
        <p:txBody>
          <a:bodyPr wrap="square" rtlCol="0">
            <a:spAutoFit/>
          </a:bodyPr>
          <a:lstStyle/>
          <a:p>
            <a:r>
              <a:rPr lang="pt-BR" dirty="0"/>
              <a:t>Fazer vídeo versão 3 minutos apresentando o projeto.</a:t>
            </a:r>
          </a:p>
          <a:p>
            <a:endParaRPr lang="pt-BR" dirty="0"/>
          </a:p>
          <a:p>
            <a:r>
              <a:rPr lang="pt-BR" dirty="0"/>
              <a:t>Fazer vídeo versão 5 minutos apresentando o projeto.</a:t>
            </a:r>
          </a:p>
          <a:p>
            <a:endParaRPr lang="pt-BR" dirty="0"/>
          </a:p>
          <a:p>
            <a:r>
              <a:rPr lang="pt-BR" dirty="0"/>
              <a:t>Fazer apresentação em powerpoint para utilizar no vídeo.</a:t>
            </a:r>
          </a:p>
          <a:p>
            <a:endParaRPr lang="pt-BR" dirty="0"/>
          </a:p>
          <a:p>
            <a:r>
              <a:rPr lang="pt-BR" dirty="0"/>
              <a:t>Adicionar todos esses itens no site.</a:t>
            </a:r>
          </a:p>
          <a:p>
            <a:endParaRPr lang="pt-BR" dirty="0"/>
          </a:p>
          <a:p>
            <a:r>
              <a:rPr lang="pt-BR" dirty="0"/>
              <a:t>Hospedar o site.</a:t>
            </a:r>
          </a:p>
          <a:p>
            <a:endParaRPr lang="pt-BR" dirty="0"/>
          </a:p>
          <a:p>
            <a:r>
              <a:rPr lang="pt-BR" dirty="0"/>
              <a:t>Colocar todos os materiais para download.</a:t>
            </a:r>
          </a:p>
          <a:p>
            <a:endParaRPr lang="pt-BR" dirty="0"/>
          </a:p>
          <a:p>
            <a:r>
              <a:rPr lang="pt-BR" sz="4000" b="1" dirty="0">
                <a:solidFill>
                  <a:schemeClr val="bg1"/>
                </a:solidFill>
                <a:highlight>
                  <a:srgbClr val="FF0000"/>
                </a:highlight>
              </a:rPr>
              <a:t>Toda e qualquer imagem deve ser PNG sem fundo.</a:t>
            </a:r>
            <a:endParaRPr lang="en-US" sz="4000" b="1" dirty="0">
              <a:solidFill>
                <a:schemeClr val="bg1"/>
              </a:solidFill>
              <a:highlight>
                <a:srgbClr val="FF0000"/>
              </a:highlight>
            </a:endParaRPr>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7489211"/>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9" y="7858543"/>
            <a:ext cx="10866784" cy="507831"/>
          </a:xfrm>
          <a:prstGeom prst="rect">
            <a:avLst/>
          </a:prstGeom>
          <a:noFill/>
        </p:spPr>
        <p:txBody>
          <a:bodyPr wrap="square" rtlCol="0">
            <a:spAutoFit/>
          </a:bodyPr>
          <a:lstStyle/>
          <a:p>
            <a:r>
              <a:rPr lang="pt-BR" b="1" dirty="0" err="1">
                <a:highlight>
                  <a:srgbClr val="FFFF00"/>
                </a:highlight>
              </a:rPr>
              <a:t>Video</a:t>
            </a:r>
            <a:r>
              <a:rPr lang="pt-BR" b="1" dirty="0">
                <a:highlight>
                  <a:srgbClr val="FFFF00"/>
                </a:highlight>
              </a:rPr>
              <a:t> no Youtube</a:t>
            </a:r>
            <a:endParaRPr lang="en-US" b="1" dirty="0">
              <a:highlight>
                <a:srgbClr val="FFFF00"/>
              </a:highlight>
            </a:endParaRPr>
          </a:p>
        </p:txBody>
      </p:sp>
      <p:sp>
        <p:nvSpPr>
          <p:cNvPr id="8" name="TextBox 7">
            <a:extLst>
              <a:ext uri="{FF2B5EF4-FFF2-40B4-BE49-F238E27FC236}">
                <a16:creationId xmlns:a16="http://schemas.microsoft.com/office/drawing/2014/main" id="{C36A683E-3561-4CBF-845F-F548C3C78E3D}"/>
              </a:ext>
            </a:extLst>
          </p:cNvPr>
          <p:cNvSpPr txBox="1"/>
          <p:nvPr/>
        </p:nvSpPr>
        <p:spPr>
          <a:xfrm>
            <a:off x="13283769" y="1848681"/>
            <a:ext cx="1747210" cy="646331"/>
          </a:xfrm>
          <a:prstGeom prst="rect">
            <a:avLst/>
          </a:prstGeom>
          <a:noFill/>
        </p:spPr>
        <p:txBody>
          <a:bodyPr wrap="none" rtlCol="0">
            <a:spAutoFit/>
          </a:bodyPr>
          <a:lstStyle/>
          <a:p>
            <a:r>
              <a:rPr lang="pt-BR" sz="3600" b="1" dirty="0"/>
              <a:t>RENATO</a:t>
            </a:r>
            <a:endParaRPr lang="en-US" sz="3600" b="1" dirty="0"/>
          </a:p>
        </p:txBody>
      </p:sp>
    </p:spTree>
    <p:extLst>
      <p:ext uri="{BB962C8B-B14F-4D97-AF65-F5344CB8AC3E}">
        <p14:creationId xmlns:p14="http://schemas.microsoft.com/office/powerpoint/2010/main" val="351017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55F74926-6A05-DC91-A032-636E016220A5}"/>
              </a:ext>
            </a:extLst>
          </p:cNvPr>
          <p:cNvGrpSpPr/>
          <p:nvPr/>
        </p:nvGrpSpPr>
        <p:grpSpPr>
          <a:xfrm>
            <a:off x="399245" y="335492"/>
            <a:ext cx="17772845" cy="9836705"/>
            <a:chOff x="3054638" y="1813729"/>
            <a:chExt cx="12038384" cy="6662863"/>
          </a:xfrm>
        </p:grpSpPr>
        <p:sp>
          <p:nvSpPr>
            <p:cNvPr id="251" name="Rectangle 250">
              <a:extLst>
                <a:ext uri="{FF2B5EF4-FFF2-40B4-BE49-F238E27FC236}">
                  <a16:creationId xmlns:a16="http://schemas.microsoft.com/office/drawing/2014/main" id="{CC590452-F1B5-46DE-BB5F-CDE8C6A2600E}"/>
                </a:ext>
              </a:extLst>
            </p:cNvPr>
            <p:cNvSpPr/>
            <p:nvPr/>
          </p:nvSpPr>
          <p:spPr>
            <a:xfrm>
              <a:off x="6654017" y="5907561"/>
              <a:ext cx="1140939" cy="159387"/>
            </a:xfrm>
            <a:prstGeom prst="rect">
              <a:avLst/>
            </a:prstGeom>
            <a:noFill/>
            <a:ln>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Flowchart: Manual Input 3">
              <a:extLst>
                <a:ext uri="{FF2B5EF4-FFF2-40B4-BE49-F238E27FC236}">
                  <a16:creationId xmlns:a16="http://schemas.microsoft.com/office/drawing/2014/main" id="{EEC5EA74-13BF-4E20-AF37-F52849B230FD}"/>
                </a:ext>
              </a:extLst>
            </p:cNvPr>
            <p:cNvSpPr/>
            <p:nvPr/>
          </p:nvSpPr>
          <p:spPr>
            <a:xfrm>
              <a:off x="6553407" y="2367446"/>
              <a:ext cx="423222" cy="162235"/>
            </a:xfrm>
            <a:prstGeom prst="flowChartManualInpu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Inicio</a:t>
              </a:r>
              <a:endParaRPr lang="en-US" sz="900" dirty="0"/>
            </a:p>
          </p:txBody>
        </p:sp>
        <p:sp>
          <p:nvSpPr>
            <p:cNvPr id="5" name="Rectangle 4">
              <a:extLst>
                <a:ext uri="{FF2B5EF4-FFF2-40B4-BE49-F238E27FC236}">
                  <a16:creationId xmlns:a16="http://schemas.microsoft.com/office/drawing/2014/main" id="{564E1E9B-88D4-4CBB-8B2B-581C6A1D6F29}"/>
                </a:ext>
              </a:extLst>
            </p:cNvPr>
            <p:cNvSpPr/>
            <p:nvPr/>
          </p:nvSpPr>
          <p:spPr>
            <a:xfrm>
              <a:off x="5960270" y="1843883"/>
              <a:ext cx="321035" cy="216693"/>
            </a:xfrm>
            <a:prstGeom prst="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t>API</a:t>
              </a:r>
              <a:endParaRPr lang="en-US" sz="900" dirty="0"/>
            </a:p>
          </p:txBody>
        </p:sp>
        <p:cxnSp>
          <p:nvCxnSpPr>
            <p:cNvPr id="7" name="Connector: Elbow 6">
              <a:extLst>
                <a:ext uri="{FF2B5EF4-FFF2-40B4-BE49-F238E27FC236}">
                  <a16:creationId xmlns:a16="http://schemas.microsoft.com/office/drawing/2014/main" id="{2AB5C541-D881-47C9-B5E7-2B68576BD484}"/>
                </a:ext>
              </a:extLst>
            </p:cNvPr>
            <p:cNvCxnSpPr>
              <a:stCxn id="5" idx="2"/>
              <a:endCxn id="4" idx="0"/>
            </p:cNvCxnSpPr>
            <p:nvPr/>
          </p:nvCxnSpPr>
          <p:spPr>
            <a:xfrm rot="16200000" flipH="1">
              <a:off x="6281355" y="1900007"/>
              <a:ext cx="323094" cy="64423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6B3B99-BF22-48BF-B93A-504C31AFA16A}"/>
                </a:ext>
              </a:extLst>
            </p:cNvPr>
            <p:cNvSpPr txBox="1"/>
            <p:nvPr/>
          </p:nvSpPr>
          <p:spPr>
            <a:xfrm>
              <a:off x="6244159" y="1813729"/>
              <a:ext cx="1253330" cy="218895"/>
            </a:xfrm>
            <a:prstGeom prst="rect">
              <a:avLst/>
            </a:prstGeom>
            <a:noFill/>
          </p:spPr>
          <p:txBody>
            <a:bodyPr wrap="square" rtlCol="0">
              <a:spAutoFit/>
            </a:bodyPr>
            <a:lstStyle/>
            <a:p>
              <a:r>
                <a:rPr lang="pt-BR" sz="500" dirty="0"/>
                <a:t>Os dados do usuário chegam para o sistema através de uma API da porto, uma vez que os usuários já estão cadastrados como possíveis segurados.</a:t>
              </a:r>
              <a:endParaRPr lang="en-US" sz="500" dirty="0"/>
            </a:p>
          </p:txBody>
        </p:sp>
        <p:sp>
          <p:nvSpPr>
            <p:cNvPr id="10" name="TextBox 9">
              <a:extLst>
                <a:ext uri="{FF2B5EF4-FFF2-40B4-BE49-F238E27FC236}">
                  <a16:creationId xmlns:a16="http://schemas.microsoft.com/office/drawing/2014/main" id="{1CA80EEF-1E7D-433B-89FA-659C6B85D912}"/>
                </a:ext>
              </a:extLst>
            </p:cNvPr>
            <p:cNvSpPr txBox="1"/>
            <p:nvPr/>
          </p:nvSpPr>
          <p:spPr>
            <a:xfrm>
              <a:off x="6925535" y="2367445"/>
              <a:ext cx="576696" cy="114659"/>
            </a:xfrm>
            <a:prstGeom prst="rect">
              <a:avLst/>
            </a:prstGeom>
            <a:noFill/>
          </p:spPr>
          <p:txBody>
            <a:bodyPr wrap="square" rtlCol="0">
              <a:spAutoFit/>
            </a:bodyPr>
            <a:lstStyle/>
            <a:p>
              <a:r>
                <a:rPr lang="pt-BR" sz="500" dirty="0"/>
                <a:t>Jornada do usuário</a:t>
              </a:r>
              <a:endParaRPr lang="en-US" sz="500" dirty="0"/>
            </a:p>
          </p:txBody>
        </p:sp>
        <p:grpSp>
          <p:nvGrpSpPr>
            <p:cNvPr id="13" name="Group 12">
              <a:extLst>
                <a:ext uri="{FF2B5EF4-FFF2-40B4-BE49-F238E27FC236}">
                  <a16:creationId xmlns:a16="http://schemas.microsoft.com/office/drawing/2014/main" id="{4AE55CBB-E862-4F2A-B38C-DBE7242BE471}"/>
                </a:ext>
              </a:extLst>
            </p:cNvPr>
            <p:cNvGrpSpPr/>
            <p:nvPr/>
          </p:nvGrpSpPr>
          <p:grpSpPr>
            <a:xfrm>
              <a:off x="6641193" y="2818451"/>
              <a:ext cx="247650" cy="247650"/>
              <a:chOff x="4746625" y="506827"/>
              <a:chExt cx="247650" cy="247650"/>
            </a:xfrm>
          </p:grpSpPr>
          <p:sp>
            <p:nvSpPr>
              <p:cNvPr id="11" name="Diamond 10">
                <a:extLst>
                  <a:ext uri="{FF2B5EF4-FFF2-40B4-BE49-F238E27FC236}">
                    <a16:creationId xmlns:a16="http://schemas.microsoft.com/office/drawing/2014/main" id="{8EB94B52-E616-4E52-AC1A-9EC05D787A40}"/>
                  </a:ext>
                </a:extLst>
              </p:cNvPr>
              <p:cNvSpPr/>
              <p:nvPr/>
            </p:nvSpPr>
            <p:spPr>
              <a:xfrm>
                <a:off x="4746625" y="506827"/>
                <a:ext cx="247650" cy="247650"/>
              </a:xfrm>
              <a:prstGeom prst="diamond">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 name="TextBox 11">
                <a:extLst>
                  <a:ext uri="{FF2B5EF4-FFF2-40B4-BE49-F238E27FC236}">
                    <a16:creationId xmlns:a16="http://schemas.microsoft.com/office/drawing/2014/main" id="{40DD3EA8-5960-4E3E-987D-9181EC15F9A7}"/>
                  </a:ext>
                </a:extLst>
              </p:cNvPr>
              <p:cNvSpPr txBox="1"/>
              <p:nvPr/>
            </p:nvSpPr>
            <p:spPr>
              <a:xfrm>
                <a:off x="4746625" y="553708"/>
                <a:ext cx="247650" cy="114659"/>
              </a:xfrm>
              <a:prstGeom prst="rect">
                <a:avLst/>
              </a:prstGeom>
              <a:noFill/>
            </p:spPr>
            <p:txBody>
              <a:bodyPr wrap="square" rtlCol="0">
                <a:spAutoFit/>
              </a:bodyPr>
              <a:lstStyle/>
              <a:p>
                <a:pPr algn="ctr"/>
                <a:r>
                  <a:rPr lang="pt-BR" sz="500" b="1" dirty="0">
                    <a:solidFill>
                      <a:schemeClr val="bg1"/>
                    </a:solidFill>
                  </a:rPr>
                  <a:t>NF</a:t>
                </a:r>
                <a:endParaRPr lang="en-US" sz="500" b="1" dirty="0">
                  <a:solidFill>
                    <a:schemeClr val="bg1"/>
                  </a:solidFill>
                </a:endParaRPr>
              </a:p>
            </p:txBody>
          </p:sp>
        </p:grpSp>
        <p:sp>
          <p:nvSpPr>
            <p:cNvPr id="15" name="TextBox 14">
              <a:extLst>
                <a:ext uri="{FF2B5EF4-FFF2-40B4-BE49-F238E27FC236}">
                  <a16:creationId xmlns:a16="http://schemas.microsoft.com/office/drawing/2014/main" id="{364D73CB-008A-49FA-9DA6-859284E03737}"/>
                </a:ext>
              </a:extLst>
            </p:cNvPr>
            <p:cNvSpPr txBox="1"/>
            <p:nvPr/>
          </p:nvSpPr>
          <p:spPr>
            <a:xfrm>
              <a:off x="6831794" y="2795453"/>
              <a:ext cx="1331391" cy="218895"/>
            </a:xfrm>
            <a:prstGeom prst="rect">
              <a:avLst/>
            </a:prstGeom>
            <a:noFill/>
          </p:spPr>
          <p:txBody>
            <a:bodyPr wrap="square" rtlCol="0">
              <a:spAutoFit/>
            </a:bodyPr>
            <a:lstStyle/>
            <a:p>
              <a:r>
                <a:rPr lang="pt-BR" sz="500" dirty="0"/>
                <a:t>Reconhecimento da Nota fiscal para validação de dados nas etapas posteriores. Este reconhecimento é fundamental para a melhor experiência do usuário.</a:t>
              </a:r>
              <a:endParaRPr lang="en-US" sz="500" dirty="0"/>
            </a:p>
          </p:txBody>
        </p:sp>
        <p:cxnSp>
          <p:nvCxnSpPr>
            <p:cNvPr id="20" name="Straight Arrow Connector 19">
              <a:extLst>
                <a:ext uri="{FF2B5EF4-FFF2-40B4-BE49-F238E27FC236}">
                  <a16:creationId xmlns:a16="http://schemas.microsoft.com/office/drawing/2014/main" id="{3DE62FCC-88D5-438C-AD13-9F306C88F949}"/>
                </a:ext>
              </a:extLst>
            </p:cNvPr>
            <p:cNvCxnSpPr>
              <a:stCxn id="4" idx="2"/>
              <a:endCxn id="11" idx="0"/>
            </p:cNvCxnSpPr>
            <p:nvPr/>
          </p:nvCxnSpPr>
          <p:spPr>
            <a:xfrm>
              <a:off x="6765018" y="2529681"/>
              <a:ext cx="0" cy="2887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0099B8D-C46E-4AA1-A9E3-5944F2B86790}"/>
                </a:ext>
              </a:extLst>
            </p:cNvPr>
            <p:cNvSpPr/>
            <p:nvPr/>
          </p:nvSpPr>
          <p:spPr>
            <a:xfrm>
              <a:off x="4867276" y="2841892"/>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Entrada BD</a:t>
              </a:r>
              <a:endParaRPr lang="en-US" sz="700" dirty="0"/>
            </a:p>
          </p:txBody>
        </p:sp>
        <p:cxnSp>
          <p:nvCxnSpPr>
            <p:cNvPr id="23" name="Straight Arrow Connector 22">
              <a:extLst>
                <a:ext uri="{FF2B5EF4-FFF2-40B4-BE49-F238E27FC236}">
                  <a16:creationId xmlns:a16="http://schemas.microsoft.com/office/drawing/2014/main" id="{989A200F-8EE6-4B86-9F68-64AF20C2D7E8}"/>
                </a:ext>
              </a:extLst>
            </p:cNvPr>
            <p:cNvCxnSpPr>
              <a:cxnSpLocks/>
              <a:stCxn id="12" idx="1"/>
              <a:endCxn id="21" idx="3"/>
            </p:cNvCxnSpPr>
            <p:nvPr/>
          </p:nvCxnSpPr>
          <p:spPr>
            <a:xfrm flipH="1">
              <a:off x="5419343" y="2922662"/>
              <a:ext cx="1221851" cy="1961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26DF05B-F35C-413C-9BD3-986618A8A394}"/>
                </a:ext>
              </a:extLst>
            </p:cNvPr>
            <p:cNvSpPr txBox="1"/>
            <p:nvPr/>
          </p:nvSpPr>
          <p:spPr>
            <a:xfrm>
              <a:off x="5790321" y="2832367"/>
              <a:ext cx="538769" cy="114659"/>
            </a:xfrm>
            <a:prstGeom prst="rect">
              <a:avLst/>
            </a:prstGeom>
            <a:noFill/>
          </p:spPr>
          <p:txBody>
            <a:bodyPr wrap="none" rtlCol="0">
              <a:spAutoFit/>
            </a:bodyPr>
            <a:lstStyle/>
            <a:p>
              <a:pPr algn="ctr"/>
              <a:r>
                <a:rPr lang="pt-BR" sz="500" dirty="0">
                  <a:solidFill>
                    <a:srgbClr val="00B050"/>
                  </a:solidFill>
                </a:rPr>
                <a:t>Houve reconhecimento</a:t>
              </a:r>
              <a:endParaRPr lang="en-US" sz="500" dirty="0">
                <a:solidFill>
                  <a:srgbClr val="00B050"/>
                </a:solidFill>
              </a:endParaRPr>
            </a:p>
          </p:txBody>
        </p:sp>
        <p:sp>
          <p:nvSpPr>
            <p:cNvPr id="28" name="Rectangle: Rounded Corners 27">
              <a:extLst>
                <a:ext uri="{FF2B5EF4-FFF2-40B4-BE49-F238E27FC236}">
                  <a16:creationId xmlns:a16="http://schemas.microsoft.com/office/drawing/2014/main" id="{418542B2-1F51-4BA4-84CA-31F596131362}"/>
                </a:ext>
              </a:extLst>
            </p:cNvPr>
            <p:cNvSpPr/>
            <p:nvPr/>
          </p:nvSpPr>
          <p:spPr>
            <a:xfrm>
              <a:off x="9794471" y="3690649"/>
              <a:ext cx="1169987" cy="200769"/>
            </a:xfrm>
            <a:prstGeom prst="round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Preenchimento manual</a:t>
              </a:r>
              <a:endParaRPr lang="en-US" sz="700" dirty="0"/>
            </a:p>
          </p:txBody>
        </p:sp>
        <p:cxnSp>
          <p:nvCxnSpPr>
            <p:cNvPr id="30" name="Connector: Elbow 29">
              <a:extLst>
                <a:ext uri="{FF2B5EF4-FFF2-40B4-BE49-F238E27FC236}">
                  <a16:creationId xmlns:a16="http://schemas.microsoft.com/office/drawing/2014/main" id="{1388E172-B8C8-4D66-BEF9-7714917C4741}"/>
                </a:ext>
              </a:extLst>
            </p:cNvPr>
            <p:cNvCxnSpPr>
              <a:stCxn id="11" idx="2"/>
              <a:endCxn id="28" idx="1"/>
            </p:cNvCxnSpPr>
            <p:nvPr/>
          </p:nvCxnSpPr>
          <p:spPr>
            <a:xfrm rot="16200000" flipH="1">
              <a:off x="7917278" y="1913841"/>
              <a:ext cx="724932" cy="302945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D483F1A-33F6-4584-B61A-FE4E10CD265A}"/>
                </a:ext>
              </a:extLst>
            </p:cNvPr>
            <p:cNvSpPr txBox="1"/>
            <p:nvPr/>
          </p:nvSpPr>
          <p:spPr>
            <a:xfrm>
              <a:off x="7090884" y="3667208"/>
              <a:ext cx="615860" cy="114659"/>
            </a:xfrm>
            <a:prstGeom prst="rect">
              <a:avLst/>
            </a:prstGeom>
            <a:noFill/>
          </p:spPr>
          <p:txBody>
            <a:bodyPr wrap="none" rtlCol="0">
              <a:spAutoFit/>
            </a:bodyPr>
            <a:lstStyle/>
            <a:p>
              <a:pPr algn="ctr"/>
              <a:r>
                <a:rPr lang="pt-BR" sz="500" dirty="0">
                  <a:solidFill>
                    <a:srgbClr val="FF0000"/>
                  </a:solidFill>
                </a:rPr>
                <a:t>Não houve reconhecimento</a:t>
              </a:r>
              <a:endParaRPr lang="en-US" sz="500" dirty="0">
                <a:solidFill>
                  <a:srgbClr val="FF0000"/>
                </a:solidFill>
              </a:endParaRPr>
            </a:p>
          </p:txBody>
        </p:sp>
        <p:grpSp>
          <p:nvGrpSpPr>
            <p:cNvPr id="35" name="Group 34">
              <a:extLst>
                <a:ext uri="{FF2B5EF4-FFF2-40B4-BE49-F238E27FC236}">
                  <a16:creationId xmlns:a16="http://schemas.microsoft.com/office/drawing/2014/main" id="{ECA92BBB-865F-4911-899F-A686FE3D573A}"/>
                </a:ext>
              </a:extLst>
            </p:cNvPr>
            <p:cNvGrpSpPr/>
            <p:nvPr/>
          </p:nvGrpSpPr>
          <p:grpSpPr>
            <a:xfrm>
              <a:off x="3094535" y="2818451"/>
              <a:ext cx="823634" cy="700276"/>
              <a:chOff x="419101" y="996150"/>
              <a:chExt cx="823634" cy="700276"/>
            </a:xfrm>
          </p:grpSpPr>
          <p:sp>
            <p:nvSpPr>
              <p:cNvPr id="33" name="Rectangle 32">
                <a:extLst>
                  <a:ext uri="{FF2B5EF4-FFF2-40B4-BE49-F238E27FC236}">
                    <a16:creationId xmlns:a16="http://schemas.microsoft.com/office/drawing/2014/main" id="{ACBB6809-55D5-4496-9908-C4EE9EA7BBAE}"/>
                  </a:ext>
                </a:extLst>
              </p:cNvPr>
              <p:cNvSpPr/>
              <p:nvPr/>
            </p:nvSpPr>
            <p:spPr>
              <a:xfrm>
                <a:off x="419101" y="1117074"/>
                <a:ext cx="768160" cy="579352"/>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D426EAA8-5EC1-4AA1-83D9-CBBBAE2A8180}"/>
                  </a:ext>
                </a:extLst>
              </p:cNvPr>
              <p:cNvSpPr txBox="1"/>
              <p:nvPr/>
            </p:nvSpPr>
            <p:spPr>
              <a:xfrm>
                <a:off x="910267" y="996150"/>
                <a:ext cx="332468" cy="114659"/>
              </a:xfrm>
              <a:prstGeom prst="rect">
                <a:avLst/>
              </a:prstGeom>
              <a:noFill/>
            </p:spPr>
            <p:txBody>
              <a:bodyPr wrap="none" rtlCol="0">
                <a:spAutoFit/>
              </a:bodyPr>
              <a:lstStyle/>
              <a:p>
                <a:pPr algn="ctr"/>
                <a:r>
                  <a:rPr lang="pt-BR" sz="500" dirty="0"/>
                  <a:t>Comentário</a:t>
                </a:r>
                <a:endParaRPr lang="en-US" sz="500" dirty="0"/>
              </a:p>
            </p:txBody>
          </p:sp>
        </p:grpSp>
        <p:cxnSp>
          <p:nvCxnSpPr>
            <p:cNvPr id="37" name="Connector: Elbow 36">
              <a:extLst>
                <a:ext uri="{FF2B5EF4-FFF2-40B4-BE49-F238E27FC236}">
                  <a16:creationId xmlns:a16="http://schemas.microsoft.com/office/drawing/2014/main" id="{3BACE8AA-324F-41FD-A8E2-D72B99AEF28E}"/>
                </a:ext>
              </a:extLst>
            </p:cNvPr>
            <p:cNvCxnSpPr>
              <a:cxnSpLocks/>
              <a:stCxn id="33" idx="0"/>
              <a:endCxn id="21" idx="0"/>
            </p:cNvCxnSpPr>
            <p:nvPr/>
          </p:nvCxnSpPr>
          <p:spPr>
            <a:xfrm rot="5400000" flipH="1" flipV="1">
              <a:off x="4262219" y="2058287"/>
              <a:ext cx="97484" cy="1664695"/>
            </a:xfrm>
            <a:prstGeom prst="bentConnector3">
              <a:avLst>
                <a:gd name="adj1" fmla="val 334500"/>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8D573E1-E024-487C-9BB8-EB74143D330C}"/>
                </a:ext>
              </a:extLst>
            </p:cNvPr>
            <p:cNvSpPr txBox="1"/>
            <p:nvPr/>
          </p:nvSpPr>
          <p:spPr>
            <a:xfrm>
              <a:off x="3054638" y="2943478"/>
              <a:ext cx="661097" cy="479484"/>
            </a:xfrm>
            <a:prstGeom prst="rect">
              <a:avLst/>
            </a:prstGeom>
            <a:noFill/>
          </p:spPr>
          <p:txBody>
            <a:bodyPr wrap="square" rtlCol="0">
              <a:spAutoFit/>
            </a:bodyPr>
            <a:lstStyle/>
            <a:p>
              <a:r>
                <a:rPr lang="pt-BR" sz="500" dirty="0">
                  <a:solidFill>
                    <a:schemeClr val="tx1">
                      <a:lumMod val="75000"/>
                      <a:lumOff val="25000"/>
                    </a:schemeClr>
                  </a:solidFill>
                </a:rPr>
                <a:t>Entrada de dados:</a:t>
              </a:r>
            </a:p>
            <a:p>
              <a:r>
                <a:rPr lang="pt-BR" sz="500" dirty="0">
                  <a:solidFill>
                    <a:schemeClr val="tx1">
                      <a:lumMod val="75000"/>
                      <a:lumOff val="25000"/>
                    </a:schemeClr>
                  </a:solidFill>
                </a:rPr>
                <a:t>• Número da NF</a:t>
              </a:r>
            </a:p>
            <a:p>
              <a:r>
                <a:rPr lang="pt-BR" sz="500" dirty="0">
                  <a:solidFill>
                    <a:schemeClr val="tx1">
                      <a:lumMod val="75000"/>
                      <a:lumOff val="25000"/>
                    </a:schemeClr>
                  </a:solidFill>
                </a:rPr>
                <a:t>• Empresa emissora</a:t>
              </a:r>
            </a:p>
            <a:p>
              <a:r>
                <a:rPr lang="pt-BR" sz="500" dirty="0">
                  <a:solidFill>
                    <a:schemeClr val="tx1">
                      <a:lumMod val="75000"/>
                      <a:lumOff val="25000"/>
                    </a:schemeClr>
                  </a:solidFill>
                </a:rPr>
                <a:t>• Data de emissão</a:t>
              </a:r>
            </a:p>
            <a:p>
              <a:r>
                <a:rPr lang="pt-BR" sz="500" dirty="0">
                  <a:solidFill>
                    <a:schemeClr val="tx1">
                      <a:lumMod val="75000"/>
                      <a:lumOff val="25000"/>
                    </a:schemeClr>
                  </a:solidFill>
                </a:rPr>
                <a:t>• Produto</a:t>
              </a:r>
            </a:p>
            <a:p>
              <a:r>
                <a:rPr lang="pt-BR" sz="500" dirty="0">
                  <a:solidFill>
                    <a:schemeClr val="tx1">
                      <a:lumMod val="75000"/>
                      <a:lumOff val="25000"/>
                    </a:schemeClr>
                  </a:solidFill>
                </a:rPr>
                <a:t>• Modelo</a:t>
              </a:r>
            </a:p>
            <a:p>
              <a:r>
                <a:rPr lang="pt-BR" sz="500" dirty="0">
                  <a:solidFill>
                    <a:schemeClr val="tx1">
                      <a:lumMod val="75000"/>
                      <a:lumOff val="25000"/>
                    </a:schemeClr>
                  </a:solidFill>
                </a:rPr>
                <a:t>• Cor</a:t>
              </a:r>
            </a:p>
            <a:p>
              <a:r>
                <a:rPr lang="pt-BR" sz="500" dirty="0">
                  <a:solidFill>
                    <a:schemeClr val="tx1">
                      <a:lumMod val="75000"/>
                      <a:lumOff val="25000"/>
                    </a:schemeClr>
                  </a:solidFill>
                </a:rPr>
                <a:t>• Valor pago</a:t>
              </a:r>
            </a:p>
          </p:txBody>
        </p:sp>
        <p:grpSp>
          <p:nvGrpSpPr>
            <p:cNvPr id="42" name="Group 41">
              <a:extLst>
                <a:ext uri="{FF2B5EF4-FFF2-40B4-BE49-F238E27FC236}">
                  <a16:creationId xmlns:a16="http://schemas.microsoft.com/office/drawing/2014/main" id="{489278B4-3C3A-4579-85FE-A2A0FF8EC99E}"/>
                </a:ext>
              </a:extLst>
            </p:cNvPr>
            <p:cNvGrpSpPr/>
            <p:nvPr/>
          </p:nvGrpSpPr>
          <p:grpSpPr>
            <a:xfrm>
              <a:off x="5000432" y="3667208"/>
              <a:ext cx="288782" cy="247650"/>
              <a:chOff x="4727573" y="506827"/>
              <a:chExt cx="288782" cy="247650"/>
            </a:xfrm>
          </p:grpSpPr>
          <p:sp>
            <p:nvSpPr>
              <p:cNvPr id="43" name="Diamond 42">
                <a:extLst>
                  <a:ext uri="{FF2B5EF4-FFF2-40B4-BE49-F238E27FC236}">
                    <a16:creationId xmlns:a16="http://schemas.microsoft.com/office/drawing/2014/main" id="{3E5BE9DD-16C0-4004-8DD5-23FF46008300}"/>
                  </a:ext>
                </a:extLst>
              </p:cNvPr>
              <p:cNvSpPr/>
              <p:nvPr/>
            </p:nvSpPr>
            <p:spPr>
              <a:xfrm>
                <a:off x="4746625" y="506827"/>
                <a:ext cx="247650" cy="247650"/>
              </a:xfrm>
              <a:prstGeom prst="diamond">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4" name="TextBox 43">
                <a:extLst>
                  <a:ext uri="{FF2B5EF4-FFF2-40B4-BE49-F238E27FC236}">
                    <a16:creationId xmlns:a16="http://schemas.microsoft.com/office/drawing/2014/main" id="{C76AB653-6205-4099-800C-095BC3434A05}"/>
                  </a:ext>
                </a:extLst>
              </p:cNvPr>
              <p:cNvSpPr txBox="1"/>
              <p:nvPr/>
            </p:nvSpPr>
            <p:spPr>
              <a:xfrm>
                <a:off x="4727573" y="563234"/>
                <a:ext cx="288782" cy="114659"/>
              </a:xfrm>
              <a:prstGeom prst="rect">
                <a:avLst/>
              </a:prstGeom>
              <a:noFill/>
            </p:spPr>
            <p:txBody>
              <a:bodyPr wrap="square" rtlCol="0">
                <a:spAutoFit/>
              </a:bodyPr>
              <a:lstStyle/>
              <a:p>
                <a:pPr algn="ctr"/>
                <a:r>
                  <a:rPr lang="pt-BR" sz="500" b="1" dirty="0">
                    <a:solidFill>
                      <a:schemeClr val="bg1"/>
                    </a:solidFill>
                  </a:rPr>
                  <a:t>DO</a:t>
                </a:r>
                <a:endParaRPr lang="en-US" sz="500" b="1" dirty="0">
                  <a:solidFill>
                    <a:schemeClr val="bg1"/>
                  </a:solidFill>
                </a:endParaRPr>
              </a:p>
            </p:txBody>
          </p:sp>
        </p:grpSp>
        <p:sp>
          <p:nvSpPr>
            <p:cNvPr id="45" name="TextBox 44">
              <a:extLst>
                <a:ext uri="{FF2B5EF4-FFF2-40B4-BE49-F238E27FC236}">
                  <a16:creationId xmlns:a16="http://schemas.microsoft.com/office/drawing/2014/main" id="{95ADFE8B-6F86-4353-A2E5-4B6B608DC6EC}"/>
                </a:ext>
              </a:extLst>
            </p:cNvPr>
            <p:cNvSpPr txBox="1"/>
            <p:nvPr/>
          </p:nvSpPr>
          <p:spPr>
            <a:xfrm>
              <a:off x="3678568" y="3782938"/>
              <a:ext cx="1331391" cy="114659"/>
            </a:xfrm>
            <a:prstGeom prst="rect">
              <a:avLst/>
            </a:prstGeom>
            <a:noFill/>
          </p:spPr>
          <p:txBody>
            <a:bodyPr wrap="square" rtlCol="0">
              <a:spAutoFit/>
            </a:bodyPr>
            <a:lstStyle/>
            <a:p>
              <a:pPr algn="r"/>
              <a:r>
                <a:rPr lang="pt-BR" sz="500" dirty="0"/>
                <a:t>Reconhecimento da documentação (RG, CPF, CNH, Passaporte, </a:t>
              </a:r>
              <a:r>
                <a:rPr lang="pt-BR" sz="500" dirty="0" err="1"/>
                <a:t>etc</a:t>
              </a:r>
              <a:r>
                <a:rPr lang="pt-BR" sz="500" dirty="0"/>
                <a:t>)</a:t>
              </a:r>
              <a:endParaRPr lang="en-US" sz="500" dirty="0"/>
            </a:p>
          </p:txBody>
        </p:sp>
        <p:cxnSp>
          <p:nvCxnSpPr>
            <p:cNvPr id="47" name="Straight Arrow Connector 46">
              <a:extLst>
                <a:ext uri="{FF2B5EF4-FFF2-40B4-BE49-F238E27FC236}">
                  <a16:creationId xmlns:a16="http://schemas.microsoft.com/office/drawing/2014/main" id="{F7B2140A-0E85-48D3-AD2F-16C67917D0A1}"/>
                </a:ext>
              </a:extLst>
            </p:cNvPr>
            <p:cNvCxnSpPr>
              <a:stCxn id="21" idx="2"/>
              <a:endCxn id="43" idx="0"/>
            </p:cNvCxnSpPr>
            <p:nvPr/>
          </p:nvCxnSpPr>
          <p:spPr>
            <a:xfrm>
              <a:off x="5143309" y="3042660"/>
              <a:ext cx="0" cy="62454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F9E2070-8CBC-427C-9CA1-DF8C8571A4C1}"/>
                </a:ext>
              </a:extLst>
            </p:cNvPr>
            <p:cNvSpPr/>
            <p:nvPr/>
          </p:nvSpPr>
          <p:spPr>
            <a:xfrm>
              <a:off x="4867276" y="4525446"/>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Atualização BD</a:t>
              </a:r>
              <a:endParaRPr lang="en-US" sz="500" dirty="0"/>
            </a:p>
          </p:txBody>
        </p:sp>
        <p:cxnSp>
          <p:nvCxnSpPr>
            <p:cNvPr id="51" name="Straight Arrow Connector 50">
              <a:extLst>
                <a:ext uri="{FF2B5EF4-FFF2-40B4-BE49-F238E27FC236}">
                  <a16:creationId xmlns:a16="http://schemas.microsoft.com/office/drawing/2014/main" id="{6C28CD13-2ACF-4DB8-84B2-D8A6BD3D31FA}"/>
                </a:ext>
              </a:extLst>
            </p:cNvPr>
            <p:cNvCxnSpPr>
              <a:stCxn id="43" idx="2"/>
              <a:endCxn id="49" idx="0"/>
            </p:cNvCxnSpPr>
            <p:nvPr/>
          </p:nvCxnSpPr>
          <p:spPr>
            <a:xfrm>
              <a:off x="5143309" y="3914859"/>
              <a:ext cx="0" cy="6105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A8E3D9F-33E6-4687-96CD-320EA8184442}"/>
                </a:ext>
              </a:extLst>
            </p:cNvPr>
            <p:cNvCxnSpPr>
              <a:stCxn id="43" idx="3"/>
              <a:endCxn id="28" idx="1"/>
            </p:cNvCxnSpPr>
            <p:nvPr/>
          </p:nvCxnSpPr>
          <p:spPr>
            <a:xfrm>
              <a:off x="5267134" y="3791033"/>
              <a:ext cx="45273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ABD7EE4-5095-4B7E-88A1-B7CD5201FC08}"/>
                </a:ext>
              </a:extLst>
            </p:cNvPr>
            <p:cNvSpPr txBox="1"/>
            <p:nvPr/>
          </p:nvSpPr>
          <p:spPr>
            <a:xfrm>
              <a:off x="5143626" y="4074315"/>
              <a:ext cx="538769" cy="114659"/>
            </a:xfrm>
            <a:prstGeom prst="rect">
              <a:avLst/>
            </a:prstGeom>
            <a:noFill/>
          </p:spPr>
          <p:txBody>
            <a:bodyPr wrap="none" rtlCol="0">
              <a:spAutoFit/>
            </a:bodyPr>
            <a:lstStyle/>
            <a:p>
              <a:pPr algn="ctr"/>
              <a:r>
                <a:rPr lang="pt-BR" sz="500" dirty="0">
                  <a:solidFill>
                    <a:srgbClr val="00B050"/>
                  </a:solidFill>
                </a:rPr>
                <a:t>Houve reconhecimento</a:t>
              </a:r>
              <a:endParaRPr lang="en-US" sz="500" dirty="0">
                <a:solidFill>
                  <a:srgbClr val="00B050"/>
                </a:solidFill>
              </a:endParaRPr>
            </a:p>
          </p:txBody>
        </p:sp>
        <p:grpSp>
          <p:nvGrpSpPr>
            <p:cNvPr id="56" name="Group 55">
              <a:extLst>
                <a:ext uri="{FF2B5EF4-FFF2-40B4-BE49-F238E27FC236}">
                  <a16:creationId xmlns:a16="http://schemas.microsoft.com/office/drawing/2014/main" id="{193309E6-1CA0-46EF-840F-65EF299BAC93}"/>
                </a:ext>
              </a:extLst>
            </p:cNvPr>
            <p:cNvGrpSpPr/>
            <p:nvPr/>
          </p:nvGrpSpPr>
          <p:grpSpPr>
            <a:xfrm>
              <a:off x="5019484" y="5352904"/>
              <a:ext cx="247650" cy="247650"/>
              <a:chOff x="4746625" y="506827"/>
              <a:chExt cx="247650" cy="247650"/>
            </a:xfrm>
          </p:grpSpPr>
          <p:sp>
            <p:nvSpPr>
              <p:cNvPr id="57" name="Diamond 56">
                <a:extLst>
                  <a:ext uri="{FF2B5EF4-FFF2-40B4-BE49-F238E27FC236}">
                    <a16:creationId xmlns:a16="http://schemas.microsoft.com/office/drawing/2014/main" id="{0ADBB985-7DCA-40B3-B3CF-23A4DD54B490}"/>
                  </a:ext>
                </a:extLst>
              </p:cNvPr>
              <p:cNvSpPr/>
              <p:nvPr/>
            </p:nvSpPr>
            <p:spPr>
              <a:xfrm>
                <a:off x="4746625" y="506827"/>
                <a:ext cx="247650" cy="247650"/>
              </a:xfrm>
              <a:prstGeom prst="diamond">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8" name="TextBox 57">
                <a:extLst>
                  <a:ext uri="{FF2B5EF4-FFF2-40B4-BE49-F238E27FC236}">
                    <a16:creationId xmlns:a16="http://schemas.microsoft.com/office/drawing/2014/main" id="{ED542B05-AE2A-4CF4-8D97-B3DD0C3FFEC6}"/>
                  </a:ext>
                </a:extLst>
              </p:cNvPr>
              <p:cNvSpPr txBox="1"/>
              <p:nvPr/>
            </p:nvSpPr>
            <p:spPr>
              <a:xfrm>
                <a:off x="4746625" y="553708"/>
                <a:ext cx="247650" cy="114659"/>
              </a:xfrm>
              <a:prstGeom prst="rect">
                <a:avLst/>
              </a:prstGeom>
              <a:noFill/>
            </p:spPr>
            <p:txBody>
              <a:bodyPr wrap="square" rtlCol="0">
                <a:spAutoFit/>
              </a:bodyPr>
              <a:lstStyle/>
              <a:p>
                <a:pPr algn="ctr"/>
                <a:r>
                  <a:rPr lang="pt-BR" sz="500" b="1" dirty="0">
                    <a:solidFill>
                      <a:schemeClr val="bg1"/>
                    </a:solidFill>
                  </a:rPr>
                  <a:t>FA</a:t>
                </a:r>
                <a:endParaRPr lang="en-US" sz="500" b="1" dirty="0">
                  <a:solidFill>
                    <a:schemeClr val="bg1"/>
                  </a:solidFill>
                </a:endParaRPr>
              </a:p>
            </p:txBody>
          </p:sp>
        </p:grpSp>
        <p:sp>
          <p:nvSpPr>
            <p:cNvPr id="59" name="TextBox 58">
              <a:extLst>
                <a:ext uri="{FF2B5EF4-FFF2-40B4-BE49-F238E27FC236}">
                  <a16:creationId xmlns:a16="http://schemas.microsoft.com/office/drawing/2014/main" id="{AD284451-6CC4-4485-B83C-36F954C72A39}"/>
                </a:ext>
              </a:extLst>
            </p:cNvPr>
            <p:cNvSpPr txBox="1"/>
            <p:nvPr/>
          </p:nvSpPr>
          <p:spPr>
            <a:xfrm>
              <a:off x="3668223" y="5472801"/>
              <a:ext cx="1331391" cy="166777"/>
            </a:xfrm>
            <a:prstGeom prst="rect">
              <a:avLst/>
            </a:prstGeom>
            <a:noFill/>
          </p:spPr>
          <p:txBody>
            <a:bodyPr wrap="square" rtlCol="0">
              <a:spAutoFit/>
            </a:bodyPr>
            <a:lstStyle/>
            <a:p>
              <a:pPr algn="r"/>
              <a:r>
                <a:rPr lang="pt-BR" sz="500" dirty="0"/>
                <a:t>Reconhecimento facial e validação se a pessoa corresponde com o documento.</a:t>
              </a:r>
              <a:endParaRPr lang="en-US" sz="500" dirty="0"/>
            </a:p>
          </p:txBody>
        </p:sp>
        <p:cxnSp>
          <p:nvCxnSpPr>
            <p:cNvPr id="61" name="Straight Arrow Connector 60">
              <a:extLst>
                <a:ext uri="{FF2B5EF4-FFF2-40B4-BE49-F238E27FC236}">
                  <a16:creationId xmlns:a16="http://schemas.microsoft.com/office/drawing/2014/main" id="{D97CA0F9-E0DE-42FD-AF67-F0CF5825BBBE}"/>
                </a:ext>
              </a:extLst>
            </p:cNvPr>
            <p:cNvCxnSpPr>
              <a:stCxn id="49" idx="2"/>
              <a:endCxn id="57" idx="0"/>
            </p:cNvCxnSpPr>
            <p:nvPr/>
          </p:nvCxnSpPr>
          <p:spPr>
            <a:xfrm>
              <a:off x="5143309" y="4726214"/>
              <a:ext cx="0" cy="6266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5D170F6E-31BC-4601-B626-9196CF93B4C1}"/>
                </a:ext>
              </a:extLst>
            </p:cNvPr>
            <p:cNvSpPr/>
            <p:nvPr/>
          </p:nvSpPr>
          <p:spPr>
            <a:xfrm>
              <a:off x="4867276" y="6227245"/>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Atualização BD</a:t>
              </a:r>
              <a:endParaRPr lang="en-US" sz="500" dirty="0"/>
            </a:p>
          </p:txBody>
        </p:sp>
        <p:cxnSp>
          <p:nvCxnSpPr>
            <p:cNvPr id="64" name="Straight Arrow Connector 63">
              <a:extLst>
                <a:ext uri="{FF2B5EF4-FFF2-40B4-BE49-F238E27FC236}">
                  <a16:creationId xmlns:a16="http://schemas.microsoft.com/office/drawing/2014/main" id="{52E1A938-03F9-4BFA-AFF3-4F4B1F4AF403}"/>
                </a:ext>
              </a:extLst>
            </p:cNvPr>
            <p:cNvCxnSpPr>
              <a:stCxn id="57" idx="2"/>
              <a:endCxn id="62" idx="0"/>
            </p:cNvCxnSpPr>
            <p:nvPr/>
          </p:nvCxnSpPr>
          <p:spPr>
            <a:xfrm>
              <a:off x="5143309" y="5600554"/>
              <a:ext cx="0" cy="62669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609C2BA1-7B4B-48D1-97FD-699B5F4243FA}"/>
                </a:ext>
              </a:extLst>
            </p:cNvPr>
            <p:cNvCxnSpPr>
              <a:stCxn id="58" idx="3"/>
              <a:endCxn id="28" idx="1"/>
            </p:cNvCxnSpPr>
            <p:nvPr/>
          </p:nvCxnSpPr>
          <p:spPr>
            <a:xfrm flipV="1">
              <a:off x="5267135" y="3791034"/>
              <a:ext cx="4527336" cy="166608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987F6B2F-E984-4712-9491-FD2D99545648}"/>
                </a:ext>
              </a:extLst>
            </p:cNvPr>
            <p:cNvGrpSpPr/>
            <p:nvPr/>
          </p:nvGrpSpPr>
          <p:grpSpPr>
            <a:xfrm>
              <a:off x="3099588" y="4272591"/>
              <a:ext cx="823634" cy="536391"/>
              <a:chOff x="419101" y="996150"/>
              <a:chExt cx="823634" cy="536391"/>
            </a:xfrm>
          </p:grpSpPr>
          <p:sp>
            <p:nvSpPr>
              <p:cNvPr id="76" name="Rectangle 75">
                <a:extLst>
                  <a:ext uri="{FF2B5EF4-FFF2-40B4-BE49-F238E27FC236}">
                    <a16:creationId xmlns:a16="http://schemas.microsoft.com/office/drawing/2014/main" id="{53B0072A-76C0-4974-B2A7-667002309EC0}"/>
                  </a:ext>
                </a:extLst>
              </p:cNvPr>
              <p:cNvSpPr/>
              <p:nvPr/>
            </p:nvSpPr>
            <p:spPr>
              <a:xfrm>
                <a:off x="419101" y="1117074"/>
                <a:ext cx="768160" cy="415467"/>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7" name="TextBox 76">
                <a:extLst>
                  <a:ext uri="{FF2B5EF4-FFF2-40B4-BE49-F238E27FC236}">
                    <a16:creationId xmlns:a16="http://schemas.microsoft.com/office/drawing/2014/main" id="{AA1258AE-9C72-4D6A-A722-12F4A53F7EE6}"/>
                  </a:ext>
                </a:extLst>
              </p:cNvPr>
              <p:cNvSpPr txBox="1"/>
              <p:nvPr/>
            </p:nvSpPr>
            <p:spPr>
              <a:xfrm>
                <a:off x="910267" y="996150"/>
                <a:ext cx="332468" cy="114659"/>
              </a:xfrm>
              <a:prstGeom prst="rect">
                <a:avLst/>
              </a:prstGeom>
              <a:noFill/>
            </p:spPr>
            <p:txBody>
              <a:bodyPr wrap="none" rtlCol="0">
                <a:spAutoFit/>
              </a:bodyPr>
              <a:lstStyle/>
              <a:p>
                <a:pPr algn="ctr"/>
                <a:r>
                  <a:rPr lang="pt-BR" sz="500" dirty="0"/>
                  <a:t>Comentário</a:t>
                </a:r>
                <a:endParaRPr lang="en-US" sz="500" dirty="0"/>
              </a:p>
            </p:txBody>
          </p:sp>
        </p:grpSp>
        <p:cxnSp>
          <p:nvCxnSpPr>
            <p:cNvPr id="78" name="Connector: Elbow 77">
              <a:extLst>
                <a:ext uri="{FF2B5EF4-FFF2-40B4-BE49-F238E27FC236}">
                  <a16:creationId xmlns:a16="http://schemas.microsoft.com/office/drawing/2014/main" id="{1AF9DE0A-1EB9-403B-99CA-F353B424CA3D}"/>
                </a:ext>
              </a:extLst>
            </p:cNvPr>
            <p:cNvCxnSpPr>
              <a:cxnSpLocks/>
              <a:stCxn id="76" idx="0"/>
              <a:endCxn id="44" idx="1"/>
            </p:cNvCxnSpPr>
            <p:nvPr/>
          </p:nvCxnSpPr>
          <p:spPr>
            <a:xfrm rot="5400000" flipH="1" flipV="1">
              <a:off x="3935765" y="3328849"/>
              <a:ext cx="612570" cy="1516764"/>
            </a:xfrm>
            <a:prstGeom prst="bentConnector2">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11653E8-B928-4B25-8377-B250FF61100D}"/>
                </a:ext>
              </a:extLst>
            </p:cNvPr>
            <p:cNvSpPr txBox="1"/>
            <p:nvPr/>
          </p:nvSpPr>
          <p:spPr>
            <a:xfrm>
              <a:off x="3059691" y="4378190"/>
              <a:ext cx="661097" cy="375249"/>
            </a:xfrm>
            <a:prstGeom prst="rect">
              <a:avLst/>
            </a:prstGeom>
            <a:noFill/>
          </p:spPr>
          <p:txBody>
            <a:bodyPr wrap="square" rtlCol="0">
              <a:spAutoFit/>
            </a:bodyPr>
            <a:lstStyle/>
            <a:p>
              <a:r>
                <a:rPr lang="pt-BR" sz="500" dirty="0">
                  <a:solidFill>
                    <a:schemeClr val="tx1">
                      <a:lumMod val="75000"/>
                      <a:lumOff val="25000"/>
                    </a:schemeClr>
                  </a:solidFill>
                </a:rPr>
                <a:t>Entrada de dados:</a:t>
              </a:r>
            </a:p>
            <a:p>
              <a:r>
                <a:rPr lang="pt-BR" sz="500" dirty="0">
                  <a:solidFill>
                    <a:schemeClr val="tx1">
                      <a:lumMod val="75000"/>
                      <a:lumOff val="25000"/>
                    </a:schemeClr>
                  </a:solidFill>
                </a:rPr>
                <a:t>• Nome completo</a:t>
              </a:r>
            </a:p>
            <a:p>
              <a:r>
                <a:rPr lang="pt-BR" sz="500" dirty="0">
                  <a:solidFill>
                    <a:schemeClr val="tx1">
                      <a:lumMod val="75000"/>
                      <a:lumOff val="25000"/>
                    </a:schemeClr>
                  </a:solidFill>
                </a:rPr>
                <a:t>• CPF</a:t>
              </a:r>
            </a:p>
            <a:p>
              <a:r>
                <a:rPr lang="pt-BR" sz="500" dirty="0">
                  <a:solidFill>
                    <a:schemeClr val="tx1">
                      <a:lumMod val="75000"/>
                      <a:lumOff val="25000"/>
                    </a:schemeClr>
                  </a:solidFill>
                </a:rPr>
                <a:t>• RG (opcional)</a:t>
              </a:r>
            </a:p>
            <a:p>
              <a:r>
                <a:rPr lang="pt-BR" sz="500" dirty="0">
                  <a:solidFill>
                    <a:schemeClr val="tx1">
                      <a:lumMod val="75000"/>
                      <a:lumOff val="25000"/>
                    </a:schemeClr>
                  </a:solidFill>
                </a:rPr>
                <a:t>• CNH (opcional)</a:t>
              </a:r>
            </a:p>
            <a:p>
              <a:r>
                <a:rPr lang="pt-BR" sz="500" dirty="0">
                  <a:solidFill>
                    <a:schemeClr val="tx1">
                      <a:lumMod val="75000"/>
                      <a:lumOff val="25000"/>
                    </a:schemeClr>
                  </a:solidFill>
                </a:rPr>
                <a:t>• Foto</a:t>
              </a:r>
            </a:p>
          </p:txBody>
        </p:sp>
        <p:cxnSp>
          <p:nvCxnSpPr>
            <p:cNvPr id="83" name="Connector: Elbow 82">
              <a:extLst>
                <a:ext uri="{FF2B5EF4-FFF2-40B4-BE49-F238E27FC236}">
                  <a16:creationId xmlns:a16="http://schemas.microsoft.com/office/drawing/2014/main" id="{431254EA-C0ED-48C0-A748-555ADC54D497}"/>
                </a:ext>
              </a:extLst>
            </p:cNvPr>
            <p:cNvCxnSpPr>
              <a:cxnSpLocks/>
              <a:stCxn id="76" idx="2"/>
              <a:endCxn id="58" idx="1"/>
            </p:cNvCxnSpPr>
            <p:nvPr/>
          </p:nvCxnSpPr>
          <p:spPr>
            <a:xfrm rot="16200000" flipH="1">
              <a:off x="3927509" y="4365140"/>
              <a:ext cx="648133" cy="1535816"/>
            </a:xfrm>
            <a:prstGeom prst="bentConnector2">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8245E437-D8CD-4B11-9B22-BACABBE34788}"/>
                </a:ext>
              </a:extLst>
            </p:cNvPr>
            <p:cNvSpPr txBox="1"/>
            <p:nvPr/>
          </p:nvSpPr>
          <p:spPr>
            <a:xfrm>
              <a:off x="3420573" y="5349786"/>
              <a:ext cx="1287491" cy="114659"/>
            </a:xfrm>
            <a:prstGeom prst="rect">
              <a:avLst/>
            </a:prstGeom>
            <a:noFill/>
          </p:spPr>
          <p:txBody>
            <a:bodyPr wrap="square" rtlCol="0">
              <a:spAutoFit/>
            </a:bodyPr>
            <a:lstStyle>
              <a:defPPr>
                <a:defRPr lang="en-US"/>
              </a:defPPr>
              <a:lvl1pPr algn="r">
                <a:defRPr sz="400"/>
              </a:lvl1pPr>
            </a:lstStyle>
            <a:p>
              <a:pPr algn="l"/>
              <a:r>
                <a:rPr lang="pt-BR" sz="500" b="1" dirty="0">
                  <a:solidFill>
                    <a:schemeClr val="bg1"/>
                  </a:solidFill>
                  <a:highlight>
                    <a:srgbClr val="FF0000"/>
                  </a:highlight>
                </a:rPr>
                <a:t>Validar a foto do documento com a foto tirada ***</a:t>
              </a:r>
              <a:endParaRPr lang="en-US" sz="500" b="1" dirty="0">
                <a:solidFill>
                  <a:schemeClr val="bg1"/>
                </a:solidFill>
                <a:highlight>
                  <a:srgbClr val="FF0000"/>
                </a:highlight>
              </a:endParaRPr>
            </a:p>
          </p:txBody>
        </p:sp>
        <p:grpSp>
          <p:nvGrpSpPr>
            <p:cNvPr id="98" name="Group 97">
              <a:extLst>
                <a:ext uri="{FF2B5EF4-FFF2-40B4-BE49-F238E27FC236}">
                  <a16:creationId xmlns:a16="http://schemas.microsoft.com/office/drawing/2014/main" id="{3F174A80-6032-42FC-A32C-E3D75D0DFBAB}"/>
                </a:ext>
              </a:extLst>
            </p:cNvPr>
            <p:cNvGrpSpPr/>
            <p:nvPr/>
          </p:nvGrpSpPr>
          <p:grpSpPr>
            <a:xfrm>
              <a:off x="6215581" y="6203803"/>
              <a:ext cx="309248" cy="247650"/>
              <a:chOff x="4718047" y="506827"/>
              <a:chExt cx="309248" cy="247650"/>
            </a:xfrm>
          </p:grpSpPr>
          <p:sp>
            <p:nvSpPr>
              <p:cNvPr id="99" name="Diamond 98">
                <a:extLst>
                  <a:ext uri="{FF2B5EF4-FFF2-40B4-BE49-F238E27FC236}">
                    <a16:creationId xmlns:a16="http://schemas.microsoft.com/office/drawing/2014/main" id="{DF53C1EF-68B3-4972-ACA1-EC906AF759B5}"/>
                  </a:ext>
                </a:extLst>
              </p:cNvPr>
              <p:cNvSpPr/>
              <p:nvPr/>
            </p:nvSpPr>
            <p:spPr>
              <a:xfrm>
                <a:off x="4746625" y="506827"/>
                <a:ext cx="247650" cy="247650"/>
              </a:xfrm>
              <a:prstGeom prst="diamond">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90157F97-6081-46E0-8E46-80151A7D8F3C}"/>
                  </a:ext>
                </a:extLst>
              </p:cNvPr>
              <p:cNvSpPr txBox="1"/>
              <p:nvPr/>
            </p:nvSpPr>
            <p:spPr>
              <a:xfrm>
                <a:off x="4718047" y="558471"/>
                <a:ext cx="309248" cy="114659"/>
              </a:xfrm>
              <a:prstGeom prst="rect">
                <a:avLst/>
              </a:prstGeom>
              <a:noFill/>
            </p:spPr>
            <p:txBody>
              <a:bodyPr wrap="square" rtlCol="0">
                <a:spAutoFit/>
              </a:bodyPr>
              <a:lstStyle/>
              <a:p>
                <a:pPr algn="ctr"/>
                <a:r>
                  <a:rPr lang="pt-BR" sz="500" b="1" dirty="0">
                    <a:solidFill>
                      <a:schemeClr val="bg1"/>
                    </a:solidFill>
                  </a:rPr>
                  <a:t>MO</a:t>
                </a:r>
                <a:endParaRPr lang="en-US" sz="500" b="1" dirty="0">
                  <a:solidFill>
                    <a:schemeClr val="bg1"/>
                  </a:solidFill>
                </a:endParaRPr>
              </a:p>
            </p:txBody>
          </p:sp>
        </p:grpSp>
        <p:sp>
          <p:nvSpPr>
            <p:cNvPr id="101" name="TextBox 100">
              <a:extLst>
                <a:ext uri="{FF2B5EF4-FFF2-40B4-BE49-F238E27FC236}">
                  <a16:creationId xmlns:a16="http://schemas.microsoft.com/office/drawing/2014/main" id="{659C07A3-FAEE-4E7E-8473-923C6E374F58}"/>
                </a:ext>
              </a:extLst>
            </p:cNvPr>
            <p:cNvSpPr txBox="1"/>
            <p:nvPr/>
          </p:nvSpPr>
          <p:spPr>
            <a:xfrm>
              <a:off x="4981992" y="3651008"/>
              <a:ext cx="336811" cy="114659"/>
            </a:xfrm>
            <a:prstGeom prst="rect">
              <a:avLst/>
            </a:prstGeom>
            <a:noFill/>
          </p:spPr>
          <p:txBody>
            <a:bodyPr wrap="none" rtlCol="0">
              <a:spAutoFit/>
            </a:bodyPr>
            <a:lstStyle/>
            <a:p>
              <a:pPr algn="ctr"/>
              <a:r>
                <a:rPr lang="pt-BR" sz="500" b="1" dirty="0">
                  <a:solidFill>
                    <a:schemeClr val="bg1"/>
                  </a:solidFill>
                  <a:highlight>
                    <a:srgbClr val="000000"/>
                  </a:highlight>
                </a:rPr>
                <a:t>Documento</a:t>
              </a:r>
              <a:endParaRPr lang="en-US" sz="500" b="1" dirty="0">
                <a:solidFill>
                  <a:schemeClr val="bg1"/>
                </a:solidFill>
                <a:highlight>
                  <a:srgbClr val="000000"/>
                </a:highlight>
              </a:endParaRPr>
            </a:p>
          </p:txBody>
        </p:sp>
        <p:sp>
          <p:nvSpPr>
            <p:cNvPr id="102" name="TextBox 101">
              <a:extLst>
                <a:ext uri="{FF2B5EF4-FFF2-40B4-BE49-F238E27FC236}">
                  <a16:creationId xmlns:a16="http://schemas.microsoft.com/office/drawing/2014/main" id="{769323BC-A0CB-4A28-9E4E-4830337DBEF1}"/>
                </a:ext>
              </a:extLst>
            </p:cNvPr>
            <p:cNvSpPr txBox="1"/>
            <p:nvPr/>
          </p:nvSpPr>
          <p:spPr>
            <a:xfrm>
              <a:off x="4968392" y="5330789"/>
              <a:ext cx="349842" cy="114659"/>
            </a:xfrm>
            <a:prstGeom prst="rect">
              <a:avLst/>
            </a:prstGeom>
            <a:noFill/>
          </p:spPr>
          <p:txBody>
            <a:bodyPr wrap="none" rtlCol="0">
              <a:spAutoFit/>
            </a:bodyPr>
            <a:lstStyle/>
            <a:p>
              <a:pPr algn="ctr"/>
              <a:r>
                <a:rPr lang="pt-BR" sz="500" b="1" dirty="0">
                  <a:solidFill>
                    <a:schemeClr val="bg1"/>
                  </a:solidFill>
                  <a:highlight>
                    <a:srgbClr val="000000"/>
                  </a:highlight>
                </a:rPr>
                <a:t>Face / Rosto</a:t>
              </a:r>
              <a:endParaRPr lang="en-US" sz="500" b="1" dirty="0">
                <a:solidFill>
                  <a:schemeClr val="bg1"/>
                </a:solidFill>
                <a:highlight>
                  <a:srgbClr val="000000"/>
                </a:highlight>
              </a:endParaRPr>
            </a:p>
          </p:txBody>
        </p:sp>
        <p:sp>
          <p:nvSpPr>
            <p:cNvPr id="103" name="TextBox 102">
              <a:extLst>
                <a:ext uri="{FF2B5EF4-FFF2-40B4-BE49-F238E27FC236}">
                  <a16:creationId xmlns:a16="http://schemas.microsoft.com/office/drawing/2014/main" id="{015D89B1-5C43-4639-A936-57E3F798C168}"/>
                </a:ext>
              </a:extLst>
            </p:cNvPr>
            <p:cNvSpPr txBox="1"/>
            <p:nvPr/>
          </p:nvSpPr>
          <p:spPr>
            <a:xfrm>
              <a:off x="6185387" y="6186008"/>
              <a:ext cx="367214" cy="114659"/>
            </a:xfrm>
            <a:prstGeom prst="rect">
              <a:avLst/>
            </a:prstGeom>
            <a:noFill/>
          </p:spPr>
          <p:txBody>
            <a:bodyPr wrap="none" rtlCol="0">
              <a:spAutoFit/>
            </a:bodyPr>
            <a:lstStyle/>
            <a:p>
              <a:pPr algn="ctr"/>
              <a:r>
                <a:rPr lang="pt-BR" sz="500" b="1" dirty="0">
                  <a:solidFill>
                    <a:schemeClr val="bg1"/>
                  </a:solidFill>
                  <a:highlight>
                    <a:srgbClr val="000000"/>
                  </a:highlight>
                </a:rPr>
                <a:t>Modificações</a:t>
              </a:r>
              <a:endParaRPr lang="en-US" sz="500" b="1" dirty="0">
                <a:solidFill>
                  <a:schemeClr val="bg1"/>
                </a:solidFill>
                <a:highlight>
                  <a:srgbClr val="000000"/>
                </a:highlight>
              </a:endParaRPr>
            </a:p>
          </p:txBody>
        </p:sp>
        <p:cxnSp>
          <p:nvCxnSpPr>
            <p:cNvPr id="105" name="Straight Arrow Connector 104">
              <a:extLst>
                <a:ext uri="{FF2B5EF4-FFF2-40B4-BE49-F238E27FC236}">
                  <a16:creationId xmlns:a16="http://schemas.microsoft.com/office/drawing/2014/main" id="{4A2195C7-1A25-4CAF-90CF-007BCDF19A03}"/>
                </a:ext>
              </a:extLst>
            </p:cNvPr>
            <p:cNvCxnSpPr>
              <a:cxnSpLocks/>
              <a:stCxn id="62" idx="3"/>
              <a:endCxn id="100" idx="1"/>
            </p:cNvCxnSpPr>
            <p:nvPr/>
          </p:nvCxnSpPr>
          <p:spPr>
            <a:xfrm flipV="1">
              <a:off x="5419343" y="6312778"/>
              <a:ext cx="796238" cy="148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BCE625FB-20A0-4C45-8F86-A31AD7893118}"/>
                </a:ext>
              </a:extLst>
            </p:cNvPr>
            <p:cNvSpPr/>
            <p:nvPr/>
          </p:nvSpPr>
          <p:spPr>
            <a:xfrm>
              <a:off x="8424404" y="6227245"/>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Atualização BD</a:t>
              </a:r>
              <a:endParaRPr lang="en-US" sz="500" dirty="0"/>
            </a:p>
          </p:txBody>
        </p:sp>
        <p:cxnSp>
          <p:nvCxnSpPr>
            <p:cNvPr id="109" name="Straight Arrow Connector 108">
              <a:extLst>
                <a:ext uri="{FF2B5EF4-FFF2-40B4-BE49-F238E27FC236}">
                  <a16:creationId xmlns:a16="http://schemas.microsoft.com/office/drawing/2014/main" id="{E182A5AE-CF27-4270-B9EF-1D6F55057706}"/>
                </a:ext>
              </a:extLst>
            </p:cNvPr>
            <p:cNvCxnSpPr>
              <a:stCxn id="100" idx="3"/>
              <a:endCxn id="107" idx="1"/>
            </p:cNvCxnSpPr>
            <p:nvPr/>
          </p:nvCxnSpPr>
          <p:spPr>
            <a:xfrm>
              <a:off x="6524829" y="6312778"/>
              <a:ext cx="1899575" cy="148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0DD73FD-4F23-4F6F-8828-C0EF095AD953}"/>
                </a:ext>
              </a:extLst>
            </p:cNvPr>
            <p:cNvSpPr txBox="1"/>
            <p:nvPr/>
          </p:nvSpPr>
          <p:spPr>
            <a:xfrm>
              <a:off x="6451444" y="6210427"/>
              <a:ext cx="198917" cy="114659"/>
            </a:xfrm>
            <a:prstGeom prst="rect">
              <a:avLst/>
            </a:prstGeom>
            <a:noFill/>
          </p:spPr>
          <p:txBody>
            <a:bodyPr wrap="none" rtlCol="0">
              <a:spAutoFit/>
            </a:bodyPr>
            <a:lstStyle/>
            <a:p>
              <a:r>
                <a:rPr lang="pt-BR" sz="500" b="1" dirty="0">
                  <a:solidFill>
                    <a:schemeClr val="bg1"/>
                  </a:solidFill>
                  <a:highlight>
                    <a:srgbClr val="FF0000"/>
                  </a:highlight>
                </a:rPr>
                <a:t>Não</a:t>
              </a:r>
              <a:endParaRPr lang="en-US" sz="500" b="1" dirty="0">
                <a:solidFill>
                  <a:schemeClr val="bg1"/>
                </a:solidFill>
                <a:highlight>
                  <a:srgbClr val="FF0000"/>
                </a:highlight>
              </a:endParaRPr>
            </a:p>
          </p:txBody>
        </p:sp>
        <p:sp>
          <p:nvSpPr>
            <p:cNvPr id="111" name="Rectangle: Rounded Corners 110">
              <a:extLst>
                <a:ext uri="{FF2B5EF4-FFF2-40B4-BE49-F238E27FC236}">
                  <a16:creationId xmlns:a16="http://schemas.microsoft.com/office/drawing/2014/main" id="{D46AE93C-39B8-43B4-BC48-E5435621422E}"/>
                </a:ext>
              </a:extLst>
            </p:cNvPr>
            <p:cNvSpPr/>
            <p:nvPr/>
          </p:nvSpPr>
          <p:spPr>
            <a:xfrm>
              <a:off x="7316626" y="7078145"/>
              <a:ext cx="552066" cy="200769"/>
            </a:xfrm>
            <a:prstGeom prst="roundRect">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Qual tipo?</a:t>
              </a:r>
              <a:endParaRPr lang="en-US" sz="500" dirty="0"/>
            </a:p>
          </p:txBody>
        </p:sp>
        <p:cxnSp>
          <p:nvCxnSpPr>
            <p:cNvPr id="113" name="Connector: Elbow 112">
              <a:extLst>
                <a:ext uri="{FF2B5EF4-FFF2-40B4-BE49-F238E27FC236}">
                  <a16:creationId xmlns:a16="http://schemas.microsoft.com/office/drawing/2014/main" id="{5E2718D2-0171-4B24-BA5F-FFDD72EDD8B4}"/>
                </a:ext>
              </a:extLst>
            </p:cNvPr>
            <p:cNvCxnSpPr>
              <a:stCxn id="99" idx="2"/>
              <a:endCxn id="111" idx="1"/>
            </p:cNvCxnSpPr>
            <p:nvPr/>
          </p:nvCxnSpPr>
          <p:spPr>
            <a:xfrm rot="16200000" flipH="1">
              <a:off x="6478767" y="6340670"/>
              <a:ext cx="727076" cy="94864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C8B06E4-8DC2-4219-8C20-F627FCD1F52B}"/>
                </a:ext>
              </a:extLst>
            </p:cNvPr>
            <p:cNvSpPr txBox="1"/>
            <p:nvPr/>
          </p:nvSpPr>
          <p:spPr>
            <a:xfrm>
              <a:off x="6291797" y="6425855"/>
              <a:ext cx="192402" cy="114659"/>
            </a:xfrm>
            <a:prstGeom prst="rect">
              <a:avLst/>
            </a:prstGeom>
            <a:noFill/>
          </p:spPr>
          <p:txBody>
            <a:bodyPr wrap="none" rtlCol="0">
              <a:spAutoFit/>
            </a:bodyPr>
            <a:lstStyle/>
            <a:p>
              <a:r>
                <a:rPr lang="pt-BR" sz="500" b="1" dirty="0">
                  <a:highlight>
                    <a:srgbClr val="00FF00"/>
                  </a:highlight>
                </a:rPr>
                <a:t>Sim</a:t>
              </a:r>
              <a:endParaRPr lang="en-US" sz="500" b="1" dirty="0">
                <a:highlight>
                  <a:srgbClr val="00FF00"/>
                </a:highlight>
              </a:endParaRPr>
            </a:p>
          </p:txBody>
        </p:sp>
        <p:sp>
          <p:nvSpPr>
            <p:cNvPr id="115" name="Rectangle: Rounded Corners 114">
              <a:extLst>
                <a:ext uri="{FF2B5EF4-FFF2-40B4-BE49-F238E27FC236}">
                  <a16:creationId xmlns:a16="http://schemas.microsoft.com/office/drawing/2014/main" id="{305C983F-CE8E-44C6-8EBC-DA35B452F3EA}"/>
                </a:ext>
              </a:extLst>
            </p:cNvPr>
            <p:cNvSpPr/>
            <p:nvPr/>
          </p:nvSpPr>
          <p:spPr>
            <a:xfrm>
              <a:off x="7316626" y="7461829"/>
              <a:ext cx="552066" cy="200769"/>
            </a:xfrm>
            <a:prstGeom prst="roundRect">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Quantas modificações?</a:t>
              </a:r>
              <a:endParaRPr lang="en-US" sz="500" dirty="0"/>
            </a:p>
          </p:txBody>
        </p:sp>
        <p:sp>
          <p:nvSpPr>
            <p:cNvPr id="116" name="Rectangle: Rounded Corners 115">
              <a:extLst>
                <a:ext uri="{FF2B5EF4-FFF2-40B4-BE49-F238E27FC236}">
                  <a16:creationId xmlns:a16="http://schemas.microsoft.com/office/drawing/2014/main" id="{086E8CE3-4D46-47CB-9FF7-92310CEA32CE}"/>
                </a:ext>
              </a:extLst>
            </p:cNvPr>
            <p:cNvSpPr/>
            <p:nvPr/>
          </p:nvSpPr>
          <p:spPr>
            <a:xfrm>
              <a:off x="7316626" y="7845513"/>
              <a:ext cx="552066" cy="200769"/>
            </a:xfrm>
            <a:prstGeom prst="roundRect">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Possui nota fiscal?</a:t>
              </a:r>
              <a:endParaRPr lang="en-US" sz="500" dirty="0"/>
            </a:p>
          </p:txBody>
        </p:sp>
        <p:cxnSp>
          <p:nvCxnSpPr>
            <p:cNvPr id="118" name="Connector: Elbow 117">
              <a:extLst>
                <a:ext uri="{FF2B5EF4-FFF2-40B4-BE49-F238E27FC236}">
                  <a16:creationId xmlns:a16="http://schemas.microsoft.com/office/drawing/2014/main" id="{73CCA090-4855-41C5-AD54-B9FA2412CA02}"/>
                </a:ext>
              </a:extLst>
            </p:cNvPr>
            <p:cNvCxnSpPr>
              <a:stCxn id="99" idx="2"/>
              <a:endCxn id="115" idx="1"/>
            </p:cNvCxnSpPr>
            <p:nvPr/>
          </p:nvCxnSpPr>
          <p:spPr>
            <a:xfrm rot="16200000" flipH="1">
              <a:off x="6286925" y="6532512"/>
              <a:ext cx="1110760" cy="94864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AF83903E-2FEE-4390-B8B1-3C1A800EA7D0}"/>
                </a:ext>
              </a:extLst>
            </p:cNvPr>
            <p:cNvCxnSpPr>
              <a:stCxn id="99" idx="2"/>
              <a:endCxn id="116" idx="1"/>
            </p:cNvCxnSpPr>
            <p:nvPr/>
          </p:nvCxnSpPr>
          <p:spPr>
            <a:xfrm rot="16200000" flipH="1">
              <a:off x="6095083" y="6724354"/>
              <a:ext cx="1494444" cy="948642"/>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C2A447CA-0FC3-4649-8715-91693EA7B884}"/>
                </a:ext>
              </a:extLst>
            </p:cNvPr>
            <p:cNvGrpSpPr/>
            <p:nvPr/>
          </p:nvGrpSpPr>
          <p:grpSpPr>
            <a:xfrm>
              <a:off x="8318286" y="7908316"/>
              <a:ext cx="823634" cy="536391"/>
              <a:chOff x="419101" y="996150"/>
              <a:chExt cx="823634" cy="536391"/>
            </a:xfrm>
          </p:grpSpPr>
          <p:sp>
            <p:nvSpPr>
              <p:cNvPr id="125" name="Rectangle 124">
                <a:extLst>
                  <a:ext uri="{FF2B5EF4-FFF2-40B4-BE49-F238E27FC236}">
                    <a16:creationId xmlns:a16="http://schemas.microsoft.com/office/drawing/2014/main" id="{F35AC4E4-F5FF-463A-9393-A7A7DF736EE1}"/>
                  </a:ext>
                </a:extLst>
              </p:cNvPr>
              <p:cNvSpPr/>
              <p:nvPr/>
            </p:nvSpPr>
            <p:spPr>
              <a:xfrm>
                <a:off x="419101" y="1117074"/>
                <a:ext cx="768160" cy="415467"/>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6" name="TextBox 125">
                <a:extLst>
                  <a:ext uri="{FF2B5EF4-FFF2-40B4-BE49-F238E27FC236}">
                    <a16:creationId xmlns:a16="http://schemas.microsoft.com/office/drawing/2014/main" id="{C15E3530-56B4-435F-8E67-BE7773D243F3}"/>
                  </a:ext>
                </a:extLst>
              </p:cNvPr>
              <p:cNvSpPr txBox="1"/>
              <p:nvPr/>
            </p:nvSpPr>
            <p:spPr>
              <a:xfrm>
                <a:off x="910267" y="996150"/>
                <a:ext cx="332468" cy="114659"/>
              </a:xfrm>
              <a:prstGeom prst="rect">
                <a:avLst/>
              </a:prstGeom>
              <a:noFill/>
            </p:spPr>
            <p:txBody>
              <a:bodyPr wrap="none" rtlCol="0">
                <a:spAutoFit/>
              </a:bodyPr>
              <a:lstStyle/>
              <a:p>
                <a:pPr algn="ctr"/>
                <a:r>
                  <a:rPr lang="pt-BR" sz="500" dirty="0"/>
                  <a:t>Comentário</a:t>
                </a:r>
                <a:endParaRPr lang="en-US" sz="500" dirty="0"/>
              </a:p>
            </p:txBody>
          </p:sp>
        </p:grpSp>
        <p:cxnSp>
          <p:nvCxnSpPr>
            <p:cNvPr id="127" name="Connector: Elbow 126">
              <a:extLst>
                <a:ext uri="{FF2B5EF4-FFF2-40B4-BE49-F238E27FC236}">
                  <a16:creationId xmlns:a16="http://schemas.microsoft.com/office/drawing/2014/main" id="{D0826446-F97E-41F6-9268-FAC5F9F4287C}"/>
                </a:ext>
              </a:extLst>
            </p:cNvPr>
            <p:cNvCxnSpPr>
              <a:cxnSpLocks/>
              <a:stCxn id="125" idx="0"/>
              <a:endCxn id="131" idx="2"/>
            </p:cNvCxnSpPr>
            <p:nvPr/>
          </p:nvCxnSpPr>
          <p:spPr>
            <a:xfrm rot="16200000" flipV="1">
              <a:off x="8518081" y="7844954"/>
              <a:ext cx="366643" cy="1928"/>
            </a:xfrm>
            <a:prstGeom prst="bentConnector3">
              <a:avLst>
                <a:gd name="adj1" fmla="val 50000"/>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CA9A6B7B-6041-4B11-93FE-7F162373166E}"/>
                </a:ext>
              </a:extLst>
            </p:cNvPr>
            <p:cNvSpPr txBox="1"/>
            <p:nvPr/>
          </p:nvSpPr>
          <p:spPr>
            <a:xfrm>
              <a:off x="8278388" y="8013915"/>
              <a:ext cx="865613" cy="323131"/>
            </a:xfrm>
            <a:prstGeom prst="rect">
              <a:avLst/>
            </a:prstGeom>
            <a:noFill/>
          </p:spPr>
          <p:txBody>
            <a:bodyPr wrap="square" rtlCol="0">
              <a:spAutoFit/>
            </a:bodyPr>
            <a:lstStyle/>
            <a:p>
              <a:r>
                <a:rPr lang="pt-BR" sz="500" dirty="0">
                  <a:solidFill>
                    <a:schemeClr val="tx1">
                      <a:lumMod val="75000"/>
                      <a:lumOff val="25000"/>
                    </a:schemeClr>
                  </a:solidFill>
                </a:rPr>
                <a:t>A quantia de modificações abre caixas de diálogos adicionais para marcar cada tipo de modificação. Serão aceitadas 8 modificações relacionadas as 8 partes da bike.</a:t>
              </a:r>
            </a:p>
          </p:txBody>
        </p:sp>
        <p:sp>
          <p:nvSpPr>
            <p:cNvPr id="130" name="Right Brace 129">
              <a:extLst>
                <a:ext uri="{FF2B5EF4-FFF2-40B4-BE49-F238E27FC236}">
                  <a16:creationId xmlns:a16="http://schemas.microsoft.com/office/drawing/2014/main" id="{BDF78CA3-C723-4393-A843-E18E6954EFDF}"/>
                </a:ext>
              </a:extLst>
            </p:cNvPr>
            <p:cNvSpPr/>
            <p:nvPr/>
          </p:nvSpPr>
          <p:spPr>
            <a:xfrm>
              <a:off x="7937501" y="7178529"/>
              <a:ext cx="48209" cy="767368"/>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31" name="Rectangle: Rounded Corners 130">
              <a:extLst>
                <a:ext uri="{FF2B5EF4-FFF2-40B4-BE49-F238E27FC236}">
                  <a16:creationId xmlns:a16="http://schemas.microsoft.com/office/drawing/2014/main" id="{43E0CBA4-4571-4F74-B03F-F03BD6538EAD}"/>
                </a:ext>
              </a:extLst>
            </p:cNvPr>
            <p:cNvSpPr/>
            <p:nvPr/>
          </p:nvSpPr>
          <p:spPr>
            <a:xfrm>
              <a:off x="8424404" y="7461828"/>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Atualização BD</a:t>
              </a:r>
              <a:endParaRPr lang="en-US" sz="500" dirty="0"/>
            </a:p>
          </p:txBody>
        </p:sp>
        <p:cxnSp>
          <p:nvCxnSpPr>
            <p:cNvPr id="133" name="Straight Arrow Connector 132">
              <a:extLst>
                <a:ext uri="{FF2B5EF4-FFF2-40B4-BE49-F238E27FC236}">
                  <a16:creationId xmlns:a16="http://schemas.microsoft.com/office/drawing/2014/main" id="{45A055AC-75BE-4A2E-A176-F8AC3D667821}"/>
                </a:ext>
              </a:extLst>
            </p:cNvPr>
            <p:cNvCxnSpPr>
              <a:cxnSpLocks/>
              <a:stCxn id="130" idx="1"/>
              <a:endCxn id="131" idx="1"/>
            </p:cNvCxnSpPr>
            <p:nvPr/>
          </p:nvCxnSpPr>
          <p:spPr>
            <a:xfrm flipV="1">
              <a:off x="7985710" y="7562213"/>
              <a:ext cx="438695"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Rounded Corners 136">
              <a:extLst>
                <a:ext uri="{FF2B5EF4-FFF2-40B4-BE49-F238E27FC236}">
                  <a16:creationId xmlns:a16="http://schemas.microsoft.com/office/drawing/2014/main" id="{7FC3266B-4630-4147-89C5-3F1A141F3ACF}"/>
                </a:ext>
              </a:extLst>
            </p:cNvPr>
            <p:cNvSpPr/>
            <p:nvPr/>
          </p:nvSpPr>
          <p:spPr>
            <a:xfrm>
              <a:off x="9794470" y="6714606"/>
              <a:ext cx="1249680" cy="463922"/>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 b="1" dirty="0"/>
                <a:t>Entrada no sistema de reconhecimento de imagem da bike</a:t>
              </a:r>
              <a:endParaRPr lang="en-US" sz="600" b="1" dirty="0"/>
            </a:p>
          </p:txBody>
        </p:sp>
        <p:cxnSp>
          <p:nvCxnSpPr>
            <p:cNvPr id="139" name="Connector: Elbow 138">
              <a:extLst>
                <a:ext uri="{FF2B5EF4-FFF2-40B4-BE49-F238E27FC236}">
                  <a16:creationId xmlns:a16="http://schemas.microsoft.com/office/drawing/2014/main" id="{DD2DFAFC-09F6-4AC8-BE30-339841EAC11A}"/>
                </a:ext>
              </a:extLst>
            </p:cNvPr>
            <p:cNvCxnSpPr>
              <a:stCxn id="107" idx="3"/>
              <a:endCxn id="137" idx="1"/>
            </p:cNvCxnSpPr>
            <p:nvPr/>
          </p:nvCxnSpPr>
          <p:spPr>
            <a:xfrm>
              <a:off x="8976470" y="6327629"/>
              <a:ext cx="818000" cy="61893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B02D46F2-9F48-4137-84BD-A6D885E89477}"/>
                </a:ext>
              </a:extLst>
            </p:cNvPr>
            <p:cNvCxnSpPr>
              <a:stCxn id="131" idx="3"/>
              <a:endCxn id="137" idx="1"/>
            </p:cNvCxnSpPr>
            <p:nvPr/>
          </p:nvCxnSpPr>
          <p:spPr>
            <a:xfrm flipV="1">
              <a:off x="8976470" y="6946568"/>
              <a:ext cx="818000" cy="61564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53BE8006-3E44-48DF-A1A0-780911DBE23E}"/>
                </a:ext>
              </a:extLst>
            </p:cNvPr>
            <p:cNvGrpSpPr/>
            <p:nvPr/>
          </p:nvGrpSpPr>
          <p:grpSpPr>
            <a:xfrm>
              <a:off x="10615214" y="7627505"/>
              <a:ext cx="817285" cy="848070"/>
              <a:chOff x="419101" y="1021420"/>
              <a:chExt cx="817285" cy="675006"/>
            </a:xfrm>
          </p:grpSpPr>
          <p:sp>
            <p:nvSpPr>
              <p:cNvPr id="149" name="Rectangle 148">
                <a:extLst>
                  <a:ext uri="{FF2B5EF4-FFF2-40B4-BE49-F238E27FC236}">
                    <a16:creationId xmlns:a16="http://schemas.microsoft.com/office/drawing/2014/main" id="{2B8BABC8-3EDE-42B3-8CD7-BD71B7753ADD}"/>
                  </a:ext>
                </a:extLst>
              </p:cNvPr>
              <p:cNvSpPr/>
              <p:nvPr/>
            </p:nvSpPr>
            <p:spPr>
              <a:xfrm>
                <a:off x="419101" y="1117074"/>
                <a:ext cx="768160" cy="579352"/>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0" name="TextBox 149">
                <a:extLst>
                  <a:ext uri="{FF2B5EF4-FFF2-40B4-BE49-F238E27FC236}">
                    <a16:creationId xmlns:a16="http://schemas.microsoft.com/office/drawing/2014/main" id="{F40C8614-3A00-4034-874E-372D93362EA1}"/>
                  </a:ext>
                </a:extLst>
              </p:cNvPr>
              <p:cNvSpPr txBox="1"/>
              <p:nvPr/>
            </p:nvSpPr>
            <p:spPr>
              <a:xfrm>
                <a:off x="903918" y="1021420"/>
                <a:ext cx="332468" cy="91261"/>
              </a:xfrm>
              <a:prstGeom prst="rect">
                <a:avLst/>
              </a:prstGeom>
              <a:noFill/>
            </p:spPr>
            <p:txBody>
              <a:bodyPr wrap="none" rtlCol="0">
                <a:spAutoFit/>
              </a:bodyPr>
              <a:lstStyle/>
              <a:p>
                <a:pPr algn="ctr"/>
                <a:r>
                  <a:rPr lang="pt-BR" sz="500" dirty="0"/>
                  <a:t>Comentário</a:t>
                </a:r>
                <a:endParaRPr lang="en-US" sz="500" dirty="0"/>
              </a:p>
            </p:txBody>
          </p:sp>
        </p:grpSp>
        <p:sp>
          <p:nvSpPr>
            <p:cNvPr id="151" name="TextBox 150">
              <a:extLst>
                <a:ext uri="{FF2B5EF4-FFF2-40B4-BE49-F238E27FC236}">
                  <a16:creationId xmlns:a16="http://schemas.microsoft.com/office/drawing/2014/main" id="{D8FE1A17-2117-4815-91BA-236FBA2A9664}"/>
                </a:ext>
              </a:extLst>
            </p:cNvPr>
            <p:cNvSpPr txBox="1"/>
            <p:nvPr/>
          </p:nvSpPr>
          <p:spPr>
            <a:xfrm>
              <a:off x="10547916" y="7745963"/>
              <a:ext cx="992469" cy="635839"/>
            </a:xfrm>
            <a:prstGeom prst="rect">
              <a:avLst/>
            </a:prstGeom>
            <a:noFill/>
          </p:spPr>
          <p:txBody>
            <a:bodyPr wrap="square" rtlCol="0">
              <a:spAutoFit/>
            </a:bodyPr>
            <a:lstStyle/>
            <a:p>
              <a:r>
                <a:rPr lang="pt-BR" sz="500" dirty="0">
                  <a:solidFill>
                    <a:schemeClr val="tx1">
                      <a:lumMod val="75000"/>
                      <a:lumOff val="25000"/>
                    </a:schemeClr>
                  </a:solidFill>
                </a:rPr>
                <a:t>Entrada de dados:</a:t>
              </a:r>
            </a:p>
            <a:p>
              <a:r>
                <a:rPr lang="pt-BR" sz="500" dirty="0">
                  <a:solidFill>
                    <a:schemeClr val="tx1">
                      <a:lumMod val="75000"/>
                      <a:lumOff val="25000"/>
                    </a:schemeClr>
                  </a:solidFill>
                </a:rPr>
                <a:t>• Banco</a:t>
              </a:r>
            </a:p>
            <a:p>
              <a:r>
                <a:rPr lang="pt-BR" sz="500" dirty="0">
                  <a:solidFill>
                    <a:schemeClr val="tx1">
                      <a:lumMod val="75000"/>
                      <a:lumOff val="25000"/>
                    </a:schemeClr>
                  </a:solidFill>
                </a:rPr>
                <a:t>• Guidão</a:t>
              </a:r>
            </a:p>
            <a:p>
              <a:r>
                <a:rPr lang="pt-BR" sz="500" dirty="0">
                  <a:solidFill>
                    <a:schemeClr val="tx1">
                      <a:lumMod val="75000"/>
                      <a:lumOff val="25000"/>
                    </a:schemeClr>
                  </a:solidFill>
                </a:rPr>
                <a:t>• Catraca</a:t>
              </a:r>
            </a:p>
            <a:p>
              <a:r>
                <a:rPr lang="pt-BR" sz="500" dirty="0">
                  <a:solidFill>
                    <a:schemeClr val="tx1">
                      <a:lumMod val="75000"/>
                      <a:lumOff val="25000"/>
                    </a:schemeClr>
                  </a:solidFill>
                </a:rPr>
                <a:t>• Pedal</a:t>
              </a:r>
            </a:p>
            <a:p>
              <a:r>
                <a:rPr lang="pt-BR" sz="500" dirty="0">
                  <a:solidFill>
                    <a:schemeClr val="tx1">
                      <a:lumMod val="75000"/>
                      <a:lumOff val="25000"/>
                    </a:schemeClr>
                  </a:solidFill>
                </a:rPr>
                <a:t>• Marcha</a:t>
              </a:r>
            </a:p>
            <a:p>
              <a:r>
                <a:rPr lang="pt-BR" sz="500" dirty="0">
                  <a:solidFill>
                    <a:schemeClr val="tx1">
                      <a:lumMod val="75000"/>
                      <a:lumOff val="25000"/>
                    </a:schemeClr>
                  </a:solidFill>
                </a:rPr>
                <a:t>• Manopla</a:t>
              </a:r>
            </a:p>
            <a:p>
              <a:r>
                <a:rPr lang="pt-BR" sz="500" dirty="0">
                  <a:solidFill>
                    <a:schemeClr val="tx1">
                      <a:lumMod val="75000"/>
                      <a:lumOff val="25000"/>
                    </a:schemeClr>
                  </a:solidFill>
                </a:rPr>
                <a:t>• Pneu frontal</a:t>
              </a:r>
            </a:p>
            <a:p>
              <a:r>
                <a:rPr lang="pt-BR" sz="500" dirty="0">
                  <a:solidFill>
                    <a:schemeClr val="tx1">
                      <a:lumMod val="75000"/>
                      <a:lumOff val="25000"/>
                    </a:schemeClr>
                  </a:solidFill>
                </a:rPr>
                <a:t>• Pneu traseiro</a:t>
              </a:r>
            </a:p>
            <a:p>
              <a:endParaRPr lang="pt-BR" sz="500" dirty="0">
                <a:solidFill>
                  <a:schemeClr val="tx1">
                    <a:lumMod val="75000"/>
                    <a:lumOff val="25000"/>
                  </a:schemeClr>
                </a:solidFill>
              </a:endParaRPr>
            </a:p>
            <a:p>
              <a:r>
                <a:rPr lang="pt-BR" sz="500" dirty="0">
                  <a:solidFill>
                    <a:srgbClr val="C00000"/>
                  </a:solidFill>
                </a:rPr>
                <a:t>* Acrescentar itens da bike elétrica</a:t>
              </a:r>
            </a:p>
          </p:txBody>
        </p:sp>
        <p:cxnSp>
          <p:nvCxnSpPr>
            <p:cNvPr id="152" name="Connector: Elbow 151">
              <a:extLst>
                <a:ext uri="{FF2B5EF4-FFF2-40B4-BE49-F238E27FC236}">
                  <a16:creationId xmlns:a16="http://schemas.microsoft.com/office/drawing/2014/main" id="{E489AE00-86ED-42F8-B116-D53CCA564585}"/>
                </a:ext>
              </a:extLst>
            </p:cNvPr>
            <p:cNvCxnSpPr>
              <a:cxnSpLocks/>
              <a:stCxn id="151" idx="1"/>
              <a:endCxn id="137" idx="2"/>
            </p:cNvCxnSpPr>
            <p:nvPr/>
          </p:nvCxnSpPr>
          <p:spPr>
            <a:xfrm rot="10800000">
              <a:off x="10419311" y="7178528"/>
              <a:ext cx="128606" cy="885355"/>
            </a:xfrm>
            <a:prstGeom prst="bentConnector2">
              <a:avLst/>
            </a:prstGeom>
            <a:ln>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7" name="Rectangle: Rounded Corners 156">
              <a:extLst>
                <a:ext uri="{FF2B5EF4-FFF2-40B4-BE49-F238E27FC236}">
                  <a16:creationId xmlns:a16="http://schemas.microsoft.com/office/drawing/2014/main" id="{CB613BE4-5A18-4D93-8A7E-2AE23252CBDA}"/>
                </a:ext>
              </a:extLst>
            </p:cNvPr>
            <p:cNvSpPr/>
            <p:nvPr/>
          </p:nvSpPr>
          <p:spPr>
            <a:xfrm>
              <a:off x="11654532" y="6846182"/>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Foto inteira</a:t>
              </a:r>
              <a:endParaRPr lang="en-US" sz="500" dirty="0"/>
            </a:p>
          </p:txBody>
        </p:sp>
        <p:sp>
          <p:nvSpPr>
            <p:cNvPr id="158" name="Rectangle: Rounded Corners 157">
              <a:extLst>
                <a:ext uri="{FF2B5EF4-FFF2-40B4-BE49-F238E27FC236}">
                  <a16:creationId xmlns:a16="http://schemas.microsoft.com/office/drawing/2014/main" id="{71177102-2B18-4F88-9D18-A7EF8D106270}"/>
                </a:ext>
              </a:extLst>
            </p:cNvPr>
            <p:cNvSpPr/>
            <p:nvPr/>
          </p:nvSpPr>
          <p:spPr>
            <a:xfrm>
              <a:off x="12335724" y="7208475"/>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Pneu frontal</a:t>
              </a:r>
              <a:endParaRPr lang="en-US" sz="500" dirty="0"/>
            </a:p>
          </p:txBody>
        </p:sp>
        <p:sp>
          <p:nvSpPr>
            <p:cNvPr id="159" name="Rectangle: Rounded Corners 158">
              <a:extLst>
                <a:ext uri="{FF2B5EF4-FFF2-40B4-BE49-F238E27FC236}">
                  <a16:creationId xmlns:a16="http://schemas.microsoft.com/office/drawing/2014/main" id="{4F3198E3-CD59-48AB-A4E0-25F82793914F}"/>
                </a:ext>
              </a:extLst>
            </p:cNvPr>
            <p:cNvSpPr/>
            <p:nvPr/>
          </p:nvSpPr>
          <p:spPr>
            <a:xfrm>
              <a:off x="12335724" y="7570768"/>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Pneu traseiro</a:t>
              </a:r>
              <a:endParaRPr lang="en-US" sz="500" dirty="0"/>
            </a:p>
          </p:txBody>
        </p:sp>
        <p:sp>
          <p:nvSpPr>
            <p:cNvPr id="160" name="Rectangle: Rounded Corners 159">
              <a:extLst>
                <a:ext uri="{FF2B5EF4-FFF2-40B4-BE49-F238E27FC236}">
                  <a16:creationId xmlns:a16="http://schemas.microsoft.com/office/drawing/2014/main" id="{AB4A695A-DA4E-4E63-BB1F-9E39930E9A5D}"/>
                </a:ext>
              </a:extLst>
            </p:cNvPr>
            <p:cNvSpPr/>
            <p:nvPr/>
          </p:nvSpPr>
          <p:spPr>
            <a:xfrm>
              <a:off x="12335724" y="7913530"/>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Banco</a:t>
              </a:r>
              <a:endParaRPr lang="en-US" sz="500" dirty="0"/>
            </a:p>
          </p:txBody>
        </p:sp>
        <p:sp>
          <p:nvSpPr>
            <p:cNvPr id="161" name="Rectangle: Rounded Corners 160">
              <a:extLst>
                <a:ext uri="{FF2B5EF4-FFF2-40B4-BE49-F238E27FC236}">
                  <a16:creationId xmlns:a16="http://schemas.microsoft.com/office/drawing/2014/main" id="{82910B9B-0D65-4CA9-999A-F2D3EE59188F}"/>
                </a:ext>
              </a:extLst>
            </p:cNvPr>
            <p:cNvSpPr/>
            <p:nvPr/>
          </p:nvSpPr>
          <p:spPr>
            <a:xfrm>
              <a:off x="12335724" y="8275823"/>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Guidão</a:t>
              </a:r>
              <a:endParaRPr lang="en-US" sz="500" dirty="0"/>
            </a:p>
          </p:txBody>
        </p:sp>
        <p:sp>
          <p:nvSpPr>
            <p:cNvPr id="162" name="Rectangle: Rounded Corners 161">
              <a:extLst>
                <a:ext uri="{FF2B5EF4-FFF2-40B4-BE49-F238E27FC236}">
                  <a16:creationId xmlns:a16="http://schemas.microsoft.com/office/drawing/2014/main" id="{2DADEE3F-420B-402A-A609-6BEB98910220}"/>
                </a:ext>
              </a:extLst>
            </p:cNvPr>
            <p:cNvSpPr/>
            <p:nvPr/>
          </p:nvSpPr>
          <p:spPr>
            <a:xfrm>
              <a:off x="12335724" y="5430861"/>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Catraca</a:t>
              </a:r>
              <a:endParaRPr lang="en-US" sz="500" dirty="0"/>
            </a:p>
          </p:txBody>
        </p:sp>
        <p:sp>
          <p:nvSpPr>
            <p:cNvPr id="163" name="Rectangle: Rounded Corners 162">
              <a:extLst>
                <a:ext uri="{FF2B5EF4-FFF2-40B4-BE49-F238E27FC236}">
                  <a16:creationId xmlns:a16="http://schemas.microsoft.com/office/drawing/2014/main" id="{5E599C7F-CF98-4BD4-9BE9-C48E8AE8822C}"/>
                </a:ext>
              </a:extLst>
            </p:cNvPr>
            <p:cNvSpPr/>
            <p:nvPr/>
          </p:nvSpPr>
          <p:spPr>
            <a:xfrm>
              <a:off x="12335724" y="5793154"/>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Manopla</a:t>
              </a:r>
              <a:endParaRPr lang="en-US" sz="500" dirty="0"/>
            </a:p>
          </p:txBody>
        </p:sp>
        <p:sp>
          <p:nvSpPr>
            <p:cNvPr id="164" name="Rectangle: Rounded Corners 163">
              <a:extLst>
                <a:ext uri="{FF2B5EF4-FFF2-40B4-BE49-F238E27FC236}">
                  <a16:creationId xmlns:a16="http://schemas.microsoft.com/office/drawing/2014/main" id="{4E7E5101-4A5D-4222-B1F3-0EB65FB988F4}"/>
                </a:ext>
              </a:extLst>
            </p:cNvPr>
            <p:cNvSpPr/>
            <p:nvPr/>
          </p:nvSpPr>
          <p:spPr>
            <a:xfrm>
              <a:off x="12335724" y="6135916"/>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Marcha</a:t>
              </a:r>
              <a:endParaRPr lang="en-US" sz="500" dirty="0"/>
            </a:p>
          </p:txBody>
        </p:sp>
        <p:sp>
          <p:nvSpPr>
            <p:cNvPr id="165" name="Rectangle: Rounded Corners 164">
              <a:extLst>
                <a:ext uri="{FF2B5EF4-FFF2-40B4-BE49-F238E27FC236}">
                  <a16:creationId xmlns:a16="http://schemas.microsoft.com/office/drawing/2014/main" id="{A6F8FDF8-7A5E-4336-8537-849AE3C70760}"/>
                </a:ext>
              </a:extLst>
            </p:cNvPr>
            <p:cNvSpPr/>
            <p:nvPr/>
          </p:nvSpPr>
          <p:spPr>
            <a:xfrm>
              <a:off x="12335724" y="6498209"/>
              <a:ext cx="552066" cy="200769"/>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Pedal</a:t>
              </a:r>
              <a:endParaRPr lang="en-US" sz="500" dirty="0"/>
            </a:p>
          </p:txBody>
        </p:sp>
        <p:cxnSp>
          <p:nvCxnSpPr>
            <p:cNvPr id="167" name="Connector: Elbow 166">
              <a:extLst>
                <a:ext uri="{FF2B5EF4-FFF2-40B4-BE49-F238E27FC236}">
                  <a16:creationId xmlns:a16="http://schemas.microsoft.com/office/drawing/2014/main" id="{5A82935D-4894-4C1F-928D-E3091F880693}"/>
                </a:ext>
              </a:extLst>
            </p:cNvPr>
            <p:cNvCxnSpPr>
              <a:stCxn id="157" idx="0"/>
              <a:endCxn id="165" idx="1"/>
            </p:cNvCxnSpPr>
            <p:nvPr/>
          </p:nvCxnSpPr>
          <p:spPr>
            <a:xfrm rot="5400000" flipH="1" flipV="1">
              <a:off x="12009350" y="6519809"/>
              <a:ext cx="247588"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05E22017-13A1-4A94-A9D3-C607709308EB}"/>
                </a:ext>
              </a:extLst>
            </p:cNvPr>
            <p:cNvCxnSpPr>
              <a:stCxn id="157" idx="0"/>
              <a:endCxn id="164" idx="1"/>
            </p:cNvCxnSpPr>
            <p:nvPr/>
          </p:nvCxnSpPr>
          <p:spPr>
            <a:xfrm rot="5400000" flipH="1" flipV="1">
              <a:off x="11828205" y="6338663"/>
              <a:ext cx="609881"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FD80E230-9FEC-445B-8B5A-0FC6371E5777}"/>
                </a:ext>
              </a:extLst>
            </p:cNvPr>
            <p:cNvCxnSpPr>
              <a:stCxn id="157" idx="0"/>
              <a:endCxn id="163" idx="1"/>
            </p:cNvCxnSpPr>
            <p:nvPr/>
          </p:nvCxnSpPr>
          <p:spPr>
            <a:xfrm rot="5400000" flipH="1" flipV="1">
              <a:off x="11656824" y="6167282"/>
              <a:ext cx="952643"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F85D9AFC-7E58-4CA8-897E-445CC411E8FF}"/>
                </a:ext>
              </a:extLst>
            </p:cNvPr>
            <p:cNvCxnSpPr>
              <a:stCxn id="157" idx="0"/>
              <a:endCxn id="162" idx="1"/>
            </p:cNvCxnSpPr>
            <p:nvPr/>
          </p:nvCxnSpPr>
          <p:spPr>
            <a:xfrm rot="5400000" flipH="1" flipV="1">
              <a:off x="11475676" y="5986135"/>
              <a:ext cx="1314936"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0E279F1F-7A1A-4340-831B-FADF4BE29CCB}"/>
                </a:ext>
              </a:extLst>
            </p:cNvPr>
            <p:cNvCxnSpPr>
              <a:stCxn id="157" idx="2"/>
              <a:endCxn id="158" idx="1"/>
            </p:cNvCxnSpPr>
            <p:nvPr/>
          </p:nvCxnSpPr>
          <p:spPr>
            <a:xfrm rot="16200000" flipH="1">
              <a:off x="12002191" y="6975325"/>
              <a:ext cx="261909"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59F30CCB-9261-458A-884D-F7B846E9953E}"/>
                </a:ext>
              </a:extLst>
            </p:cNvPr>
            <p:cNvCxnSpPr>
              <a:stCxn id="157" idx="2"/>
              <a:endCxn id="159" idx="1"/>
            </p:cNvCxnSpPr>
            <p:nvPr/>
          </p:nvCxnSpPr>
          <p:spPr>
            <a:xfrm rot="16200000" flipH="1">
              <a:off x="11821043" y="7156472"/>
              <a:ext cx="624202"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F9FE9B58-13D2-4DD0-BC20-C28593B4433D}"/>
                </a:ext>
              </a:extLst>
            </p:cNvPr>
            <p:cNvCxnSpPr>
              <a:stCxn id="157" idx="2"/>
              <a:endCxn id="160" idx="1"/>
            </p:cNvCxnSpPr>
            <p:nvPr/>
          </p:nvCxnSpPr>
          <p:spPr>
            <a:xfrm rot="16200000" flipH="1">
              <a:off x="11649662" y="7327853"/>
              <a:ext cx="966964"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A859901D-96CC-4027-8D8C-017667643587}"/>
                </a:ext>
              </a:extLst>
            </p:cNvPr>
            <p:cNvCxnSpPr>
              <a:stCxn id="157" idx="2"/>
              <a:endCxn id="161" idx="1"/>
            </p:cNvCxnSpPr>
            <p:nvPr/>
          </p:nvCxnSpPr>
          <p:spPr>
            <a:xfrm rot="16200000" flipH="1">
              <a:off x="11468517" y="7508999"/>
              <a:ext cx="1329257" cy="40515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A026A4D7-FB9B-4530-B3EE-EC0C9965F7C2}"/>
                </a:ext>
              </a:extLst>
            </p:cNvPr>
            <p:cNvCxnSpPr>
              <a:cxnSpLocks/>
              <a:stCxn id="137" idx="3"/>
              <a:endCxn id="157" idx="1"/>
            </p:cNvCxnSpPr>
            <p:nvPr/>
          </p:nvCxnSpPr>
          <p:spPr>
            <a:xfrm flipV="1">
              <a:off x="11044150" y="6946567"/>
              <a:ext cx="610382"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6" name="Diamond 185">
              <a:extLst>
                <a:ext uri="{FF2B5EF4-FFF2-40B4-BE49-F238E27FC236}">
                  <a16:creationId xmlns:a16="http://schemas.microsoft.com/office/drawing/2014/main" id="{AC13D57D-486B-4A0A-8EF5-7F9B9DE96903}"/>
                </a:ext>
              </a:extLst>
            </p:cNvPr>
            <p:cNvSpPr/>
            <p:nvPr/>
          </p:nvSpPr>
          <p:spPr>
            <a:xfrm>
              <a:off x="13479678" y="6630187"/>
              <a:ext cx="624203" cy="624203"/>
            </a:xfrm>
            <a:prstGeom prst="diamond">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188" name="Connector: Elbow 187">
              <a:extLst>
                <a:ext uri="{FF2B5EF4-FFF2-40B4-BE49-F238E27FC236}">
                  <a16:creationId xmlns:a16="http://schemas.microsoft.com/office/drawing/2014/main" id="{27C39F7C-DD7D-41A9-A017-D576EBDD7D49}"/>
                </a:ext>
              </a:extLst>
            </p:cNvPr>
            <p:cNvCxnSpPr>
              <a:stCxn id="162" idx="3"/>
              <a:endCxn id="186" idx="1"/>
            </p:cNvCxnSpPr>
            <p:nvPr/>
          </p:nvCxnSpPr>
          <p:spPr>
            <a:xfrm>
              <a:off x="12887791" y="5531246"/>
              <a:ext cx="591887" cy="1411043"/>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32E58389-0F15-49E1-BBDF-C56DC26BACB2}"/>
                </a:ext>
              </a:extLst>
            </p:cNvPr>
            <p:cNvCxnSpPr>
              <a:stCxn id="163" idx="3"/>
              <a:endCxn id="186" idx="1"/>
            </p:cNvCxnSpPr>
            <p:nvPr/>
          </p:nvCxnSpPr>
          <p:spPr>
            <a:xfrm>
              <a:off x="12887791" y="5893538"/>
              <a:ext cx="591887" cy="104875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932F0DA4-B304-49FF-AB78-69172E2FE6C2}"/>
                </a:ext>
              </a:extLst>
            </p:cNvPr>
            <p:cNvCxnSpPr>
              <a:stCxn id="164" idx="3"/>
              <a:endCxn id="186" idx="1"/>
            </p:cNvCxnSpPr>
            <p:nvPr/>
          </p:nvCxnSpPr>
          <p:spPr>
            <a:xfrm>
              <a:off x="12887791" y="6236300"/>
              <a:ext cx="591887" cy="70598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137A7CD4-C195-4B87-B6B6-0FEF742A4F44}"/>
                </a:ext>
              </a:extLst>
            </p:cNvPr>
            <p:cNvCxnSpPr>
              <a:stCxn id="165" idx="3"/>
              <a:endCxn id="186" idx="1"/>
            </p:cNvCxnSpPr>
            <p:nvPr/>
          </p:nvCxnSpPr>
          <p:spPr>
            <a:xfrm>
              <a:off x="12887791" y="6598594"/>
              <a:ext cx="591887" cy="34369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9853FE1F-5836-4FDA-8DFA-DD11C8144812}"/>
                </a:ext>
              </a:extLst>
            </p:cNvPr>
            <p:cNvCxnSpPr>
              <a:stCxn id="158" idx="3"/>
              <a:endCxn id="186" idx="1"/>
            </p:cNvCxnSpPr>
            <p:nvPr/>
          </p:nvCxnSpPr>
          <p:spPr>
            <a:xfrm flipV="1">
              <a:off x="12887791" y="6942289"/>
              <a:ext cx="591887" cy="36657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D3BC41CE-CAA1-4DE4-BBAD-05301D09B7BF}"/>
                </a:ext>
              </a:extLst>
            </p:cNvPr>
            <p:cNvCxnSpPr>
              <a:stCxn id="159" idx="3"/>
              <a:endCxn id="186" idx="1"/>
            </p:cNvCxnSpPr>
            <p:nvPr/>
          </p:nvCxnSpPr>
          <p:spPr>
            <a:xfrm flipV="1">
              <a:off x="12887791" y="6942288"/>
              <a:ext cx="591887" cy="72886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73A7DBDF-B77B-4366-BE21-BBB3FB8A7695}"/>
                </a:ext>
              </a:extLst>
            </p:cNvPr>
            <p:cNvCxnSpPr>
              <a:stCxn id="160" idx="3"/>
              <a:endCxn id="186" idx="1"/>
            </p:cNvCxnSpPr>
            <p:nvPr/>
          </p:nvCxnSpPr>
          <p:spPr>
            <a:xfrm flipV="1">
              <a:off x="12887791" y="6942288"/>
              <a:ext cx="591887" cy="107162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DF5ED9D2-4AB0-4285-8121-7817DCACFB62}"/>
                </a:ext>
              </a:extLst>
            </p:cNvPr>
            <p:cNvCxnSpPr>
              <a:stCxn id="161" idx="3"/>
              <a:endCxn id="186" idx="1"/>
            </p:cNvCxnSpPr>
            <p:nvPr/>
          </p:nvCxnSpPr>
          <p:spPr>
            <a:xfrm flipV="1">
              <a:off x="12887791" y="6942289"/>
              <a:ext cx="591887" cy="143391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D27C35C4-44E4-45EB-85D3-300CB5537574}"/>
                </a:ext>
              </a:extLst>
            </p:cNvPr>
            <p:cNvSpPr txBox="1"/>
            <p:nvPr/>
          </p:nvSpPr>
          <p:spPr>
            <a:xfrm>
              <a:off x="13576971" y="6829959"/>
              <a:ext cx="626259" cy="208472"/>
            </a:xfrm>
            <a:prstGeom prst="rect">
              <a:avLst/>
            </a:prstGeom>
            <a:noFill/>
          </p:spPr>
          <p:txBody>
            <a:bodyPr wrap="square" rtlCol="0">
              <a:spAutoFit/>
            </a:bodyPr>
            <a:lstStyle/>
            <a:p>
              <a:r>
                <a:rPr lang="pt-BR" sz="700" b="1" dirty="0">
                  <a:solidFill>
                    <a:schemeClr val="bg1"/>
                  </a:solidFill>
                  <a:highlight>
                    <a:srgbClr val="000000"/>
                  </a:highlight>
                </a:rPr>
                <a:t>É válido com relação a NF</a:t>
              </a:r>
              <a:endParaRPr lang="en-US" sz="700" b="1" dirty="0">
                <a:solidFill>
                  <a:schemeClr val="bg1"/>
                </a:solidFill>
                <a:highlight>
                  <a:srgbClr val="000000"/>
                </a:highlight>
              </a:endParaRPr>
            </a:p>
          </p:txBody>
        </p:sp>
        <p:sp>
          <p:nvSpPr>
            <p:cNvPr id="212" name="Oval 211">
              <a:extLst>
                <a:ext uri="{FF2B5EF4-FFF2-40B4-BE49-F238E27FC236}">
                  <a16:creationId xmlns:a16="http://schemas.microsoft.com/office/drawing/2014/main" id="{6AAA49CD-5945-4558-A60B-66511F22A655}"/>
                </a:ext>
              </a:extLst>
            </p:cNvPr>
            <p:cNvSpPr/>
            <p:nvPr/>
          </p:nvSpPr>
          <p:spPr>
            <a:xfrm>
              <a:off x="13930222" y="8013913"/>
              <a:ext cx="1075650" cy="389864"/>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t>API de retorno</a:t>
              </a:r>
              <a:endParaRPr lang="en-US" sz="900" b="1" dirty="0"/>
            </a:p>
          </p:txBody>
        </p:sp>
        <p:sp>
          <p:nvSpPr>
            <p:cNvPr id="213" name="Oval 212">
              <a:extLst>
                <a:ext uri="{FF2B5EF4-FFF2-40B4-BE49-F238E27FC236}">
                  <a16:creationId xmlns:a16="http://schemas.microsoft.com/office/drawing/2014/main" id="{A3CAF5BE-4CA9-4449-8A19-3EA4AACD8FF1}"/>
                </a:ext>
              </a:extLst>
            </p:cNvPr>
            <p:cNvSpPr/>
            <p:nvPr/>
          </p:nvSpPr>
          <p:spPr>
            <a:xfrm>
              <a:off x="13254084" y="4302996"/>
              <a:ext cx="1075650" cy="389864"/>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t>Inspetor</a:t>
              </a:r>
              <a:endParaRPr lang="en-US" sz="900" b="1" dirty="0"/>
            </a:p>
          </p:txBody>
        </p:sp>
        <p:sp>
          <p:nvSpPr>
            <p:cNvPr id="214" name="Oval 213">
              <a:extLst>
                <a:ext uri="{FF2B5EF4-FFF2-40B4-BE49-F238E27FC236}">
                  <a16:creationId xmlns:a16="http://schemas.microsoft.com/office/drawing/2014/main" id="{B0B417C5-8CBA-4747-BB1D-48A9581AD4DB}"/>
                </a:ext>
              </a:extLst>
            </p:cNvPr>
            <p:cNvSpPr/>
            <p:nvPr/>
          </p:nvSpPr>
          <p:spPr>
            <a:xfrm>
              <a:off x="14017372" y="2646959"/>
              <a:ext cx="1075650" cy="389864"/>
            </a:xfrm>
            <a:prstGeom prst="ellips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t>SAC Porto</a:t>
              </a:r>
              <a:endParaRPr lang="en-US" sz="900" b="1" dirty="0"/>
            </a:p>
          </p:txBody>
        </p:sp>
        <p:cxnSp>
          <p:nvCxnSpPr>
            <p:cNvPr id="216" name="Connector: Elbow 215">
              <a:extLst>
                <a:ext uri="{FF2B5EF4-FFF2-40B4-BE49-F238E27FC236}">
                  <a16:creationId xmlns:a16="http://schemas.microsoft.com/office/drawing/2014/main" id="{F9C14296-08EF-4D49-9B75-0BDAC824E473}"/>
                </a:ext>
              </a:extLst>
            </p:cNvPr>
            <p:cNvCxnSpPr>
              <a:stCxn id="186" idx="2"/>
              <a:endCxn id="212" idx="0"/>
            </p:cNvCxnSpPr>
            <p:nvPr/>
          </p:nvCxnSpPr>
          <p:spPr>
            <a:xfrm rot="16200000" flipH="1">
              <a:off x="13750151" y="7296017"/>
              <a:ext cx="759524" cy="676268"/>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4DC97635-B224-4B45-A736-FFE81A864115}"/>
                </a:ext>
              </a:extLst>
            </p:cNvPr>
            <p:cNvCxnSpPr>
              <a:stCxn id="186" idx="0"/>
              <a:endCxn id="213" idx="4"/>
            </p:cNvCxnSpPr>
            <p:nvPr/>
          </p:nvCxnSpPr>
          <p:spPr>
            <a:xfrm rot="5400000" flipH="1" flipV="1">
              <a:off x="12823181" y="5661458"/>
              <a:ext cx="1937326" cy="13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nector: Elbow 222">
              <a:extLst>
                <a:ext uri="{FF2B5EF4-FFF2-40B4-BE49-F238E27FC236}">
                  <a16:creationId xmlns:a16="http://schemas.microsoft.com/office/drawing/2014/main" id="{F29F2A84-CD06-436F-B0D5-EEAEC2BF3011}"/>
                </a:ext>
              </a:extLst>
            </p:cNvPr>
            <p:cNvCxnSpPr>
              <a:stCxn id="28" idx="3"/>
              <a:endCxn id="213" idx="0"/>
            </p:cNvCxnSpPr>
            <p:nvPr/>
          </p:nvCxnSpPr>
          <p:spPr>
            <a:xfrm>
              <a:off x="10964457" y="3791034"/>
              <a:ext cx="2827452" cy="51196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AACA7B91-7EFE-4367-8AB5-72AB55C8BC5A}"/>
                </a:ext>
              </a:extLst>
            </p:cNvPr>
            <p:cNvSpPr txBox="1"/>
            <p:nvPr/>
          </p:nvSpPr>
          <p:spPr>
            <a:xfrm>
              <a:off x="13716950" y="6498772"/>
              <a:ext cx="198917" cy="114659"/>
            </a:xfrm>
            <a:prstGeom prst="rect">
              <a:avLst/>
            </a:prstGeom>
            <a:noFill/>
          </p:spPr>
          <p:txBody>
            <a:bodyPr wrap="none" rtlCol="0">
              <a:spAutoFit/>
            </a:bodyPr>
            <a:lstStyle/>
            <a:p>
              <a:r>
                <a:rPr lang="pt-BR" sz="500" b="1" dirty="0">
                  <a:solidFill>
                    <a:schemeClr val="bg1"/>
                  </a:solidFill>
                  <a:highlight>
                    <a:srgbClr val="FF0000"/>
                  </a:highlight>
                </a:rPr>
                <a:t>Não</a:t>
              </a:r>
              <a:endParaRPr lang="en-US" sz="500" b="1" dirty="0">
                <a:solidFill>
                  <a:schemeClr val="bg1"/>
                </a:solidFill>
                <a:highlight>
                  <a:srgbClr val="FF0000"/>
                </a:highlight>
              </a:endParaRPr>
            </a:p>
          </p:txBody>
        </p:sp>
        <p:sp>
          <p:nvSpPr>
            <p:cNvPr id="225" name="TextBox 224">
              <a:extLst>
                <a:ext uri="{FF2B5EF4-FFF2-40B4-BE49-F238E27FC236}">
                  <a16:creationId xmlns:a16="http://schemas.microsoft.com/office/drawing/2014/main" id="{DF7E9B71-A52B-4187-95D9-49B8915DC962}"/>
                </a:ext>
              </a:extLst>
            </p:cNvPr>
            <p:cNvSpPr txBox="1"/>
            <p:nvPr/>
          </p:nvSpPr>
          <p:spPr>
            <a:xfrm>
              <a:off x="13716950" y="7517263"/>
              <a:ext cx="192402" cy="114659"/>
            </a:xfrm>
            <a:prstGeom prst="rect">
              <a:avLst/>
            </a:prstGeom>
            <a:noFill/>
          </p:spPr>
          <p:txBody>
            <a:bodyPr wrap="none" rtlCol="0">
              <a:spAutoFit/>
            </a:bodyPr>
            <a:lstStyle/>
            <a:p>
              <a:r>
                <a:rPr lang="pt-BR" sz="500" b="1" dirty="0">
                  <a:highlight>
                    <a:srgbClr val="00FF00"/>
                  </a:highlight>
                </a:rPr>
                <a:t>Sim</a:t>
              </a:r>
              <a:endParaRPr lang="en-US" sz="500" b="1" dirty="0">
                <a:highlight>
                  <a:srgbClr val="00FF00"/>
                </a:highlight>
              </a:endParaRPr>
            </a:p>
          </p:txBody>
        </p:sp>
        <p:sp>
          <p:nvSpPr>
            <p:cNvPr id="231" name="Diamond 230">
              <a:extLst>
                <a:ext uri="{FF2B5EF4-FFF2-40B4-BE49-F238E27FC236}">
                  <a16:creationId xmlns:a16="http://schemas.microsoft.com/office/drawing/2014/main" id="{FF6F6BC7-1FB0-4C82-B239-EDF02E893DBC}"/>
                </a:ext>
              </a:extLst>
            </p:cNvPr>
            <p:cNvSpPr/>
            <p:nvPr/>
          </p:nvSpPr>
          <p:spPr>
            <a:xfrm>
              <a:off x="14343893" y="5711270"/>
              <a:ext cx="247650" cy="247650"/>
            </a:xfrm>
            <a:prstGeom prst="diamond">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33" name="TextBox 232">
              <a:extLst>
                <a:ext uri="{FF2B5EF4-FFF2-40B4-BE49-F238E27FC236}">
                  <a16:creationId xmlns:a16="http://schemas.microsoft.com/office/drawing/2014/main" id="{5F14A274-7D36-4E9D-83F7-96456124EC5A}"/>
                </a:ext>
              </a:extLst>
            </p:cNvPr>
            <p:cNvSpPr txBox="1"/>
            <p:nvPr/>
          </p:nvSpPr>
          <p:spPr>
            <a:xfrm>
              <a:off x="14306374" y="5753672"/>
              <a:ext cx="322696" cy="114659"/>
            </a:xfrm>
            <a:prstGeom prst="rect">
              <a:avLst/>
            </a:prstGeom>
            <a:noFill/>
          </p:spPr>
          <p:txBody>
            <a:bodyPr wrap="none" rtlCol="0">
              <a:spAutoFit/>
            </a:bodyPr>
            <a:lstStyle/>
            <a:p>
              <a:pPr algn="ctr"/>
              <a:r>
                <a:rPr lang="pt-BR" sz="500" b="1" dirty="0">
                  <a:solidFill>
                    <a:schemeClr val="bg1"/>
                  </a:solidFill>
                  <a:highlight>
                    <a:srgbClr val="000000"/>
                  </a:highlight>
                </a:rPr>
                <a:t>Resolvido?</a:t>
              </a:r>
              <a:endParaRPr lang="en-US" sz="500" b="1" dirty="0">
                <a:solidFill>
                  <a:schemeClr val="bg1"/>
                </a:solidFill>
                <a:highlight>
                  <a:srgbClr val="000000"/>
                </a:highlight>
              </a:endParaRPr>
            </a:p>
          </p:txBody>
        </p:sp>
        <p:cxnSp>
          <p:nvCxnSpPr>
            <p:cNvPr id="235" name="Connector: Elbow 234">
              <a:extLst>
                <a:ext uri="{FF2B5EF4-FFF2-40B4-BE49-F238E27FC236}">
                  <a16:creationId xmlns:a16="http://schemas.microsoft.com/office/drawing/2014/main" id="{9E4302D1-2FBA-48FE-A360-C170BA184A0B}"/>
                </a:ext>
              </a:extLst>
            </p:cNvPr>
            <p:cNvCxnSpPr>
              <a:cxnSpLocks/>
              <a:stCxn id="213" idx="6"/>
              <a:endCxn id="231" idx="0"/>
            </p:cNvCxnSpPr>
            <p:nvPr/>
          </p:nvCxnSpPr>
          <p:spPr>
            <a:xfrm>
              <a:off x="14329734" y="4497928"/>
              <a:ext cx="137984" cy="1213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Connector: Elbow 238">
              <a:extLst>
                <a:ext uri="{FF2B5EF4-FFF2-40B4-BE49-F238E27FC236}">
                  <a16:creationId xmlns:a16="http://schemas.microsoft.com/office/drawing/2014/main" id="{8BFCEE51-F9BD-4EAD-8575-E9113EB711EB}"/>
                </a:ext>
              </a:extLst>
            </p:cNvPr>
            <p:cNvCxnSpPr>
              <a:cxnSpLocks/>
              <a:endCxn id="214" idx="4"/>
            </p:cNvCxnSpPr>
            <p:nvPr/>
          </p:nvCxnSpPr>
          <p:spPr>
            <a:xfrm flipH="1" flipV="1">
              <a:off x="14555197" y="3036823"/>
              <a:ext cx="75158" cy="2798272"/>
            </a:xfrm>
            <a:prstGeom prst="bentConnector4">
              <a:avLst>
                <a:gd name="adj1" fmla="val -304159"/>
                <a:gd name="adj2" fmla="val 735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id="{BB79A0FA-DC61-4E17-80C2-6A097966A4AE}"/>
                </a:ext>
              </a:extLst>
            </p:cNvPr>
            <p:cNvCxnSpPr>
              <a:stCxn id="231" idx="2"/>
              <a:endCxn id="212" idx="0"/>
            </p:cNvCxnSpPr>
            <p:nvPr/>
          </p:nvCxnSpPr>
          <p:spPr>
            <a:xfrm rot="16200000" flipH="1">
              <a:off x="13440387" y="6986252"/>
              <a:ext cx="2054993" cy="3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1AB0A6F8-880A-4834-953C-487FC1C2A00C}"/>
                </a:ext>
              </a:extLst>
            </p:cNvPr>
            <p:cNvSpPr txBox="1"/>
            <p:nvPr/>
          </p:nvSpPr>
          <p:spPr>
            <a:xfrm>
              <a:off x="14629222" y="5705973"/>
              <a:ext cx="198917" cy="114659"/>
            </a:xfrm>
            <a:prstGeom prst="rect">
              <a:avLst/>
            </a:prstGeom>
            <a:noFill/>
          </p:spPr>
          <p:txBody>
            <a:bodyPr wrap="none" rtlCol="0">
              <a:spAutoFit/>
            </a:bodyPr>
            <a:lstStyle/>
            <a:p>
              <a:r>
                <a:rPr lang="pt-BR" sz="500" b="1" dirty="0">
                  <a:solidFill>
                    <a:schemeClr val="bg1"/>
                  </a:solidFill>
                  <a:highlight>
                    <a:srgbClr val="FF0000"/>
                  </a:highlight>
                </a:rPr>
                <a:t>Não</a:t>
              </a:r>
              <a:endParaRPr lang="en-US" sz="500" b="1" dirty="0">
                <a:solidFill>
                  <a:schemeClr val="bg1"/>
                </a:solidFill>
                <a:highlight>
                  <a:srgbClr val="FF0000"/>
                </a:highlight>
              </a:endParaRPr>
            </a:p>
          </p:txBody>
        </p:sp>
        <p:sp>
          <p:nvSpPr>
            <p:cNvPr id="246" name="TextBox 245">
              <a:extLst>
                <a:ext uri="{FF2B5EF4-FFF2-40B4-BE49-F238E27FC236}">
                  <a16:creationId xmlns:a16="http://schemas.microsoft.com/office/drawing/2014/main" id="{3AF62678-E6E1-4E5A-87DB-1156F26F2D14}"/>
                </a:ext>
              </a:extLst>
            </p:cNvPr>
            <p:cNvSpPr txBox="1"/>
            <p:nvPr/>
          </p:nvSpPr>
          <p:spPr>
            <a:xfrm>
              <a:off x="14398727" y="5928857"/>
              <a:ext cx="192402" cy="114659"/>
            </a:xfrm>
            <a:prstGeom prst="rect">
              <a:avLst/>
            </a:prstGeom>
            <a:noFill/>
          </p:spPr>
          <p:txBody>
            <a:bodyPr wrap="none" rtlCol="0">
              <a:spAutoFit/>
            </a:bodyPr>
            <a:lstStyle/>
            <a:p>
              <a:r>
                <a:rPr lang="pt-BR" sz="500" b="1" dirty="0">
                  <a:highlight>
                    <a:srgbClr val="00FF00"/>
                  </a:highlight>
                </a:rPr>
                <a:t>Sim</a:t>
              </a:r>
              <a:endParaRPr lang="en-US" sz="500" b="1" dirty="0">
                <a:highlight>
                  <a:srgbClr val="00FF00"/>
                </a:highlight>
              </a:endParaRPr>
            </a:p>
          </p:txBody>
        </p:sp>
        <p:sp>
          <p:nvSpPr>
            <p:cNvPr id="250" name="TextBox 249">
              <a:extLst>
                <a:ext uri="{FF2B5EF4-FFF2-40B4-BE49-F238E27FC236}">
                  <a16:creationId xmlns:a16="http://schemas.microsoft.com/office/drawing/2014/main" id="{6052ED4A-319F-44A7-82E9-DEAA77629F9F}"/>
                </a:ext>
              </a:extLst>
            </p:cNvPr>
            <p:cNvSpPr txBox="1"/>
            <p:nvPr/>
          </p:nvSpPr>
          <p:spPr>
            <a:xfrm>
              <a:off x="6592446" y="5878906"/>
              <a:ext cx="1276247" cy="166777"/>
            </a:xfrm>
            <a:prstGeom prst="rect">
              <a:avLst/>
            </a:prstGeom>
            <a:noFill/>
          </p:spPr>
          <p:txBody>
            <a:bodyPr wrap="square" rtlCol="0">
              <a:spAutoFit/>
            </a:bodyPr>
            <a:lstStyle/>
            <a:p>
              <a:r>
                <a:rPr lang="pt-BR" sz="500" dirty="0"/>
                <a:t>Identificar quais são as modificações e quais modificações possuem cobertura do Seguro Bike.</a:t>
              </a:r>
              <a:endParaRPr lang="en-US" sz="500" dirty="0"/>
            </a:p>
          </p:txBody>
        </p:sp>
        <p:cxnSp>
          <p:nvCxnSpPr>
            <p:cNvPr id="253" name="Connector: Elbow 252">
              <a:extLst>
                <a:ext uri="{FF2B5EF4-FFF2-40B4-BE49-F238E27FC236}">
                  <a16:creationId xmlns:a16="http://schemas.microsoft.com/office/drawing/2014/main" id="{619B5C95-FB61-4BA4-A255-67272F134FF3}"/>
                </a:ext>
              </a:extLst>
            </p:cNvPr>
            <p:cNvCxnSpPr>
              <a:cxnSpLocks/>
              <a:stCxn id="103" idx="0"/>
              <a:endCxn id="250" idx="1"/>
            </p:cNvCxnSpPr>
            <p:nvPr/>
          </p:nvCxnSpPr>
          <p:spPr>
            <a:xfrm rot="5400000" flipH="1" flipV="1">
              <a:off x="6368863" y="5962426"/>
              <a:ext cx="223714" cy="223452"/>
            </a:xfrm>
            <a:prstGeom prst="bentConnector2">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BD25213A-17B0-4831-B0CA-B275A9F1A93D}"/>
                </a:ext>
              </a:extLst>
            </p:cNvPr>
            <p:cNvSpPr/>
            <p:nvPr/>
          </p:nvSpPr>
          <p:spPr>
            <a:xfrm>
              <a:off x="9840377" y="6049784"/>
              <a:ext cx="1140939" cy="279184"/>
            </a:xfrm>
            <a:prstGeom prst="rect">
              <a:avLst/>
            </a:prstGeom>
            <a:noFill/>
            <a:ln>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9" name="TextBox 258">
              <a:extLst>
                <a:ext uri="{FF2B5EF4-FFF2-40B4-BE49-F238E27FC236}">
                  <a16:creationId xmlns:a16="http://schemas.microsoft.com/office/drawing/2014/main" id="{FF4E8485-5A51-409C-B63A-E3175D38F5CD}"/>
                </a:ext>
              </a:extLst>
            </p:cNvPr>
            <p:cNvSpPr txBox="1"/>
            <p:nvPr/>
          </p:nvSpPr>
          <p:spPr>
            <a:xfrm>
              <a:off x="9778806" y="6033668"/>
              <a:ext cx="1276247" cy="218895"/>
            </a:xfrm>
            <a:prstGeom prst="rect">
              <a:avLst/>
            </a:prstGeom>
            <a:noFill/>
          </p:spPr>
          <p:txBody>
            <a:bodyPr wrap="square" rtlCol="0">
              <a:spAutoFit/>
            </a:bodyPr>
            <a:lstStyle/>
            <a:p>
              <a:r>
                <a:rPr lang="pt-BR" sz="500" dirty="0"/>
                <a:t>O sistema vai cruzar através de validação de imagens em um banco de dados de inteligência artificial, se as partes da imagem estão relacionadas ao produto discriminado na nota fiscal.</a:t>
              </a:r>
              <a:endParaRPr lang="en-US" sz="500" dirty="0"/>
            </a:p>
          </p:txBody>
        </p:sp>
        <p:cxnSp>
          <p:nvCxnSpPr>
            <p:cNvPr id="260" name="Connector: Elbow 259">
              <a:extLst>
                <a:ext uri="{FF2B5EF4-FFF2-40B4-BE49-F238E27FC236}">
                  <a16:creationId xmlns:a16="http://schemas.microsoft.com/office/drawing/2014/main" id="{29AD047F-C283-4930-9866-08517253BD73}"/>
                </a:ext>
              </a:extLst>
            </p:cNvPr>
            <p:cNvCxnSpPr>
              <a:cxnSpLocks/>
              <a:stCxn id="137" idx="0"/>
              <a:endCxn id="259" idx="2"/>
            </p:cNvCxnSpPr>
            <p:nvPr/>
          </p:nvCxnSpPr>
          <p:spPr>
            <a:xfrm rot="16200000" flipV="1">
              <a:off x="10187099" y="6482394"/>
              <a:ext cx="462043" cy="2381"/>
            </a:xfrm>
            <a:prstGeom prst="bentConnector3">
              <a:avLst>
                <a:gd name="adj1" fmla="val 50000"/>
              </a:avLst>
            </a:prstGeom>
            <a:ln>
              <a:solidFill>
                <a:schemeClr val="accent4">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930AA978-814A-4ACB-BD82-B1E249F8E16E}"/>
                </a:ext>
              </a:extLst>
            </p:cNvPr>
            <p:cNvSpPr/>
            <p:nvPr/>
          </p:nvSpPr>
          <p:spPr>
            <a:xfrm>
              <a:off x="10253215" y="2084452"/>
              <a:ext cx="914400" cy="1263057"/>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700" b="1" dirty="0">
                  <a:solidFill>
                    <a:schemeClr val="tx1"/>
                  </a:solidFill>
                </a:rPr>
                <a:t>Todo processo ocorre com o reconhecimento dos campos através da câmera em tempo real, não sendo possível realizar nenhum tipo de upload.</a:t>
              </a:r>
              <a:endParaRPr lang="en-US" sz="700" b="1" dirty="0">
                <a:solidFill>
                  <a:schemeClr val="tx1"/>
                </a:solidFill>
              </a:endParaRPr>
            </a:p>
          </p:txBody>
        </p:sp>
        <p:sp>
          <p:nvSpPr>
            <p:cNvPr id="271" name="Rectangle 270">
              <a:extLst>
                <a:ext uri="{FF2B5EF4-FFF2-40B4-BE49-F238E27FC236}">
                  <a16:creationId xmlns:a16="http://schemas.microsoft.com/office/drawing/2014/main" id="{FC25C6E5-67A3-491E-81B9-66B204820D86}"/>
                </a:ext>
              </a:extLst>
            </p:cNvPr>
            <p:cNvSpPr/>
            <p:nvPr/>
          </p:nvSpPr>
          <p:spPr>
            <a:xfrm>
              <a:off x="11337887" y="2078964"/>
              <a:ext cx="914400" cy="1263057"/>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700" b="1" dirty="0">
                  <a:solidFill>
                    <a:schemeClr val="tx1"/>
                  </a:solidFill>
                </a:rPr>
                <a:t>As etapas são salvas em cachê, para que o usuário possa iniciar a jornada e continuar de onde parou, sem precisar refazer todo o processo caso surja algum imprevisto.</a:t>
              </a:r>
              <a:endParaRPr lang="en-US" sz="700" b="1" dirty="0">
                <a:solidFill>
                  <a:schemeClr val="tx1"/>
                </a:solidFill>
              </a:endParaRPr>
            </a:p>
          </p:txBody>
        </p:sp>
        <p:sp>
          <p:nvSpPr>
            <p:cNvPr id="272" name="Rectangle 271">
              <a:extLst>
                <a:ext uri="{FF2B5EF4-FFF2-40B4-BE49-F238E27FC236}">
                  <a16:creationId xmlns:a16="http://schemas.microsoft.com/office/drawing/2014/main" id="{680CD8CC-C714-4F07-A48E-9DE7F9927E9D}"/>
                </a:ext>
              </a:extLst>
            </p:cNvPr>
            <p:cNvSpPr/>
            <p:nvPr/>
          </p:nvSpPr>
          <p:spPr>
            <a:xfrm>
              <a:off x="12422559" y="2078964"/>
              <a:ext cx="914400" cy="1263057"/>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700" b="1" dirty="0">
                  <a:solidFill>
                    <a:schemeClr val="tx1"/>
                  </a:solidFill>
                </a:rPr>
                <a:t>Todas as etapas serão registradas em um banco de dados, considerando a geolocalização da conclusão da etapa e data/hora.</a:t>
              </a:r>
              <a:endParaRPr lang="en-US" sz="700" b="1" dirty="0">
                <a:solidFill>
                  <a:schemeClr val="tx1"/>
                </a:solidFill>
              </a:endParaRPr>
            </a:p>
          </p:txBody>
        </p:sp>
        <p:sp>
          <p:nvSpPr>
            <p:cNvPr id="273" name="Rectangle 272">
              <a:extLst>
                <a:ext uri="{FF2B5EF4-FFF2-40B4-BE49-F238E27FC236}">
                  <a16:creationId xmlns:a16="http://schemas.microsoft.com/office/drawing/2014/main" id="{721C13D2-97B5-4B73-8188-27178BFD584F}"/>
                </a:ext>
              </a:extLst>
            </p:cNvPr>
            <p:cNvSpPr/>
            <p:nvPr/>
          </p:nvSpPr>
          <p:spPr>
            <a:xfrm>
              <a:off x="9168543" y="2089743"/>
              <a:ext cx="914400" cy="1263057"/>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700" b="1" dirty="0">
                  <a:solidFill>
                    <a:schemeClr val="tx1"/>
                  </a:solidFill>
                </a:rPr>
                <a:t>As etapas de reconhecimento de imagem contarão com uma máscara de encaixe do take da câmera, fazendo com que documento, pessoa e bicicletas sejam tiradas seguindo um padrão previamente alinhado com a porto</a:t>
              </a:r>
              <a:endParaRPr lang="en-US" sz="700" b="1" dirty="0">
                <a:solidFill>
                  <a:schemeClr val="tx1"/>
                </a:solidFill>
              </a:endParaRPr>
            </a:p>
          </p:txBody>
        </p:sp>
        <p:sp>
          <p:nvSpPr>
            <p:cNvPr id="274" name="TextBox 273">
              <a:extLst>
                <a:ext uri="{FF2B5EF4-FFF2-40B4-BE49-F238E27FC236}">
                  <a16:creationId xmlns:a16="http://schemas.microsoft.com/office/drawing/2014/main" id="{E953C78B-747D-4424-99C1-776F6D559FDE}"/>
                </a:ext>
              </a:extLst>
            </p:cNvPr>
            <p:cNvSpPr txBox="1"/>
            <p:nvPr/>
          </p:nvSpPr>
          <p:spPr>
            <a:xfrm>
              <a:off x="9088291" y="1898483"/>
              <a:ext cx="737468" cy="156353"/>
            </a:xfrm>
            <a:prstGeom prst="rect">
              <a:avLst/>
            </a:prstGeom>
            <a:noFill/>
          </p:spPr>
          <p:txBody>
            <a:bodyPr wrap="none" rtlCol="0">
              <a:spAutoFit/>
            </a:bodyPr>
            <a:lstStyle/>
            <a:p>
              <a:r>
                <a:rPr lang="pt-BR" sz="900" dirty="0"/>
                <a:t>Comentários gerais</a:t>
              </a:r>
              <a:endParaRPr lang="en-US" sz="900" dirty="0"/>
            </a:p>
          </p:txBody>
        </p:sp>
      </p:grpSp>
      <p:pic>
        <p:nvPicPr>
          <p:cNvPr id="3" name="Picture 2" descr="Premium Vector | Approved icon with thumb up approved label for quality  control">
            <a:extLst>
              <a:ext uri="{FF2B5EF4-FFF2-40B4-BE49-F238E27FC236}">
                <a16:creationId xmlns:a16="http://schemas.microsoft.com/office/drawing/2014/main" id="{643500F4-5AF9-C3C6-4C7C-12A3018E3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700" y="3644721"/>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05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Agrupar 92">
            <a:extLst>
              <a:ext uri="{FF2B5EF4-FFF2-40B4-BE49-F238E27FC236}">
                <a16:creationId xmlns:a16="http://schemas.microsoft.com/office/drawing/2014/main" id="{86E0DB7A-2705-DD31-D514-2FDB3E8E733A}"/>
              </a:ext>
            </a:extLst>
          </p:cNvPr>
          <p:cNvGrpSpPr/>
          <p:nvPr/>
        </p:nvGrpSpPr>
        <p:grpSpPr>
          <a:xfrm>
            <a:off x="618185" y="313916"/>
            <a:ext cx="16965772" cy="9744484"/>
            <a:chOff x="618185" y="313916"/>
            <a:chExt cx="16965772" cy="9744484"/>
          </a:xfrm>
        </p:grpSpPr>
        <p:sp>
          <p:nvSpPr>
            <p:cNvPr id="4" name="Retângulo: Cantos Arredondados 3">
              <a:extLst>
                <a:ext uri="{FF2B5EF4-FFF2-40B4-BE49-F238E27FC236}">
                  <a16:creationId xmlns:a16="http://schemas.microsoft.com/office/drawing/2014/main" id="{A91A2E3F-459F-F9AF-79F2-BD207052EDF0}"/>
                </a:ext>
              </a:extLst>
            </p:cNvPr>
            <p:cNvSpPr/>
            <p:nvPr/>
          </p:nvSpPr>
          <p:spPr>
            <a:xfrm>
              <a:off x="746975" y="515155"/>
              <a:ext cx="2395470" cy="965915"/>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Index.html</a:t>
              </a:r>
            </a:p>
          </p:txBody>
        </p:sp>
        <p:sp>
          <p:nvSpPr>
            <p:cNvPr id="5" name="Retângulo: Cantos Arredondados 4">
              <a:extLst>
                <a:ext uri="{FF2B5EF4-FFF2-40B4-BE49-F238E27FC236}">
                  <a16:creationId xmlns:a16="http://schemas.microsoft.com/office/drawing/2014/main" id="{45848530-EFBA-D7BF-92C1-A6F46BC84801}"/>
                </a:ext>
              </a:extLst>
            </p:cNvPr>
            <p:cNvSpPr/>
            <p:nvPr/>
          </p:nvSpPr>
          <p:spPr>
            <a:xfrm>
              <a:off x="4054698" y="513009"/>
              <a:ext cx="2395470" cy="965915"/>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home.html</a:t>
              </a:r>
            </a:p>
          </p:txBody>
        </p:sp>
        <p:sp>
          <p:nvSpPr>
            <p:cNvPr id="6" name="Retângulo: Cantos Arredondados 5">
              <a:extLst>
                <a:ext uri="{FF2B5EF4-FFF2-40B4-BE49-F238E27FC236}">
                  <a16:creationId xmlns:a16="http://schemas.microsoft.com/office/drawing/2014/main" id="{2FB6F028-D087-8C7F-9B2A-BC8D01601E04}"/>
                </a:ext>
              </a:extLst>
            </p:cNvPr>
            <p:cNvSpPr/>
            <p:nvPr/>
          </p:nvSpPr>
          <p:spPr>
            <a:xfrm>
              <a:off x="6450168" y="1931832"/>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equipe.html</a:t>
              </a:r>
            </a:p>
          </p:txBody>
        </p:sp>
        <p:sp>
          <p:nvSpPr>
            <p:cNvPr id="7" name="Retângulo: Cantos Arredondados 6">
              <a:extLst>
                <a:ext uri="{FF2B5EF4-FFF2-40B4-BE49-F238E27FC236}">
                  <a16:creationId xmlns:a16="http://schemas.microsoft.com/office/drawing/2014/main" id="{A19D1BFF-8A3A-17C2-A3CB-4DE065B9EBA3}"/>
                </a:ext>
              </a:extLst>
            </p:cNvPr>
            <p:cNvSpPr/>
            <p:nvPr/>
          </p:nvSpPr>
          <p:spPr>
            <a:xfrm>
              <a:off x="6450168" y="2897746"/>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info.html</a:t>
              </a:r>
            </a:p>
          </p:txBody>
        </p:sp>
        <p:sp>
          <p:nvSpPr>
            <p:cNvPr id="8" name="Retângulo: Cantos Arredondados 7">
              <a:extLst>
                <a:ext uri="{FF2B5EF4-FFF2-40B4-BE49-F238E27FC236}">
                  <a16:creationId xmlns:a16="http://schemas.microsoft.com/office/drawing/2014/main" id="{59DB64C7-B5FE-F20C-5D4A-7B7DC5B40566}"/>
                </a:ext>
              </a:extLst>
            </p:cNvPr>
            <p:cNvSpPr/>
            <p:nvPr/>
          </p:nvSpPr>
          <p:spPr>
            <a:xfrm>
              <a:off x="6450168" y="3863660"/>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projeto.html</a:t>
              </a:r>
            </a:p>
          </p:txBody>
        </p:sp>
        <p:sp>
          <p:nvSpPr>
            <p:cNvPr id="9" name="Retângulo: Cantos Arredondados 8">
              <a:extLst>
                <a:ext uri="{FF2B5EF4-FFF2-40B4-BE49-F238E27FC236}">
                  <a16:creationId xmlns:a16="http://schemas.microsoft.com/office/drawing/2014/main" id="{B3DAD9F2-2772-D10B-A188-65B19E357789}"/>
                </a:ext>
              </a:extLst>
            </p:cNvPr>
            <p:cNvSpPr/>
            <p:nvPr/>
          </p:nvSpPr>
          <p:spPr>
            <a:xfrm>
              <a:off x="6450168" y="4829574"/>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disciplinas.html</a:t>
              </a:r>
            </a:p>
          </p:txBody>
        </p:sp>
        <p:sp>
          <p:nvSpPr>
            <p:cNvPr id="10" name="Retângulo: Cantos Arredondados 9">
              <a:extLst>
                <a:ext uri="{FF2B5EF4-FFF2-40B4-BE49-F238E27FC236}">
                  <a16:creationId xmlns:a16="http://schemas.microsoft.com/office/drawing/2014/main" id="{BEC1F618-C650-19FE-CED2-F8F02AFF57A4}"/>
                </a:ext>
              </a:extLst>
            </p:cNvPr>
            <p:cNvSpPr/>
            <p:nvPr/>
          </p:nvSpPr>
          <p:spPr>
            <a:xfrm>
              <a:off x="9053848" y="5772397"/>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chat.html</a:t>
              </a:r>
            </a:p>
          </p:txBody>
        </p:sp>
        <p:sp>
          <p:nvSpPr>
            <p:cNvPr id="11" name="Retângulo: Cantos Arredondados 10">
              <a:extLst>
                <a:ext uri="{FF2B5EF4-FFF2-40B4-BE49-F238E27FC236}">
                  <a16:creationId xmlns:a16="http://schemas.microsoft.com/office/drawing/2014/main" id="{1278430B-3154-0B56-90B0-CD7B96FB8527}"/>
                </a:ext>
              </a:extLst>
            </p:cNvPr>
            <p:cNvSpPr/>
            <p:nvPr/>
          </p:nvSpPr>
          <p:spPr>
            <a:xfrm>
              <a:off x="9053848" y="6478588"/>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computional.html</a:t>
              </a:r>
            </a:p>
          </p:txBody>
        </p:sp>
        <p:sp>
          <p:nvSpPr>
            <p:cNvPr id="12" name="Retângulo: Cantos Arredondados 11">
              <a:extLst>
                <a:ext uri="{FF2B5EF4-FFF2-40B4-BE49-F238E27FC236}">
                  <a16:creationId xmlns:a16="http://schemas.microsoft.com/office/drawing/2014/main" id="{8463AA0F-9B16-BFF5-FA85-CB597A97F5AD}"/>
                </a:ext>
              </a:extLst>
            </p:cNvPr>
            <p:cNvSpPr/>
            <p:nvPr/>
          </p:nvSpPr>
          <p:spPr>
            <a:xfrm>
              <a:off x="9053848" y="7184779"/>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data.html</a:t>
              </a:r>
            </a:p>
          </p:txBody>
        </p:sp>
        <p:sp>
          <p:nvSpPr>
            <p:cNvPr id="13" name="Retângulo: Cantos Arredondados 12">
              <a:extLst>
                <a:ext uri="{FF2B5EF4-FFF2-40B4-BE49-F238E27FC236}">
                  <a16:creationId xmlns:a16="http://schemas.microsoft.com/office/drawing/2014/main" id="{7596F4CB-10B2-24CE-970D-03C065DDA84A}"/>
                </a:ext>
              </a:extLst>
            </p:cNvPr>
            <p:cNvSpPr/>
            <p:nvPr/>
          </p:nvSpPr>
          <p:spPr>
            <a:xfrm>
              <a:off x="9053848" y="7890970"/>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domain.html</a:t>
              </a:r>
            </a:p>
          </p:txBody>
        </p:sp>
        <p:sp>
          <p:nvSpPr>
            <p:cNvPr id="14" name="Retângulo: Cantos Arredondados 13">
              <a:extLst>
                <a:ext uri="{FF2B5EF4-FFF2-40B4-BE49-F238E27FC236}">
                  <a16:creationId xmlns:a16="http://schemas.microsoft.com/office/drawing/2014/main" id="{90655B87-8A4C-33DA-7D8F-F62786F987B0}"/>
                </a:ext>
              </a:extLst>
            </p:cNvPr>
            <p:cNvSpPr/>
            <p:nvPr/>
          </p:nvSpPr>
          <p:spPr>
            <a:xfrm>
              <a:off x="9053848" y="8597161"/>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responsive.html</a:t>
              </a:r>
            </a:p>
          </p:txBody>
        </p:sp>
        <p:sp>
          <p:nvSpPr>
            <p:cNvPr id="15" name="Retângulo: Cantos Arredondados 14">
              <a:extLst>
                <a:ext uri="{FF2B5EF4-FFF2-40B4-BE49-F238E27FC236}">
                  <a16:creationId xmlns:a16="http://schemas.microsoft.com/office/drawing/2014/main" id="{381A3F22-4140-0E2E-F29A-99CFB4772109}"/>
                </a:ext>
              </a:extLst>
            </p:cNvPr>
            <p:cNvSpPr/>
            <p:nvPr/>
          </p:nvSpPr>
          <p:spPr>
            <a:xfrm>
              <a:off x="9053848" y="9303352"/>
              <a:ext cx="2395470" cy="585990"/>
            </a:xfrm>
            <a:prstGeom prst="round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soft.html</a:t>
              </a:r>
            </a:p>
          </p:txBody>
        </p:sp>
        <p:cxnSp>
          <p:nvCxnSpPr>
            <p:cNvPr id="17" name="Conector: Angulado 16">
              <a:extLst>
                <a:ext uri="{FF2B5EF4-FFF2-40B4-BE49-F238E27FC236}">
                  <a16:creationId xmlns:a16="http://schemas.microsoft.com/office/drawing/2014/main" id="{5D2C862E-5110-1714-F6FF-6F69DCB5474F}"/>
                </a:ext>
              </a:extLst>
            </p:cNvPr>
            <p:cNvCxnSpPr>
              <a:stCxn id="9" idx="2"/>
              <a:endCxn id="10" idx="1"/>
            </p:cNvCxnSpPr>
            <p:nvPr/>
          </p:nvCxnSpPr>
          <p:spPr>
            <a:xfrm rot="16200000" flipH="1">
              <a:off x="8025961" y="5037505"/>
              <a:ext cx="649828" cy="140594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do 18">
              <a:extLst>
                <a:ext uri="{FF2B5EF4-FFF2-40B4-BE49-F238E27FC236}">
                  <a16:creationId xmlns:a16="http://schemas.microsoft.com/office/drawing/2014/main" id="{3197F6E0-9AE3-1CCA-D693-F8C705B02216}"/>
                </a:ext>
              </a:extLst>
            </p:cNvPr>
            <p:cNvCxnSpPr>
              <a:stCxn id="9" idx="2"/>
              <a:endCxn id="11" idx="1"/>
            </p:cNvCxnSpPr>
            <p:nvPr/>
          </p:nvCxnSpPr>
          <p:spPr>
            <a:xfrm rot="16200000" flipH="1">
              <a:off x="7672866" y="5390600"/>
              <a:ext cx="1356019" cy="140594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54BAC17E-EEEC-6BBD-39BB-73B46EF4CCE8}"/>
                </a:ext>
              </a:extLst>
            </p:cNvPr>
            <p:cNvCxnSpPr>
              <a:stCxn id="9" idx="2"/>
              <a:endCxn id="12" idx="1"/>
            </p:cNvCxnSpPr>
            <p:nvPr/>
          </p:nvCxnSpPr>
          <p:spPr>
            <a:xfrm rot="16200000" flipH="1">
              <a:off x="7319770" y="5743696"/>
              <a:ext cx="2062210" cy="140594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432987F9-6E3C-C923-58CA-6F1F8E454ACF}"/>
                </a:ext>
              </a:extLst>
            </p:cNvPr>
            <p:cNvCxnSpPr>
              <a:stCxn id="9" idx="2"/>
              <a:endCxn id="13" idx="1"/>
            </p:cNvCxnSpPr>
            <p:nvPr/>
          </p:nvCxnSpPr>
          <p:spPr>
            <a:xfrm rot="16200000" flipH="1">
              <a:off x="6966675" y="6096791"/>
              <a:ext cx="2768401" cy="140594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do 24">
              <a:extLst>
                <a:ext uri="{FF2B5EF4-FFF2-40B4-BE49-F238E27FC236}">
                  <a16:creationId xmlns:a16="http://schemas.microsoft.com/office/drawing/2014/main" id="{EAF7754E-BE48-4003-9A2B-A6CD5EE15D07}"/>
                </a:ext>
              </a:extLst>
            </p:cNvPr>
            <p:cNvCxnSpPr>
              <a:stCxn id="9" idx="2"/>
              <a:endCxn id="14" idx="1"/>
            </p:cNvCxnSpPr>
            <p:nvPr/>
          </p:nvCxnSpPr>
          <p:spPr>
            <a:xfrm rot="16200000" flipH="1">
              <a:off x="6613579" y="6449887"/>
              <a:ext cx="3474592" cy="140594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do 26">
              <a:extLst>
                <a:ext uri="{FF2B5EF4-FFF2-40B4-BE49-F238E27FC236}">
                  <a16:creationId xmlns:a16="http://schemas.microsoft.com/office/drawing/2014/main" id="{21BEB0F9-9AB7-88B2-21CF-631249F56570}"/>
                </a:ext>
              </a:extLst>
            </p:cNvPr>
            <p:cNvCxnSpPr>
              <a:stCxn id="9" idx="2"/>
              <a:endCxn id="15" idx="1"/>
            </p:cNvCxnSpPr>
            <p:nvPr/>
          </p:nvCxnSpPr>
          <p:spPr>
            <a:xfrm rot="16200000" flipH="1">
              <a:off x="6260484" y="6802982"/>
              <a:ext cx="4180783" cy="140594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AB317174-BEAA-5465-63AD-E351E9E29D6F}"/>
                </a:ext>
              </a:extLst>
            </p:cNvPr>
            <p:cNvCxnSpPr>
              <a:stCxn id="5" idx="2"/>
              <a:endCxn id="6" idx="1"/>
            </p:cNvCxnSpPr>
            <p:nvPr/>
          </p:nvCxnSpPr>
          <p:spPr>
            <a:xfrm rot="16200000" flipH="1">
              <a:off x="5478349" y="1253007"/>
              <a:ext cx="745903" cy="119773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do 30">
              <a:extLst>
                <a:ext uri="{FF2B5EF4-FFF2-40B4-BE49-F238E27FC236}">
                  <a16:creationId xmlns:a16="http://schemas.microsoft.com/office/drawing/2014/main" id="{DDFF96EC-C842-B3A4-1D37-BCDC00DF4507}"/>
                </a:ext>
              </a:extLst>
            </p:cNvPr>
            <p:cNvCxnSpPr>
              <a:stCxn id="5" idx="2"/>
              <a:endCxn id="7" idx="1"/>
            </p:cNvCxnSpPr>
            <p:nvPr/>
          </p:nvCxnSpPr>
          <p:spPr>
            <a:xfrm rot="16200000" flipH="1">
              <a:off x="4995392" y="1735964"/>
              <a:ext cx="1711817" cy="119773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do 32">
              <a:extLst>
                <a:ext uri="{FF2B5EF4-FFF2-40B4-BE49-F238E27FC236}">
                  <a16:creationId xmlns:a16="http://schemas.microsoft.com/office/drawing/2014/main" id="{813F0468-6F6F-05EF-2FF0-8E1F9E505D4A}"/>
                </a:ext>
              </a:extLst>
            </p:cNvPr>
            <p:cNvCxnSpPr>
              <a:stCxn id="5" idx="2"/>
              <a:endCxn id="8" idx="1"/>
            </p:cNvCxnSpPr>
            <p:nvPr/>
          </p:nvCxnSpPr>
          <p:spPr>
            <a:xfrm rot="16200000" flipH="1">
              <a:off x="4512435" y="2218921"/>
              <a:ext cx="2677731" cy="119773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do 34">
              <a:extLst>
                <a:ext uri="{FF2B5EF4-FFF2-40B4-BE49-F238E27FC236}">
                  <a16:creationId xmlns:a16="http://schemas.microsoft.com/office/drawing/2014/main" id="{21C644E9-37CF-1262-B63A-AEF4211435EF}"/>
                </a:ext>
              </a:extLst>
            </p:cNvPr>
            <p:cNvCxnSpPr>
              <a:stCxn id="5" idx="2"/>
              <a:endCxn id="9" idx="1"/>
            </p:cNvCxnSpPr>
            <p:nvPr/>
          </p:nvCxnSpPr>
          <p:spPr>
            <a:xfrm rot="16200000" flipH="1">
              <a:off x="4029478" y="2701878"/>
              <a:ext cx="3643645" cy="1197735"/>
            </a:xfrm>
            <a:prstGeom prst="bentConnector2">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6D6C284C-D57F-32E0-DDA7-B3E3EAAB1AA4}"/>
                </a:ext>
              </a:extLst>
            </p:cNvPr>
            <p:cNvCxnSpPr>
              <a:stCxn id="4" idx="3"/>
              <a:endCxn id="5" idx="1"/>
            </p:cNvCxnSpPr>
            <p:nvPr/>
          </p:nvCxnSpPr>
          <p:spPr>
            <a:xfrm flipV="1">
              <a:off x="3142445" y="995967"/>
              <a:ext cx="912253" cy="2146"/>
            </a:xfrm>
            <a:prstGeom prst="straightConnector1">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Retângulo 37">
              <a:extLst>
                <a:ext uri="{FF2B5EF4-FFF2-40B4-BE49-F238E27FC236}">
                  <a16:creationId xmlns:a16="http://schemas.microsoft.com/office/drawing/2014/main" id="{A643BB8E-5A68-8D46-E542-7C30A8483643}"/>
                </a:ext>
              </a:extLst>
            </p:cNvPr>
            <p:cNvSpPr/>
            <p:nvPr/>
          </p:nvSpPr>
          <p:spPr>
            <a:xfrm>
              <a:off x="746975" y="2492062"/>
              <a:ext cx="2395470" cy="1580394"/>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CaixaDeTexto 38">
              <a:extLst>
                <a:ext uri="{FF2B5EF4-FFF2-40B4-BE49-F238E27FC236}">
                  <a16:creationId xmlns:a16="http://schemas.microsoft.com/office/drawing/2014/main" id="{F167AB48-E246-3571-5151-C6879DC64D7A}"/>
                </a:ext>
              </a:extLst>
            </p:cNvPr>
            <p:cNvSpPr txBox="1"/>
            <p:nvPr/>
          </p:nvSpPr>
          <p:spPr>
            <a:xfrm>
              <a:off x="2354931" y="2271601"/>
              <a:ext cx="885179" cy="246221"/>
            </a:xfrm>
            <a:prstGeom prst="rect">
              <a:avLst/>
            </a:prstGeom>
            <a:noFill/>
          </p:spPr>
          <p:txBody>
            <a:bodyPr wrap="none" rtlCol="0">
              <a:spAutoFit/>
            </a:bodyPr>
            <a:lstStyle/>
            <a:p>
              <a:r>
                <a:rPr lang="pt-BR" sz="1000" b="1" dirty="0">
                  <a:latin typeface="Roboto" pitchFamily="2" charset="0"/>
                  <a:ea typeface="Roboto" pitchFamily="2" charset="0"/>
                </a:rPr>
                <a:t>Comentário:</a:t>
              </a:r>
            </a:p>
          </p:txBody>
        </p:sp>
        <p:sp>
          <p:nvSpPr>
            <p:cNvPr id="42" name="Retângulo 41">
              <a:extLst>
                <a:ext uri="{FF2B5EF4-FFF2-40B4-BE49-F238E27FC236}">
                  <a16:creationId xmlns:a16="http://schemas.microsoft.com/office/drawing/2014/main" id="{48705425-2483-AA41-713D-405E037A336C}"/>
                </a:ext>
              </a:extLst>
            </p:cNvPr>
            <p:cNvSpPr/>
            <p:nvPr/>
          </p:nvSpPr>
          <p:spPr>
            <a:xfrm>
              <a:off x="618186" y="357924"/>
              <a:ext cx="2667315" cy="1303451"/>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4" name="Conector: Angulado 43">
              <a:extLst>
                <a:ext uri="{FF2B5EF4-FFF2-40B4-BE49-F238E27FC236}">
                  <a16:creationId xmlns:a16="http://schemas.microsoft.com/office/drawing/2014/main" id="{1473DA93-3EB2-247E-F37A-86F64C4F22F7}"/>
                </a:ext>
              </a:extLst>
            </p:cNvPr>
            <p:cNvCxnSpPr>
              <a:cxnSpLocks/>
              <a:stCxn id="42" idx="1"/>
              <a:endCxn id="38" idx="1"/>
            </p:cNvCxnSpPr>
            <p:nvPr/>
          </p:nvCxnSpPr>
          <p:spPr>
            <a:xfrm rot="10800000" flipH="1" flipV="1">
              <a:off x="618185" y="1009649"/>
              <a:ext cx="128789" cy="2272609"/>
            </a:xfrm>
            <a:prstGeom prst="bentConnector3">
              <a:avLst>
                <a:gd name="adj1" fmla="val -177500"/>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45" name="CaixaDeTexto 44">
              <a:extLst>
                <a:ext uri="{FF2B5EF4-FFF2-40B4-BE49-F238E27FC236}">
                  <a16:creationId xmlns:a16="http://schemas.microsoft.com/office/drawing/2014/main" id="{EF9F53BC-8DBE-EA70-0D6E-56C3DD3714F6}"/>
                </a:ext>
              </a:extLst>
            </p:cNvPr>
            <p:cNvSpPr txBox="1"/>
            <p:nvPr/>
          </p:nvSpPr>
          <p:spPr>
            <a:xfrm>
              <a:off x="746975" y="2515674"/>
              <a:ext cx="2395470" cy="1569660"/>
            </a:xfrm>
            <a:prstGeom prst="rect">
              <a:avLst/>
            </a:prstGeom>
            <a:noFill/>
          </p:spPr>
          <p:txBody>
            <a:bodyPr wrap="square" rtlCol="0">
              <a:spAutoFit/>
            </a:bodyPr>
            <a:lstStyle/>
            <a:p>
              <a:r>
                <a:rPr lang="pt-BR" sz="1200" b="0" dirty="0">
                  <a:solidFill>
                    <a:schemeClr val="tx1">
                      <a:lumMod val="50000"/>
                      <a:lumOff val="50000"/>
                    </a:schemeClr>
                  </a:solidFill>
                  <a:effectLst/>
                  <a:latin typeface="Roboto" pitchFamily="2" charset="0"/>
                  <a:ea typeface="Roboto" pitchFamily="2" charset="0"/>
                </a:rPr>
                <a:t>Criamos uma index diferente com a logo do projeto apenas por questões estéticas. Esse </a:t>
              </a:r>
              <a:r>
                <a:rPr lang="pt-BR" sz="1200" b="0" dirty="0" err="1">
                  <a:solidFill>
                    <a:schemeClr val="tx1">
                      <a:lumMod val="50000"/>
                      <a:lumOff val="50000"/>
                    </a:schemeClr>
                  </a:solidFill>
                  <a:effectLst/>
                  <a:latin typeface="Roboto" pitchFamily="2" charset="0"/>
                  <a:ea typeface="Roboto" pitchFamily="2" charset="0"/>
                </a:rPr>
                <a:t>splash</a:t>
              </a:r>
              <a:r>
                <a:rPr lang="pt-BR" sz="1200" b="0" dirty="0">
                  <a:solidFill>
                    <a:schemeClr val="tx1">
                      <a:lumMod val="50000"/>
                      <a:lumOff val="50000"/>
                    </a:schemeClr>
                  </a:solidFill>
                  <a:effectLst/>
                  <a:latin typeface="Roboto" pitchFamily="2" charset="0"/>
                  <a:ea typeface="Roboto" pitchFamily="2" charset="0"/>
                </a:rPr>
                <a:t> servirá futuramente para separar o conteúdo das disciplinas do conteúdo do projeto, que viverão em ambientes diferentes.</a:t>
              </a:r>
            </a:p>
          </p:txBody>
        </p:sp>
        <p:sp>
          <p:nvSpPr>
            <p:cNvPr id="47" name="Retângulo 46">
              <a:extLst>
                <a:ext uri="{FF2B5EF4-FFF2-40B4-BE49-F238E27FC236}">
                  <a16:creationId xmlns:a16="http://schemas.microsoft.com/office/drawing/2014/main" id="{BD160E75-9CFA-AE4F-8C79-9026277156A7}"/>
                </a:ext>
              </a:extLst>
            </p:cNvPr>
            <p:cNvSpPr/>
            <p:nvPr/>
          </p:nvSpPr>
          <p:spPr>
            <a:xfrm>
              <a:off x="13024836" y="8394278"/>
              <a:ext cx="2395470" cy="1580394"/>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aixaDeTexto 47">
              <a:extLst>
                <a:ext uri="{FF2B5EF4-FFF2-40B4-BE49-F238E27FC236}">
                  <a16:creationId xmlns:a16="http://schemas.microsoft.com/office/drawing/2014/main" id="{5303DED1-0976-1A0F-843C-B013E84E1473}"/>
                </a:ext>
              </a:extLst>
            </p:cNvPr>
            <p:cNvSpPr txBox="1"/>
            <p:nvPr/>
          </p:nvSpPr>
          <p:spPr>
            <a:xfrm>
              <a:off x="14632792" y="8173817"/>
              <a:ext cx="885179" cy="246221"/>
            </a:xfrm>
            <a:prstGeom prst="rect">
              <a:avLst/>
            </a:prstGeom>
            <a:noFill/>
          </p:spPr>
          <p:txBody>
            <a:bodyPr wrap="none" rtlCol="0">
              <a:spAutoFit/>
            </a:bodyPr>
            <a:lstStyle/>
            <a:p>
              <a:r>
                <a:rPr lang="pt-BR" sz="1000" b="1" dirty="0">
                  <a:latin typeface="Roboto" pitchFamily="2" charset="0"/>
                  <a:ea typeface="Roboto" pitchFamily="2" charset="0"/>
                </a:rPr>
                <a:t>Comentário:</a:t>
              </a:r>
            </a:p>
          </p:txBody>
        </p:sp>
        <p:sp>
          <p:nvSpPr>
            <p:cNvPr id="49" name="Retângulo 48">
              <a:extLst>
                <a:ext uri="{FF2B5EF4-FFF2-40B4-BE49-F238E27FC236}">
                  <a16:creationId xmlns:a16="http://schemas.microsoft.com/office/drawing/2014/main" id="{7C3566F4-41B8-0FE9-A5FA-CE3E69ADCBCA}"/>
                </a:ext>
              </a:extLst>
            </p:cNvPr>
            <p:cNvSpPr/>
            <p:nvPr/>
          </p:nvSpPr>
          <p:spPr>
            <a:xfrm>
              <a:off x="8731877" y="5630457"/>
              <a:ext cx="2866244" cy="4427943"/>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0" name="Conector: Angulado 49">
              <a:extLst>
                <a:ext uri="{FF2B5EF4-FFF2-40B4-BE49-F238E27FC236}">
                  <a16:creationId xmlns:a16="http://schemas.microsoft.com/office/drawing/2014/main" id="{F887E470-9865-4483-1531-74CFF84CE812}"/>
                </a:ext>
              </a:extLst>
            </p:cNvPr>
            <p:cNvCxnSpPr>
              <a:cxnSpLocks/>
              <a:stCxn id="49" idx="3"/>
              <a:endCxn id="47" idx="1"/>
            </p:cNvCxnSpPr>
            <p:nvPr/>
          </p:nvCxnSpPr>
          <p:spPr>
            <a:xfrm>
              <a:off x="11598121" y="7844429"/>
              <a:ext cx="1426715" cy="1340046"/>
            </a:xfrm>
            <a:prstGeom prst="bentConnector3">
              <a:avLst>
                <a:gd name="adj1" fmla="val 50000"/>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51" name="CaixaDeTexto 50">
              <a:extLst>
                <a:ext uri="{FF2B5EF4-FFF2-40B4-BE49-F238E27FC236}">
                  <a16:creationId xmlns:a16="http://schemas.microsoft.com/office/drawing/2014/main" id="{782DDBD3-B09E-5A8D-E4D2-678C7E5C464F}"/>
                </a:ext>
              </a:extLst>
            </p:cNvPr>
            <p:cNvSpPr txBox="1"/>
            <p:nvPr/>
          </p:nvSpPr>
          <p:spPr>
            <a:xfrm>
              <a:off x="13024836" y="8417890"/>
              <a:ext cx="2395470" cy="1569660"/>
            </a:xfrm>
            <a:prstGeom prst="rect">
              <a:avLst/>
            </a:prstGeom>
            <a:noFill/>
          </p:spPr>
          <p:txBody>
            <a:bodyPr wrap="square" rtlCol="0">
              <a:spAutoFit/>
            </a:bodyPr>
            <a:lstStyle/>
            <a:p>
              <a:r>
                <a:rPr lang="pt-BR" sz="1200" b="0" dirty="0">
                  <a:solidFill>
                    <a:schemeClr val="tx1">
                      <a:lumMod val="50000"/>
                      <a:lumOff val="50000"/>
                    </a:schemeClr>
                  </a:solidFill>
                  <a:effectLst/>
                  <a:latin typeface="Roboto" pitchFamily="2" charset="0"/>
                  <a:ea typeface="Roboto" pitchFamily="2" charset="0"/>
                </a:rPr>
                <a:t>Estas páginas adicionais foram criadas para demonstrar nossa dedicação e força de vontade.</a:t>
              </a:r>
            </a:p>
            <a:p>
              <a:r>
                <a:rPr lang="pt-BR" sz="1200" dirty="0">
                  <a:solidFill>
                    <a:schemeClr val="tx1">
                      <a:lumMod val="50000"/>
                      <a:lumOff val="50000"/>
                    </a:schemeClr>
                  </a:solidFill>
                  <a:latin typeface="Roboto" pitchFamily="2" charset="0"/>
                  <a:ea typeface="Roboto" pitchFamily="2" charset="0"/>
                </a:rPr>
                <a:t>Estas páginas contém as entregas do primeiro sprint do 1TDSPN 2023.</a:t>
              </a:r>
            </a:p>
            <a:p>
              <a:endParaRPr lang="pt-BR" sz="1200" b="0" dirty="0">
                <a:solidFill>
                  <a:schemeClr val="tx1">
                    <a:lumMod val="50000"/>
                    <a:lumOff val="50000"/>
                  </a:schemeClr>
                </a:solidFill>
                <a:effectLst/>
                <a:latin typeface="Roboto" pitchFamily="2" charset="0"/>
                <a:ea typeface="Roboto" pitchFamily="2" charset="0"/>
              </a:endParaRPr>
            </a:p>
            <a:p>
              <a:r>
                <a:rPr lang="pt-BR" sz="1200" dirty="0">
                  <a:solidFill>
                    <a:schemeClr val="tx1">
                      <a:lumMod val="50000"/>
                      <a:lumOff val="50000"/>
                    </a:schemeClr>
                  </a:solidFill>
                  <a:latin typeface="Roboto" pitchFamily="2" charset="0"/>
                  <a:ea typeface="Roboto" pitchFamily="2" charset="0"/>
                </a:rPr>
                <a:t>*** Conteúdo adicional</a:t>
              </a:r>
              <a:endParaRPr lang="pt-BR" sz="1200" b="0" dirty="0">
                <a:solidFill>
                  <a:schemeClr val="tx1">
                    <a:lumMod val="50000"/>
                    <a:lumOff val="50000"/>
                  </a:schemeClr>
                </a:solidFill>
                <a:effectLst/>
                <a:latin typeface="Roboto" pitchFamily="2" charset="0"/>
                <a:ea typeface="Roboto" pitchFamily="2" charset="0"/>
              </a:endParaRPr>
            </a:p>
          </p:txBody>
        </p:sp>
        <p:sp>
          <p:nvSpPr>
            <p:cNvPr id="63" name="Retângulo: Cantos Arredondados 62">
              <a:extLst>
                <a:ext uri="{FF2B5EF4-FFF2-40B4-BE49-F238E27FC236}">
                  <a16:creationId xmlns:a16="http://schemas.microsoft.com/office/drawing/2014/main" id="{4E070AFD-E683-CBCB-9D72-5B43BC1905CE}"/>
                </a:ext>
              </a:extLst>
            </p:cNvPr>
            <p:cNvSpPr/>
            <p:nvPr/>
          </p:nvSpPr>
          <p:spPr>
            <a:xfrm>
              <a:off x="14222571" y="1929684"/>
              <a:ext cx="2395470" cy="585990"/>
            </a:xfrm>
            <a:prstGeom prst="roundRect">
              <a:avLst/>
            </a:prstGeom>
            <a:solidFill>
              <a:srgbClr val="7030A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chatbot</a:t>
              </a:r>
              <a:endParaRPr lang="pt-BR" dirty="0"/>
            </a:p>
          </p:txBody>
        </p:sp>
        <p:sp>
          <p:nvSpPr>
            <p:cNvPr id="64" name="Retângulo: Cantos Arredondados 63">
              <a:extLst>
                <a:ext uri="{FF2B5EF4-FFF2-40B4-BE49-F238E27FC236}">
                  <a16:creationId xmlns:a16="http://schemas.microsoft.com/office/drawing/2014/main" id="{3853ADEC-9994-4A2D-85CC-21F6A51DF2B8}"/>
                </a:ext>
              </a:extLst>
            </p:cNvPr>
            <p:cNvSpPr/>
            <p:nvPr/>
          </p:nvSpPr>
          <p:spPr>
            <a:xfrm>
              <a:off x="14222571" y="2896987"/>
              <a:ext cx="2395470" cy="585990"/>
            </a:xfrm>
            <a:prstGeom prst="roundRect">
              <a:avLst/>
            </a:prstGeom>
            <a:solidFill>
              <a:srgbClr val="7030A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login</a:t>
              </a:r>
            </a:p>
          </p:txBody>
        </p:sp>
        <p:sp>
          <p:nvSpPr>
            <p:cNvPr id="65" name="Retângulo: Cantos Arredondados 64">
              <a:extLst>
                <a:ext uri="{FF2B5EF4-FFF2-40B4-BE49-F238E27FC236}">
                  <a16:creationId xmlns:a16="http://schemas.microsoft.com/office/drawing/2014/main" id="{A66301E1-3CAC-518A-B3BD-724058B8AFB1}"/>
                </a:ext>
              </a:extLst>
            </p:cNvPr>
            <p:cNvSpPr/>
            <p:nvPr/>
          </p:nvSpPr>
          <p:spPr>
            <a:xfrm>
              <a:off x="14222571" y="3863659"/>
              <a:ext cx="2395470" cy="585990"/>
            </a:xfrm>
            <a:prstGeom prst="roundRect">
              <a:avLst/>
            </a:prstGeom>
            <a:solidFill>
              <a:srgbClr val="7030A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Documentação</a:t>
              </a:r>
            </a:p>
          </p:txBody>
        </p:sp>
        <p:sp>
          <p:nvSpPr>
            <p:cNvPr id="66" name="Retângulo: Cantos Arredondados 65">
              <a:extLst>
                <a:ext uri="{FF2B5EF4-FFF2-40B4-BE49-F238E27FC236}">
                  <a16:creationId xmlns:a16="http://schemas.microsoft.com/office/drawing/2014/main" id="{1D921549-587E-583D-13E3-EB3FC743647C}"/>
                </a:ext>
              </a:extLst>
            </p:cNvPr>
            <p:cNvSpPr/>
            <p:nvPr/>
          </p:nvSpPr>
          <p:spPr>
            <a:xfrm>
              <a:off x="11827101" y="513008"/>
              <a:ext cx="2395470" cy="965913"/>
            </a:xfrm>
            <a:prstGeom prst="roundRect">
              <a:avLst/>
            </a:prstGeom>
            <a:solidFill>
              <a:srgbClr val="7030A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em desenvolvimento</a:t>
              </a:r>
            </a:p>
          </p:txBody>
        </p:sp>
        <p:sp>
          <p:nvSpPr>
            <p:cNvPr id="77" name="Retângulo 76">
              <a:extLst>
                <a:ext uri="{FF2B5EF4-FFF2-40B4-BE49-F238E27FC236}">
                  <a16:creationId xmlns:a16="http://schemas.microsoft.com/office/drawing/2014/main" id="{D3031192-3D98-4CED-F54E-361A2A262C4E}"/>
                </a:ext>
              </a:extLst>
            </p:cNvPr>
            <p:cNvSpPr/>
            <p:nvPr/>
          </p:nvSpPr>
          <p:spPr>
            <a:xfrm>
              <a:off x="15090822" y="5891269"/>
              <a:ext cx="2395470" cy="1580394"/>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CaixaDeTexto 77">
              <a:extLst>
                <a:ext uri="{FF2B5EF4-FFF2-40B4-BE49-F238E27FC236}">
                  <a16:creationId xmlns:a16="http://schemas.microsoft.com/office/drawing/2014/main" id="{FD4BB9DB-C4FD-ED4A-6650-9C5A688C7BDA}"/>
                </a:ext>
              </a:extLst>
            </p:cNvPr>
            <p:cNvSpPr txBox="1"/>
            <p:nvPr/>
          </p:nvSpPr>
          <p:spPr>
            <a:xfrm>
              <a:off x="16698778" y="5670808"/>
              <a:ext cx="885179" cy="246221"/>
            </a:xfrm>
            <a:prstGeom prst="rect">
              <a:avLst/>
            </a:prstGeom>
            <a:noFill/>
          </p:spPr>
          <p:txBody>
            <a:bodyPr wrap="none" rtlCol="0">
              <a:spAutoFit/>
            </a:bodyPr>
            <a:lstStyle/>
            <a:p>
              <a:r>
                <a:rPr lang="pt-BR" sz="1000" b="1" dirty="0">
                  <a:latin typeface="Roboto" pitchFamily="2" charset="0"/>
                  <a:ea typeface="Roboto" pitchFamily="2" charset="0"/>
                </a:rPr>
                <a:t>Comentário:</a:t>
              </a:r>
            </a:p>
          </p:txBody>
        </p:sp>
        <p:sp>
          <p:nvSpPr>
            <p:cNvPr id="79" name="Retângulo 78">
              <a:extLst>
                <a:ext uri="{FF2B5EF4-FFF2-40B4-BE49-F238E27FC236}">
                  <a16:creationId xmlns:a16="http://schemas.microsoft.com/office/drawing/2014/main" id="{CF0F5E38-4AD2-4A73-B195-A75955F131F2}"/>
                </a:ext>
              </a:extLst>
            </p:cNvPr>
            <p:cNvSpPr/>
            <p:nvPr/>
          </p:nvSpPr>
          <p:spPr>
            <a:xfrm>
              <a:off x="11598120" y="313916"/>
              <a:ext cx="5337598" cy="4427943"/>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Conector: Angulado 79">
              <a:extLst>
                <a:ext uri="{FF2B5EF4-FFF2-40B4-BE49-F238E27FC236}">
                  <a16:creationId xmlns:a16="http://schemas.microsoft.com/office/drawing/2014/main" id="{C15F04EC-17E5-AFAB-D28F-7653B2BA60BC}"/>
                </a:ext>
              </a:extLst>
            </p:cNvPr>
            <p:cNvCxnSpPr>
              <a:cxnSpLocks/>
              <a:stCxn id="79" idx="2"/>
              <a:endCxn id="77" idx="1"/>
            </p:cNvCxnSpPr>
            <p:nvPr/>
          </p:nvCxnSpPr>
          <p:spPr>
            <a:xfrm rot="16200000" flipH="1">
              <a:off x="13709067" y="5299710"/>
              <a:ext cx="1939607" cy="823903"/>
            </a:xfrm>
            <a:prstGeom prst="bentConnector2">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81" name="CaixaDeTexto 80">
              <a:extLst>
                <a:ext uri="{FF2B5EF4-FFF2-40B4-BE49-F238E27FC236}">
                  <a16:creationId xmlns:a16="http://schemas.microsoft.com/office/drawing/2014/main" id="{63833922-341B-F88E-9B80-09F7C432B78C}"/>
                </a:ext>
              </a:extLst>
            </p:cNvPr>
            <p:cNvSpPr txBox="1"/>
            <p:nvPr/>
          </p:nvSpPr>
          <p:spPr>
            <a:xfrm>
              <a:off x="15090822" y="5914881"/>
              <a:ext cx="2395470" cy="1569660"/>
            </a:xfrm>
            <a:prstGeom prst="rect">
              <a:avLst/>
            </a:prstGeom>
            <a:noFill/>
          </p:spPr>
          <p:txBody>
            <a:bodyPr wrap="square" rtlCol="0">
              <a:spAutoFit/>
            </a:bodyPr>
            <a:lstStyle/>
            <a:p>
              <a:r>
                <a:rPr lang="pt-BR" sz="1200" b="0" dirty="0">
                  <a:solidFill>
                    <a:schemeClr val="tx1">
                      <a:lumMod val="50000"/>
                      <a:lumOff val="50000"/>
                    </a:schemeClr>
                  </a:solidFill>
                  <a:effectLst/>
                  <a:latin typeface="Roboto" pitchFamily="2" charset="0"/>
                  <a:ea typeface="Roboto" pitchFamily="2" charset="0"/>
                </a:rPr>
                <a:t>Estas etapas já foram concluídas ou estão em fase final de conclusão, no entanto, optamos por não adicioná-las na versão atual do site por recomendação dos professores.</a:t>
              </a:r>
            </a:p>
            <a:p>
              <a:endParaRPr lang="pt-BR" sz="1200" b="0" dirty="0">
                <a:solidFill>
                  <a:schemeClr val="tx1">
                    <a:lumMod val="50000"/>
                    <a:lumOff val="50000"/>
                  </a:schemeClr>
                </a:solidFill>
                <a:effectLst/>
                <a:latin typeface="Roboto" pitchFamily="2" charset="0"/>
                <a:ea typeface="Roboto" pitchFamily="2" charset="0"/>
              </a:endParaRPr>
            </a:p>
            <a:p>
              <a:r>
                <a:rPr lang="pt-BR" sz="1200" b="0" dirty="0">
                  <a:solidFill>
                    <a:schemeClr val="tx1">
                      <a:lumMod val="50000"/>
                      <a:lumOff val="50000"/>
                    </a:schemeClr>
                  </a:solidFill>
                  <a:effectLst/>
                  <a:latin typeface="Roboto" pitchFamily="2" charset="0"/>
                  <a:ea typeface="Roboto" pitchFamily="2" charset="0"/>
                </a:rPr>
                <a:t>*** Devido ao uso de </a:t>
              </a:r>
              <a:r>
                <a:rPr lang="pt-BR" sz="1200" b="0" dirty="0" err="1">
                  <a:solidFill>
                    <a:schemeClr val="tx1">
                      <a:lumMod val="50000"/>
                      <a:lumOff val="50000"/>
                    </a:schemeClr>
                  </a:solidFill>
                  <a:effectLst/>
                  <a:latin typeface="Roboto" pitchFamily="2" charset="0"/>
                  <a:ea typeface="Roboto" pitchFamily="2" charset="0"/>
                </a:rPr>
                <a:t>javascript</a:t>
              </a:r>
              <a:endParaRPr lang="pt-BR" sz="1200" b="0" dirty="0">
                <a:solidFill>
                  <a:schemeClr val="tx1">
                    <a:lumMod val="50000"/>
                    <a:lumOff val="50000"/>
                  </a:schemeClr>
                </a:solidFill>
                <a:effectLst/>
                <a:latin typeface="Roboto" pitchFamily="2" charset="0"/>
                <a:ea typeface="Roboto" pitchFamily="2" charset="0"/>
              </a:endParaRPr>
            </a:p>
          </p:txBody>
        </p:sp>
        <p:cxnSp>
          <p:nvCxnSpPr>
            <p:cNvPr id="87" name="Conector: Angulado 86">
              <a:extLst>
                <a:ext uri="{FF2B5EF4-FFF2-40B4-BE49-F238E27FC236}">
                  <a16:creationId xmlns:a16="http://schemas.microsoft.com/office/drawing/2014/main" id="{D982841B-8BC2-ED47-C8A1-DB771A3D14BD}"/>
                </a:ext>
              </a:extLst>
            </p:cNvPr>
            <p:cNvCxnSpPr>
              <a:stCxn id="66" idx="2"/>
              <a:endCxn id="63" idx="1"/>
            </p:cNvCxnSpPr>
            <p:nvPr/>
          </p:nvCxnSpPr>
          <p:spPr>
            <a:xfrm rot="16200000" flipH="1">
              <a:off x="13251824" y="1251932"/>
              <a:ext cx="743758" cy="1197735"/>
            </a:xfrm>
            <a:prstGeom prst="bentConnector2">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Conector: Angulado 88">
              <a:extLst>
                <a:ext uri="{FF2B5EF4-FFF2-40B4-BE49-F238E27FC236}">
                  <a16:creationId xmlns:a16="http://schemas.microsoft.com/office/drawing/2014/main" id="{334514B7-40B1-779F-F76A-189738143871}"/>
                </a:ext>
              </a:extLst>
            </p:cNvPr>
            <p:cNvCxnSpPr>
              <a:stCxn id="66" idx="2"/>
              <a:endCxn id="64" idx="1"/>
            </p:cNvCxnSpPr>
            <p:nvPr/>
          </p:nvCxnSpPr>
          <p:spPr>
            <a:xfrm rot="16200000" flipH="1">
              <a:off x="12768173" y="1735583"/>
              <a:ext cx="1711061" cy="1197735"/>
            </a:xfrm>
            <a:prstGeom prst="bentConnector2">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Conector: Angulado 90">
              <a:extLst>
                <a:ext uri="{FF2B5EF4-FFF2-40B4-BE49-F238E27FC236}">
                  <a16:creationId xmlns:a16="http://schemas.microsoft.com/office/drawing/2014/main" id="{DD94EDFA-39FF-B4DB-A402-FC027FB9914C}"/>
                </a:ext>
              </a:extLst>
            </p:cNvPr>
            <p:cNvCxnSpPr>
              <a:stCxn id="66" idx="2"/>
              <a:endCxn id="65" idx="1"/>
            </p:cNvCxnSpPr>
            <p:nvPr/>
          </p:nvCxnSpPr>
          <p:spPr>
            <a:xfrm rot="16200000" flipH="1">
              <a:off x="12284837" y="2218919"/>
              <a:ext cx="2677733" cy="1197735"/>
            </a:xfrm>
            <a:prstGeom prst="bentConnector2">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345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09" y="2218013"/>
            <a:ext cx="3025508" cy="461665"/>
          </a:xfrm>
          <a:prstGeom prst="rect">
            <a:avLst/>
          </a:prstGeom>
          <a:noFill/>
        </p:spPr>
        <p:txBody>
          <a:bodyPr wrap="none" rtlCol="0">
            <a:spAutoFit/>
          </a:bodyPr>
          <a:lstStyle/>
          <a:p>
            <a:r>
              <a:rPr lang="pt-BR" sz="2400" b="1" dirty="0">
                <a:solidFill>
                  <a:srgbClr val="C00000"/>
                </a:solidFill>
              </a:rPr>
              <a:t>Domain </a:t>
            </a:r>
            <a:r>
              <a:rPr lang="pt-BR" sz="2400" b="1" dirty="0" err="1">
                <a:solidFill>
                  <a:srgbClr val="C00000"/>
                </a:solidFill>
              </a:rPr>
              <a:t>Driven</a:t>
            </a:r>
            <a:r>
              <a:rPr lang="pt-BR" sz="2400" b="1" dirty="0">
                <a:solidFill>
                  <a:srgbClr val="C00000"/>
                </a:solidFill>
              </a:rPr>
              <a:t> Design</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9" y="2947747"/>
            <a:ext cx="11184834" cy="7571303"/>
          </a:xfrm>
          <a:prstGeom prst="rect">
            <a:avLst/>
          </a:prstGeom>
          <a:noFill/>
        </p:spPr>
        <p:txBody>
          <a:bodyPr wrap="square" rtlCol="0">
            <a:spAutoFit/>
          </a:bodyPr>
          <a:lstStyle/>
          <a:p>
            <a:r>
              <a:rPr lang="pt-BR" dirty="0"/>
              <a:t>1° Entrega    </a:t>
            </a:r>
          </a:p>
          <a:p>
            <a:endParaRPr lang="pt-BR" dirty="0"/>
          </a:p>
          <a:p>
            <a:r>
              <a:rPr lang="pt-BR" dirty="0"/>
              <a:t>(1,0) Documentação do Projeto. Capa contendo o nome da solução e o nome dos integrantes. Sumário (como o documento está organizado). Descritivo explicando o projeto, com uma justificativa/objetivos de no mínimo quinze linhas para compreensão do contexto, permitindo a validação da  entrega (se as classes refletem o contexto do projeto).   </a:t>
            </a:r>
          </a:p>
          <a:p>
            <a:endParaRPr lang="pt-BR" dirty="0"/>
          </a:p>
          <a:p>
            <a:r>
              <a:rPr lang="pt-BR" dirty="0"/>
              <a:t>(9,0) Modelagem das classes do projeto (Diagrama UML).Definir as principais classes, seus atributos e métodos. Siga as boas práticas e defina a visibilidade dos atributos e métodos. Mínimo de dez classes. Apenas diagramas de classe, não é necessário desenvolver/enviar código Java. A modelagem poderá ser realizada com qualquer ferramenta. Os métodos </a:t>
            </a:r>
            <a:r>
              <a:rPr lang="pt-BR" dirty="0" err="1"/>
              <a:t>Getters</a:t>
            </a:r>
            <a:r>
              <a:rPr lang="pt-BR" dirty="0"/>
              <a:t> e </a:t>
            </a:r>
            <a:r>
              <a:rPr lang="pt-BR" dirty="0" err="1"/>
              <a:t>Setters</a:t>
            </a:r>
            <a:r>
              <a:rPr lang="pt-BR" dirty="0"/>
              <a:t> não precisam ser adicionados na modelagem. Entrega: Arquivo PDF contendo uma capa com os nomes dos integrantes, nome da solução (se houver), a descrição do projeto e a modelagem das classes.  Importante: A boa organização lógica do documento e a sua redação correta são condições essenciais para que ele se torne útil na prática</a:t>
            </a:r>
            <a:endParaRPr lang="en-US" dirty="0"/>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7489211"/>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9" y="7858543"/>
            <a:ext cx="5434693" cy="507831"/>
          </a:xfrm>
          <a:prstGeom prst="rect">
            <a:avLst/>
          </a:prstGeom>
          <a:noFill/>
        </p:spPr>
        <p:txBody>
          <a:bodyPr wrap="none" rtlCol="0">
            <a:spAutoFit/>
          </a:bodyPr>
          <a:lstStyle/>
          <a:p>
            <a:r>
              <a:rPr lang="pt-BR" b="1" dirty="0">
                <a:highlight>
                  <a:srgbClr val="FFFF00"/>
                </a:highlight>
              </a:rPr>
              <a:t>Entrega por link do </a:t>
            </a:r>
            <a:r>
              <a:rPr lang="pt-BR" b="1" dirty="0" err="1">
                <a:highlight>
                  <a:srgbClr val="FFFF00"/>
                </a:highlight>
              </a:rPr>
              <a:t>Diagrams</a:t>
            </a:r>
            <a:r>
              <a:rPr lang="pt-BR" b="1" dirty="0">
                <a:highlight>
                  <a:srgbClr val="FFFF00"/>
                </a:highlight>
              </a:rPr>
              <a:t> apenas</a:t>
            </a:r>
            <a:endParaRPr lang="en-US" b="1" dirty="0">
              <a:highlight>
                <a:srgbClr val="FFFF00"/>
              </a:highlight>
            </a:endParaRPr>
          </a:p>
        </p:txBody>
      </p:sp>
      <p:pic>
        <p:nvPicPr>
          <p:cNvPr id="3" name="Picture 2" descr="Premium Vector | Approved icon with thumb up approved label for quality  control">
            <a:extLst>
              <a:ext uri="{FF2B5EF4-FFF2-40B4-BE49-F238E27FC236}">
                <a16:creationId xmlns:a16="http://schemas.microsoft.com/office/drawing/2014/main" id="{D7FE20BA-9987-64F8-9BA0-D99E815D9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700" y="0"/>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1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09" y="2218013"/>
            <a:ext cx="2900730" cy="461665"/>
          </a:xfrm>
          <a:prstGeom prst="rect">
            <a:avLst/>
          </a:prstGeom>
          <a:noFill/>
        </p:spPr>
        <p:txBody>
          <a:bodyPr wrap="none" rtlCol="0">
            <a:spAutoFit/>
          </a:bodyPr>
          <a:lstStyle/>
          <a:p>
            <a:r>
              <a:rPr lang="pt-BR" sz="2400" b="1" dirty="0" err="1">
                <a:solidFill>
                  <a:srgbClr val="C00000"/>
                </a:solidFill>
              </a:rPr>
              <a:t>Database</a:t>
            </a:r>
            <a:r>
              <a:rPr lang="pt-BR" sz="2400" b="1" dirty="0">
                <a:solidFill>
                  <a:srgbClr val="C00000"/>
                </a:solidFill>
              </a:rPr>
              <a:t> e </a:t>
            </a:r>
            <a:r>
              <a:rPr lang="pt-BR" sz="2400" b="1" dirty="0" err="1">
                <a:solidFill>
                  <a:srgbClr val="C00000"/>
                </a:solidFill>
              </a:rPr>
              <a:t>relational</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9" y="2947747"/>
            <a:ext cx="11184834" cy="3000821"/>
          </a:xfrm>
          <a:prstGeom prst="rect">
            <a:avLst/>
          </a:prstGeom>
          <a:noFill/>
        </p:spPr>
        <p:txBody>
          <a:bodyPr wrap="square" rtlCol="0">
            <a:spAutoFit/>
          </a:bodyPr>
          <a:lstStyle/>
          <a:p>
            <a:r>
              <a:rPr lang="pt-BR" dirty="0"/>
              <a:t>1° Entrega    </a:t>
            </a:r>
          </a:p>
          <a:p>
            <a:endParaRPr lang="pt-BR" dirty="0"/>
          </a:p>
          <a:p>
            <a:r>
              <a:rPr lang="pt-BR" dirty="0"/>
              <a:t>Descrever o objetivo da solução definida pelo grupo e quais são as informações necessárias a persistir.</a:t>
            </a:r>
          </a:p>
          <a:p>
            <a:endParaRPr lang="pt-BR" dirty="0"/>
          </a:p>
          <a:p>
            <a:r>
              <a:rPr lang="pt-BR" dirty="0"/>
              <a:t>Relação das principais entidades e atributos necessários para a solução proposta. É esperado no mínimo de 5 entidades e 4 atributos para cada uma.</a:t>
            </a:r>
            <a:endParaRPr lang="en-US" dirty="0"/>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7489211"/>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9" y="7858543"/>
            <a:ext cx="7669151" cy="507831"/>
          </a:xfrm>
          <a:prstGeom prst="rect">
            <a:avLst/>
          </a:prstGeom>
          <a:noFill/>
        </p:spPr>
        <p:txBody>
          <a:bodyPr wrap="none" rtlCol="0">
            <a:spAutoFit/>
          </a:bodyPr>
          <a:lstStyle/>
          <a:p>
            <a:r>
              <a:rPr lang="pt-BR" b="1" dirty="0">
                <a:highlight>
                  <a:srgbClr val="FFFF00"/>
                </a:highlight>
              </a:rPr>
              <a:t>Entrega </a:t>
            </a:r>
            <a:r>
              <a:rPr lang="pt-BR" b="1" dirty="0" err="1">
                <a:highlight>
                  <a:srgbClr val="FFFF00"/>
                </a:highlight>
              </a:rPr>
              <a:t>excel</a:t>
            </a:r>
            <a:r>
              <a:rPr lang="pt-BR" b="1" dirty="0">
                <a:highlight>
                  <a:srgbClr val="FFFF00"/>
                </a:highlight>
              </a:rPr>
              <a:t> dos itens pertinentes ao nosso projeto</a:t>
            </a:r>
            <a:endParaRPr lang="en-US" b="1" dirty="0">
              <a:highlight>
                <a:srgbClr val="FFFF00"/>
              </a:highlight>
            </a:endParaRPr>
          </a:p>
        </p:txBody>
      </p:sp>
      <p:pic>
        <p:nvPicPr>
          <p:cNvPr id="3" name="Picture 2" descr="Premium Vector | Approved icon with thumb up approved label for quality  control">
            <a:extLst>
              <a:ext uri="{FF2B5EF4-FFF2-40B4-BE49-F238E27FC236}">
                <a16:creationId xmlns:a16="http://schemas.microsoft.com/office/drawing/2014/main" id="{92902C25-B5F8-B2D1-F488-2238BEBBA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700" y="0"/>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5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09" y="2218013"/>
            <a:ext cx="4336956" cy="461665"/>
          </a:xfrm>
          <a:prstGeom prst="rect">
            <a:avLst/>
          </a:prstGeom>
          <a:noFill/>
        </p:spPr>
        <p:txBody>
          <a:bodyPr wrap="none" rtlCol="0">
            <a:spAutoFit/>
          </a:bodyPr>
          <a:lstStyle/>
          <a:p>
            <a:r>
              <a:rPr lang="pt-BR" sz="2400" b="1" dirty="0" err="1">
                <a:solidFill>
                  <a:srgbClr val="C00000"/>
                </a:solidFill>
              </a:rPr>
              <a:t>Computional</a:t>
            </a:r>
            <a:r>
              <a:rPr lang="pt-BR" sz="2400" b="1" dirty="0">
                <a:solidFill>
                  <a:srgbClr val="C00000"/>
                </a:solidFill>
              </a:rPr>
              <a:t> </a:t>
            </a:r>
            <a:r>
              <a:rPr lang="pt-BR" sz="2400" b="1" dirty="0" err="1">
                <a:solidFill>
                  <a:srgbClr val="C00000"/>
                </a:solidFill>
              </a:rPr>
              <a:t>Thinking</a:t>
            </a:r>
            <a:r>
              <a:rPr lang="pt-BR" sz="2400" b="1" dirty="0">
                <a:solidFill>
                  <a:srgbClr val="C00000"/>
                </a:solidFill>
              </a:rPr>
              <a:t> </a:t>
            </a:r>
            <a:r>
              <a:rPr lang="pt-BR" sz="2400" b="1" dirty="0" err="1">
                <a:solidFill>
                  <a:srgbClr val="C00000"/>
                </a:solidFill>
              </a:rPr>
              <a:t>us</a:t>
            </a:r>
            <a:r>
              <a:rPr lang="pt-BR" sz="2400" b="1" dirty="0">
                <a:solidFill>
                  <a:srgbClr val="C00000"/>
                </a:solidFill>
              </a:rPr>
              <a:t> Python</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9" y="2947746"/>
            <a:ext cx="11184834" cy="8402300"/>
          </a:xfrm>
          <a:prstGeom prst="rect">
            <a:avLst/>
          </a:prstGeom>
          <a:noFill/>
        </p:spPr>
        <p:txBody>
          <a:bodyPr wrap="square" rtlCol="0">
            <a:spAutoFit/>
          </a:bodyPr>
          <a:lstStyle/>
          <a:p>
            <a:r>
              <a:rPr lang="pt-BR" dirty="0"/>
              <a:t>1° Entrega    </a:t>
            </a:r>
          </a:p>
          <a:p>
            <a:endParaRPr lang="pt-BR" dirty="0"/>
          </a:p>
          <a:p>
            <a:r>
              <a:rPr lang="pt-BR" dirty="0"/>
              <a:t>Criar um programa em Linguagem Python que atenda aos requisitos propostos no Desafio 1 ou Desafio 2. Para esta entrega, implemente uma Rotina contendo o Menu com as funcionalidades de maior relevância para o projeto.</a:t>
            </a:r>
          </a:p>
          <a:p>
            <a:r>
              <a:rPr lang="pt-BR" dirty="0"/>
              <a:t>Para cada funcionalidade definida, é esperado que haja a implementação inicial contendo (minimamente) as regras de negócio planejadas para a funcionalidade em questão. </a:t>
            </a:r>
          </a:p>
          <a:p>
            <a:r>
              <a:rPr lang="pt-BR" dirty="0"/>
              <a:t>Considere os conceitos de entrada, processamento (simples) e saída de dados.</a:t>
            </a:r>
          </a:p>
          <a:p>
            <a:r>
              <a:rPr lang="pt-BR" dirty="0"/>
              <a:t>Estruturas condicionais e de repetição.</a:t>
            </a:r>
          </a:p>
          <a:p>
            <a:r>
              <a:rPr lang="pt-BR" dirty="0"/>
              <a:t>Armazenamento de dados em variáveis locais.</a:t>
            </a:r>
          </a:p>
          <a:p>
            <a:r>
              <a:rPr lang="pt-BR" dirty="0"/>
              <a:t>É esperado uma versão (mesmo que simples) funcional do programa.</a:t>
            </a:r>
          </a:p>
          <a:p>
            <a:r>
              <a:rPr lang="pt-BR" dirty="0"/>
              <a:t>Ao final, o programa deve listar o resumo da operação realizada, permitir ao usuário realizar uma nova operação ou encerrar o atendimento (finalização do programa).</a:t>
            </a:r>
          </a:p>
          <a:p>
            <a:endParaRPr lang="pt-BR" dirty="0"/>
          </a:p>
          <a:p>
            <a:r>
              <a:rPr lang="pt-BR" dirty="0">
                <a:solidFill>
                  <a:srgbClr val="C00000"/>
                </a:solidFill>
              </a:rPr>
              <a:t>Em outras disciplinas que envolvam lógica de programação (decisão, seleção, laços, classes) tirar prints, compactar e enviar juntamente com as demais entregas.</a:t>
            </a:r>
          </a:p>
          <a:p>
            <a:r>
              <a:rPr lang="pt-BR" b="1" dirty="0">
                <a:solidFill>
                  <a:schemeClr val="bg1"/>
                </a:solidFill>
                <a:highlight>
                  <a:srgbClr val="FF0000"/>
                </a:highlight>
              </a:rPr>
              <a:t>Este item em vermelho ainda vou decidir como será feito.</a:t>
            </a:r>
            <a:endParaRPr lang="en-US" b="1" dirty="0">
              <a:solidFill>
                <a:schemeClr val="bg1"/>
              </a:solidFill>
              <a:highlight>
                <a:srgbClr val="FF0000"/>
              </a:highlight>
            </a:endParaRPr>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7489211"/>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8" y="7858543"/>
            <a:ext cx="3560398" cy="507831"/>
          </a:xfrm>
          <a:prstGeom prst="rect">
            <a:avLst/>
          </a:prstGeom>
          <a:noFill/>
        </p:spPr>
        <p:txBody>
          <a:bodyPr wrap="none" rtlCol="0">
            <a:spAutoFit/>
          </a:bodyPr>
          <a:lstStyle/>
          <a:p>
            <a:r>
              <a:rPr lang="pt-BR" b="1" dirty="0">
                <a:highlight>
                  <a:srgbClr val="FFFF00"/>
                </a:highlight>
              </a:rPr>
              <a:t>Entrega arquivo Python</a:t>
            </a:r>
            <a:endParaRPr lang="en-US" b="1" dirty="0">
              <a:highlight>
                <a:srgbClr val="FFFF00"/>
              </a:highlight>
            </a:endParaRPr>
          </a:p>
        </p:txBody>
      </p:sp>
      <p:pic>
        <p:nvPicPr>
          <p:cNvPr id="2" name="Picture 2" descr="Premium Vector | Approved icon with thumb up approved label for quality  control">
            <a:extLst>
              <a:ext uri="{FF2B5EF4-FFF2-40B4-BE49-F238E27FC236}">
                <a16:creationId xmlns:a16="http://schemas.microsoft.com/office/drawing/2014/main" id="{113417C9-B58E-E6D6-549A-C655953FC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498" y="0"/>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8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10" y="2218013"/>
            <a:ext cx="1207703" cy="461665"/>
          </a:xfrm>
          <a:prstGeom prst="rect">
            <a:avLst/>
          </a:prstGeom>
          <a:noFill/>
        </p:spPr>
        <p:txBody>
          <a:bodyPr wrap="none" rtlCol="0">
            <a:spAutoFit/>
          </a:bodyPr>
          <a:lstStyle/>
          <a:p>
            <a:r>
              <a:rPr lang="pt-BR" sz="2400" b="1" dirty="0" err="1">
                <a:solidFill>
                  <a:srgbClr val="C00000"/>
                </a:solidFill>
              </a:rPr>
              <a:t>Chatbot</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8" y="2921242"/>
            <a:ext cx="11184834" cy="6740307"/>
          </a:xfrm>
          <a:prstGeom prst="rect">
            <a:avLst/>
          </a:prstGeom>
          <a:noFill/>
        </p:spPr>
        <p:txBody>
          <a:bodyPr wrap="square" rtlCol="0">
            <a:spAutoFit/>
          </a:bodyPr>
          <a:lstStyle/>
          <a:p>
            <a:r>
              <a:rPr lang="pt-BR" dirty="0"/>
              <a:t>1° Entrega    </a:t>
            </a:r>
          </a:p>
          <a:p>
            <a:endParaRPr lang="pt-BR" dirty="0"/>
          </a:p>
          <a:p>
            <a:r>
              <a:rPr lang="pt-BR" dirty="0"/>
              <a:t>Criar um chat que responda as seguintes decisões:</a:t>
            </a:r>
          </a:p>
          <a:p>
            <a:endParaRPr lang="pt-BR" dirty="0"/>
          </a:p>
          <a:p>
            <a:r>
              <a:rPr lang="pt-BR" dirty="0"/>
              <a:t>* Bem vindo ao Seguro Bike da Porto seguro (listar os itens abaixo)</a:t>
            </a:r>
          </a:p>
          <a:p>
            <a:endParaRPr lang="pt-BR" dirty="0"/>
          </a:p>
          <a:p>
            <a:pPr marL="342900" indent="-342900">
              <a:buAutoNum type="arabicPeriod"/>
            </a:pPr>
            <a:r>
              <a:rPr lang="pt-BR" dirty="0"/>
              <a:t>Você já preencheu os dados no sistema?</a:t>
            </a:r>
          </a:p>
          <a:p>
            <a:pPr lvl="1"/>
            <a:r>
              <a:rPr lang="pt-BR" dirty="0"/>
              <a:t>a. Encontrou algum erro? (decisão, se sim, qual erro, se não retorna pro menu principal)</a:t>
            </a:r>
          </a:p>
          <a:p>
            <a:pPr marL="800100" lvl="1" indent="-342900">
              <a:buAutoNum type="arabicPeriod"/>
            </a:pPr>
            <a:endParaRPr lang="pt-BR" dirty="0"/>
          </a:p>
          <a:p>
            <a:pPr marL="342900" indent="-342900">
              <a:buAutoNum type="arabicPeriod"/>
            </a:pPr>
            <a:r>
              <a:rPr lang="pt-BR" dirty="0"/>
              <a:t>Qual parte você está com problema? (Listar opções, NF, documentação, Foto da bike, foto pessoal)</a:t>
            </a:r>
          </a:p>
          <a:p>
            <a:pPr marL="342900" indent="-342900">
              <a:buAutoNum type="arabicPeriod"/>
            </a:pPr>
            <a:endParaRPr lang="pt-BR" dirty="0"/>
          </a:p>
          <a:p>
            <a:pPr marL="342900" indent="-342900">
              <a:buAutoNum type="arabicPeriod"/>
            </a:pPr>
            <a:r>
              <a:rPr lang="pt-BR" dirty="0"/>
              <a:t>Você deseja falar com um atendente da porto?</a:t>
            </a:r>
          </a:p>
          <a:p>
            <a:pPr marL="342900" indent="-342900">
              <a:buAutoNum type="arabicPeriod"/>
            </a:pPr>
            <a:endParaRPr lang="pt-BR" dirty="0"/>
          </a:p>
          <a:p>
            <a:pPr marL="342900" indent="-342900">
              <a:buAutoNum type="arabicPeriod"/>
            </a:pPr>
            <a:r>
              <a:rPr lang="pt-BR" dirty="0"/>
              <a:t>Posso ajudar em algo mais?</a:t>
            </a:r>
            <a:endParaRPr lang="en-US" dirty="0"/>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7489211"/>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9" y="7858542"/>
            <a:ext cx="10866784" cy="923330"/>
          </a:xfrm>
          <a:prstGeom prst="rect">
            <a:avLst/>
          </a:prstGeom>
          <a:noFill/>
        </p:spPr>
        <p:txBody>
          <a:bodyPr wrap="square" rtlCol="0">
            <a:spAutoFit/>
          </a:bodyPr>
          <a:lstStyle/>
          <a:p>
            <a:r>
              <a:rPr lang="pt-BR" b="1" dirty="0">
                <a:highlight>
                  <a:srgbClr val="FFFF00"/>
                </a:highlight>
              </a:rPr>
              <a:t>Verificar se é possível integrar isso no </a:t>
            </a:r>
            <a:r>
              <a:rPr lang="pt-BR" b="1" dirty="0" err="1">
                <a:highlight>
                  <a:srgbClr val="FFFF00"/>
                </a:highlight>
              </a:rPr>
              <a:t>html</a:t>
            </a:r>
            <a:r>
              <a:rPr lang="pt-BR" b="1" dirty="0">
                <a:highlight>
                  <a:srgbClr val="FFFF00"/>
                </a:highlight>
              </a:rPr>
              <a:t>, caso contrário tirar prints de diversas telas do chat funcionando e enviar por arquivo .zip</a:t>
            </a:r>
            <a:endParaRPr lang="en-US" b="1" dirty="0">
              <a:highlight>
                <a:srgbClr val="FFFF00"/>
              </a:highlight>
            </a:endParaRPr>
          </a:p>
        </p:txBody>
      </p:sp>
      <p:sp>
        <p:nvSpPr>
          <p:cNvPr id="8" name="TextBox 7">
            <a:extLst>
              <a:ext uri="{FF2B5EF4-FFF2-40B4-BE49-F238E27FC236}">
                <a16:creationId xmlns:a16="http://schemas.microsoft.com/office/drawing/2014/main" id="{C36A683E-3561-4CBF-845F-F548C3C78E3D}"/>
              </a:ext>
            </a:extLst>
          </p:cNvPr>
          <p:cNvSpPr txBox="1"/>
          <p:nvPr/>
        </p:nvSpPr>
        <p:spPr>
          <a:xfrm>
            <a:off x="13283769" y="1848681"/>
            <a:ext cx="1811714" cy="646331"/>
          </a:xfrm>
          <a:prstGeom prst="rect">
            <a:avLst/>
          </a:prstGeom>
          <a:noFill/>
        </p:spPr>
        <p:txBody>
          <a:bodyPr wrap="none" rtlCol="0">
            <a:spAutoFit/>
          </a:bodyPr>
          <a:lstStyle/>
          <a:p>
            <a:r>
              <a:rPr lang="pt-BR" sz="3600" b="1" dirty="0"/>
              <a:t>DEBORA</a:t>
            </a:r>
            <a:endParaRPr lang="en-US" sz="3600" b="1" dirty="0"/>
          </a:p>
        </p:txBody>
      </p:sp>
      <p:pic>
        <p:nvPicPr>
          <p:cNvPr id="3" name="Picture 2" descr="Premium Vector | Approved icon with thumb up approved label for quality  control">
            <a:extLst>
              <a:ext uri="{FF2B5EF4-FFF2-40B4-BE49-F238E27FC236}">
                <a16:creationId xmlns:a16="http://schemas.microsoft.com/office/drawing/2014/main" id="{C824D786-E0B0-D63D-2A33-22534F8E4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700" y="0"/>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35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09" y="2218013"/>
            <a:ext cx="2003690" cy="461665"/>
          </a:xfrm>
          <a:prstGeom prst="rect">
            <a:avLst/>
          </a:prstGeom>
          <a:noFill/>
        </p:spPr>
        <p:txBody>
          <a:bodyPr wrap="none" rtlCol="0">
            <a:spAutoFit/>
          </a:bodyPr>
          <a:lstStyle/>
          <a:p>
            <a:r>
              <a:rPr lang="pt-BR" sz="2400" b="1" dirty="0">
                <a:solidFill>
                  <a:srgbClr val="C00000"/>
                </a:solidFill>
              </a:rPr>
              <a:t>Software e UX</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9" y="2947747"/>
            <a:ext cx="11184834" cy="5909310"/>
          </a:xfrm>
          <a:prstGeom prst="rect">
            <a:avLst/>
          </a:prstGeom>
          <a:noFill/>
        </p:spPr>
        <p:txBody>
          <a:bodyPr wrap="square" rtlCol="0">
            <a:spAutoFit/>
          </a:bodyPr>
          <a:lstStyle/>
          <a:p>
            <a:r>
              <a:rPr lang="pt-BR" dirty="0"/>
              <a:t>1° Entrega    </a:t>
            </a:r>
          </a:p>
          <a:p>
            <a:endParaRPr lang="pt-BR" dirty="0"/>
          </a:p>
          <a:p>
            <a:r>
              <a:rPr lang="pt-BR" dirty="0"/>
              <a:t>Analisar e pontuar se a Porto está utilizando alguma solução em seus processos se baseando no conceito de transformação digital, isso deverá estar descrito em um documento  word de no mínimo 20 linhas de justificativa (20 pontos)</a:t>
            </a:r>
          </a:p>
          <a:p>
            <a:endParaRPr lang="pt-BR" dirty="0"/>
          </a:p>
          <a:p>
            <a:r>
              <a:rPr lang="pt-BR" dirty="0"/>
              <a:t>Analisar se a empresa, está utilizando recursos baseando-se na Indústria 4.0. Por que? Explique com suas palavras. , isso deverá estar descrito em um documento word de no mínimo 20 linhas de justificativa (20 pontos)</a:t>
            </a:r>
          </a:p>
          <a:p>
            <a:endParaRPr lang="pt-BR" dirty="0"/>
          </a:p>
          <a:p>
            <a:r>
              <a:rPr lang="pt-BR" dirty="0"/>
              <a:t>Será que ela está se baseando também no conceito Sociedade 5.0. Por que acha isto? </a:t>
            </a:r>
          </a:p>
          <a:p>
            <a:r>
              <a:rPr lang="pt-BR" dirty="0"/>
              <a:t>Explique com suas palavras., Isso deverá estar descrito em um documento word de no mínimo 20 linhas de justificativa (20 pontos)</a:t>
            </a:r>
          </a:p>
          <a:p>
            <a:endParaRPr lang="pt-BR" dirty="0"/>
          </a:p>
          <a:p>
            <a:r>
              <a:rPr lang="pt-BR" dirty="0"/>
              <a:t>Faça uma proposta preliminar de visão de escopo de projeto em formato PITCH gravado e o link deverá ser aberto para o professor acessar, como por exemplo no youtube e no máximo de 5 minutos, caso o professor não tenha permissão para acessar essa pontuação não será atribuída (30 pontos):</a:t>
            </a:r>
          </a:p>
          <a:p>
            <a:r>
              <a:rPr lang="pt-BR" dirty="0"/>
              <a:t>Qual o problema ou desafio da empresa parceira o qual você pretende solucionar?</a:t>
            </a:r>
          </a:p>
          <a:p>
            <a:r>
              <a:rPr lang="pt-BR" dirty="0"/>
              <a:t>Justifique a relevância desse desafio, de preferência trazendo dados estatísticos que mostram o impacto que esse problema ou desafio traz atualmente.</a:t>
            </a:r>
          </a:p>
          <a:p>
            <a:r>
              <a:rPr lang="pt-BR" dirty="0"/>
              <a:t>Defina uma linha de solução proposta (o que pretende construir para solucionar o desafio ou problema).</a:t>
            </a:r>
          </a:p>
          <a:p>
            <a:r>
              <a:rPr lang="pt-BR" dirty="0"/>
              <a:t>BMC: Business Model CANVAS (Apresentar no documento word) (10 pontos)</a:t>
            </a:r>
            <a:endParaRPr lang="en-US" dirty="0"/>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9253616"/>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9" y="9622948"/>
            <a:ext cx="7669151" cy="507831"/>
          </a:xfrm>
          <a:prstGeom prst="rect">
            <a:avLst/>
          </a:prstGeom>
          <a:noFill/>
        </p:spPr>
        <p:txBody>
          <a:bodyPr wrap="none" rtlCol="0">
            <a:spAutoFit/>
          </a:bodyPr>
          <a:lstStyle/>
          <a:p>
            <a:r>
              <a:rPr lang="pt-BR" b="1" dirty="0">
                <a:highlight>
                  <a:srgbClr val="FFFF00"/>
                </a:highlight>
              </a:rPr>
              <a:t>Entrega </a:t>
            </a:r>
            <a:r>
              <a:rPr lang="pt-BR" b="1" dirty="0" err="1">
                <a:highlight>
                  <a:srgbClr val="FFFF00"/>
                </a:highlight>
              </a:rPr>
              <a:t>excel</a:t>
            </a:r>
            <a:r>
              <a:rPr lang="pt-BR" b="1" dirty="0">
                <a:highlight>
                  <a:srgbClr val="FFFF00"/>
                </a:highlight>
              </a:rPr>
              <a:t> dos itens pertinentes ao nosso projeto</a:t>
            </a:r>
            <a:endParaRPr lang="en-US" b="1" dirty="0">
              <a:highlight>
                <a:srgbClr val="FFFF00"/>
              </a:highlight>
            </a:endParaRPr>
          </a:p>
        </p:txBody>
      </p:sp>
      <p:sp>
        <p:nvSpPr>
          <p:cNvPr id="8" name="TextBox 7">
            <a:extLst>
              <a:ext uri="{FF2B5EF4-FFF2-40B4-BE49-F238E27FC236}">
                <a16:creationId xmlns:a16="http://schemas.microsoft.com/office/drawing/2014/main" id="{BD190490-2E49-408A-948E-3BD04F01C60F}"/>
              </a:ext>
            </a:extLst>
          </p:cNvPr>
          <p:cNvSpPr txBox="1"/>
          <p:nvPr/>
        </p:nvSpPr>
        <p:spPr>
          <a:xfrm>
            <a:off x="13283769" y="1848681"/>
            <a:ext cx="1747210" cy="646331"/>
          </a:xfrm>
          <a:prstGeom prst="rect">
            <a:avLst/>
          </a:prstGeom>
          <a:noFill/>
        </p:spPr>
        <p:txBody>
          <a:bodyPr wrap="none" rtlCol="0">
            <a:spAutoFit/>
          </a:bodyPr>
          <a:lstStyle/>
          <a:p>
            <a:r>
              <a:rPr lang="pt-BR" sz="3600" b="1" dirty="0"/>
              <a:t>RENATO</a:t>
            </a:r>
            <a:endParaRPr lang="en-US" sz="3600" b="1" dirty="0"/>
          </a:p>
        </p:txBody>
      </p:sp>
      <p:pic>
        <p:nvPicPr>
          <p:cNvPr id="1026" name="Picture 2" descr="Premium Vector | Approved icon with thumb up approved label for quality  control">
            <a:extLst>
              <a:ext uri="{FF2B5EF4-FFF2-40B4-BE49-F238E27FC236}">
                <a16:creationId xmlns:a16="http://schemas.microsoft.com/office/drawing/2014/main" id="{FB786779-A7D8-AE5E-3CD8-59999CF6F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700" y="0"/>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2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8B3-AFEA-43BB-9F75-BA0DAF8CAFB1}"/>
              </a:ext>
            </a:extLst>
          </p:cNvPr>
          <p:cNvSpPr txBox="1"/>
          <p:nvPr/>
        </p:nvSpPr>
        <p:spPr>
          <a:xfrm>
            <a:off x="3710609" y="2218013"/>
            <a:ext cx="4078424" cy="461665"/>
          </a:xfrm>
          <a:prstGeom prst="rect">
            <a:avLst/>
          </a:prstGeom>
          <a:noFill/>
        </p:spPr>
        <p:txBody>
          <a:bodyPr wrap="none" rtlCol="0">
            <a:spAutoFit/>
          </a:bodyPr>
          <a:lstStyle/>
          <a:p>
            <a:r>
              <a:rPr lang="pt-BR" sz="2400" b="1" dirty="0" err="1">
                <a:solidFill>
                  <a:srgbClr val="C00000"/>
                </a:solidFill>
              </a:rPr>
              <a:t>Responsive</a:t>
            </a:r>
            <a:r>
              <a:rPr lang="pt-BR" sz="2400" b="1" dirty="0">
                <a:solidFill>
                  <a:srgbClr val="C00000"/>
                </a:solidFill>
              </a:rPr>
              <a:t> Web </a:t>
            </a:r>
            <a:r>
              <a:rPr lang="pt-BR" sz="2400" b="1" dirty="0" err="1">
                <a:solidFill>
                  <a:srgbClr val="C00000"/>
                </a:solidFill>
              </a:rPr>
              <a:t>Development</a:t>
            </a:r>
            <a:endParaRPr lang="en-US" sz="2400" b="1" dirty="0">
              <a:solidFill>
                <a:srgbClr val="C00000"/>
              </a:solidFill>
            </a:endParaRPr>
          </a:p>
        </p:txBody>
      </p:sp>
      <p:sp>
        <p:nvSpPr>
          <p:cNvPr id="5" name="TextBox 4">
            <a:extLst>
              <a:ext uri="{FF2B5EF4-FFF2-40B4-BE49-F238E27FC236}">
                <a16:creationId xmlns:a16="http://schemas.microsoft.com/office/drawing/2014/main" id="{BF98AA2C-1414-4E43-AFC3-D785B628F289}"/>
              </a:ext>
            </a:extLst>
          </p:cNvPr>
          <p:cNvSpPr txBox="1"/>
          <p:nvPr/>
        </p:nvSpPr>
        <p:spPr>
          <a:xfrm>
            <a:off x="3710609" y="2947746"/>
            <a:ext cx="11184834" cy="5909310"/>
          </a:xfrm>
          <a:prstGeom prst="rect">
            <a:avLst/>
          </a:prstGeom>
          <a:noFill/>
        </p:spPr>
        <p:txBody>
          <a:bodyPr wrap="square" rtlCol="0">
            <a:spAutoFit/>
          </a:bodyPr>
          <a:lstStyle/>
          <a:p>
            <a:r>
              <a:rPr lang="pt-BR" dirty="0"/>
              <a:t>1° Entrega    </a:t>
            </a:r>
          </a:p>
          <a:p>
            <a:endParaRPr lang="pt-BR" dirty="0"/>
          </a:p>
          <a:p>
            <a:r>
              <a:rPr lang="pt-BR" dirty="0"/>
              <a:t>Para este desafio, vamos criar um mapa com as páginas e as rotas de navegação necessárias para que a nossa solução atinja seu objetivo e dê uma ótima experiência ao usuário, seguindo as regras: Reunir o grupo e decidir quais páginas serão necessárias na aplicação para atenderem todas as funcionalidades da solução proposta pelo grupo; Crie o documento utilizando páginas HTML, que deverá conter um roteiro com os seguintes itens: Na página inicial, o nome do projeto como título, a explicação da solução proposta e os links de navegação para toda as páginas que serão criadas na aplicação; Em cada página da solução do projeto o seu título e a explicação sobre a funcionalidade do projeto que ela deverá atender; Uma página adicional contendo o organograma das páginas e outra com o nome e RM dos integrantes da equipe; </a:t>
            </a:r>
            <a:endParaRPr lang="en-US" dirty="0"/>
          </a:p>
        </p:txBody>
      </p:sp>
      <p:sp>
        <p:nvSpPr>
          <p:cNvPr id="6" name="TextBox 5">
            <a:extLst>
              <a:ext uri="{FF2B5EF4-FFF2-40B4-BE49-F238E27FC236}">
                <a16:creationId xmlns:a16="http://schemas.microsoft.com/office/drawing/2014/main" id="{02423B09-E14A-4BA8-A0FB-E8FE002D3E43}"/>
              </a:ext>
            </a:extLst>
          </p:cNvPr>
          <p:cNvSpPr txBox="1"/>
          <p:nvPr/>
        </p:nvSpPr>
        <p:spPr>
          <a:xfrm>
            <a:off x="3710609" y="7489211"/>
            <a:ext cx="3642087" cy="507831"/>
          </a:xfrm>
          <a:prstGeom prst="rect">
            <a:avLst/>
          </a:prstGeom>
          <a:noFill/>
        </p:spPr>
        <p:txBody>
          <a:bodyPr wrap="none" rtlCol="0">
            <a:spAutoFit/>
          </a:bodyPr>
          <a:lstStyle/>
          <a:p>
            <a:r>
              <a:rPr lang="pt-BR" dirty="0"/>
              <a:t>Entregar até 07/04/2023</a:t>
            </a:r>
            <a:endParaRPr lang="en-US" dirty="0"/>
          </a:p>
        </p:txBody>
      </p:sp>
      <p:sp>
        <p:nvSpPr>
          <p:cNvPr id="7" name="TextBox 6">
            <a:extLst>
              <a:ext uri="{FF2B5EF4-FFF2-40B4-BE49-F238E27FC236}">
                <a16:creationId xmlns:a16="http://schemas.microsoft.com/office/drawing/2014/main" id="{42DC5804-51FE-40B7-9BEA-A564CAC0E75E}"/>
              </a:ext>
            </a:extLst>
          </p:cNvPr>
          <p:cNvSpPr txBox="1"/>
          <p:nvPr/>
        </p:nvSpPr>
        <p:spPr>
          <a:xfrm>
            <a:off x="3710609" y="7858543"/>
            <a:ext cx="4236865" cy="507831"/>
          </a:xfrm>
          <a:prstGeom prst="rect">
            <a:avLst/>
          </a:prstGeom>
          <a:noFill/>
        </p:spPr>
        <p:txBody>
          <a:bodyPr wrap="none" rtlCol="0">
            <a:spAutoFit/>
          </a:bodyPr>
          <a:lstStyle/>
          <a:p>
            <a:r>
              <a:rPr lang="pt-BR" b="1" dirty="0">
                <a:highlight>
                  <a:srgbClr val="FFFF00"/>
                </a:highlight>
              </a:rPr>
              <a:t>Entrega dos </a:t>
            </a:r>
            <a:r>
              <a:rPr lang="pt-BR" b="1" dirty="0" err="1">
                <a:highlight>
                  <a:srgbClr val="FFFF00"/>
                </a:highlight>
              </a:rPr>
              <a:t>HTMLs</a:t>
            </a:r>
            <a:r>
              <a:rPr lang="pt-BR" b="1" dirty="0">
                <a:highlight>
                  <a:srgbClr val="FFFF00"/>
                </a:highlight>
              </a:rPr>
              <a:t> + </a:t>
            </a:r>
            <a:r>
              <a:rPr lang="pt-BR" b="1" dirty="0" err="1">
                <a:highlight>
                  <a:srgbClr val="FFFF00"/>
                </a:highlight>
              </a:rPr>
              <a:t>Github</a:t>
            </a:r>
            <a:endParaRPr lang="en-US" b="1" dirty="0">
              <a:highlight>
                <a:srgbClr val="FFFF00"/>
              </a:highlight>
            </a:endParaRPr>
          </a:p>
        </p:txBody>
      </p:sp>
      <p:sp>
        <p:nvSpPr>
          <p:cNvPr id="2" name="TextBox 1">
            <a:extLst>
              <a:ext uri="{FF2B5EF4-FFF2-40B4-BE49-F238E27FC236}">
                <a16:creationId xmlns:a16="http://schemas.microsoft.com/office/drawing/2014/main" id="{29D05714-4EFF-4866-BC2A-E1FC8FBD8778}"/>
              </a:ext>
            </a:extLst>
          </p:cNvPr>
          <p:cNvSpPr txBox="1"/>
          <p:nvPr/>
        </p:nvSpPr>
        <p:spPr>
          <a:xfrm>
            <a:off x="13283769" y="1848681"/>
            <a:ext cx="1747210" cy="646331"/>
          </a:xfrm>
          <a:prstGeom prst="rect">
            <a:avLst/>
          </a:prstGeom>
          <a:noFill/>
        </p:spPr>
        <p:txBody>
          <a:bodyPr wrap="none" rtlCol="0">
            <a:spAutoFit/>
          </a:bodyPr>
          <a:lstStyle/>
          <a:p>
            <a:r>
              <a:rPr lang="pt-BR" sz="3600" b="1" dirty="0"/>
              <a:t>RENATO</a:t>
            </a:r>
            <a:endParaRPr lang="en-US" sz="3600" b="1" dirty="0"/>
          </a:p>
        </p:txBody>
      </p:sp>
      <p:pic>
        <p:nvPicPr>
          <p:cNvPr id="3" name="Picture 2" descr="Premium Vector | Approved icon with thumb up approved label for quality  control">
            <a:extLst>
              <a:ext uri="{FF2B5EF4-FFF2-40B4-BE49-F238E27FC236}">
                <a16:creationId xmlns:a16="http://schemas.microsoft.com/office/drawing/2014/main" id="{34598F71-2A53-CFA5-1220-D711489EA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4760" y="140889"/>
            <a:ext cx="3578600" cy="280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5453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1407</TotalTime>
  <Words>1655</Words>
  <Application>Microsoft Office PowerPoint</Application>
  <PresentationFormat>Personalizar</PresentationFormat>
  <Paragraphs>205</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Roboto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Logon Aluno</dc:creator>
  <cp:lastModifiedBy>RENATO S R ROMEU</cp:lastModifiedBy>
  <cp:revision>26</cp:revision>
  <dcterms:created xsi:type="dcterms:W3CDTF">2023-04-05T13:25:47Z</dcterms:created>
  <dcterms:modified xsi:type="dcterms:W3CDTF">2023-04-08T23:11:15Z</dcterms:modified>
</cp:coreProperties>
</file>