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059fa789b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059fa789b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059fa789b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059fa789b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4059fa789b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4059fa789b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4059fa789b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4059fa789b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4059fa789b_6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4059fa789b_6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4059fa789b_6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4059fa789b_6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latin typeface="Times New Roman"/>
                <a:ea typeface="Times New Roman"/>
                <a:cs typeface="Times New Roman"/>
                <a:sym typeface="Times New Roman"/>
              </a:rPr>
              <a:t>Caso de estudio N°2</a:t>
            </a:r>
            <a:endParaRPr>
              <a:latin typeface="Times New Roman"/>
              <a:ea typeface="Times New Roman"/>
              <a:cs typeface="Times New Roman"/>
              <a:sym typeface="Times New Roman"/>
            </a:endParaRPr>
          </a:p>
          <a:p>
            <a:pPr indent="0" lvl="0" marL="0" rtl="0" algn="l">
              <a:spcBef>
                <a:spcPts val="0"/>
              </a:spcBef>
              <a:spcAft>
                <a:spcPts val="0"/>
              </a:spcAft>
              <a:buNone/>
            </a:pPr>
            <a:r>
              <a:rPr lang="es-419">
                <a:latin typeface="Times New Roman"/>
                <a:ea typeface="Times New Roman"/>
                <a:cs typeface="Times New Roman"/>
                <a:sym typeface="Times New Roman"/>
              </a:rPr>
              <a:t> EduTech Innovators SPA</a:t>
            </a:r>
            <a:endParaRPr>
              <a:latin typeface="Times New Roman"/>
              <a:ea typeface="Times New Roman"/>
              <a:cs typeface="Times New Roman"/>
              <a:sym typeface="Times New Roman"/>
            </a:endParaRPr>
          </a:p>
        </p:txBody>
      </p:sp>
      <p:sp>
        <p:nvSpPr>
          <p:cNvPr id="87" name="Google Shape;87;p13"/>
          <p:cNvSpPr txBox="1"/>
          <p:nvPr>
            <p:ph idx="1" type="subTitle"/>
          </p:nvPr>
        </p:nvSpPr>
        <p:spPr>
          <a:xfrm>
            <a:off x="729625" y="3172900"/>
            <a:ext cx="7688100" cy="173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Integrantes: </a:t>
            </a:r>
            <a:endParaRPr/>
          </a:p>
          <a:p>
            <a:pPr indent="0" lvl="0" marL="0" rtl="0" algn="l">
              <a:spcBef>
                <a:spcPts val="0"/>
              </a:spcBef>
              <a:spcAft>
                <a:spcPts val="0"/>
              </a:spcAft>
              <a:buNone/>
            </a:pPr>
            <a:r>
              <a:rPr lang="es-419"/>
              <a:t>– </a:t>
            </a:r>
            <a:r>
              <a:rPr lang="es-419"/>
              <a:t>Maximiliano Hernández</a:t>
            </a:r>
            <a:endParaRPr/>
          </a:p>
          <a:p>
            <a:pPr indent="0" lvl="0" marL="0" rtl="0" algn="l">
              <a:spcBef>
                <a:spcPts val="0"/>
              </a:spcBef>
              <a:spcAft>
                <a:spcPts val="0"/>
              </a:spcAft>
              <a:buNone/>
            </a:pPr>
            <a:r>
              <a:rPr lang="es-419"/>
              <a:t>– Renato Valenzuela</a:t>
            </a:r>
            <a:endParaRPr/>
          </a:p>
          <a:p>
            <a:pPr indent="0" lvl="0" marL="0" rtl="0" algn="l">
              <a:spcBef>
                <a:spcPts val="0"/>
              </a:spcBef>
              <a:spcAft>
                <a:spcPts val="0"/>
              </a:spcAft>
              <a:buNone/>
            </a:pPr>
            <a:r>
              <a:rPr lang="es-419"/>
              <a:t>– Diego Zamora</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722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latin typeface="Lato"/>
                <a:ea typeface="Lato"/>
                <a:cs typeface="Lato"/>
                <a:sym typeface="Lato"/>
              </a:rPr>
              <a:t>Introducción</a:t>
            </a:r>
            <a:r>
              <a:rPr lang="es-419">
                <a:latin typeface="Lato"/>
                <a:ea typeface="Lato"/>
                <a:cs typeface="Lato"/>
                <a:sym typeface="Lato"/>
              </a:rPr>
              <a:t> </a:t>
            </a:r>
            <a:endParaRPr>
              <a:latin typeface="Lato"/>
              <a:ea typeface="Lato"/>
              <a:cs typeface="Lato"/>
              <a:sym typeface="Lato"/>
            </a:endParaRPr>
          </a:p>
        </p:txBody>
      </p:sp>
      <p:sp>
        <p:nvSpPr>
          <p:cNvPr id="93" name="Google Shape;93;p14"/>
          <p:cNvSpPr txBox="1"/>
          <p:nvPr>
            <p:ph idx="1" type="body"/>
          </p:nvPr>
        </p:nvSpPr>
        <p:spPr>
          <a:xfrm>
            <a:off x="727650" y="1490425"/>
            <a:ext cx="7688700" cy="31518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s-419" sz="1400"/>
              <a:t>El informe aborda la problemática del software monolítico de EduTech Innovators SPA, que se ha vuelto deficiente frente al crecimiento de usuarios. El objetivo es desarrollar un nuevo software basado en una arquitectura de microservicios que responda a estas demandas. Se realizó un análisis exhaustivo de los requerimientos empresariales y entrevistas con usuarios para entender sus necesidades.</a:t>
            </a:r>
            <a:endParaRPr sz="1400"/>
          </a:p>
          <a:p>
            <a:pPr indent="0" lvl="0" marL="0" rtl="0" algn="just">
              <a:lnSpc>
                <a:spcPct val="115000"/>
              </a:lnSpc>
              <a:spcBef>
                <a:spcPts val="0"/>
              </a:spcBef>
              <a:spcAft>
                <a:spcPts val="0"/>
              </a:spcAft>
              <a:buNone/>
            </a:pPr>
            <a:r>
              <a:rPr lang="es-419" sz="1400"/>
              <a:t>Como solución, se propone una transición a una arquitectura moderna con nuevas funcionalidades que maximizan el rendimiento. Además, incluye diagramas de casos de uso, clases y despliegue para ilustrar el diseño, y un plan de migración para garantizar una transición eficiente al nuevo sistema.</a:t>
            </a:r>
            <a:endParaRPr sz="1400"/>
          </a:p>
          <a:p>
            <a:pPr indent="0" lvl="0" marL="0" rtl="0" algn="just">
              <a:lnSpc>
                <a:spcPct val="115000"/>
              </a:lnSpc>
              <a:spcBef>
                <a:spcPts val="0"/>
              </a:spcBef>
              <a:spcAft>
                <a:spcPts val="0"/>
              </a:spcAft>
              <a:buNone/>
            </a:pPr>
            <a:r>
              <a:t/>
            </a:r>
            <a:endParaRPr sz="1200"/>
          </a:p>
          <a:p>
            <a:pPr indent="0" lvl="0" marL="0" rtl="0" algn="just">
              <a:lnSpc>
                <a:spcPct val="115000"/>
              </a:lnSpc>
              <a:spcBef>
                <a:spcPts val="0"/>
              </a:spcBef>
              <a:spcAft>
                <a:spcPts val="0"/>
              </a:spcAft>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657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latin typeface="Lato"/>
                <a:ea typeface="Lato"/>
                <a:cs typeface="Lato"/>
                <a:sym typeface="Lato"/>
              </a:rPr>
              <a:t>Problema del Proyecto</a:t>
            </a:r>
            <a:endParaRPr>
              <a:latin typeface="Lato"/>
              <a:ea typeface="Lato"/>
              <a:cs typeface="Lato"/>
              <a:sym typeface="Lato"/>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419" sz="1400"/>
              <a:t>El problema principal de EduTech Innovators SPA es en su sistema de software monolítico actual, que en un inicio podría haber servido con un número limitado de usuarios, pero ahora que la demanda de usuario a crecido exponencialmente, este software que en un inicio funcionaba bien ahora está sufriendo problemas de rendimiento como tiempos lentos de respuesta, transacciones no procesadas a tiempo o incluso caídas del sistema. Esto debido a lo complejo que es escalar un sistema de software monolítico.</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715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Estrategia de micro servicio a utilizar</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El micro servicio que </a:t>
            </a:r>
            <a:r>
              <a:rPr lang="es-419"/>
              <a:t>utilizamos</a:t>
            </a:r>
            <a:r>
              <a:rPr lang="es-419"/>
              <a:t> fue “</a:t>
            </a:r>
            <a:r>
              <a:rPr i="1" lang="es-419"/>
              <a:t>Arquitectura de</a:t>
            </a:r>
            <a:r>
              <a:rPr lang="es-419"/>
              <a:t> </a:t>
            </a:r>
            <a:r>
              <a:rPr i="1" lang="es-419"/>
              <a:t>Microservicio” </a:t>
            </a:r>
            <a:r>
              <a:rPr lang="es-419"/>
              <a:t>ya que es </a:t>
            </a:r>
            <a:r>
              <a:rPr lang="es-419"/>
              <a:t>un enfoque de diseño de software basado en la descomposición de una aplicación en módulos pequeños e independientes llamados servicios. Cada servicio tiene una funcionalidad específica, opera de manera autónoma, y se comunica con otros servicios a través de APIs. Esto permite una implementación ágil, escalabilidad flexible, mantenibilidad y la posibilidad de usar diferentes tecnologías para cada servicio. Este modelo es ideal para aplicaciones modernas y sistemas distribuidos.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6285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Justificación de</a:t>
            </a:r>
            <a:r>
              <a:rPr lang="es-419"/>
              <a:t> </a:t>
            </a:r>
            <a:r>
              <a:rPr lang="es-419"/>
              <a:t>he</a:t>
            </a:r>
            <a:r>
              <a:rPr lang="es-419"/>
              <a:t>rramientas y frameworks </a:t>
            </a:r>
            <a:endParaRPr/>
          </a:p>
        </p:txBody>
      </p:sp>
      <p:sp>
        <p:nvSpPr>
          <p:cNvPr id="111" name="Google Shape;111;p17"/>
          <p:cNvSpPr txBox="1"/>
          <p:nvPr>
            <p:ph idx="1" type="body"/>
          </p:nvPr>
        </p:nvSpPr>
        <p:spPr>
          <a:xfrm>
            <a:off x="727650" y="1743275"/>
            <a:ext cx="7688700" cy="2888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419"/>
              <a:t>Las herramientas empleadas fueron Miro, Trello, Discord y Documentos de Google. Elegimos estas tres plataformas principalmente porque ya las habíamos utilizado en proyectos anteriores. Su familiaridad y funciones prácticas representan una valiosa ayuda para la organización y ejecución eficiente del trabajo.</a:t>
            </a:r>
            <a:endParaRPr/>
          </a:p>
          <a:p>
            <a:pPr indent="0" lvl="0" marL="0" rtl="0" algn="l">
              <a:spcBef>
                <a:spcPts val="1200"/>
              </a:spcBef>
              <a:spcAft>
                <a:spcPts val="0"/>
              </a:spcAft>
              <a:buNone/>
            </a:pPr>
            <a:r>
              <a:rPr lang="es-419"/>
              <a:t>La frameworks a utilizar en este proyecto es la “</a:t>
            </a:r>
            <a:r>
              <a:rPr i="1" lang="es-419"/>
              <a:t>spring boot” </a:t>
            </a:r>
            <a:r>
              <a:rPr lang="es-419"/>
              <a:t>ya que es una framework </a:t>
            </a:r>
            <a:r>
              <a:rPr lang="es-419" sz="1200">
                <a:highlight>
                  <a:srgbClr val="FFFFFF"/>
                </a:highlight>
              </a:rPr>
              <a:t>Java de código abierto que se utiliza para programar y </a:t>
            </a:r>
            <a:r>
              <a:rPr lang="es-419" sz="1200">
                <a:highlight>
                  <a:srgbClr val="FFFFFF"/>
                </a:highlight>
              </a:rPr>
              <a:t>está</a:t>
            </a:r>
            <a:r>
              <a:rPr lang="es-419" sz="1200">
                <a:highlight>
                  <a:srgbClr val="FFFFFF"/>
                </a:highlight>
              </a:rPr>
              <a:t> diseñada para simplificar el desarrollo de aplicaciones basadas en el framework Spring. Ofrece una manera rápida de crear aplicaciones independientes</a:t>
            </a:r>
            <a:r>
              <a:rPr lang="es-419" sz="1200">
                <a:highlight>
                  <a:srgbClr val="FFFFFF"/>
                </a:highlight>
                <a:latin typeface="Arial"/>
                <a:ea typeface="Arial"/>
                <a:cs typeface="Arial"/>
                <a:sym typeface="Arial"/>
              </a:rPr>
              <a:t>, </a:t>
            </a:r>
            <a:r>
              <a:rPr lang="es-419" sz="1200">
                <a:highlight>
                  <a:srgbClr val="FFFFFF"/>
                </a:highlight>
              </a:rPr>
              <a:t>Incluye un conjunto de bibliotecas que facilitan el inicio y la gestión de proyectos y es popular para crear microservicios y aplicaciones modernas por su simplicidad, flexibilidad y enfoque modular.</a:t>
            </a:r>
            <a:endParaRPr sz="1200">
              <a:highlight>
                <a:srgbClr val="FFFFFF"/>
              </a:highlight>
            </a:endParaRPr>
          </a:p>
          <a:p>
            <a:pPr indent="0" lvl="0" marL="0" rtl="0" algn="l">
              <a:spcBef>
                <a:spcPts val="1200"/>
              </a:spcBef>
              <a:spcAft>
                <a:spcPts val="1200"/>
              </a:spcAft>
              <a:buNone/>
            </a:pPr>
            <a:r>
              <a:rPr lang="es-419" sz="1200">
                <a:highlight>
                  <a:srgbClr val="FFFFFF"/>
                </a:highlight>
              </a:rPr>
              <a:t>Además</a:t>
            </a:r>
            <a:r>
              <a:rPr lang="es-419" sz="1200">
                <a:highlight>
                  <a:srgbClr val="FFFFFF"/>
                </a:highlight>
              </a:rPr>
              <a:t>, considerando los </a:t>
            </a:r>
            <a:r>
              <a:rPr lang="es-419" sz="1200">
                <a:highlight>
                  <a:srgbClr val="FFFFFF"/>
                </a:highlight>
              </a:rPr>
              <a:t>principales</a:t>
            </a:r>
            <a:r>
              <a:rPr lang="es-419" sz="1200">
                <a:highlight>
                  <a:srgbClr val="FFFFFF"/>
                </a:highlight>
              </a:rPr>
              <a:t> factores a la hora de </a:t>
            </a:r>
            <a:r>
              <a:rPr lang="es-419" sz="1200">
                <a:highlight>
                  <a:srgbClr val="FFFFFF"/>
                </a:highlight>
              </a:rPr>
              <a:t>elegir</a:t>
            </a:r>
            <a:r>
              <a:rPr lang="es-419" sz="1200">
                <a:highlight>
                  <a:srgbClr val="FFFFFF"/>
                </a:highlight>
              </a:rPr>
              <a:t> un framework como son los requerimientos del proyecto, experiencia del equipo. compatibilidad y ecosistema , </a:t>
            </a:r>
            <a:r>
              <a:rPr lang="es-419" sz="1200">
                <a:highlight>
                  <a:srgbClr val="FFFFFF"/>
                </a:highlight>
              </a:rPr>
              <a:t>documentación</a:t>
            </a:r>
            <a:r>
              <a:rPr lang="es-419" sz="1200">
                <a:highlight>
                  <a:srgbClr val="FFFFFF"/>
                </a:highlight>
              </a:rPr>
              <a:t> y soporte y tendencias del mercado como equipo </a:t>
            </a:r>
            <a:r>
              <a:rPr lang="es-419" sz="1200">
                <a:highlight>
                  <a:srgbClr val="FFFFFF"/>
                </a:highlight>
              </a:rPr>
              <a:t>consideramos</a:t>
            </a:r>
            <a:r>
              <a:rPr lang="es-419" sz="1200">
                <a:highlight>
                  <a:srgbClr val="FFFFFF"/>
                </a:highlight>
              </a:rPr>
              <a:t> que este framework </a:t>
            </a:r>
            <a:r>
              <a:rPr lang="es-419" sz="1200">
                <a:highlight>
                  <a:srgbClr val="FFFFFF"/>
                </a:highlight>
              </a:rPr>
              <a:t>sería</a:t>
            </a:r>
            <a:r>
              <a:rPr lang="es-419" sz="1200">
                <a:highlight>
                  <a:srgbClr val="FFFFFF"/>
                </a:highlight>
              </a:rPr>
              <a:t> el que mejor se adapta a nuestras capacidades y </a:t>
            </a:r>
            <a:r>
              <a:rPr lang="es-419" sz="1200">
                <a:highlight>
                  <a:srgbClr val="FFFFFF"/>
                </a:highlight>
              </a:rPr>
              <a:t>visión</a:t>
            </a:r>
            <a:r>
              <a:rPr lang="es-419" sz="1200">
                <a:highlight>
                  <a:srgbClr val="FFFFFF"/>
                </a:highlight>
              </a:rPr>
              <a:t> del proyecto.</a:t>
            </a:r>
            <a:endParaRPr sz="1200">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7650" y="802825"/>
            <a:ext cx="82881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419" sz="1740"/>
              <a:t>H</a:t>
            </a:r>
            <a:r>
              <a:rPr lang="es-419" sz="1740"/>
              <a:t>erramientas de trabajo colectivo: planificar y colaborar en el proyecto</a:t>
            </a:r>
            <a:endParaRPr sz="1740"/>
          </a:p>
        </p:txBody>
      </p:sp>
      <p:sp>
        <p:nvSpPr>
          <p:cNvPr id="117" name="Google Shape;117;p18"/>
          <p:cNvSpPr txBox="1"/>
          <p:nvPr>
            <p:ph idx="1" type="body"/>
          </p:nvPr>
        </p:nvSpPr>
        <p:spPr>
          <a:xfrm>
            <a:off x="727650" y="2486775"/>
            <a:ext cx="7688700" cy="246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Las herramientas que usamos en el proyecto fueron Miro, Trello, Discord y Los Documentos de Google.</a:t>
            </a:r>
            <a:endParaRPr/>
          </a:p>
          <a:p>
            <a:pPr indent="0" lvl="0" marL="0" rtl="0" algn="l">
              <a:spcBef>
                <a:spcPts val="1200"/>
              </a:spcBef>
              <a:spcAft>
                <a:spcPts val="1200"/>
              </a:spcAft>
              <a:buNone/>
            </a:pPr>
            <a:r>
              <a:rPr lang="es-419"/>
              <a:t>Donde en Miro realizamos y diseñamos los diagramas solicitados para el proyecto, en Trello organizamos una lista con las tareas que se requerían y nosotros elegimos las tareas que cada uno iba a realizar, poder hacer un seguimiento de ellas y hacer un seguimiento del ritmo en el que íbamos, Utilizamos la herramienta Discord para la parte auditiva y comunicativa del proyecto, donde realizamos las llamadas grupales y ante alguna duda, utilizabamos su función de compartir pantalla y así poder ver la pantalla del otro y guíanos y finalmente la herramienta de Documentos de Google realizamos la parte del informe del proyecto y presentación, donde gracias a su función en la que todos podemos editar y realizar el trabajo en tiempo real, el desarrollo de este fue más rápido y fácil donde.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7650" y="722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a:t>
            </a:r>
            <a:r>
              <a:rPr lang="es-419"/>
              <a:t>nfoques éticos considerados en el desarrollo </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200">
                <a:solidFill>
                  <a:srgbClr val="374151"/>
                </a:solidFill>
                <a:highlight>
                  <a:srgbClr val="FFFFFF"/>
                </a:highlight>
                <a:latin typeface="Arial"/>
                <a:ea typeface="Arial"/>
                <a:cs typeface="Arial"/>
                <a:sym typeface="Arial"/>
              </a:rPr>
              <a:t>En el desarrollo del software para EduTech Innovators SPA, nos comprometemos a priorizar enfoques éticos relacionados con la privacidad de datos y la responsabilidad en el despliegue. Estableceremos una política de privacidad clara que explique cómo recopilamos y utilizamos los datos de los usuarios, asumiendo responsabilidad por nuestras decisiones y comprometiéndonos a corregir errores y mantener informados a los usuarios sobre cualquier cambio en estas políticas. Para proteger la información del usuario, implementaremos medidas de seguridad robustas, como la encriptación de datos en tránsito y en reposo, y políticas de acceso restringido que aseguren que </a:t>
            </a:r>
            <a:r>
              <a:rPr lang="es-419" sz="1200">
                <a:solidFill>
                  <a:srgbClr val="374151"/>
                </a:solidFill>
                <a:highlight>
                  <a:srgbClr val="FFFFFF"/>
                </a:highlight>
                <a:latin typeface="Arial"/>
                <a:ea typeface="Arial"/>
                <a:cs typeface="Arial"/>
                <a:sym typeface="Arial"/>
              </a:rPr>
              <a:t>sólo</a:t>
            </a:r>
            <a:r>
              <a:rPr lang="es-419" sz="1200">
                <a:solidFill>
                  <a:srgbClr val="374151"/>
                </a:solidFill>
                <a:highlight>
                  <a:srgbClr val="FFFFFF"/>
                </a:highlight>
                <a:latin typeface="Arial"/>
                <a:ea typeface="Arial"/>
                <a:cs typeface="Arial"/>
                <a:sym typeface="Arial"/>
              </a:rPr>
              <a:t> el personal autorizado maneje datos sensibles. Además, abordaremos los desafíos éticos relacionados con la gestión de datos personales mediante la adopción de buenas prácticas de seguridad, fomentando así un entorno de confianza y responsabilidad hacia nuestros usuarios.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