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8" r:id="rId11"/>
    <p:sldId id="281" r:id="rId12"/>
    <p:sldId id="279" r:id="rId13"/>
    <p:sldId id="277" r:id="rId14"/>
    <p:sldId id="280" r:id="rId15"/>
    <p:sldId id="263" r:id="rId16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965C840-23F5-4466-9312-5A6E45CDC39E}">
          <p14:sldIdLst>
            <p14:sldId id="257"/>
            <p14:sldId id="268"/>
            <p14:sldId id="272"/>
            <p14:sldId id="273"/>
            <p14:sldId id="274"/>
            <p14:sldId id="275"/>
            <p14:sldId id="278"/>
            <p14:sldId id="281"/>
            <p14:sldId id="279"/>
            <p14:sldId id="277"/>
            <p14:sldId id="280"/>
            <p14:sldId id="263"/>
          </p14:sldIdLst>
        </p14:section>
        <p14:section name="Seção sem Título" id="{62B7AC27-3CE1-453A-8C97-A5A0416CA5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552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900" y="1916832"/>
            <a:ext cx="8735325" cy="2000251"/>
          </a:xfrm>
        </p:spPr>
        <p:txBody>
          <a:bodyPr rtlCol="0"/>
          <a:lstStyle/>
          <a:p>
            <a:r>
              <a:rPr lang="pt-BR" dirty="0" err="1" smtClean="0"/>
              <a:t>Bookland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livraria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1844824"/>
            <a:ext cx="4106215" cy="32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>
            <a:norm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TECNOLOGIA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UTILIZADA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231259"/>
          </a:xfrm>
        </p:spPr>
        <p:txBody>
          <a:bodyPr rtlCol="0">
            <a:normAutofit fontScale="92500" lnSpcReduction="20000"/>
          </a:bodyPr>
          <a:lstStyle/>
          <a:p>
            <a:pPr lvl="0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Linguagem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 Programação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dirty="0"/>
              <a:t> Python</a:t>
            </a:r>
          </a:p>
          <a:p>
            <a:pPr lvl="0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Banco de Dados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dirty="0"/>
              <a:t>MySQL</a:t>
            </a:r>
          </a:p>
          <a:p>
            <a:pPr lvl="0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dirty="0"/>
              <a:t>Linha de Comando (com possibilidade futura de interface web)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Integração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dirty="0"/>
              <a:t>Possibilidade de expansão para integração com métodos de pagamento digitais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1" r="15541"/>
          <a:stretch/>
        </p:blipFill>
        <p:spPr>
          <a:xfrm>
            <a:off x="4833893" y="4855641"/>
            <a:ext cx="1584176" cy="12961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97" y="4005512"/>
            <a:ext cx="2141251" cy="62334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2" r="16309"/>
          <a:stretch/>
        </p:blipFill>
        <p:spPr>
          <a:xfrm>
            <a:off x="7898352" y="4634369"/>
            <a:ext cx="936104" cy="812117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6625849" y="4228224"/>
            <a:ext cx="764708" cy="1613376"/>
            <a:chOff x="6958508" y="4335904"/>
            <a:chExt cx="945671" cy="1239494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6968075" y="4335904"/>
              <a:ext cx="936104" cy="6239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H="1">
              <a:off x="6958508" y="4951413"/>
              <a:ext cx="936104" cy="6239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to 15"/>
          <p:cNvCxnSpPr/>
          <p:nvPr/>
        </p:nvCxnSpPr>
        <p:spPr>
          <a:xfrm>
            <a:off x="7382821" y="5040863"/>
            <a:ext cx="583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>
            <a:norm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CONCLUSÃO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23125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dirty="0"/>
              <a:t>O sistema de gerenciamento </a:t>
            </a:r>
            <a:r>
              <a:rPr lang="pt-BR" dirty="0" smtClean="0"/>
              <a:t>"</a:t>
            </a:r>
            <a:r>
              <a:rPr lang="pt-BR" dirty="0"/>
              <a:t> </a:t>
            </a:r>
            <a:r>
              <a:rPr lang="pt-BR" dirty="0" err="1"/>
              <a:t>LivrariaBookland</a:t>
            </a:r>
            <a:r>
              <a:rPr lang="pt-BR" dirty="0"/>
              <a:t>" é um projeto estruturado para otimizar a gestão da livraria, garantindo uma operação mais eficiente e um atendimento de alta qualidade. A implementação desse sistema permitirá o crescimento sustentável do negócio, alinhado às tendências tecnológicas do setor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16632"/>
            <a:ext cx="1627267" cy="100811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3068960"/>
            <a:ext cx="21145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/>
          <a:lstStyle/>
          <a:p>
            <a:pPr algn="ctr" rtl="0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INTRODUÇÃO</a:t>
            </a:r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231259"/>
          </a:xfrm>
        </p:spPr>
        <p:txBody>
          <a:bodyPr rtlCol="0"/>
          <a:lstStyle/>
          <a:p>
            <a:pPr marL="0" indent="0">
              <a:buNone/>
            </a:pPr>
            <a:r>
              <a:rPr lang="pt-BR" dirty="0"/>
              <a:t>Este documento descreve </a:t>
            </a:r>
            <a:r>
              <a:rPr lang="pt-BR" dirty="0" smtClean="0"/>
              <a:t> um pouco do sistema </a:t>
            </a:r>
            <a:r>
              <a:rPr lang="pt-BR" dirty="0"/>
              <a:t>de gerenciamento da livraria fictícia "</a:t>
            </a:r>
            <a:r>
              <a:rPr lang="pt-BR" dirty="0" err="1"/>
              <a:t>LivrariaBookland</a:t>
            </a:r>
            <a:r>
              <a:rPr lang="pt-BR" dirty="0"/>
              <a:t>". O sistema tem como objetivo facilitar a gestão de cadastros, estoque, vendas, compras e avaliações de clientes, promovendo uma experiência otimizada tanto para os funcionários quanto para os clientes da livraria.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/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VISÃO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231259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 "</a:t>
            </a:r>
            <a:r>
              <a:rPr lang="pt-BR" dirty="0" err="1"/>
              <a:t>LivrariaBookland</a:t>
            </a:r>
            <a:r>
              <a:rPr lang="pt-BR" dirty="0"/>
              <a:t>" é uma livraria inovadora que busca oferecer uma vasta seleção de títulos de diversos gêneros, combinando tecnologia e eficiência para atender aos seus clientes. O objetivo do sistema é automatizar e aprimorar os processos internos da livraria, reduzindo erros manuais, melhorando a precisão do controle de estoque e aumentando a satisfação dos clientes através de uma gestão mais ágil e organizada.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992380"/>
            <a:ext cx="1573999" cy="15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FUNCIONALIDADES DO SISTEMA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319491"/>
          </a:xfrm>
        </p:spPr>
        <p:txBody>
          <a:bodyPr rtlCol="0">
            <a:normAutofit fontScale="25000" lnSpcReduction="20000"/>
          </a:bodyPr>
          <a:lstStyle/>
          <a:p>
            <a:pPr lvl="0"/>
            <a:r>
              <a:rPr lang="pt-BR" sz="8000" b="1" dirty="0" smtClean="0">
                <a:solidFill>
                  <a:schemeClr val="accent1">
                    <a:lumMod val="75000"/>
                  </a:schemeClr>
                </a:solidFill>
              </a:rPr>
              <a:t>Cadastro </a:t>
            </a:r>
            <a:r>
              <a:rPr lang="pt-BR" sz="8000" b="1" dirty="0">
                <a:solidFill>
                  <a:schemeClr val="accent1">
                    <a:lumMod val="75000"/>
                  </a:schemeClr>
                </a:solidFill>
              </a:rPr>
              <a:t>de Livros</a:t>
            </a:r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sz="8000" dirty="0"/>
              <a:t> Inclusão de novos títulos no banco de dados, contendo informações detalhadas como autor, gênero, sinopse e preços.</a:t>
            </a:r>
          </a:p>
          <a:p>
            <a:pPr lvl="0"/>
            <a:r>
              <a:rPr lang="pt-BR" sz="8000" b="1" dirty="0">
                <a:solidFill>
                  <a:schemeClr val="accent1">
                    <a:lumMod val="75000"/>
                  </a:schemeClr>
                </a:solidFill>
              </a:rPr>
              <a:t>Controle de Estoque</a:t>
            </a:r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8000" dirty="0"/>
              <a:t>Monitoramento da quantidade de livros disponíveis, com atualização automática após cada venda ou compra.</a:t>
            </a:r>
          </a:p>
          <a:p>
            <a:pPr lvl="0"/>
            <a:r>
              <a:rPr lang="pt-BR" sz="8000" b="1" dirty="0">
                <a:solidFill>
                  <a:schemeClr val="accent1">
                    <a:lumMod val="75000"/>
                  </a:schemeClr>
                </a:solidFill>
              </a:rPr>
              <a:t>Processo de Compras</a:t>
            </a:r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sz="8000" dirty="0"/>
              <a:t> Registro de aquisição de livros de fornecedores, garantindo a reposição eficiente do estoque.</a:t>
            </a:r>
          </a:p>
          <a:p>
            <a:pPr lvl="0"/>
            <a:r>
              <a:rPr lang="pt-BR" sz="8000" b="1" dirty="0">
                <a:solidFill>
                  <a:schemeClr val="accent1">
                    <a:lumMod val="75000"/>
                  </a:schemeClr>
                </a:solidFill>
              </a:rPr>
              <a:t>Gerenciamento de Vendas</a:t>
            </a:r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8000" dirty="0"/>
              <a:t>Registro das transações com clientes, controle de pagamentos e emissão de recibos.</a:t>
            </a:r>
          </a:p>
          <a:p>
            <a:pPr lvl="0"/>
            <a:r>
              <a:rPr lang="pt-BR" sz="8000" b="1" dirty="0">
                <a:solidFill>
                  <a:schemeClr val="accent1">
                    <a:lumMod val="75000"/>
                  </a:schemeClr>
                </a:solidFill>
              </a:rPr>
              <a:t>Cadastro e Gerenciamento de Clientes</a:t>
            </a:r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8000" dirty="0"/>
              <a:t>Inclusão e manutenção de informações dos clientes, possibilitando a história de compras e fidelização.</a:t>
            </a:r>
          </a:p>
          <a:p>
            <a:pPr lvl="0"/>
            <a:r>
              <a:rPr lang="pt-BR" sz="8000" b="1" dirty="0">
                <a:solidFill>
                  <a:schemeClr val="accent1">
                    <a:lumMod val="75000"/>
                  </a:schemeClr>
                </a:solidFill>
              </a:rPr>
              <a:t>Avaliações e Relatórios</a:t>
            </a:r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8000" dirty="0"/>
              <a:t>Permitir que os clientes avaliem os livros adquiridos, fornecendo feedback valioso para futuras aquisições.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782320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DECISÕES DE NEGÓCIO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231259"/>
          </a:xfrm>
        </p:spPr>
        <p:txBody>
          <a:bodyPr rtlCol="0">
            <a:norm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Modelo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 Negócio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/>
              <a:t>A livraria adota um modelo híbrido de vendas, permitindo compras tanto em sua loja física quanto através de uma plataforma digital integrada ao sistema.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56" y="4116116"/>
            <a:ext cx="997935" cy="99793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91" y="4116116"/>
            <a:ext cx="997935" cy="9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>
            <a:norm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DIFERENCIAIS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ESTRATÉGICOS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231259"/>
          </a:xfrm>
        </p:spPr>
        <p:txBody>
          <a:bodyPr rtlCol="0">
            <a:normAutofit fontScale="85000" lnSpcReduction="20000"/>
          </a:bodyPr>
          <a:lstStyle/>
          <a:p>
            <a:pPr lvl="0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Programa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 Fidelidade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dirty="0"/>
              <a:t>Clientes acumulam pontos a cada compra, podendo trocá-los por descontos em futuras aquisições.</a:t>
            </a:r>
          </a:p>
          <a:p>
            <a:pPr lvl="0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Parcerias com Editoras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dirty="0"/>
              <a:t>Garantia de lançamentos exclusivos e descontos especiais em best-sellers.</a:t>
            </a:r>
          </a:p>
          <a:p>
            <a:pPr lvl="0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de Dados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dirty="0"/>
              <a:t>Uso de relatórios gerenciais para tomada de decisões estratégicas e melhoria da experiência do cliente.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3901688"/>
            <a:ext cx="1502636" cy="15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>
            <a:norm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 DO BANCO DE DADOS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29710" y="1443571"/>
            <a:ext cx="10360501" cy="13671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dirty="0"/>
              <a:t>O banco de dados da livraria </a:t>
            </a:r>
            <a:r>
              <a:rPr lang="pt-BR" dirty="0" smtClean="0"/>
              <a:t>é </a:t>
            </a:r>
            <a:r>
              <a:rPr lang="pt-BR" dirty="0"/>
              <a:t>composto por diversas tabelas interligadas para gerenciar as operações da livraria. As principais tabelas incluem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  <p:sp>
        <p:nvSpPr>
          <p:cNvPr id="8" name="Espaço Reservado para Conteúdo 13"/>
          <p:cNvSpPr txBox="1">
            <a:spLocks/>
          </p:cNvSpPr>
          <p:nvPr/>
        </p:nvSpPr>
        <p:spPr>
          <a:xfrm>
            <a:off x="1218883" y="2810734"/>
            <a:ext cx="9577064" cy="365198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</a:rPr>
              <a:t>livro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1800" dirty="0"/>
              <a:t>Armazena informações sobre os livros, como título, gênero, autor, data de publicação, sinopse e valores de compra e revenda</a:t>
            </a:r>
            <a:r>
              <a:rPr lang="pt-BR" sz="1800" dirty="0" smtClean="0"/>
              <a:t>.</a:t>
            </a:r>
            <a:endParaRPr lang="pt-BR" sz="1800" dirty="0"/>
          </a:p>
          <a:p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cliente: </a:t>
            </a:r>
            <a:r>
              <a:rPr lang="pt-BR" sz="1800" dirty="0"/>
              <a:t>Contém os dados dos clientes, incluindo nome, telefone e e-mail</a:t>
            </a:r>
            <a:r>
              <a:rPr lang="pt-BR" sz="1800" dirty="0" smtClean="0"/>
              <a:t>.</a:t>
            </a:r>
            <a:endParaRPr lang="pt-BR" sz="1800" dirty="0"/>
          </a:p>
          <a:p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estoque: </a:t>
            </a:r>
            <a:r>
              <a:rPr lang="pt-BR" sz="1800" dirty="0"/>
              <a:t>Controla a quantidade de exemplares disponíveis de cada livro</a:t>
            </a:r>
            <a:r>
              <a:rPr lang="pt-BR" sz="1800" dirty="0" smtClean="0"/>
              <a:t>.</a:t>
            </a:r>
            <a:endParaRPr lang="pt-BR" sz="1800" dirty="0"/>
          </a:p>
          <a:p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venda: </a:t>
            </a:r>
            <a:r>
              <a:rPr lang="pt-BR" sz="1800" dirty="0"/>
              <a:t>Registra as transações de venda, armazenando a data da venda, o cliente, o livro vendido, quantidade e lucro obtido</a:t>
            </a:r>
            <a:r>
              <a:rPr lang="pt-BR" sz="1800" dirty="0" smtClean="0"/>
              <a:t>.</a:t>
            </a:r>
            <a:endParaRPr lang="pt-BR" sz="1800" dirty="0"/>
          </a:p>
          <a:p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compra: </a:t>
            </a:r>
            <a:r>
              <a:rPr lang="pt-BR" sz="1800" dirty="0"/>
              <a:t>Gerencia as aquisições de novos livros, registrando o livro comprado, a quantidade adquirida, data da compra e custo total</a:t>
            </a:r>
            <a:r>
              <a:rPr lang="pt-BR" sz="1800" dirty="0" smtClean="0"/>
              <a:t>.</a:t>
            </a:r>
            <a:endParaRPr lang="pt-BR" sz="1800" dirty="0"/>
          </a:p>
          <a:p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</a:rPr>
              <a:t>avaliacao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1800" dirty="0"/>
              <a:t>Permite que os clientes avaliem os livros adquiridos, armazenando notas e comentários.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253" y="473090"/>
            <a:ext cx="1069943" cy="10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>
            <a:norm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ESTRUTURA DE RELACIONAMENTO DO BANCO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556792"/>
            <a:ext cx="10360501" cy="108261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dirty="0"/>
              <a:t>A estrutura do banco de dados foi projetada para garantir integridade, eficiência e escalabilidade, permitindo futuras expansões do sistema.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  <p:sp>
        <p:nvSpPr>
          <p:cNvPr id="8" name="Espaço Reservado para Conteúdo 13"/>
          <p:cNvSpPr txBox="1">
            <a:spLocks/>
          </p:cNvSpPr>
          <p:nvPr/>
        </p:nvSpPr>
        <p:spPr>
          <a:xfrm>
            <a:off x="1218883" y="2810734"/>
            <a:ext cx="9577064" cy="198641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A tabela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venda</a:t>
            </a:r>
            <a:r>
              <a:rPr lang="pt-BR" sz="1800" dirty="0"/>
              <a:t> possui chave estrangeira para cliente e livro, garantindo que todas as vendas estejam vinculadas a um cliente e a um livro específico</a:t>
            </a:r>
            <a:r>
              <a:rPr lang="pt-BR" sz="1800" dirty="0" smtClean="0"/>
              <a:t>.</a:t>
            </a:r>
            <a:endParaRPr lang="pt-BR" sz="1800" dirty="0"/>
          </a:p>
          <a:p>
            <a:r>
              <a:rPr lang="pt-BR" sz="1800" dirty="0"/>
              <a:t>A tabela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compra</a:t>
            </a:r>
            <a:r>
              <a:rPr lang="pt-BR" sz="1800" dirty="0"/>
              <a:t> está relacionada a livro, assegurando a rastreabilidade das aquisições</a:t>
            </a:r>
            <a:r>
              <a:rPr lang="pt-BR" sz="1800" dirty="0" smtClean="0"/>
              <a:t>.</a:t>
            </a:r>
            <a:endParaRPr lang="pt-BR" sz="1800" dirty="0"/>
          </a:p>
          <a:p>
            <a:r>
              <a:rPr lang="pt-BR" sz="1800" dirty="0"/>
              <a:t>A tabela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</a:rPr>
              <a:t>avaliacao</a:t>
            </a:r>
            <a:r>
              <a:rPr lang="pt-BR" sz="1800" dirty="0"/>
              <a:t> relaciona cliente e livro, registrando as opiniões e notas fornecidas pelos clientes.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13" y="4581128"/>
            <a:ext cx="1214604" cy="12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69106"/>
            <a:ext cx="10360501" cy="877912"/>
          </a:xfrm>
        </p:spPr>
        <p:txBody>
          <a:bodyPr rtlCol="0">
            <a:norm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DIAGRAMA DO BANCO DE DADOS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6" y="5661248"/>
            <a:ext cx="714375" cy="9810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43" y="1700808"/>
            <a:ext cx="5523379" cy="45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 xsi:nil="true"/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87</TotalTime>
  <Words>665</Words>
  <Application>Microsoft Office PowerPoint</Application>
  <PresentationFormat>Personalizar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Tecnologia 16x9</vt:lpstr>
      <vt:lpstr>Bookland</vt:lpstr>
      <vt:lpstr>INTRODUÇÃO </vt:lpstr>
      <vt:lpstr>VISÃO</vt:lpstr>
      <vt:lpstr>FUNCIONALIDADES DO SISTEMA</vt:lpstr>
      <vt:lpstr>DECISÕES DE NEGÓCIO</vt:lpstr>
      <vt:lpstr>DIFERENCIAIS ESTRATÉGICOS</vt:lpstr>
      <vt:lpstr>ESTRUTURA DO BANCO DE DADOS</vt:lpstr>
      <vt:lpstr>ESTRUTURA DE RELACIONAMENTO DO BANCO</vt:lpstr>
      <vt:lpstr>DIAGRAMA DO BANCO DE DADOS</vt:lpstr>
      <vt:lpstr>TECNOLOGIA UTILIZADA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Bookland!</dc:title>
  <dc:creator>Renato Henrique de Oliveira Ramos</dc:creator>
  <cp:lastModifiedBy>Renato Henrique de Oliveira Ramos</cp:lastModifiedBy>
  <cp:revision>10</cp:revision>
  <dcterms:created xsi:type="dcterms:W3CDTF">2025-02-18T15:31:14Z</dcterms:created>
  <dcterms:modified xsi:type="dcterms:W3CDTF">2025-02-18T16:58:20Z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