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644" r:id="rId2"/>
    <p:sldId id="739" r:id="rId3"/>
    <p:sldId id="684" r:id="rId4"/>
    <p:sldId id="687" r:id="rId5"/>
    <p:sldId id="685" r:id="rId6"/>
    <p:sldId id="686" r:id="rId7"/>
    <p:sldId id="688" r:id="rId8"/>
    <p:sldId id="689" r:id="rId9"/>
    <p:sldId id="690" r:id="rId10"/>
    <p:sldId id="691" r:id="rId11"/>
    <p:sldId id="704" r:id="rId12"/>
    <p:sldId id="707" r:id="rId13"/>
    <p:sldId id="694" r:id="rId14"/>
    <p:sldId id="692" r:id="rId15"/>
    <p:sldId id="693" r:id="rId16"/>
    <p:sldId id="695" r:id="rId17"/>
    <p:sldId id="696" r:id="rId18"/>
    <p:sldId id="709" r:id="rId19"/>
    <p:sldId id="697" r:id="rId20"/>
    <p:sldId id="698" r:id="rId21"/>
    <p:sldId id="699" r:id="rId22"/>
    <p:sldId id="700" r:id="rId23"/>
    <p:sldId id="701" r:id="rId24"/>
    <p:sldId id="702" r:id="rId25"/>
    <p:sldId id="705" r:id="rId26"/>
    <p:sldId id="706" r:id="rId27"/>
    <p:sldId id="708" r:id="rId28"/>
    <p:sldId id="710" r:id="rId29"/>
    <p:sldId id="711" r:id="rId30"/>
    <p:sldId id="714" r:id="rId31"/>
    <p:sldId id="715" r:id="rId32"/>
    <p:sldId id="712" r:id="rId33"/>
    <p:sldId id="730" r:id="rId34"/>
    <p:sldId id="713" r:id="rId35"/>
    <p:sldId id="729" r:id="rId36"/>
    <p:sldId id="719" r:id="rId37"/>
    <p:sldId id="718" r:id="rId38"/>
    <p:sldId id="737" r:id="rId39"/>
    <p:sldId id="738" r:id="rId40"/>
    <p:sldId id="728" r:id="rId41"/>
    <p:sldId id="720" r:id="rId42"/>
    <p:sldId id="721" r:id="rId43"/>
    <p:sldId id="722" r:id="rId44"/>
    <p:sldId id="723" r:id="rId45"/>
    <p:sldId id="724" r:id="rId46"/>
    <p:sldId id="725" r:id="rId47"/>
    <p:sldId id="726" r:id="rId48"/>
    <p:sldId id="727" r:id="rId49"/>
    <p:sldId id="731" r:id="rId50"/>
    <p:sldId id="732" r:id="rId51"/>
    <p:sldId id="733" r:id="rId52"/>
    <p:sldId id="734" r:id="rId53"/>
    <p:sldId id="716" r:id="rId54"/>
    <p:sldId id="717" r:id="rId55"/>
    <p:sldId id="735" r:id="rId56"/>
    <p:sldId id="736" r:id="rId57"/>
  </p:sldIdLst>
  <p:sldSz cx="9144000" cy="6858000" type="screen4x3"/>
  <p:notesSz cx="6858000" cy="9236075"/>
  <p:defaultTextStyle>
    <a:defPPr>
      <a:defRPr lang="en-GB"/>
    </a:defPPr>
    <a:lvl1pPr algn="l" rtl="0" fontAlgn="base">
      <a:spcBef>
        <a:spcPct val="0"/>
      </a:spcBef>
      <a:spcAft>
        <a:spcPct val="0"/>
      </a:spcAft>
      <a:defRPr sz="28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sz="28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sz="28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sz="28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sz="28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8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8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8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800"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8">
          <p15:clr>
            <a:srgbClr val="A4A3A4"/>
          </p15:clr>
        </p15:guide>
        <p15:guide id="2" orient="horz" pos="144">
          <p15:clr>
            <a:srgbClr val="A4A3A4"/>
          </p15:clr>
        </p15:guide>
        <p15:guide id="3" orient="horz" pos="1065">
          <p15:clr>
            <a:srgbClr val="A4A3A4"/>
          </p15:clr>
        </p15:guide>
        <p15:guide id="4" orient="horz" pos="1250">
          <p15:clr>
            <a:srgbClr val="A4A3A4"/>
          </p15:clr>
        </p15:guide>
        <p15:guide id="5" pos="2880">
          <p15:clr>
            <a:srgbClr val="A4A3A4"/>
          </p15:clr>
        </p15:guide>
        <p15:guide id="6" pos="24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66FF33"/>
    <a:srgbClr val="FFCCFF"/>
    <a:srgbClr val="99CCFF"/>
    <a:srgbClr val="3333FF"/>
    <a:srgbClr val="FF33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3" autoAdjust="0"/>
    <p:restoredTop sz="94602" autoAdjust="0"/>
  </p:normalViewPr>
  <p:slideViewPr>
    <p:cSldViewPr snapToGrid="0">
      <p:cViewPr varScale="1">
        <p:scale>
          <a:sx n="85" d="100"/>
          <a:sy n="85" d="100"/>
        </p:scale>
        <p:origin x="1421" y="67"/>
      </p:cViewPr>
      <p:guideLst>
        <p:guide orient="horz" pos="2168"/>
        <p:guide orient="horz" pos="144"/>
        <p:guide orient="horz" pos="1065"/>
        <p:guide orient="horz" pos="1250"/>
        <p:guide pos="288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54"/>
    </p:cViewPr>
  </p:sorterViewPr>
  <p:notesViewPr>
    <p:cSldViewPr snapToGrid="0">
      <p:cViewPr varScale="1">
        <p:scale>
          <a:sx n="52" d="100"/>
          <a:sy n="52" d="100"/>
        </p:scale>
        <p:origin x="-1836" y="-96"/>
      </p:cViewPr>
      <p:guideLst>
        <p:guide orient="horz" pos="2909"/>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953" tIns="45976" rIns="91953" bIns="45976" numCol="1" anchor="t" anchorCtr="0" compatLnSpc="1">
            <a:prstTxWarp prst="textNoShape">
              <a:avLst/>
            </a:prstTxWarp>
          </a:bodyPr>
          <a:lstStyle>
            <a:lvl1pPr defTabSz="919163">
              <a:spcBef>
                <a:spcPct val="20000"/>
              </a:spcBef>
              <a:buClr>
                <a:schemeClr val="accent1"/>
              </a:buClr>
              <a:buSzPct val="80000"/>
              <a:defRPr sz="1200" b="1" smtClean="0">
                <a:effectLst/>
              </a:defRPr>
            </a:lvl1pPr>
          </a:lstStyle>
          <a:p>
            <a:pPr>
              <a:defRPr/>
            </a:pPr>
            <a:endParaRPr lang="en-US"/>
          </a:p>
        </p:txBody>
      </p:sp>
      <p:sp>
        <p:nvSpPr>
          <p:cNvPr id="72707"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953" tIns="45976" rIns="91953" bIns="45976" numCol="1" anchor="t" anchorCtr="0" compatLnSpc="1">
            <a:prstTxWarp prst="textNoShape">
              <a:avLst/>
            </a:prstTxWarp>
          </a:bodyPr>
          <a:lstStyle>
            <a:lvl1pPr algn="r" defTabSz="919163">
              <a:spcBef>
                <a:spcPct val="20000"/>
              </a:spcBef>
              <a:buClr>
                <a:schemeClr val="accent1"/>
              </a:buClr>
              <a:buSzPct val="80000"/>
              <a:defRPr sz="1200" b="1" smtClean="0">
                <a:effectLst/>
              </a:defRPr>
            </a:lvl1pPr>
          </a:lstStyle>
          <a:p>
            <a:pPr>
              <a:defRPr/>
            </a:pPr>
            <a:endParaRPr lang="en-US"/>
          </a:p>
        </p:txBody>
      </p:sp>
      <p:sp>
        <p:nvSpPr>
          <p:cNvPr id="72708"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1953" tIns="45976" rIns="91953" bIns="45976" numCol="1" anchor="b" anchorCtr="0" compatLnSpc="1">
            <a:prstTxWarp prst="textNoShape">
              <a:avLst/>
            </a:prstTxWarp>
          </a:bodyPr>
          <a:lstStyle>
            <a:lvl1pPr defTabSz="919163">
              <a:spcBef>
                <a:spcPct val="20000"/>
              </a:spcBef>
              <a:buClr>
                <a:schemeClr val="accent1"/>
              </a:buClr>
              <a:buSzPct val="80000"/>
              <a:defRPr sz="1200" b="1" smtClean="0">
                <a:effectLst/>
              </a:defRPr>
            </a:lvl1pPr>
          </a:lstStyle>
          <a:p>
            <a:pPr>
              <a:defRPr/>
            </a:pPr>
            <a:r>
              <a:rPr lang="en-US"/>
              <a:t>Groupe Cella informatique</a:t>
            </a:r>
          </a:p>
        </p:txBody>
      </p:sp>
      <p:sp>
        <p:nvSpPr>
          <p:cNvPr id="72709"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1953" tIns="45976" rIns="91953" bIns="45976" numCol="1" anchor="b" anchorCtr="0" compatLnSpc="1">
            <a:prstTxWarp prst="textNoShape">
              <a:avLst/>
            </a:prstTxWarp>
          </a:bodyPr>
          <a:lstStyle>
            <a:lvl1pPr algn="r" defTabSz="919163">
              <a:spcBef>
                <a:spcPct val="20000"/>
              </a:spcBef>
              <a:buClr>
                <a:schemeClr val="accent1"/>
              </a:buClr>
              <a:buSzPct val="80000"/>
              <a:defRPr sz="1200" b="1" smtClean="0">
                <a:effectLst/>
              </a:defRPr>
            </a:lvl1pPr>
          </a:lstStyle>
          <a:p>
            <a:pPr>
              <a:defRPr/>
            </a:pPr>
            <a:fld id="{D6D147EF-A62A-46E6-8DB3-D0CDDBC6ED28}" type="slidenum">
              <a:rPr lang="en-US"/>
              <a:pPr>
                <a:defRPr/>
              </a:pPr>
              <a:t>‹N°›</a:t>
            </a:fld>
            <a:endParaRPr lang="en-US"/>
          </a:p>
        </p:txBody>
      </p:sp>
    </p:spTree>
    <p:extLst>
      <p:ext uri="{BB962C8B-B14F-4D97-AF65-F5344CB8AC3E}">
        <p14:creationId xmlns:p14="http://schemas.microsoft.com/office/powerpoint/2010/main" val="13968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953" tIns="45976" rIns="91953" bIns="45976" numCol="1" anchor="t" anchorCtr="0" compatLnSpc="1">
            <a:prstTxWarp prst="textNoShape">
              <a:avLst/>
            </a:prstTxWarp>
          </a:bodyPr>
          <a:lstStyle>
            <a:lvl1pPr defTabSz="919163">
              <a:defRPr sz="1200" b="1" smtClean="0">
                <a:effectLst/>
              </a:defRPr>
            </a:lvl1pPr>
          </a:lstStyle>
          <a:p>
            <a:pPr>
              <a:defRPr/>
            </a:pPr>
            <a:endParaRPr lang="en-US"/>
          </a:p>
        </p:txBody>
      </p:sp>
      <p:sp>
        <p:nvSpPr>
          <p:cNvPr id="26627"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1953" tIns="45976" rIns="91953" bIns="45976" numCol="1" anchor="t" anchorCtr="0" compatLnSpc="1">
            <a:prstTxWarp prst="textNoShape">
              <a:avLst/>
            </a:prstTxWarp>
          </a:bodyPr>
          <a:lstStyle>
            <a:lvl1pPr algn="r" defTabSz="919163">
              <a:defRPr sz="1200" b="1" smtClean="0">
                <a:effectLst/>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1953" tIns="45976" rIns="91953" bIns="4597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1953" tIns="45976" rIns="91953" bIns="45976" numCol="1" anchor="b" anchorCtr="0" compatLnSpc="1">
            <a:prstTxWarp prst="textNoShape">
              <a:avLst/>
            </a:prstTxWarp>
          </a:bodyPr>
          <a:lstStyle>
            <a:lvl1pPr defTabSz="919163">
              <a:defRPr sz="1200" b="1" smtClean="0">
                <a:effectLst/>
              </a:defRPr>
            </a:lvl1pPr>
          </a:lstStyle>
          <a:p>
            <a:pPr>
              <a:defRPr/>
            </a:pPr>
            <a:r>
              <a:rPr lang="en-US"/>
              <a:t>Groupe Cella informatique</a:t>
            </a:r>
          </a:p>
        </p:txBody>
      </p:sp>
      <p:sp>
        <p:nvSpPr>
          <p:cNvPr id="26631"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1953" tIns="45976" rIns="91953" bIns="45976" numCol="1" anchor="b" anchorCtr="0" compatLnSpc="1">
            <a:prstTxWarp prst="textNoShape">
              <a:avLst/>
            </a:prstTxWarp>
          </a:bodyPr>
          <a:lstStyle>
            <a:lvl1pPr algn="r" defTabSz="919163">
              <a:defRPr sz="1200" b="1" smtClean="0">
                <a:effectLst/>
              </a:defRPr>
            </a:lvl1pPr>
          </a:lstStyle>
          <a:p>
            <a:pPr>
              <a:defRPr/>
            </a:pPr>
            <a:fld id="{27EEFBED-2753-4581-858D-EC28A2A54FA4}" type="slidenum">
              <a:rPr lang="en-US"/>
              <a:pPr>
                <a:defRPr/>
              </a:pPr>
              <a:t>‹N°›</a:t>
            </a:fld>
            <a:endParaRPr lang="en-US"/>
          </a:p>
        </p:txBody>
      </p:sp>
    </p:spTree>
    <p:extLst>
      <p:ext uri="{BB962C8B-B14F-4D97-AF65-F5344CB8AC3E}">
        <p14:creationId xmlns:p14="http://schemas.microsoft.com/office/powerpoint/2010/main" val="79236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p:spPr>
        <p:txBody>
          <a:bodyPr/>
          <a:lstStyle/>
          <a:p>
            <a:r>
              <a:rPr lang="en-US"/>
              <a:t>Groupe Cella informatique</a:t>
            </a:r>
          </a:p>
        </p:txBody>
      </p:sp>
      <p:sp>
        <p:nvSpPr>
          <p:cNvPr id="61443" name="Rectangle 7"/>
          <p:cNvSpPr>
            <a:spLocks noGrp="1" noChangeArrowheads="1"/>
          </p:cNvSpPr>
          <p:nvPr>
            <p:ph type="sldNum" sz="quarter" idx="5"/>
          </p:nvPr>
        </p:nvSpPr>
        <p:spPr>
          <a:noFill/>
        </p:spPr>
        <p:txBody>
          <a:bodyPr/>
          <a:lstStyle/>
          <a:p>
            <a:fld id="{43B0A423-C501-4F6A-8D09-96F9EFD514B3}" type="slidenum">
              <a:rPr lang="en-US"/>
              <a:pPr/>
              <a:t>1</a:t>
            </a:fld>
            <a:endParaRPr lang="en-US"/>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63722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p:spPr>
        <p:txBody>
          <a:bodyPr/>
          <a:lstStyle/>
          <a:p>
            <a:r>
              <a:rPr lang="en-US"/>
              <a:t>Groupe Cella informatique</a:t>
            </a:r>
          </a:p>
        </p:txBody>
      </p:sp>
      <p:sp>
        <p:nvSpPr>
          <p:cNvPr id="62467" name="Rectangle 7"/>
          <p:cNvSpPr>
            <a:spLocks noGrp="1" noChangeArrowheads="1"/>
          </p:cNvSpPr>
          <p:nvPr>
            <p:ph type="sldNum" sz="quarter" idx="5"/>
          </p:nvPr>
        </p:nvSpPr>
        <p:spPr>
          <a:noFill/>
        </p:spPr>
        <p:txBody>
          <a:bodyPr/>
          <a:lstStyle/>
          <a:p>
            <a:fld id="{011FAFB8-4935-409C-A49F-30E71D140CE4}" type="slidenum">
              <a:rPr lang="en-US"/>
              <a:pPr/>
              <a:t>2</a:t>
            </a:fld>
            <a:endParaRPr lang="en-US"/>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83022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6119813"/>
            <a:ext cx="9144000" cy="738187"/>
          </a:xfrm>
          <a:prstGeom prst="rect">
            <a:avLst/>
          </a:prstGeom>
          <a:solidFill>
            <a:schemeClr val="accent1">
              <a:alpha val="45000"/>
            </a:schemeClr>
          </a:solidFill>
          <a:ln w="9525">
            <a:noFill/>
            <a:miter lim="800000"/>
            <a:headEnd/>
            <a:tailEnd/>
          </a:ln>
          <a:effectLst/>
        </p:spPr>
        <p:txBody>
          <a:bodyPr wrap="none" anchor="ctr"/>
          <a:lstStyle/>
          <a:p>
            <a:pPr>
              <a:defRPr/>
            </a:pPr>
            <a:endParaRPr lang="fr-FR"/>
          </a:p>
        </p:txBody>
      </p:sp>
      <p:sp>
        <p:nvSpPr>
          <p:cNvPr id="294914" name="Rectangle 2"/>
          <p:cNvSpPr>
            <a:spLocks noGrp="1" noChangeArrowheads="1"/>
          </p:cNvSpPr>
          <p:nvPr>
            <p:ph type="ctrTitle"/>
          </p:nvPr>
        </p:nvSpPr>
        <p:spPr>
          <a:xfrm>
            <a:off x="381000" y="985838"/>
            <a:ext cx="7772400" cy="641350"/>
          </a:xfrm>
        </p:spPr>
        <p:txBody>
          <a:bodyPr/>
          <a:lstStyle>
            <a:lvl1pPr>
              <a:defRPr/>
            </a:lvl1pPr>
          </a:lstStyle>
          <a:p>
            <a:r>
              <a:rPr lang="en-US"/>
              <a:t>Click to edit Master title style</a:t>
            </a:r>
          </a:p>
        </p:txBody>
      </p:sp>
      <p:sp>
        <p:nvSpPr>
          <p:cNvPr id="294915" name="Rectangle 3"/>
          <p:cNvSpPr>
            <a:spLocks noGrp="1" noChangeArrowheads="1"/>
          </p:cNvSpPr>
          <p:nvPr>
            <p:ph type="subTitle" idx="1"/>
          </p:nvPr>
        </p:nvSpPr>
        <p:spPr>
          <a:xfrm>
            <a:off x="381000" y="3441700"/>
            <a:ext cx="6400800" cy="47625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15138" y="228600"/>
            <a:ext cx="2144712" cy="31972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381000" y="228600"/>
            <a:ext cx="6281738" cy="31972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381000" y="228600"/>
            <a:ext cx="8570913" cy="64135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381000" y="1196975"/>
            <a:ext cx="4213225" cy="22288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image de la bibliothèque 3"/>
          <p:cNvSpPr>
            <a:spLocks noGrp="1"/>
          </p:cNvSpPr>
          <p:nvPr>
            <p:ph type="clipArt" sz="half" idx="2"/>
          </p:nvPr>
        </p:nvSpPr>
        <p:spPr>
          <a:xfrm>
            <a:off x="4746625" y="1196975"/>
            <a:ext cx="4213225" cy="2228850"/>
          </a:xfrm>
        </p:spPr>
        <p:txBody>
          <a:bodyPr/>
          <a:lstStyle/>
          <a:p>
            <a:pPr lvl="0"/>
            <a:endParaRPr lang="fr-FR"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381000" y="228600"/>
            <a:ext cx="8578850" cy="31972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381000" y="1196975"/>
            <a:ext cx="4213225" cy="222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46625" y="1196975"/>
            <a:ext cx="4213225" cy="222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19143" name="Rectangle 7"/>
          <p:cNvSpPr>
            <a:spLocks noChangeArrowheads="1"/>
          </p:cNvSpPr>
          <p:nvPr/>
        </p:nvSpPr>
        <p:spPr bwMode="auto">
          <a:xfrm>
            <a:off x="0" y="0"/>
            <a:ext cx="9144000" cy="992188"/>
          </a:xfrm>
          <a:prstGeom prst="rect">
            <a:avLst/>
          </a:prstGeom>
          <a:solidFill>
            <a:srgbClr val="FAF8D8">
              <a:alpha val="45000"/>
            </a:srgbClr>
          </a:solidFill>
          <a:ln w="9525">
            <a:noFill/>
            <a:miter lim="800000"/>
            <a:headEnd/>
            <a:tailEnd/>
          </a:ln>
          <a:effectLst/>
        </p:spPr>
        <p:txBody>
          <a:bodyPr wrap="none" anchor="ctr"/>
          <a:lstStyle/>
          <a:p>
            <a:pPr algn="ctr" eaLnBrk="0" hangingPunct="0">
              <a:defRPr/>
            </a:pPr>
            <a:endParaRPr lang="fr-FR" sz="1200">
              <a:effectLst>
                <a:outerShdw blurRad="38100" dist="38100" dir="2700000" algn="tl">
                  <a:srgbClr val="000000"/>
                </a:outerShdw>
              </a:effectLst>
            </a:endParaRPr>
          </a:p>
        </p:txBody>
      </p:sp>
      <p:sp>
        <p:nvSpPr>
          <p:cNvPr id="3075" name="Rectangle 2"/>
          <p:cNvSpPr>
            <a:spLocks noGrp="1" noChangeArrowheads="1"/>
          </p:cNvSpPr>
          <p:nvPr>
            <p:ph type="title"/>
          </p:nvPr>
        </p:nvSpPr>
        <p:spPr bwMode="auto">
          <a:xfrm>
            <a:off x="381000" y="228600"/>
            <a:ext cx="8570913" cy="64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3076" name="Rectangle 3"/>
          <p:cNvSpPr>
            <a:spLocks noGrp="1" noChangeArrowheads="1"/>
          </p:cNvSpPr>
          <p:nvPr>
            <p:ph type="body" idx="1"/>
          </p:nvPr>
        </p:nvSpPr>
        <p:spPr bwMode="auto">
          <a:xfrm>
            <a:off x="381000" y="1196975"/>
            <a:ext cx="8578850" cy="222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9142" name="Rectangle 6"/>
          <p:cNvSpPr>
            <a:spLocks noChangeArrowheads="1"/>
          </p:cNvSpPr>
          <p:nvPr/>
        </p:nvSpPr>
        <p:spPr bwMode="auto">
          <a:xfrm>
            <a:off x="0" y="6119813"/>
            <a:ext cx="9144000" cy="738187"/>
          </a:xfrm>
          <a:prstGeom prst="rect">
            <a:avLst/>
          </a:prstGeom>
          <a:solidFill>
            <a:schemeClr val="accent1">
              <a:alpha val="45000"/>
            </a:schemeClr>
          </a:solidFill>
          <a:ln w="9525">
            <a:noFill/>
            <a:miter lim="800000"/>
            <a:headEnd/>
            <a:tailEnd/>
          </a:ln>
          <a:effectLst/>
        </p:spPr>
        <p:txBody>
          <a:bodyPr wrap="none" anchor="ctr"/>
          <a:lstStyle/>
          <a:p>
            <a:pPr>
              <a:defRPr/>
            </a:pPr>
            <a:endParaRPr lang="fr-FR"/>
          </a:p>
        </p:txBody>
      </p:sp>
      <p:sp>
        <p:nvSpPr>
          <p:cNvPr id="219144" name="Text Box 8"/>
          <p:cNvSpPr txBox="1">
            <a:spLocks noChangeArrowheads="1"/>
          </p:cNvSpPr>
          <p:nvPr/>
        </p:nvSpPr>
        <p:spPr bwMode="auto">
          <a:xfrm>
            <a:off x="8251825" y="6415088"/>
            <a:ext cx="892175" cy="366712"/>
          </a:xfrm>
          <a:prstGeom prst="rect">
            <a:avLst/>
          </a:prstGeom>
          <a:noFill/>
          <a:ln w="9525">
            <a:noFill/>
            <a:miter lim="800000"/>
            <a:headEnd/>
            <a:tailEnd/>
          </a:ln>
          <a:effectLst/>
        </p:spPr>
        <p:txBody>
          <a:bodyPr>
            <a:spAutoFit/>
          </a:bodyPr>
          <a:lstStyle/>
          <a:p>
            <a:pPr algn="r" eaLnBrk="0" hangingPunct="0">
              <a:spcBef>
                <a:spcPct val="50000"/>
              </a:spcBef>
              <a:defRPr/>
            </a:pPr>
            <a:fld id="{E6064E99-4195-49F7-A49A-1A766FBB2114}" type="slidenum">
              <a:rPr lang="fr-FR" sz="1800">
                <a:effectLst/>
              </a:rPr>
              <a:pPr algn="r" eaLnBrk="0" hangingPunct="0">
                <a:spcBef>
                  <a:spcPct val="50000"/>
                </a:spcBef>
                <a:defRPr/>
              </a:pPr>
              <a:t>‹N°›</a:t>
            </a:fld>
            <a:endParaRPr lang="fr-FR" sz="1800">
              <a:effectLst/>
            </a:endParaRPr>
          </a:p>
        </p:txBody>
      </p:sp>
    </p:spTree>
  </p:cSld>
  <p:clrMap bg1="dk2" tx1="lt1" bg2="dk1" tx2="lt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lnSpc>
          <a:spcPct val="90000"/>
        </a:lnSpc>
        <a:spcBef>
          <a:spcPct val="0"/>
        </a:spcBef>
        <a:spcAft>
          <a:spcPct val="0"/>
        </a:spcAft>
        <a:defRPr sz="4000" b="1">
          <a:solidFill>
            <a:srgbClr val="0066FF"/>
          </a:solidFill>
          <a:latin typeface="+mj-lt"/>
          <a:ea typeface="+mj-ea"/>
          <a:cs typeface="+mj-cs"/>
        </a:defRPr>
      </a:lvl1pPr>
      <a:lvl2pPr algn="l" rtl="0" eaLnBrk="0" fontAlgn="base" hangingPunct="0">
        <a:lnSpc>
          <a:spcPct val="90000"/>
        </a:lnSpc>
        <a:spcBef>
          <a:spcPct val="0"/>
        </a:spcBef>
        <a:spcAft>
          <a:spcPct val="0"/>
        </a:spcAft>
        <a:defRPr sz="4000" b="1">
          <a:solidFill>
            <a:srgbClr val="0066FF"/>
          </a:solidFill>
          <a:latin typeface="Arial" charset="0"/>
        </a:defRPr>
      </a:lvl2pPr>
      <a:lvl3pPr algn="l" rtl="0" eaLnBrk="0" fontAlgn="base" hangingPunct="0">
        <a:lnSpc>
          <a:spcPct val="90000"/>
        </a:lnSpc>
        <a:spcBef>
          <a:spcPct val="0"/>
        </a:spcBef>
        <a:spcAft>
          <a:spcPct val="0"/>
        </a:spcAft>
        <a:defRPr sz="4000" b="1">
          <a:solidFill>
            <a:srgbClr val="0066FF"/>
          </a:solidFill>
          <a:latin typeface="Arial" charset="0"/>
        </a:defRPr>
      </a:lvl3pPr>
      <a:lvl4pPr algn="l" rtl="0" eaLnBrk="0" fontAlgn="base" hangingPunct="0">
        <a:lnSpc>
          <a:spcPct val="90000"/>
        </a:lnSpc>
        <a:spcBef>
          <a:spcPct val="0"/>
        </a:spcBef>
        <a:spcAft>
          <a:spcPct val="0"/>
        </a:spcAft>
        <a:defRPr sz="4000" b="1">
          <a:solidFill>
            <a:srgbClr val="0066FF"/>
          </a:solidFill>
          <a:latin typeface="Arial" charset="0"/>
        </a:defRPr>
      </a:lvl4pPr>
      <a:lvl5pPr algn="l" rtl="0" eaLnBrk="0" fontAlgn="base" hangingPunct="0">
        <a:lnSpc>
          <a:spcPct val="90000"/>
        </a:lnSpc>
        <a:spcBef>
          <a:spcPct val="0"/>
        </a:spcBef>
        <a:spcAft>
          <a:spcPct val="0"/>
        </a:spcAft>
        <a:defRPr sz="4000" b="1">
          <a:solidFill>
            <a:srgbClr val="0066FF"/>
          </a:solidFill>
          <a:latin typeface="Arial" charset="0"/>
        </a:defRPr>
      </a:lvl5pPr>
      <a:lvl6pPr marL="457200" algn="l" rtl="0" fontAlgn="base">
        <a:lnSpc>
          <a:spcPct val="90000"/>
        </a:lnSpc>
        <a:spcBef>
          <a:spcPct val="0"/>
        </a:spcBef>
        <a:spcAft>
          <a:spcPct val="0"/>
        </a:spcAft>
        <a:defRPr sz="4000" b="1">
          <a:solidFill>
            <a:srgbClr val="0066FF"/>
          </a:solidFill>
          <a:latin typeface="Arial" charset="0"/>
        </a:defRPr>
      </a:lvl6pPr>
      <a:lvl7pPr marL="914400" algn="l" rtl="0" fontAlgn="base">
        <a:lnSpc>
          <a:spcPct val="90000"/>
        </a:lnSpc>
        <a:spcBef>
          <a:spcPct val="0"/>
        </a:spcBef>
        <a:spcAft>
          <a:spcPct val="0"/>
        </a:spcAft>
        <a:defRPr sz="4000" b="1">
          <a:solidFill>
            <a:srgbClr val="0066FF"/>
          </a:solidFill>
          <a:latin typeface="Arial" charset="0"/>
        </a:defRPr>
      </a:lvl7pPr>
      <a:lvl8pPr marL="1371600" algn="l" rtl="0" fontAlgn="base">
        <a:lnSpc>
          <a:spcPct val="90000"/>
        </a:lnSpc>
        <a:spcBef>
          <a:spcPct val="0"/>
        </a:spcBef>
        <a:spcAft>
          <a:spcPct val="0"/>
        </a:spcAft>
        <a:defRPr sz="4000" b="1">
          <a:solidFill>
            <a:srgbClr val="0066FF"/>
          </a:solidFill>
          <a:latin typeface="Arial" charset="0"/>
        </a:defRPr>
      </a:lvl8pPr>
      <a:lvl9pPr marL="1828800" algn="l" rtl="0" fontAlgn="base">
        <a:lnSpc>
          <a:spcPct val="90000"/>
        </a:lnSpc>
        <a:spcBef>
          <a:spcPct val="0"/>
        </a:spcBef>
        <a:spcAft>
          <a:spcPct val="0"/>
        </a:spcAft>
        <a:defRPr sz="4000" b="1">
          <a:solidFill>
            <a:srgbClr val="0066FF"/>
          </a:solidFill>
          <a:latin typeface="Arial" charset="0"/>
        </a:defRPr>
      </a:lvl9pPr>
    </p:titleStyle>
    <p:bodyStyle>
      <a:lvl1pPr marL="571500" indent="-571500" algn="l" rtl="0" eaLnBrk="0" fontAlgn="base" hangingPunct="0">
        <a:lnSpc>
          <a:spcPct val="90000"/>
        </a:lnSpc>
        <a:spcBef>
          <a:spcPct val="30000"/>
        </a:spcBef>
        <a:spcAft>
          <a:spcPct val="0"/>
        </a:spcAft>
        <a:buClr>
          <a:schemeClr val="tx2"/>
        </a:buClr>
        <a:buSzPct val="75000"/>
        <a:buFont typeface="Wingdings" pitchFamily="2" charset="2"/>
        <a:buChar char="q"/>
        <a:defRPr sz="2800" b="1">
          <a:solidFill>
            <a:schemeClr val="bg2"/>
          </a:solidFill>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75000"/>
        <a:buChar char="o"/>
        <a:defRPr sz="2400" b="1">
          <a:solidFill>
            <a:schemeClr val="bg2"/>
          </a:solidFill>
          <a:latin typeface="+mn-lt"/>
        </a:defRPr>
      </a:lvl2pPr>
      <a:lvl3pPr marL="1428750" indent="-398463" algn="l" rtl="0" eaLnBrk="0" fontAlgn="base" hangingPunct="0">
        <a:lnSpc>
          <a:spcPct val="90000"/>
        </a:lnSpc>
        <a:spcBef>
          <a:spcPct val="30000"/>
        </a:spcBef>
        <a:spcAft>
          <a:spcPct val="0"/>
        </a:spcAft>
        <a:buClr>
          <a:schemeClr val="tx2"/>
        </a:buClr>
        <a:buSzPct val="75000"/>
        <a:buFont typeface="Wingdings" pitchFamily="2" charset="2"/>
        <a:buChar char="Ø"/>
        <a:defRPr sz="2400" b="1">
          <a:solidFill>
            <a:schemeClr val="bg2"/>
          </a:solidFill>
          <a:latin typeface="+mn-lt"/>
        </a:defRPr>
      </a:lvl3pPr>
      <a:lvl4pPr marL="1828800" indent="-398463" algn="l" rtl="0" eaLnBrk="0" fontAlgn="base" hangingPunct="0">
        <a:lnSpc>
          <a:spcPct val="90000"/>
        </a:lnSpc>
        <a:spcBef>
          <a:spcPct val="30000"/>
        </a:spcBef>
        <a:spcAft>
          <a:spcPct val="0"/>
        </a:spcAft>
        <a:buClr>
          <a:schemeClr val="tx2"/>
        </a:buClr>
        <a:buSzPct val="75000"/>
        <a:buFont typeface="Wingdings" pitchFamily="2" charset="2"/>
        <a:buChar char="§"/>
        <a:defRPr sz="2400" b="1">
          <a:solidFill>
            <a:schemeClr val="bg2"/>
          </a:solidFill>
          <a:latin typeface="+mn-lt"/>
        </a:defRPr>
      </a:lvl4pPr>
      <a:lvl5pPr marL="2227263" indent="-396875" algn="l" rtl="0" eaLnBrk="0" fontAlgn="base" hangingPunct="0">
        <a:lnSpc>
          <a:spcPct val="90000"/>
        </a:lnSpc>
        <a:spcBef>
          <a:spcPct val="30000"/>
        </a:spcBef>
        <a:spcAft>
          <a:spcPct val="0"/>
        </a:spcAft>
        <a:buClr>
          <a:schemeClr val="tx2"/>
        </a:buClr>
        <a:buSzPct val="75000"/>
        <a:buFont typeface="Wingdings" pitchFamily="2" charset="2"/>
        <a:buChar char="ü"/>
        <a:defRPr sz="2400" b="1">
          <a:solidFill>
            <a:schemeClr val="bg2"/>
          </a:solidFill>
          <a:latin typeface="+mn-lt"/>
        </a:defRPr>
      </a:lvl5pPr>
      <a:lvl6pPr marL="2684463" indent="-396875" algn="l" rtl="0" fontAlgn="base">
        <a:lnSpc>
          <a:spcPct val="90000"/>
        </a:lnSpc>
        <a:spcBef>
          <a:spcPct val="30000"/>
        </a:spcBef>
        <a:spcAft>
          <a:spcPct val="0"/>
        </a:spcAft>
        <a:buClr>
          <a:schemeClr val="tx2"/>
        </a:buClr>
        <a:buSzPct val="75000"/>
        <a:buFont typeface="Wingdings" pitchFamily="2" charset="2"/>
        <a:buChar char="ü"/>
        <a:defRPr sz="2400" b="1">
          <a:solidFill>
            <a:schemeClr val="bg2"/>
          </a:solidFill>
          <a:latin typeface="+mn-lt"/>
        </a:defRPr>
      </a:lvl6pPr>
      <a:lvl7pPr marL="3141663" indent="-396875" algn="l" rtl="0" fontAlgn="base">
        <a:lnSpc>
          <a:spcPct val="90000"/>
        </a:lnSpc>
        <a:spcBef>
          <a:spcPct val="30000"/>
        </a:spcBef>
        <a:spcAft>
          <a:spcPct val="0"/>
        </a:spcAft>
        <a:buClr>
          <a:schemeClr val="tx2"/>
        </a:buClr>
        <a:buSzPct val="75000"/>
        <a:buFont typeface="Wingdings" pitchFamily="2" charset="2"/>
        <a:buChar char="ü"/>
        <a:defRPr sz="2400" b="1">
          <a:solidFill>
            <a:schemeClr val="bg2"/>
          </a:solidFill>
          <a:latin typeface="+mn-lt"/>
        </a:defRPr>
      </a:lvl7pPr>
      <a:lvl8pPr marL="3598863" indent="-396875" algn="l" rtl="0" fontAlgn="base">
        <a:lnSpc>
          <a:spcPct val="90000"/>
        </a:lnSpc>
        <a:spcBef>
          <a:spcPct val="30000"/>
        </a:spcBef>
        <a:spcAft>
          <a:spcPct val="0"/>
        </a:spcAft>
        <a:buClr>
          <a:schemeClr val="tx2"/>
        </a:buClr>
        <a:buSzPct val="75000"/>
        <a:buFont typeface="Wingdings" pitchFamily="2" charset="2"/>
        <a:buChar char="ü"/>
        <a:defRPr sz="2400" b="1">
          <a:solidFill>
            <a:schemeClr val="bg2"/>
          </a:solidFill>
          <a:latin typeface="+mn-lt"/>
        </a:defRPr>
      </a:lvl8pPr>
      <a:lvl9pPr marL="4056063" indent="-396875" algn="l" rtl="0" fontAlgn="base">
        <a:lnSpc>
          <a:spcPct val="90000"/>
        </a:lnSpc>
        <a:spcBef>
          <a:spcPct val="30000"/>
        </a:spcBef>
        <a:spcAft>
          <a:spcPct val="0"/>
        </a:spcAft>
        <a:buClr>
          <a:schemeClr val="tx2"/>
        </a:buClr>
        <a:buSzPct val="75000"/>
        <a:buFont typeface="Wingdings" pitchFamily="2" charset="2"/>
        <a:buChar char="ü"/>
        <a:defRPr sz="2400" b="1">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ctrTitle"/>
          </p:nvPr>
        </p:nvSpPr>
        <p:spPr>
          <a:xfrm>
            <a:off x="381000" y="998538"/>
            <a:ext cx="7772400" cy="641350"/>
          </a:xfrm>
        </p:spPr>
        <p:txBody>
          <a:bodyPr/>
          <a:lstStyle/>
          <a:p>
            <a:pPr eaLnBrk="1" hangingPunct="1"/>
            <a:r>
              <a:rPr lang="fr-FR" smtClean="0"/>
              <a:t>UML – les bases</a:t>
            </a:r>
          </a:p>
        </p:txBody>
      </p:sp>
      <p:sp>
        <p:nvSpPr>
          <p:cNvPr id="1028" name="Rectangle 5"/>
          <p:cNvSpPr>
            <a:spLocks noGrp="1" noChangeArrowheads="1"/>
          </p:cNvSpPr>
          <p:nvPr>
            <p:ph type="subTitle" idx="1"/>
          </p:nvPr>
        </p:nvSpPr>
        <p:spPr>
          <a:xfrm>
            <a:off x="3006725" y="1847850"/>
            <a:ext cx="5907088" cy="3981450"/>
          </a:xfrm>
        </p:spPr>
        <p:txBody>
          <a:bodyPr/>
          <a:lstStyle/>
          <a:p>
            <a:pPr eaLnBrk="1" hangingPunct="1">
              <a:lnSpc>
                <a:spcPct val="80000"/>
              </a:lnSpc>
            </a:pPr>
            <a:r>
              <a:rPr lang="fr-FR" sz="1800" smtClean="0">
                <a:latin typeface="Arial Narrow" pitchFamily="34" charset="0"/>
              </a:rPr>
              <a:t>Un chirurgien, un ingénieur des Ponts et Chaussées et un informaticien débattent sur la question : « quel est le plus vieux métier du monde ? ». Le chirurgien fait remarquer : « Et bien, il est dit dans la Bible que Dieu a créé Ève en retirant une côte à Adam. Ceci nécessite évidemment une opération chirurgicale, je peux donc revendiquer d’exercer le plus vieux métier du monde.» L’ingénieur des Ponts et Chaussées l’arrête et dit : «Mais bien avant, dans le livre de la Genèse, il est dit que Dieu a créé l’ordre à partir du Ciel et la Terre à partir du Chaos. Ceci est certainement la plus grandiose et la plus ancienne application du génie civil. Donc mon cher chirurgien, vous avez tort : ma profession est la plus ancienne.» Alors l’informaticien se met à rigoler doucement et leur demande : « OK, mais qui croyez vous, a créé le Chaos ?» </a:t>
            </a:r>
          </a:p>
          <a:p>
            <a:pPr eaLnBrk="1" hangingPunct="1">
              <a:lnSpc>
                <a:spcPct val="80000"/>
              </a:lnSpc>
            </a:pPr>
            <a:endParaRPr lang="fr-FR" sz="1800" smtClean="0">
              <a:latin typeface="Arial Narrow" pitchFamily="34" charset="0"/>
            </a:endParaRPr>
          </a:p>
          <a:p>
            <a:pPr eaLnBrk="1" hangingPunct="1">
              <a:lnSpc>
                <a:spcPct val="80000"/>
              </a:lnSpc>
            </a:pPr>
            <a:r>
              <a:rPr lang="fr-FR" sz="1800" smtClean="0">
                <a:latin typeface="Arial Narrow" pitchFamily="34" charset="0"/>
              </a:rPr>
              <a:t>La différence entre la théorie et la pratique, c’est qu’en théorie il n’y a pas de différence. </a:t>
            </a:r>
          </a:p>
        </p:txBody>
      </p:sp>
      <p:graphicFrame>
        <p:nvGraphicFramePr>
          <p:cNvPr id="1026" name="Object 8"/>
          <p:cNvGraphicFramePr>
            <a:graphicFrameLocks noChangeAspect="1"/>
          </p:cNvGraphicFramePr>
          <p:nvPr/>
        </p:nvGraphicFramePr>
        <p:xfrm>
          <a:off x="447675" y="1627188"/>
          <a:ext cx="1714500" cy="2119312"/>
        </p:xfrm>
        <a:graphic>
          <a:graphicData uri="http://schemas.openxmlformats.org/presentationml/2006/ole">
            <mc:AlternateContent xmlns:mc="http://schemas.openxmlformats.org/markup-compatibility/2006">
              <mc:Choice xmlns:v="urn:schemas-microsoft-com:vml" Requires="v">
                <p:oleObj spid="_x0000_s1028" name="Image" r:id="rId4" imgW="698413" imgH="863188" progId="Photoshop.Image.7">
                  <p:embed/>
                </p:oleObj>
              </mc:Choice>
              <mc:Fallback>
                <p:oleObj name="Image" r:id="rId4" imgW="698413" imgH="863188" progId="Photoshop.Image.7">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627188"/>
                        <a:ext cx="171450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9" name="Picture 9" descr="Image2"/>
          <p:cNvPicPr>
            <a:picLocks noChangeAspect="1" noChangeArrowheads="1"/>
          </p:cNvPicPr>
          <p:nvPr/>
        </p:nvPicPr>
        <p:blipFill>
          <a:blip r:embed="rId6"/>
          <a:srcRect/>
          <a:stretch>
            <a:fillRect/>
          </a:stretch>
        </p:blipFill>
        <p:spPr bwMode="auto">
          <a:xfrm>
            <a:off x="0" y="12700"/>
            <a:ext cx="9144000" cy="6858000"/>
          </a:xfrm>
          <a:prstGeom prst="rect">
            <a:avLst/>
          </a:prstGeom>
          <a:noFill/>
          <a:ln w="9525">
            <a:noFill/>
            <a:miter lim="800000"/>
            <a:headEnd/>
            <a:tailEnd/>
          </a:ln>
        </p:spPr>
      </p:pic>
      <p:sp>
        <p:nvSpPr>
          <p:cNvPr id="1030" name="Rectangle 10"/>
          <p:cNvSpPr>
            <a:spLocks noChangeArrowheads="1"/>
          </p:cNvSpPr>
          <p:nvPr/>
        </p:nvSpPr>
        <p:spPr bwMode="auto">
          <a:xfrm>
            <a:off x="2216150" y="1376363"/>
            <a:ext cx="5788025" cy="1901825"/>
          </a:xfrm>
          <a:prstGeom prst="rect">
            <a:avLst/>
          </a:prstGeom>
          <a:noFill/>
          <a:ln w="9525">
            <a:noFill/>
            <a:miter lim="800000"/>
            <a:headEnd/>
            <a:tailEnd/>
          </a:ln>
        </p:spPr>
        <p:txBody>
          <a:bodyPr>
            <a:spAutoFit/>
          </a:bodyPr>
          <a:lstStyle/>
          <a:p>
            <a:pPr>
              <a:lnSpc>
                <a:spcPct val="90000"/>
              </a:lnSpc>
            </a:pPr>
            <a:r>
              <a:rPr lang="fr-FR" sz="4400" b="1">
                <a:solidFill>
                  <a:srgbClr val="0066FF"/>
                </a:solidFill>
                <a:effectLst/>
              </a:rPr>
              <a:t>Modélisation des structures élémentaires</a:t>
            </a:r>
          </a:p>
        </p:txBody>
      </p:sp>
      <p:sp>
        <p:nvSpPr>
          <p:cNvPr id="778252" name="Rectangle 12"/>
          <p:cNvSpPr>
            <a:spLocks noChangeArrowheads="1"/>
          </p:cNvSpPr>
          <p:nvPr/>
        </p:nvSpPr>
        <p:spPr bwMode="auto">
          <a:xfrm>
            <a:off x="0" y="6119813"/>
            <a:ext cx="9144000" cy="738187"/>
          </a:xfrm>
          <a:prstGeom prst="rect">
            <a:avLst/>
          </a:prstGeom>
          <a:solidFill>
            <a:schemeClr val="accent1">
              <a:alpha val="45000"/>
            </a:schemeClr>
          </a:solidFill>
          <a:ln w="9525">
            <a:noFill/>
            <a:miter lim="800000"/>
            <a:headEnd/>
            <a:tailEnd/>
          </a:ln>
          <a:effectLst/>
        </p:spPr>
        <p:txBody>
          <a:bodyPr wrap="none" anchor="ctr"/>
          <a:lstStyle/>
          <a:p>
            <a:pPr>
              <a:defRPr/>
            </a:pP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smtClean="0"/>
              <a:t>Association</a:t>
            </a:r>
          </a:p>
        </p:txBody>
      </p:sp>
      <p:sp>
        <p:nvSpPr>
          <p:cNvPr id="13315" name="Rectangle 3"/>
          <p:cNvSpPr>
            <a:spLocks noGrp="1" noChangeArrowheads="1"/>
          </p:cNvSpPr>
          <p:nvPr>
            <p:ph type="body" idx="1"/>
          </p:nvPr>
        </p:nvSpPr>
        <p:spPr>
          <a:xfrm>
            <a:off x="381000" y="1196975"/>
            <a:ext cx="8578850" cy="4699000"/>
          </a:xfrm>
        </p:spPr>
        <p:txBody>
          <a:bodyPr/>
          <a:lstStyle/>
          <a:p>
            <a:pPr eaLnBrk="1" hangingPunct="1">
              <a:lnSpc>
                <a:spcPct val="80000"/>
              </a:lnSpc>
            </a:pPr>
            <a:r>
              <a:rPr lang="fr-FR" sz="1600" smtClean="0"/>
              <a:t>Une </a:t>
            </a:r>
            <a:r>
              <a:rPr lang="fr-FR" sz="1600" i="1" smtClean="0"/>
              <a:t>association </a:t>
            </a:r>
            <a:r>
              <a:rPr lang="fr-FR" sz="1600" smtClean="0"/>
              <a:t>est une relation structurelle qui précise que les objets d'un élément sont reliés aux objets d'un autre élément. </a:t>
            </a:r>
          </a:p>
          <a:p>
            <a:pPr eaLnBrk="1" hangingPunct="1">
              <a:lnSpc>
                <a:spcPct val="80000"/>
              </a:lnSpc>
            </a:pPr>
            <a:r>
              <a:rPr lang="fr-FR" sz="1600" smtClean="0"/>
              <a:t>En reliant deux classes, elle autorise la navigation d'un objet de l'une d'elles à un objet de l'autre, et vice versa. </a:t>
            </a:r>
          </a:p>
          <a:p>
            <a:pPr eaLnBrk="1" hangingPunct="1">
              <a:lnSpc>
                <a:spcPct val="80000"/>
              </a:lnSpc>
            </a:pPr>
            <a:r>
              <a:rPr lang="fr-FR" sz="1600" smtClean="0"/>
              <a:t>Il n'est pas interdit que les deux extrémités de ce genre de relation forment une boucle et se rattachent à la même classe. Cela signifie qu'un objet qui appartient à cette classe peut être connecté à d'autres objets de cette même classe. </a:t>
            </a:r>
          </a:p>
          <a:p>
            <a:pPr eaLnBrk="1" hangingPunct="1">
              <a:lnSpc>
                <a:spcPct val="80000"/>
              </a:lnSpc>
            </a:pPr>
            <a:r>
              <a:rPr lang="fr-FR" sz="1600" smtClean="0"/>
              <a:t>On appelle "association binaire" une association qui relie seulement deux classes entre elles. </a:t>
            </a:r>
          </a:p>
          <a:p>
            <a:pPr eaLnBrk="1" hangingPunct="1">
              <a:lnSpc>
                <a:spcPct val="80000"/>
              </a:lnSpc>
            </a:pPr>
            <a:r>
              <a:rPr lang="fr-FR" sz="1600" smtClean="0"/>
              <a:t>Une association qui relie plus de deux classes, ce qui est moins fréquent, est appelée "association n-aire". </a:t>
            </a:r>
          </a:p>
          <a:p>
            <a:pPr eaLnBrk="1" hangingPunct="1">
              <a:lnSpc>
                <a:spcPct val="80000"/>
              </a:lnSpc>
            </a:pPr>
            <a:r>
              <a:rPr lang="fr-FR" sz="1600" smtClean="0"/>
              <a:t>Une association est représentée par une ligne pleine qui relie une classe à d'autres classes ou à elle-même. </a:t>
            </a:r>
          </a:p>
          <a:p>
            <a:pPr eaLnBrk="1" hangingPunct="1">
              <a:lnSpc>
                <a:spcPct val="80000"/>
              </a:lnSpc>
            </a:pPr>
            <a:r>
              <a:rPr lang="fr-FR" sz="1600" smtClean="0"/>
              <a:t>On utilise les associations pour montrer les relations structurelles. </a:t>
            </a:r>
          </a:p>
          <a:p>
            <a:pPr eaLnBrk="1" hangingPunct="1">
              <a:lnSpc>
                <a:spcPct val="80000"/>
              </a:lnSpc>
            </a:pPr>
            <a:r>
              <a:rPr lang="fr-FR" sz="1600" smtClean="0"/>
              <a:t>5 décorations s'appliquent aux associations. </a:t>
            </a:r>
          </a:p>
          <a:p>
            <a:pPr lvl="2" eaLnBrk="1" hangingPunct="1">
              <a:lnSpc>
                <a:spcPct val="80000"/>
              </a:lnSpc>
              <a:buFontTx/>
              <a:buAutoNum type="arabicPeriod"/>
            </a:pPr>
            <a:r>
              <a:rPr lang="fr-FR" sz="1400" smtClean="0"/>
              <a:t>Le nom </a:t>
            </a:r>
          </a:p>
          <a:p>
            <a:pPr lvl="2" eaLnBrk="1" hangingPunct="1">
              <a:lnSpc>
                <a:spcPct val="80000"/>
              </a:lnSpc>
              <a:buFontTx/>
              <a:buAutoNum type="arabicPeriod"/>
            </a:pPr>
            <a:r>
              <a:rPr lang="fr-FR" sz="1400" smtClean="0"/>
              <a:t>Le rôle</a:t>
            </a:r>
          </a:p>
          <a:p>
            <a:pPr lvl="2" eaLnBrk="1" hangingPunct="1">
              <a:lnSpc>
                <a:spcPct val="80000"/>
              </a:lnSpc>
              <a:buFontTx/>
              <a:buAutoNum type="arabicPeriod"/>
            </a:pPr>
            <a:r>
              <a:rPr lang="fr-FR" sz="1400" smtClean="0"/>
              <a:t>La multiplicité</a:t>
            </a:r>
          </a:p>
          <a:p>
            <a:pPr lvl="2" eaLnBrk="1" hangingPunct="1">
              <a:lnSpc>
                <a:spcPct val="80000"/>
              </a:lnSpc>
              <a:buFontTx/>
              <a:buAutoNum type="arabicPeriod"/>
            </a:pPr>
            <a:r>
              <a:rPr lang="fr-FR" sz="1400" smtClean="0"/>
              <a:t>La navigabilité</a:t>
            </a:r>
          </a:p>
          <a:p>
            <a:pPr lvl="2" eaLnBrk="1" hangingPunct="1">
              <a:lnSpc>
                <a:spcPct val="80000"/>
              </a:lnSpc>
              <a:buFontTx/>
              <a:buAutoNum type="arabicPeriod"/>
            </a:pPr>
            <a:r>
              <a:rPr lang="fr-FR" sz="1400" smtClean="0"/>
              <a:t>Agrégation</a:t>
            </a:r>
          </a:p>
        </p:txBody>
      </p:sp>
      <p:sp>
        <p:nvSpPr>
          <p:cNvPr id="13316"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1" name="Rectangle 11"/>
          <p:cNvSpPr>
            <a:spLocks noChangeArrowheads="1"/>
          </p:cNvSpPr>
          <p:nvPr/>
        </p:nvSpPr>
        <p:spPr bwMode="auto">
          <a:xfrm>
            <a:off x="2190750" y="3302000"/>
            <a:ext cx="5099050" cy="2471738"/>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14339" name="Rectangle 2"/>
          <p:cNvSpPr>
            <a:spLocks noGrp="1" noChangeArrowheads="1"/>
          </p:cNvSpPr>
          <p:nvPr>
            <p:ph type="title"/>
          </p:nvPr>
        </p:nvSpPr>
        <p:spPr>
          <a:xfrm>
            <a:off x="381000" y="228600"/>
            <a:ext cx="8570913" cy="585788"/>
          </a:xfrm>
        </p:spPr>
        <p:txBody>
          <a:bodyPr/>
          <a:lstStyle/>
          <a:p>
            <a:pPr eaLnBrk="1" hangingPunct="1"/>
            <a:r>
              <a:rPr lang="fr-CA" altLang="en-US" sz="3600" smtClean="0"/>
              <a:t>Analyser et valider les dépendances</a:t>
            </a:r>
            <a:endParaRPr lang="fr-FR" sz="3600" smtClean="0"/>
          </a:p>
        </p:txBody>
      </p:sp>
      <p:sp>
        <p:nvSpPr>
          <p:cNvPr id="14340" name="Rectangle 3"/>
          <p:cNvSpPr>
            <a:spLocks noGrp="1" noChangeArrowheads="1"/>
          </p:cNvSpPr>
          <p:nvPr>
            <p:ph type="body" idx="1"/>
          </p:nvPr>
        </p:nvSpPr>
        <p:spPr>
          <a:xfrm>
            <a:off x="373063" y="1196975"/>
            <a:ext cx="8578850" cy="1885950"/>
          </a:xfrm>
        </p:spPr>
        <p:txBody>
          <a:bodyPr/>
          <a:lstStyle/>
          <a:p>
            <a:pPr eaLnBrk="1" hangingPunct="1"/>
            <a:r>
              <a:rPr lang="fr-FR" smtClean="0"/>
              <a:t>Relation client - serveur</a:t>
            </a:r>
          </a:p>
          <a:p>
            <a:pPr eaLnBrk="1" hangingPunct="1"/>
            <a:r>
              <a:rPr lang="fr-FR" smtClean="0"/>
              <a:t>Exprime le besoin d’un service</a:t>
            </a:r>
          </a:p>
          <a:p>
            <a:pPr eaLnBrk="1" hangingPunct="1"/>
            <a:r>
              <a:rPr lang="fr-FR" smtClean="0"/>
              <a:t>Sans savoir si le serveur existe et surtout quelle forme il a</a:t>
            </a:r>
          </a:p>
        </p:txBody>
      </p:sp>
      <p:sp>
        <p:nvSpPr>
          <p:cNvPr id="870404" name="Rectangle 4"/>
          <p:cNvSpPr>
            <a:spLocks noChangeArrowheads="1"/>
          </p:cNvSpPr>
          <p:nvPr/>
        </p:nvSpPr>
        <p:spPr bwMode="auto">
          <a:xfrm>
            <a:off x="5353050" y="3452813"/>
            <a:ext cx="1238250" cy="333375"/>
          </a:xfrm>
          <a:prstGeom prst="rect">
            <a:avLst/>
          </a:prstGeom>
          <a:solidFill>
            <a:srgbClr val="FCFDC6"/>
          </a:solidFill>
          <a:ln w="28575">
            <a:solidFill>
              <a:schemeClr val="accent2"/>
            </a:solidFill>
            <a:miter lim="800000"/>
            <a:headEnd/>
            <a:tailEnd/>
          </a:ln>
          <a:effectLst>
            <a:outerShdw dist="107763" dir="2700000" algn="ctr" rotWithShape="0">
              <a:schemeClr val="bg2"/>
            </a:outerShdw>
          </a:effectLst>
        </p:spPr>
        <p:txBody>
          <a:bodyPr anchor="ctr"/>
          <a:lstStyle/>
          <a:p>
            <a:pPr algn="ctr" eaLnBrk="0" hangingPunct="0">
              <a:spcBef>
                <a:spcPct val="50000"/>
              </a:spcBef>
              <a:defRPr/>
            </a:pPr>
            <a:endParaRPr lang="fr-FR" sz="1600">
              <a:solidFill>
                <a:srgbClr val="000000"/>
              </a:solidFill>
              <a:effectLst/>
            </a:endParaRPr>
          </a:p>
        </p:txBody>
      </p:sp>
      <p:sp>
        <p:nvSpPr>
          <p:cNvPr id="870405" name="Rectangle 5"/>
          <p:cNvSpPr>
            <a:spLocks noChangeArrowheads="1"/>
          </p:cNvSpPr>
          <p:nvPr/>
        </p:nvSpPr>
        <p:spPr bwMode="auto">
          <a:xfrm>
            <a:off x="2647950" y="4454525"/>
            <a:ext cx="1152525" cy="304800"/>
          </a:xfrm>
          <a:prstGeom prst="rect">
            <a:avLst/>
          </a:prstGeom>
          <a:solidFill>
            <a:srgbClr val="FCFDC6"/>
          </a:solidFill>
          <a:ln w="28575">
            <a:solidFill>
              <a:schemeClr val="accent2"/>
            </a:solidFill>
            <a:miter lim="800000"/>
            <a:headEnd/>
            <a:tailEnd/>
          </a:ln>
          <a:effectLst>
            <a:outerShdw dist="107763" dir="2700000" algn="ctr" rotWithShape="0">
              <a:schemeClr val="bg2"/>
            </a:outerShdw>
          </a:effectLst>
        </p:spPr>
        <p:txBody>
          <a:bodyPr anchor="ctr"/>
          <a:lstStyle/>
          <a:p>
            <a:pPr algn="ctr" eaLnBrk="0" hangingPunct="0">
              <a:spcBef>
                <a:spcPct val="50000"/>
              </a:spcBef>
              <a:defRPr/>
            </a:pPr>
            <a:endParaRPr lang="fr-FR" sz="1600">
              <a:solidFill>
                <a:srgbClr val="000000"/>
              </a:solidFill>
              <a:effectLst/>
            </a:endParaRPr>
          </a:p>
        </p:txBody>
      </p:sp>
      <p:sp>
        <p:nvSpPr>
          <p:cNvPr id="870406" name="Rectangle 6"/>
          <p:cNvSpPr>
            <a:spLocks noChangeArrowheads="1"/>
          </p:cNvSpPr>
          <p:nvPr/>
        </p:nvSpPr>
        <p:spPr bwMode="auto">
          <a:xfrm>
            <a:off x="2647950" y="4745038"/>
            <a:ext cx="1638300" cy="731837"/>
          </a:xfrm>
          <a:prstGeom prst="rect">
            <a:avLst/>
          </a:prstGeom>
          <a:solidFill>
            <a:srgbClr val="FCFDC6"/>
          </a:solidFill>
          <a:ln w="285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600">
              <a:solidFill>
                <a:srgbClr val="000000"/>
              </a:solidFill>
              <a:effectLst/>
            </a:endParaRPr>
          </a:p>
          <a:p>
            <a:pPr algn="ctr" eaLnBrk="0" hangingPunct="0">
              <a:spcBef>
                <a:spcPct val="50000"/>
              </a:spcBef>
              <a:defRPr/>
            </a:pPr>
            <a:endParaRPr lang="fr-FR" sz="1600">
              <a:solidFill>
                <a:srgbClr val="000000"/>
              </a:solidFill>
              <a:effectLst/>
            </a:endParaRPr>
          </a:p>
        </p:txBody>
      </p:sp>
      <p:sp>
        <p:nvSpPr>
          <p:cNvPr id="870407" name="Rectangle 7"/>
          <p:cNvSpPr>
            <a:spLocks noChangeArrowheads="1"/>
          </p:cNvSpPr>
          <p:nvPr/>
        </p:nvSpPr>
        <p:spPr bwMode="auto">
          <a:xfrm>
            <a:off x="5353050" y="3771900"/>
            <a:ext cx="1524000" cy="731838"/>
          </a:xfrm>
          <a:prstGeom prst="rect">
            <a:avLst/>
          </a:prstGeom>
          <a:solidFill>
            <a:srgbClr val="FCFDC6"/>
          </a:solidFill>
          <a:ln w="285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600">
              <a:solidFill>
                <a:srgbClr val="000000"/>
              </a:solidFill>
              <a:effectLst/>
            </a:endParaRPr>
          </a:p>
          <a:p>
            <a:pPr algn="ctr" eaLnBrk="0" hangingPunct="0">
              <a:spcBef>
                <a:spcPct val="50000"/>
              </a:spcBef>
              <a:defRPr/>
            </a:pPr>
            <a:endParaRPr lang="fr-FR" sz="1600">
              <a:solidFill>
                <a:srgbClr val="000000"/>
              </a:solidFill>
              <a:effectLst/>
            </a:endParaRPr>
          </a:p>
        </p:txBody>
      </p:sp>
      <p:sp>
        <p:nvSpPr>
          <p:cNvPr id="14345" name="Text Box 8"/>
          <p:cNvSpPr txBox="1">
            <a:spLocks noChangeArrowheads="1"/>
          </p:cNvSpPr>
          <p:nvPr/>
        </p:nvSpPr>
        <p:spPr bwMode="auto">
          <a:xfrm>
            <a:off x="2590800" y="4471988"/>
            <a:ext cx="1206500" cy="274637"/>
          </a:xfrm>
          <a:prstGeom prst="rect">
            <a:avLst/>
          </a:prstGeom>
          <a:noFill/>
          <a:ln w="3175">
            <a:noFill/>
            <a:miter lim="800000"/>
            <a:headEnd/>
            <a:tailEnd/>
          </a:ln>
        </p:spPr>
        <p:txBody>
          <a:bodyPr>
            <a:spAutoFit/>
          </a:bodyPr>
          <a:lstStyle/>
          <a:p>
            <a:pPr algn="r" eaLnBrk="0" hangingPunct="0">
              <a:spcBef>
                <a:spcPct val="50000"/>
              </a:spcBef>
            </a:pPr>
            <a:r>
              <a:rPr lang="fr-FR" sz="1200" b="1">
                <a:solidFill>
                  <a:srgbClr val="000000"/>
                </a:solidFill>
                <a:effectLst/>
              </a:rPr>
              <a:t>Gestion client</a:t>
            </a:r>
          </a:p>
        </p:txBody>
      </p:sp>
      <p:sp>
        <p:nvSpPr>
          <p:cNvPr id="14346" name="Text Box 9"/>
          <p:cNvSpPr txBox="1">
            <a:spLocks noChangeArrowheads="1"/>
          </p:cNvSpPr>
          <p:nvPr/>
        </p:nvSpPr>
        <p:spPr bwMode="auto">
          <a:xfrm>
            <a:off x="5316538" y="3486150"/>
            <a:ext cx="1233487" cy="274638"/>
          </a:xfrm>
          <a:prstGeom prst="rect">
            <a:avLst/>
          </a:prstGeom>
          <a:noFill/>
          <a:ln w="3175">
            <a:noFill/>
            <a:miter lim="800000"/>
            <a:headEnd/>
            <a:tailEnd/>
          </a:ln>
        </p:spPr>
        <p:txBody>
          <a:bodyPr wrap="none">
            <a:spAutoFit/>
          </a:bodyPr>
          <a:lstStyle/>
          <a:p>
            <a:pPr algn="r" eaLnBrk="0" hangingPunct="0">
              <a:spcBef>
                <a:spcPct val="50000"/>
              </a:spcBef>
            </a:pPr>
            <a:r>
              <a:rPr lang="fr-FR" sz="1200" b="1">
                <a:solidFill>
                  <a:srgbClr val="000000"/>
                </a:solidFill>
                <a:effectLst/>
              </a:rPr>
              <a:t>Control accès </a:t>
            </a:r>
          </a:p>
        </p:txBody>
      </p:sp>
      <p:sp>
        <p:nvSpPr>
          <p:cNvPr id="870410" name="Line 10"/>
          <p:cNvSpPr>
            <a:spLocks noChangeShapeType="1"/>
          </p:cNvSpPr>
          <p:nvPr/>
        </p:nvSpPr>
        <p:spPr bwMode="auto">
          <a:xfrm flipV="1">
            <a:off x="3990975" y="4006850"/>
            <a:ext cx="1371600" cy="752475"/>
          </a:xfrm>
          <a:prstGeom prst="line">
            <a:avLst/>
          </a:prstGeom>
          <a:noFill/>
          <a:ln w="28575">
            <a:solidFill>
              <a:schemeClr val="accent2"/>
            </a:solidFill>
            <a:prstDash val="dash"/>
            <a:round/>
            <a:headEnd/>
            <a:tailEnd type="arrow" w="med" len="med"/>
          </a:ln>
          <a:effectLst/>
        </p:spPr>
        <p:txBody>
          <a:bodyPr anchor="ctr">
            <a:spAutoFit/>
          </a:bodyPr>
          <a:lstStyle/>
          <a:p>
            <a:pPr>
              <a:defRPr/>
            </a:pPr>
            <a:endParaRPr lang="fr-FR"/>
          </a:p>
        </p:txBody>
      </p:sp>
      <p:sp>
        <p:nvSpPr>
          <p:cNvPr id="14348" name="Rectangle 13"/>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533" name="Rectangle 61"/>
          <p:cNvSpPr>
            <a:spLocks noChangeArrowheads="1"/>
          </p:cNvSpPr>
          <p:nvPr/>
        </p:nvSpPr>
        <p:spPr bwMode="auto">
          <a:xfrm>
            <a:off x="438150" y="3006725"/>
            <a:ext cx="4194175" cy="2890838"/>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873532" name="Rectangle 60"/>
          <p:cNvSpPr>
            <a:spLocks noChangeArrowheads="1"/>
          </p:cNvSpPr>
          <p:nvPr/>
        </p:nvSpPr>
        <p:spPr bwMode="auto">
          <a:xfrm>
            <a:off x="4773613" y="2265363"/>
            <a:ext cx="4251325" cy="262413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15364" name="Rectangle 2"/>
          <p:cNvSpPr>
            <a:spLocks noGrp="1" noChangeArrowheads="1"/>
          </p:cNvSpPr>
          <p:nvPr>
            <p:ph type="title"/>
          </p:nvPr>
        </p:nvSpPr>
        <p:spPr>
          <a:xfrm>
            <a:off x="381000" y="228600"/>
            <a:ext cx="8570913" cy="585788"/>
          </a:xfrm>
        </p:spPr>
        <p:txBody>
          <a:bodyPr/>
          <a:lstStyle/>
          <a:p>
            <a:pPr eaLnBrk="1" hangingPunct="1"/>
            <a:r>
              <a:rPr lang="fr-CA" altLang="en-US" sz="3600" smtClean="0"/>
              <a:t>Analyser et valider </a:t>
            </a:r>
            <a:r>
              <a:rPr lang="en-US" altLang="en-US" sz="3600" smtClean="0"/>
              <a:t>généralisation</a:t>
            </a:r>
            <a:endParaRPr lang="fr-FR" sz="3600" smtClean="0"/>
          </a:p>
        </p:txBody>
      </p:sp>
      <p:sp>
        <p:nvSpPr>
          <p:cNvPr id="15365" name="Rectangle 3"/>
          <p:cNvSpPr>
            <a:spLocks noGrp="1" noChangeArrowheads="1"/>
          </p:cNvSpPr>
          <p:nvPr>
            <p:ph type="body" idx="1"/>
          </p:nvPr>
        </p:nvSpPr>
        <p:spPr>
          <a:xfrm>
            <a:off x="381000" y="1196975"/>
            <a:ext cx="8578850" cy="1062038"/>
          </a:xfrm>
        </p:spPr>
        <p:txBody>
          <a:bodyPr/>
          <a:lstStyle/>
          <a:p>
            <a:pPr eaLnBrk="1" hangingPunct="1"/>
            <a:r>
              <a:rPr lang="fr-CA" altLang="en-US" sz="2400" smtClean="0"/>
              <a:t>Une super-classe se spécialise en sous-classes</a:t>
            </a:r>
          </a:p>
          <a:p>
            <a:pPr lvl="1" eaLnBrk="1" hangingPunct="1"/>
            <a:r>
              <a:rPr lang="fr-CA" altLang="en-US" sz="2000" smtClean="0"/>
              <a:t>Le</a:t>
            </a:r>
            <a:r>
              <a:rPr lang="fr-CA" altLang="en-US" sz="2000" i="1" smtClean="0"/>
              <a:t> discriminant</a:t>
            </a:r>
            <a:r>
              <a:rPr lang="fr-CA" altLang="en-US" sz="2000" smtClean="0"/>
              <a:t> est une étiquette décrivant le critère suivant lequel se base la spécialisation</a:t>
            </a:r>
            <a:endParaRPr lang="fr-FR" sz="2000" smtClean="0"/>
          </a:p>
        </p:txBody>
      </p:sp>
      <p:sp>
        <p:nvSpPr>
          <p:cNvPr id="15366" name="Rectangle 5"/>
          <p:cNvSpPr>
            <a:spLocks noChangeArrowheads="1"/>
          </p:cNvSpPr>
          <p:nvPr/>
        </p:nvSpPr>
        <p:spPr bwMode="auto">
          <a:xfrm>
            <a:off x="4937125" y="4471988"/>
            <a:ext cx="1001713" cy="244475"/>
          </a:xfrm>
          <a:prstGeom prst="rect">
            <a:avLst/>
          </a:prstGeom>
          <a:solidFill>
            <a:srgbClr val="FFFFCC"/>
          </a:solidFill>
          <a:ln w="28575">
            <a:solidFill>
              <a:srgbClr val="FF3300"/>
            </a:solidFill>
            <a:miter lim="800000"/>
            <a:headEnd/>
            <a:tailEnd/>
          </a:ln>
        </p:spPr>
        <p:txBody>
          <a:bodyPr wrap="none" anchor="ctr"/>
          <a:lstStyle/>
          <a:p>
            <a:pPr algn="ctr"/>
            <a:r>
              <a:rPr lang="fr-FR" sz="1400" b="1">
                <a:solidFill>
                  <a:schemeClr val="bg2"/>
                </a:solidFill>
                <a:effectLst/>
              </a:rPr>
              <a:t>Aquatique</a:t>
            </a:r>
          </a:p>
        </p:txBody>
      </p:sp>
      <p:sp>
        <p:nvSpPr>
          <p:cNvPr id="15367" name="Rectangle 6"/>
          <p:cNvSpPr>
            <a:spLocks noChangeArrowheads="1"/>
          </p:cNvSpPr>
          <p:nvPr/>
        </p:nvSpPr>
        <p:spPr bwMode="auto">
          <a:xfrm>
            <a:off x="5556250" y="4071938"/>
            <a:ext cx="1001713" cy="244475"/>
          </a:xfrm>
          <a:prstGeom prst="rect">
            <a:avLst/>
          </a:prstGeom>
          <a:solidFill>
            <a:srgbClr val="FFFFCC"/>
          </a:solidFill>
          <a:ln w="28575">
            <a:solidFill>
              <a:srgbClr val="FF3300"/>
            </a:solidFill>
            <a:miter lim="800000"/>
            <a:headEnd/>
            <a:tailEnd/>
          </a:ln>
        </p:spPr>
        <p:txBody>
          <a:bodyPr wrap="none" anchor="ctr"/>
          <a:lstStyle/>
          <a:p>
            <a:pPr algn="ctr"/>
            <a:r>
              <a:rPr lang="fr-FR" sz="1400" b="1">
                <a:solidFill>
                  <a:schemeClr val="bg2"/>
                </a:solidFill>
                <a:effectLst/>
              </a:rPr>
              <a:t>Terrestre</a:t>
            </a:r>
          </a:p>
        </p:txBody>
      </p:sp>
      <p:cxnSp>
        <p:nvCxnSpPr>
          <p:cNvPr id="15368" name="AutoShape 8"/>
          <p:cNvCxnSpPr>
            <a:cxnSpLocks noChangeShapeType="1"/>
            <a:stCxn id="873485" idx="3"/>
            <a:endCxn id="15366" idx="0"/>
          </p:cNvCxnSpPr>
          <p:nvPr/>
        </p:nvCxnSpPr>
        <p:spPr bwMode="auto">
          <a:xfrm rot="5400000">
            <a:off x="5069682" y="3278981"/>
            <a:ext cx="1547812" cy="809625"/>
          </a:xfrm>
          <a:prstGeom prst="bentConnector3">
            <a:avLst>
              <a:gd name="adj1" fmla="val 12819"/>
            </a:avLst>
          </a:prstGeom>
          <a:noFill/>
          <a:ln w="28575">
            <a:solidFill>
              <a:srgbClr val="FF3300"/>
            </a:solidFill>
            <a:miter lim="800000"/>
            <a:headEnd/>
            <a:tailEnd/>
          </a:ln>
        </p:spPr>
      </p:cxnSp>
      <p:cxnSp>
        <p:nvCxnSpPr>
          <p:cNvPr id="15369" name="AutoShape 9"/>
          <p:cNvCxnSpPr>
            <a:cxnSpLocks noChangeShapeType="1"/>
            <a:stCxn id="873485" idx="3"/>
            <a:endCxn id="15367" idx="0"/>
          </p:cNvCxnSpPr>
          <p:nvPr/>
        </p:nvCxnSpPr>
        <p:spPr bwMode="auto">
          <a:xfrm rot="5400000">
            <a:off x="5579269" y="3388519"/>
            <a:ext cx="1147762" cy="190500"/>
          </a:xfrm>
          <a:prstGeom prst="bentConnector3">
            <a:avLst>
              <a:gd name="adj1" fmla="val 17287"/>
            </a:avLst>
          </a:prstGeom>
          <a:noFill/>
          <a:ln w="28575">
            <a:solidFill>
              <a:srgbClr val="FF3300"/>
            </a:solidFill>
            <a:miter lim="800000"/>
            <a:headEnd/>
            <a:tailEnd/>
          </a:ln>
        </p:spPr>
      </p:cxnSp>
      <p:sp>
        <p:nvSpPr>
          <p:cNvPr id="15370" name="Rectangle 10"/>
          <p:cNvSpPr>
            <a:spLocks noChangeArrowheads="1"/>
          </p:cNvSpPr>
          <p:nvPr/>
        </p:nvSpPr>
        <p:spPr bwMode="auto">
          <a:xfrm>
            <a:off x="5800725" y="2411413"/>
            <a:ext cx="868363" cy="287337"/>
          </a:xfrm>
          <a:prstGeom prst="rect">
            <a:avLst/>
          </a:prstGeom>
          <a:solidFill>
            <a:srgbClr val="FFFFCC"/>
          </a:solidFill>
          <a:ln w="28575">
            <a:solidFill>
              <a:srgbClr val="FF3300"/>
            </a:solidFill>
            <a:miter lim="800000"/>
            <a:headEnd/>
            <a:tailEnd/>
          </a:ln>
        </p:spPr>
        <p:txBody>
          <a:bodyPr wrap="none" anchor="ctr"/>
          <a:lstStyle/>
          <a:p>
            <a:pPr algn="ctr"/>
            <a:r>
              <a:rPr lang="fr-FR" sz="1400" b="1">
                <a:solidFill>
                  <a:schemeClr val="bg2"/>
                </a:solidFill>
                <a:effectLst/>
              </a:rPr>
              <a:t>Animal</a:t>
            </a:r>
          </a:p>
        </p:txBody>
      </p:sp>
      <p:sp>
        <p:nvSpPr>
          <p:cNvPr id="15371" name="Rectangle 11"/>
          <p:cNvSpPr>
            <a:spLocks noChangeArrowheads="1"/>
          </p:cNvSpPr>
          <p:nvPr/>
        </p:nvSpPr>
        <p:spPr bwMode="auto">
          <a:xfrm>
            <a:off x="6181725" y="3687763"/>
            <a:ext cx="1001713" cy="244475"/>
          </a:xfrm>
          <a:prstGeom prst="rect">
            <a:avLst/>
          </a:prstGeom>
          <a:solidFill>
            <a:srgbClr val="FFFFCC"/>
          </a:solidFill>
          <a:ln w="28575">
            <a:solidFill>
              <a:srgbClr val="FF3300"/>
            </a:solidFill>
            <a:miter lim="800000"/>
            <a:headEnd/>
            <a:tailEnd/>
          </a:ln>
        </p:spPr>
        <p:txBody>
          <a:bodyPr wrap="none" anchor="ctr"/>
          <a:lstStyle/>
          <a:p>
            <a:pPr algn="ctr"/>
            <a:r>
              <a:rPr lang="fr-FR" sz="1400" b="1">
                <a:solidFill>
                  <a:schemeClr val="bg2"/>
                </a:solidFill>
                <a:effectLst/>
              </a:rPr>
              <a:t>Carnivore</a:t>
            </a:r>
          </a:p>
        </p:txBody>
      </p:sp>
      <p:sp>
        <p:nvSpPr>
          <p:cNvPr id="15372" name="Rectangle 12"/>
          <p:cNvSpPr>
            <a:spLocks noChangeArrowheads="1"/>
          </p:cNvSpPr>
          <p:nvPr/>
        </p:nvSpPr>
        <p:spPr bwMode="auto">
          <a:xfrm>
            <a:off x="6953250" y="3311525"/>
            <a:ext cx="1001713" cy="244475"/>
          </a:xfrm>
          <a:prstGeom prst="rect">
            <a:avLst/>
          </a:prstGeom>
          <a:solidFill>
            <a:srgbClr val="FFFFCC"/>
          </a:solidFill>
          <a:ln w="28575">
            <a:solidFill>
              <a:srgbClr val="FF3300"/>
            </a:solidFill>
            <a:miter lim="800000"/>
            <a:headEnd/>
            <a:tailEnd/>
          </a:ln>
        </p:spPr>
        <p:txBody>
          <a:bodyPr wrap="none" anchor="ctr"/>
          <a:lstStyle/>
          <a:p>
            <a:pPr algn="ctr"/>
            <a:r>
              <a:rPr lang="fr-FR" sz="1400" b="1">
                <a:solidFill>
                  <a:schemeClr val="bg2"/>
                </a:solidFill>
                <a:effectLst/>
              </a:rPr>
              <a:t>Herbivore</a:t>
            </a:r>
          </a:p>
        </p:txBody>
      </p:sp>
      <p:sp>
        <p:nvSpPr>
          <p:cNvPr id="873485" name="AutoShape 13"/>
          <p:cNvSpPr>
            <a:spLocks noChangeArrowheads="1"/>
          </p:cNvSpPr>
          <p:nvPr/>
        </p:nvSpPr>
        <p:spPr bwMode="auto">
          <a:xfrm>
            <a:off x="6049963" y="2697163"/>
            <a:ext cx="395287" cy="198437"/>
          </a:xfrm>
          <a:prstGeom prst="triangle">
            <a:avLst>
              <a:gd name="adj" fmla="val 50000"/>
            </a:avLst>
          </a:prstGeom>
          <a:solidFill>
            <a:srgbClr val="FFFFCC"/>
          </a:solidFill>
          <a:ln w="28575">
            <a:solidFill>
              <a:srgbClr val="FF3300"/>
            </a:solidFill>
            <a:miter lim="800000"/>
            <a:headEnd/>
            <a:tailEnd/>
          </a:ln>
          <a:effectLst/>
        </p:spPr>
        <p:txBody>
          <a:bodyPr wrap="none" anchor="ctr"/>
          <a:lstStyle/>
          <a:p>
            <a:pPr>
              <a:defRPr/>
            </a:pPr>
            <a:endParaRPr lang="fr-FR"/>
          </a:p>
        </p:txBody>
      </p:sp>
      <p:cxnSp>
        <p:nvCxnSpPr>
          <p:cNvPr id="15374" name="AutoShape 14"/>
          <p:cNvCxnSpPr>
            <a:cxnSpLocks noChangeShapeType="1"/>
            <a:stCxn id="873485" idx="3"/>
            <a:endCxn id="15371" idx="0"/>
          </p:cNvCxnSpPr>
          <p:nvPr/>
        </p:nvCxnSpPr>
        <p:spPr bwMode="auto">
          <a:xfrm rot="16200000" flipH="1">
            <a:off x="6084094" y="3074194"/>
            <a:ext cx="763587" cy="434975"/>
          </a:xfrm>
          <a:prstGeom prst="bentConnector3">
            <a:avLst>
              <a:gd name="adj1" fmla="val 26194"/>
            </a:avLst>
          </a:prstGeom>
          <a:noFill/>
          <a:ln w="28575">
            <a:solidFill>
              <a:srgbClr val="FF3300"/>
            </a:solidFill>
            <a:miter lim="800000"/>
            <a:headEnd/>
            <a:tailEnd/>
          </a:ln>
        </p:spPr>
      </p:cxnSp>
      <p:cxnSp>
        <p:nvCxnSpPr>
          <p:cNvPr id="15375" name="AutoShape 15"/>
          <p:cNvCxnSpPr>
            <a:cxnSpLocks noChangeShapeType="1"/>
            <a:stCxn id="873485" idx="3"/>
            <a:endCxn id="15372" idx="0"/>
          </p:cNvCxnSpPr>
          <p:nvPr/>
        </p:nvCxnSpPr>
        <p:spPr bwMode="auto">
          <a:xfrm rot="16200000" flipH="1">
            <a:off x="6657975" y="2500313"/>
            <a:ext cx="387350" cy="1206500"/>
          </a:xfrm>
          <a:prstGeom prst="bentConnector3">
            <a:avLst>
              <a:gd name="adj1" fmla="val 50000"/>
            </a:avLst>
          </a:prstGeom>
          <a:noFill/>
          <a:ln w="28575">
            <a:solidFill>
              <a:srgbClr val="FF3300"/>
            </a:solidFill>
            <a:miter lim="800000"/>
            <a:headEnd/>
            <a:tailEnd/>
          </a:ln>
        </p:spPr>
      </p:cxnSp>
      <p:sp>
        <p:nvSpPr>
          <p:cNvPr id="15376" name="Text Box 16"/>
          <p:cNvSpPr txBox="1">
            <a:spLocks noChangeArrowheads="1"/>
          </p:cNvSpPr>
          <p:nvPr/>
        </p:nvSpPr>
        <p:spPr bwMode="auto">
          <a:xfrm>
            <a:off x="6469063" y="2725738"/>
            <a:ext cx="1557337" cy="274637"/>
          </a:xfrm>
          <a:prstGeom prst="rect">
            <a:avLst/>
          </a:prstGeom>
          <a:noFill/>
          <a:ln w="28575">
            <a:noFill/>
            <a:miter lim="800000"/>
            <a:headEnd/>
            <a:tailEnd/>
          </a:ln>
        </p:spPr>
        <p:txBody>
          <a:bodyPr>
            <a:spAutoFit/>
          </a:bodyPr>
          <a:lstStyle/>
          <a:p>
            <a:pPr>
              <a:spcBef>
                <a:spcPct val="50000"/>
              </a:spcBef>
            </a:pPr>
            <a:r>
              <a:rPr lang="fr-FR" sz="1200" b="1">
                <a:solidFill>
                  <a:schemeClr val="bg2"/>
                </a:solidFill>
                <a:effectLst/>
              </a:rPr>
              <a:t>typeNouriture</a:t>
            </a:r>
          </a:p>
        </p:txBody>
      </p:sp>
      <p:sp>
        <p:nvSpPr>
          <p:cNvPr id="15377" name="Rectangle 36"/>
          <p:cNvSpPr>
            <a:spLocks noChangeArrowheads="1"/>
          </p:cNvSpPr>
          <p:nvPr/>
        </p:nvSpPr>
        <p:spPr bwMode="auto">
          <a:xfrm>
            <a:off x="8013700" y="3008313"/>
            <a:ext cx="1068388"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Classe feuille</a:t>
            </a:r>
          </a:p>
        </p:txBody>
      </p:sp>
      <p:sp>
        <p:nvSpPr>
          <p:cNvPr id="873509" name="Arc 37"/>
          <p:cNvSpPr>
            <a:spLocks/>
          </p:cNvSpPr>
          <p:nvPr/>
        </p:nvSpPr>
        <p:spPr bwMode="auto">
          <a:xfrm rot="9062900" flipH="1">
            <a:off x="8180388" y="3121025"/>
            <a:ext cx="412750"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73510" name="Arc 38"/>
          <p:cNvSpPr>
            <a:spLocks/>
          </p:cNvSpPr>
          <p:nvPr/>
        </p:nvSpPr>
        <p:spPr bwMode="auto">
          <a:xfrm rot="9730461" flipH="1">
            <a:off x="7605713" y="2538413"/>
            <a:ext cx="180975" cy="347662"/>
          </a:xfrm>
          <a:custGeom>
            <a:avLst/>
            <a:gdLst>
              <a:gd name="G0" fmla="+- 0 0 0"/>
              <a:gd name="G1" fmla="+- 21600 0 0"/>
              <a:gd name="G2" fmla="+- 21600 0 0"/>
              <a:gd name="T0" fmla="*/ 0 w 14918"/>
              <a:gd name="T1" fmla="*/ 0 h 21600"/>
              <a:gd name="T2" fmla="*/ 14918 w 14918"/>
              <a:gd name="T3" fmla="*/ 5979 h 21600"/>
              <a:gd name="T4" fmla="*/ 0 w 14918"/>
              <a:gd name="T5" fmla="*/ 21600 h 21600"/>
            </a:gdLst>
            <a:ahLst/>
            <a:cxnLst>
              <a:cxn ang="0">
                <a:pos x="T0" y="T1"/>
              </a:cxn>
              <a:cxn ang="0">
                <a:pos x="T2" y="T3"/>
              </a:cxn>
              <a:cxn ang="0">
                <a:pos x="T4" y="T5"/>
              </a:cxn>
            </a:cxnLst>
            <a:rect l="0" t="0" r="r" b="b"/>
            <a:pathLst>
              <a:path w="14918" h="21600" fill="none" extrusionOk="0">
                <a:moveTo>
                  <a:pt x="-1" y="0"/>
                </a:moveTo>
                <a:cubicBezTo>
                  <a:pt x="5556" y="0"/>
                  <a:pt x="10899" y="2141"/>
                  <a:pt x="14917" y="5979"/>
                </a:cubicBezTo>
              </a:path>
              <a:path w="14918" h="21600" stroke="0" extrusionOk="0">
                <a:moveTo>
                  <a:pt x="-1" y="0"/>
                </a:moveTo>
                <a:cubicBezTo>
                  <a:pt x="5556" y="0"/>
                  <a:pt x="10899" y="2141"/>
                  <a:pt x="14917" y="5979"/>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5380" name="Rectangle 39"/>
          <p:cNvSpPr>
            <a:spLocks noChangeArrowheads="1"/>
          </p:cNvSpPr>
          <p:nvPr/>
        </p:nvSpPr>
        <p:spPr bwMode="auto">
          <a:xfrm>
            <a:off x="7042150" y="2511425"/>
            <a:ext cx="121761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Discriminant</a:t>
            </a:r>
          </a:p>
        </p:txBody>
      </p:sp>
      <p:sp>
        <p:nvSpPr>
          <p:cNvPr id="873512" name="Rectangle 40"/>
          <p:cNvSpPr>
            <a:spLocks noChangeArrowheads="1"/>
          </p:cNvSpPr>
          <p:nvPr/>
        </p:nvSpPr>
        <p:spPr bwMode="auto">
          <a:xfrm>
            <a:off x="2714625" y="3160713"/>
            <a:ext cx="1597025" cy="914400"/>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Passager</a:t>
            </a:r>
          </a:p>
          <a:p>
            <a:pPr eaLnBrk="0" hangingPunct="0">
              <a:spcBef>
                <a:spcPct val="50000"/>
              </a:spcBef>
              <a:defRPr/>
            </a:pPr>
            <a:r>
              <a:rPr lang="fr-FR" sz="1200">
                <a:solidFill>
                  <a:srgbClr val="000000"/>
                </a:solidFill>
                <a:effectLst/>
              </a:rPr>
              <a:t>poids:reel</a:t>
            </a:r>
          </a:p>
          <a:p>
            <a:pPr eaLnBrk="0" hangingPunct="0">
              <a:spcBef>
                <a:spcPct val="50000"/>
              </a:spcBef>
              <a:defRPr/>
            </a:pPr>
            <a:r>
              <a:rPr lang="fr-FR" sz="1200">
                <a:solidFill>
                  <a:srgbClr val="000000"/>
                </a:solidFill>
                <a:effectLst/>
              </a:rPr>
              <a:t>donnerPoids():reel</a:t>
            </a:r>
            <a:endParaRPr lang="fr-FR" sz="1600">
              <a:solidFill>
                <a:srgbClr val="000000"/>
              </a:solidFill>
              <a:effectLst/>
            </a:endParaRPr>
          </a:p>
        </p:txBody>
      </p:sp>
      <p:sp>
        <p:nvSpPr>
          <p:cNvPr id="873513" name="Line 41"/>
          <p:cNvSpPr>
            <a:spLocks noChangeShapeType="1"/>
          </p:cNvSpPr>
          <p:nvPr/>
        </p:nvSpPr>
        <p:spPr bwMode="auto">
          <a:xfrm flipH="1">
            <a:off x="2714625" y="3744913"/>
            <a:ext cx="1597025" cy="1587"/>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15" name="Line 43"/>
          <p:cNvSpPr>
            <a:spLocks noChangeShapeType="1"/>
          </p:cNvSpPr>
          <p:nvPr/>
        </p:nvSpPr>
        <p:spPr bwMode="auto">
          <a:xfrm flipH="1">
            <a:off x="2714625" y="3516313"/>
            <a:ext cx="1597025" cy="1587"/>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16" name="Rectangle 44"/>
          <p:cNvSpPr>
            <a:spLocks noChangeArrowheads="1"/>
          </p:cNvSpPr>
          <p:nvPr/>
        </p:nvSpPr>
        <p:spPr bwMode="auto">
          <a:xfrm>
            <a:off x="2790825" y="4719638"/>
            <a:ext cx="1501775" cy="1006475"/>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Conducteur</a:t>
            </a:r>
          </a:p>
          <a:p>
            <a:pPr eaLnBrk="0" hangingPunct="0">
              <a:spcBef>
                <a:spcPct val="50000"/>
              </a:spcBef>
              <a:defRPr/>
            </a:pPr>
            <a:endParaRPr lang="fr-FR" sz="1600">
              <a:solidFill>
                <a:srgbClr val="000000"/>
              </a:solidFill>
              <a:effectLst/>
            </a:endParaRPr>
          </a:p>
          <a:p>
            <a:pPr eaLnBrk="0" hangingPunct="0">
              <a:spcBef>
                <a:spcPct val="50000"/>
              </a:spcBef>
              <a:defRPr/>
            </a:pPr>
            <a:r>
              <a:rPr lang="fr-FR" sz="1200">
                <a:solidFill>
                  <a:srgbClr val="000000"/>
                </a:solidFill>
                <a:effectLst/>
              </a:rPr>
              <a:t>bouge(dir,vit):void</a:t>
            </a:r>
            <a:endParaRPr lang="fr-FR" sz="1600">
              <a:solidFill>
                <a:srgbClr val="000000"/>
              </a:solidFill>
              <a:effectLst/>
            </a:endParaRPr>
          </a:p>
        </p:txBody>
      </p:sp>
      <p:sp>
        <p:nvSpPr>
          <p:cNvPr id="873517" name="Line 45"/>
          <p:cNvSpPr>
            <a:spLocks noChangeShapeType="1"/>
          </p:cNvSpPr>
          <p:nvPr/>
        </p:nvSpPr>
        <p:spPr bwMode="auto">
          <a:xfrm flipH="1">
            <a:off x="2790825" y="5341938"/>
            <a:ext cx="1501775" cy="1587"/>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18" name="Line 46"/>
          <p:cNvSpPr>
            <a:spLocks noChangeShapeType="1"/>
          </p:cNvSpPr>
          <p:nvPr/>
        </p:nvSpPr>
        <p:spPr bwMode="auto">
          <a:xfrm flipH="1">
            <a:off x="2790825" y="5037138"/>
            <a:ext cx="1501775" cy="1587"/>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19" name="AutoShape 47"/>
          <p:cNvSpPr>
            <a:spLocks noChangeArrowheads="1"/>
          </p:cNvSpPr>
          <p:nvPr/>
        </p:nvSpPr>
        <p:spPr bwMode="auto">
          <a:xfrm>
            <a:off x="3629025" y="4125913"/>
            <a:ext cx="152400" cy="152400"/>
          </a:xfrm>
          <a:prstGeom prst="triangle">
            <a:avLst>
              <a:gd name="adj" fmla="val 50000"/>
            </a:avLst>
          </a:prstGeom>
          <a:solidFill>
            <a:srgbClr val="FF0000"/>
          </a:solidFill>
          <a:ln w="28575">
            <a:solidFill>
              <a:srgbClr val="FF0000"/>
            </a:solidFill>
            <a:miter lim="800000"/>
            <a:headEnd/>
            <a:tailEnd/>
          </a:ln>
          <a:effectLst/>
        </p:spPr>
        <p:txBody>
          <a:bodyPr anchor="ctr">
            <a:spAutoFit/>
          </a:bodyPr>
          <a:lstStyle/>
          <a:p>
            <a:pPr>
              <a:defRPr/>
            </a:pPr>
            <a:endParaRPr lang="fr-FR"/>
          </a:p>
        </p:txBody>
      </p:sp>
      <p:sp>
        <p:nvSpPr>
          <p:cNvPr id="873520" name="Line 48"/>
          <p:cNvSpPr>
            <a:spLocks noChangeShapeType="1"/>
          </p:cNvSpPr>
          <p:nvPr/>
        </p:nvSpPr>
        <p:spPr bwMode="auto">
          <a:xfrm>
            <a:off x="3705225" y="4278313"/>
            <a:ext cx="0" cy="441325"/>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21" name="Rectangle 49"/>
          <p:cNvSpPr>
            <a:spLocks noChangeArrowheads="1"/>
          </p:cNvSpPr>
          <p:nvPr/>
        </p:nvSpPr>
        <p:spPr bwMode="auto">
          <a:xfrm>
            <a:off x="550863" y="3606800"/>
            <a:ext cx="1058862" cy="365125"/>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chemeClr val="bg2"/>
                </a:solidFill>
                <a:effectLst/>
              </a:rPr>
              <a:t>Voiture</a:t>
            </a:r>
          </a:p>
        </p:txBody>
      </p:sp>
      <p:sp>
        <p:nvSpPr>
          <p:cNvPr id="873522" name="AutoShape 50"/>
          <p:cNvSpPr>
            <a:spLocks noChangeArrowheads="1"/>
          </p:cNvSpPr>
          <p:nvPr/>
        </p:nvSpPr>
        <p:spPr bwMode="auto">
          <a:xfrm>
            <a:off x="1620838" y="3754438"/>
            <a:ext cx="228600" cy="152400"/>
          </a:xfrm>
          <a:prstGeom prst="diamond">
            <a:avLst/>
          </a:prstGeom>
          <a:solidFill>
            <a:srgbClr val="FF0000"/>
          </a:solidFill>
          <a:ln w="19050">
            <a:solidFill>
              <a:schemeClr val="accent2"/>
            </a:solidFill>
            <a:miter lim="800000"/>
            <a:headEnd/>
            <a:tailEnd/>
          </a:ln>
          <a:effectLst/>
        </p:spPr>
        <p:txBody>
          <a:bodyPr anchor="ctr">
            <a:spAutoFit/>
          </a:bodyPr>
          <a:lstStyle/>
          <a:p>
            <a:pPr>
              <a:defRPr/>
            </a:pPr>
            <a:endParaRPr lang="fr-FR"/>
          </a:p>
        </p:txBody>
      </p:sp>
      <p:sp>
        <p:nvSpPr>
          <p:cNvPr id="15391" name="Text Box 51"/>
          <p:cNvSpPr txBox="1">
            <a:spLocks noChangeArrowheads="1"/>
          </p:cNvSpPr>
          <p:nvPr/>
        </p:nvSpPr>
        <p:spPr bwMode="auto">
          <a:xfrm>
            <a:off x="1758950" y="3462338"/>
            <a:ext cx="268288" cy="274637"/>
          </a:xfrm>
          <a:prstGeom prst="rect">
            <a:avLst/>
          </a:prstGeom>
          <a:noFill/>
          <a:ln w="28575">
            <a:noFill/>
            <a:miter lim="800000"/>
            <a:headEnd/>
            <a:tailEnd/>
          </a:ln>
        </p:spPr>
        <p:txBody>
          <a:bodyPr wrap="none">
            <a:spAutoFit/>
          </a:bodyPr>
          <a:lstStyle/>
          <a:p>
            <a:pPr algn="r" eaLnBrk="0" hangingPunct="0">
              <a:spcBef>
                <a:spcPct val="50000"/>
              </a:spcBef>
            </a:pPr>
            <a:r>
              <a:rPr lang="fr-FR" sz="1200" b="1">
                <a:solidFill>
                  <a:srgbClr val="FF3300"/>
                </a:solidFill>
                <a:effectLst/>
              </a:rPr>
              <a:t>1</a:t>
            </a:r>
          </a:p>
        </p:txBody>
      </p:sp>
      <p:sp>
        <p:nvSpPr>
          <p:cNvPr id="15392" name="Text Box 52"/>
          <p:cNvSpPr txBox="1">
            <a:spLocks noChangeArrowheads="1"/>
          </p:cNvSpPr>
          <p:nvPr/>
        </p:nvSpPr>
        <p:spPr bwMode="auto">
          <a:xfrm>
            <a:off x="2298700" y="3538538"/>
            <a:ext cx="438150" cy="274637"/>
          </a:xfrm>
          <a:prstGeom prst="rect">
            <a:avLst/>
          </a:prstGeom>
          <a:noFill/>
          <a:ln w="28575">
            <a:noFill/>
            <a:miter lim="800000"/>
            <a:headEnd/>
            <a:tailEnd/>
          </a:ln>
        </p:spPr>
        <p:txBody>
          <a:bodyPr wrap="none">
            <a:spAutoFit/>
          </a:bodyPr>
          <a:lstStyle/>
          <a:p>
            <a:pPr algn="r" eaLnBrk="0" hangingPunct="0">
              <a:spcBef>
                <a:spcPct val="50000"/>
              </a:spcBef>
            </a:pPr>
            <a:r>
              <a:rPr lang="fr-FR" sz="1200" b="1">
                <a:solidFill>
                  <a:srgbClr val="FF3300"/>
                </a:solidFill>
                <a:effectLst/>
              </a:rPr>
              <a:t>0..5</a:t>
            </a:r>
          </a:p>
        </p:txBody>
      </p:sp>
      <p:sp>
        <p:nvSpPr>
          <p:cNvPr id="873525" name="Line 53"/>
          <p:cNvSpPr>
            <a:spLocks noChangeShapeType="1"/>
          </p:cNvSpPr>
          <p:nvPr/>
        </p:nvSpPr>
        <p:spPr bwMode="auto">
          <a:xfrm flipV="1">
            <a:off x="1846263" y="3821113"/>
            <a:ext cx="877887" cy="9525"/>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3526" name="Line 54"/>
          <p:cNvSpPr>
            <a:spLocks noChangeShapeType="1"/>
          </p:cNvSpPr>
          <p:nvPr/>
        </p:nvSpPr>
        <p:spPr bwMode="auto">
          <a:xfrm flipH="1" flipV="1">
            <a:off x="1087438" y="4005263"/>
            <a:ext cx="1684337" cy="1406525"/>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15395" name="Text Box 55"/>
          <p:cNvSpPr txBox="1">
            <a:spLocks noChangeArrowheads="1"/>
          </p:cNvSpPr>
          <p:nvPr/>
        </p:nvSpPr>
        <p:spPr bwMode="auto">
          <a:xfrm>
            <a:off x="1246188" y="3984625"/>
            <a:ext cx="268287" cy="274638"/>
          </a:xfrm>
          <a:prstGeom prst="rect">
            <a:avLst/>
          </a:prstGeom>
          <a:noFill/>
          <a:ln w="28575">
            <a:noFill/>
            <a:miter lim="800000"/>
            <a:headEnd/>
            <a:tailEnd/>
          </a:ln>
        </p:spPr>
        <p:txBody>
          <a:bodyPr wrap="none">
            <a:spAutoFit/>
          </a:bodyPr>
          <a:lstStyle/>
          <a:p>
            <a:pPr algn="r" eaLnBrk="0" hangingPunct="0">
              <a:spcBef>
                <a:spcPct val="50000"/>
              </a:spcBef>
            </a:pPr>
            <a:r>
              <a:rPr lang="fr-FR" sz="1200" b="1">
                <a:solidFill>
                  <a:srgbClr val="FF3300"/>
                </a:solidFill>
                <a:effectLst/>
              </a:rPr>
              <a:t>1</a:t>
            </a:r>
          </a:p>
        </p:txBody>
      </p:sp>
      <p:sp>
        <p:nvSpPr>
          <p:cNvPr id="15396" name="Text Box 56"/>
          <p:cNvSpPr txBox="1">
            <a:spLocks noChangeArrowheads="1"/>
          </p:cNvSpPr>
          <p:nvPr/>
        </p:nvSpPr>
        <p:spPr bwMode="auto">
          <a:xfrm>
            <a:off x="2547938" y="4811713"/>
            <a:ext cx="296862" cy="336550"/>
          </a:xfrm>
          <a:prstGeom prst="rect">
            <a:avLst/>
          </a:prstGeom>
          <a:noFill/>
          <a:ln w="3175">
            <a:noFill/>
            <a:miter lim="800000"/>
            <a:headEnd/>
            <a:tailEnd/>
          </a:ln>
        </p:spPr>
        <p:txBody>
          <a:bodyPr wrap="none">
            <a:spAutoFit/>
          </a:bodyPr>
          <a:lstStyle/>
          <a:p>
            <a:pPr algn="r" eaLnBrk="0" hangingPunct="0">
              <a:spcBef>
                <a:spcPct val="50000"/>
              </a:spcBef>
            </a:pPr>
            <a:r>
              <a:rPr lang="fr-FR" sz="1600" b="1">
                <a:solidFill>
                  <a:srgbClr val="FF3300"/>
                </a:solidFill>
                <a:effectLst/>
              </a:rPr>
              <a:t>1</a:t>
            </a:r>
          </a:p>
        </p:txBody>
      </p:sp>
      <p:sp>
        <p:nvSpPr>
          <p:cNvPr id="15397" name="Text Box 57"/>
          <p:cNvSpPr txBox="1">
            <a:spLocks noChangeArrowheads="1"/>
          </p:cNvSpPr>
          <p:nvPr/>
        </p:nvSpPr>
        <p:spPr bwMode="auto">
          <a:xfrm>
            <a:off x="1758950" y="4349750"/>
            <a:ext cx="736600" cy="274638"/>
          </a:xfrm>
          <a:prstGeom prst="rect">
            <a:avLst/>
          </a:prstGeom>
          <a:noFill/>
          <a:ln w="28575">
            <a:noFill/>
            <a:miter lim="800000"/>
            <a:headEnd/>
            <a:tailEnd/>
          </a:ln>
        </p:spPr>
        <p:txBody>
          <a:bodyPr wrap="none">
            <a:spAutoFit/>
          </a:bodyPr>
          <a:lstStyle/>
          <a:p>
            <a:pPr algn="r" eaLnBrk="0" hangingPunct="0">
              <a:spcBef>
                <a:spcPct val="50000"/>
              </a:spcBef>
            </a:pPr>
            <a:r>
              <a:rPr lang="fr-FR" sz="1200" b="1">
                <a:solidFill>
                  <a:srgbClr val="FF3300"/>
                </a:solidFill>
                <a:effectLst/>
              </a:rPr>
              <a:t>conduit</a:t>
            </a:r>
          </a:p>
        </p:txBody>
      </p:sp>
      <p:sp>
        <p:nvSpPr>
          <p:cNvPr id="15398" name="AutoShape 58"/>
          <p:cNvSpPr>
            <a:spLocks/>
          </p:cNvSpPr>
          <p:nvPr/>
        </p:nvSpPr>
        <p:spPr bwMode="auto">
          <a:xfrm>
            <a:off x="1819275" y="2624138"/>
            <a:ext cx="1247775" cy="333375"/>
          </a:xfrm>
          <a:prstGeom prst="accentCallout2">
            <a:avLst>
              <a:gd name="adj1" fmla="val 33644"/>
              <a:gd name="adj2" fmla="val 105556"/>
              <a:gd name="adj3" fmla="val 33644"/>
              <a:gd name="adj4" fmla="val 134722"/>
              <a:gd name="adj5" fmla="val 156542"/>
              <a:gd name="adj6" fmla="val 163889"/>
            </a:avLst>
          </a:prstGeom>
          <a:noFill/>
          <a:ln w="28575">
            <a:solidFill>
              <a:srgbClr val="FF3300"/>
            </a:solidFill>
            <a:miter lim="800000"/>
            <a:headEnd/>
            <a:tailEnd type="arrow" w="med" len="med"/>
          </a:ln>
        </p:spPr>
        <p:txBody>
          <a:bodyPr wrap="none">
            <a:spAutoFit/>
          </a:bodyPr>
          <a:lstStyle/>
          <a:p>
            <a:pPr algn="r" eaLnBrk="0" hangingPunct="0">
              <a:spcBef>
                <a:spcPct val="50000"/>
              </a:spcBef>
            </a:pPr>
            <a:r>
              <a:rPr lang="fr-FR" sz="1400">
                <a:solidFill>
                  <a:srgbClr val="000000"/>
                </a:solidFill>
                <a:effectLst/>
              </a:rPr>
              <a:t>Super-classe</a:t>
            </a:r>
          </a:p>
        </p:txBody>
      </p:sp>
      <p:sp>
        <p:nvSpPr>
          <p:cNvPr id="15399" name="AutoShape 59"/>
          <p:cNvSpPr>
            <a:spLocks/>
          </p:cNvSpPr>
          <p:nvPr/>
        </p:nvSpPr>
        <p:spPr bwMode="auto">
          <a:xfrm>
            <a:off x="5027613" y="5248275"/>
            <a:ext cx="1179512" cy="333375"/>
          </a:xfrm>
          <a:prstGeom prst="accentCallout2">
            <a:avLst>
              <a:gd name="adj1" fmla="val 34287"/>
              <a:gd name="adj2" fmla="val -6458"/>
              <a:gd name="adj3" fmla="val 34287"/>
              <a:gd name="adj4" fmla="val -37954"/>
              <a:gd name="adj5" fmla="val 69046"/>
              <a:gd name="adj6" fmla="val -68773"/>
            </a:avLst>
          </a:prstGeom>
          <a:noFill/>
          <a:ln w="28575">
            <a:solidFill>
              <a:srgbClr val="FF3300"/>
            </a:solidFill>
            <a:miter lim="800000"/>
            <a:headEnd/>
            <a:tailEnd type="arrow" w="med" len="med"/>
          </a:ln>
        </p:spPr>
        <p:txBody>
          <a:bodyPr wrap="none">
            <a:spAutoFit/>
          </a:bodyPr>
          <a:lstStyle/>
          <a:p>
            <a:pPr algn="r" eaLnBrk="0" hangingPunct="0">
              <a:spcBef>
                <a:spcPct val="50000"/>
              </a:spcBef>
            </a:pPr>
            <a:r>
              <a:rPr lang="fr-FR" sz="1400">
                <a:solidFill>
                  <a:srgbClr val="000000"/>
                </a:solidFill>
                <a:effectLst/>
              </a:rPr>
              <a:t>Sous-classe</a:t>
            </a:r>
          </a:p>
        </p:txBody>
      </p:sp>
      <p:sp>
        <p:nvSpPr>
          <p:cNvPr id="15400" name="Rectangle 63"/>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7" name="Rectangle 7"/>
          <p:cNvSpPr>
            <a:spLocks noChangeArrowheads="1"/>
          </p:cNvSpPr>
          <p:nvPr/>
        </p:nvSpPr>
        <p:spPr bwMode="auto">
          <a:xfrm>
            <a:off x="1468438" y="3960813"/>
            <a:ext cx="7556500" cy="134778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16387" name="Rectangle 2"/>
          <p:cNvSpPr>
            <a:spLocks noGrp="1" noChangeArrowheads="1"/>
          </p:cNvSpPr>
          <p:nvPr>
            <p:ph type="title"/>
          </p:nvPr>
        </p:nvSpPr>
        <p:spPr>
          <a:xfrm>
            <a:off x="381000" y="228600"/>
            <a:ext cx="8570913" cy="530225"/>
          </a:xfrm>
        </p:spPr>
        <p:txBody>
          <a:bodyPr/>
          <a:lstStyle/>
          <a:p>
            <a:pPr eaLnBrk="1" hangingPunct="1"/>
            <a:r>
              <a:rPr lang="fr-CA" altLang="en-US" sz="3200" smtClean="0"/>
              <a:t>Analyser et valider les associations (1</a:t>
            </a:r>
            <a:r>
              <a:rPr lang="en-US" altLang="en-US" sz="3200" smtClean="0"/>
              <a:t>..1</a:t>
            </a:r>
            <a:r>
              <a:rPr lang="fr-CA" altLang="en-US" sz="3200" smtClean="0"/>
              <a:t>)</a:t>
            </a:r>
            <a:endParaRPr lang="fr-FR" sz="3200" smtClean="0"/>
          </a:p>
        </p:txBody>
      </p:sp>
      <p:sp>
        <p:nvSpPr>
          <p:cNvPr id="16388" name="Rectangle 3"/>
          <p:cNvSpPr>
            <a:spLocks noGrp="1" noChangeArrowheads="1"/>
          </p:cNvSpPr>
          <p:nvPr>
            <p:ph type="body" idx="1"/>
          </p:nvPr>
        </p:nvSpPr>
        <p:spPr>
          <a:xfrm>
            <a:off x="381000" y="1196975"/>
            <a:ext cx="8578850" cy="2546350"/>
          </a:xfrm>
        </p:spPr>
        <p:txBody>
          <a:bodyPr/>
          <a:lstStyle/>
          <a:p>
            <a:pPr lvl="1" eaLnBrk="1" hangingPunct="1"/>
            <a:r>
              <a:rPr lang="fr-CA" altLang="en-US" sz="3200" b="0" smtClean="0"/>
              <a:t>Une à une</a:t>
            </a:r>
          </a:p>
          <a:p>
            <a:pPr lvl="2" eaLnBrk="1" hangingPunct="1"/>
            <a:r>
              <a:rPr lang="fr-CA" altLang="en-US" sz="2000" smtClean="0"/>
              <a:t>A chaque compagnie est associé un conseil d’administration</a:t>
            </a:r>
          </a:p>
          <a:p>
            <a:pPr lvl="2" eaLnBrk="1" hangingPunct="1"/>
            <a:r>
              <a:rPr lang="fr-CA" altLang="en-US" sz="2000" smtClean="0"/>
              <a:t>Un conseil d’administration gère une seule compagnie</a:t>
            </a:r>
          </a:p>
          <a:p>
            <a:pPr lvl="2" eaLnBrk="1" hangingPunct="1"/>
            <a:r>
              <a:rPr lang="fr-CA" altLang="en-US" sz="2000" smtClean="0"/>
              <a:t>Une compagnie doit avoir un conseil d’administration</a:t>
            </a:r>
          </a:p>
          <a:p>
            <a:pPr lvl="2" eaLnBrk="1" hangingPunct="1"/>
            <a:r>
              <a:rPr lang="fr-CA" altLang="en-US" sz="2000" smtClean="0"/>
              <a:t>Un conseil d’administration est toujours attaché à une et une seule compagnie</a:t>
            </a:r>
            <a:endParaRPr lang="fr-FR" sz="2000" smtClean="0"/>
          </a:p>
        </p:txBody>
      </p:sp>
      <p:sp>
        <p:nvSpPr>
          <p:cNvPr id="16389" name="Rectangle 4"/>
          <p:cNvSpPr>
            <a:spLocks noChangeArrowheads="1"/>
          </p:cNvSpPr>
          <p:nvPr/>
        </p:nvSpPr>
        <p:spPr bwMode="auto">
          <a:xfrm>
            <a:off x="1866900" y="4371975"/>
            <a:ext cx="1958975" cy="561975"/>
          </a:xfrm>
          <a:prstGeom prst="rect">
            <a:avLst/>
          </a:prstGeom>
          <a:solidFill>
            <a:srgbClr val="FFFFCC"/>
          </a:solidFill>
          <a:ln w="19050">
            <a:solidFill>
              <a:srgbClr val="FF0000"/>
            </a:solidFill>
            <a:miter lim="800000"/>
            <a:headEnd/>
            <a:tailEnd/>
          </a:ln>
        </p:spPr>
        <p:txBody>
          <a:bodyPr wrap="none" anchor="ctr"/>
          <a:lstStyle/>
          <a:p>
            <a:pPr algn="ctr"/>
            <a:r>
              <a:rPr lang="fr-FR" sz="2400" b="1">
                <a:solidFill>
                  <a:schemeClr val="bg2"/>
                </a:solidFill>
                <a:effectLst/>
              </a:rPr>
              <a:t>Compagnie</a:t>
            </a:r>
          </a:p>
        </p:txBody>
      </p:sp>
      <p:sp>
        <p:nvSpPr>
          <p:cNvPr id="16390" name="Rectangle 5"/>
          <p:cNvSpPr>
            <a:spLocks noChangeArrowheads="1"/>
          </p:cNvSpPr>
          <p:nvPr/>
        </p:nvSpPr>
        <p:spPr bwMode="auto">
          <a:xfrm>
            <a:off x="5457825" y="4371975"/>
            <a:ext cx="3448050" cy="561975"/>
          </a:xfrm>
          <a:prstGeom prst="rect">
            <a:avLst/>
          </a:prstGeom>
          <a:solidFill>
            <a:srgbClr val="FFFFCC"/>
          </a:solidFill>
          <a:ln w="19050">
            <a:solidFill>
              <a:srgbClr val="FF0000"/>
            </a:solidFill>
            <a:miter lim="800000"/>
            <a:headEnd/>
            <a:tailEnd/>
          </a:ln>
        </p:spPr>
        <p:txBody>
          <a:bodyPr wrap="none" anchor="ctr"/>
          <a:lstStyle/>
          <a:p>
            <a:pPr algn="ctr"/>
            <a:r>
              <a:rPr lang="fr-FR" sz="2400" b="1">
                <a:solidFill>
                  <a:schemeClr val="bg2"/>
                </a:solidFill>
                <a:effectLst/>
              </a:rPr>
              <a:t>Conseil administration</a:t>
            </a:r>
          </a:p>
        </p:txBody>
      </p:sp>
      <p:cxnSp>
        <p:nvCxnSpPr>
          <p:cNvPr id="16391" name="AutoShape 6"/>
          <p:cNvCxnSpPr>
            <a:cxnSpLocks noChangeShapeType="1"/>
            <a:stCxn id="16389" idx="3"/>
            <a:endCxn id="16390" idx="1"/>
          </p:cNvCxnSpPr>
          <p:nvPr/>
        </p:nvCxnSpPr>
        <p:spPr bwMode="auto">
          <a:xfrm>
            <a:off x="3835400" y="4652963"/>
            <a:ext cx="1612900" cy="0"/>
          </a:xfrm>
          <a:prstGeom prst="straightConnector1">
            <a:avLst/>
          </a:prstGeom>
          <a:noFill/>
          <a:ln w="19050">
            <a:solidFill>
              <a:schemeClr val="bg2"/>
            </a:solidFill>
            <a:round/>
            <a:headEnd/>
            <a:tailEnd/>
          </a:ln>
        </p:spPr>
      </p:cxnSp>
      <p:sp>
        <p:nvSpPr>
          <p:cNvPr id="16392" name="Rectangle 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21" name="Rectangle 9"/>
          <p:cNvSpPr>
            <a:spLocks noChangeArrowheads="1"/>
          </p:cNvSpPr>
          <p:nvPr/>
        </p:nvSpPr>
        <p:spPr bwMode="auto">
          <a:xfrm>
            <a:off x="1525588" y="4570413"/>
            <a:ext cx="6470650" cy="115728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17411" name="Rectangle 2"/>
          <p:cNvSpPr>
            <a:spLocks noGrp="1" noChangeArrowheads="1"/>
          </p:cNvSpPr>
          <p:nvPr>
            <p:ph type="title"/>
          </p:nvPr>
        </p:nvSpPr>
        <p:spPr>
          <a:xfrm>
            <a:off x="381000" y="228600"/>
            <a:ext cx="8570913" cy="530225"/>
          </a:xfrm>
        </p:spPr>
        <p:txBody>
          <a:bodyPr/>
          <a:lstStyle/>
          <a:p>
            <a:pPr eaLnBrk="1" hangingPunct="1"/>
            <a:r>
              <a:rPr lang="fr-CA" altLang="en-US" sz="3200" smtClean="0"/>
              <a:t>Analyser et valider les associations (1..*)</a:t>
            </a:r>
            <a:endParaRPr lang="fr-FR" sz="3200" smtClean="0"/>
          </a:p>
        </p:txBody>
      </p:sp>
      <p:sp>
        <p:nvSpPr>
          <p:cNvPr id="17412" name="Rectangle 3"/>
          <p:cNvSpPr>
            <a:spLocks noGrp="1" noChangeArrowheads="1"/>
          </p:cNvSpPr>
          <p:nvPr>
            <p:ph type="body" idx="1"/>
          </p:nvPr>
        </p:nvSpPr>
        <p:spPr>
          <a:xfrm>
            <a:off x="381000" y="1196975"/>
            <a:ext cx="8578850" cy="3625850"/>
          </a:xfrm>
        </p:spPr>
        <p:txBody>
          <a:bodyPr/>
          <a:lstStyle/>
          <a:p>
            <a:pPr lvl="1" eaLnBrk="1" hangingPunct="1"/>
            <a:r>
              <a:rPr lang="fr-CA" altLang="en-US" sz="3200" b="0" smtClean="0"/>
              <a:t>Une à plusieurs</a:t>
            </a:r>
          </a:p>
          <a:p>
            <a:pPr lvl="2" eaLnBrk="1" hangingPunct="1"/>
            <a:r>
              <a:rPr lang="fr-CA" altLang="en-US" sz="2000" smtClean="0"/>
              <a:t>Une compagnie a plusieurs employés</a:t>
            </a:r>
          </a:p>
          <a:p>
            <a:pPr lvl="2" eaLnBrk="1" hangingPunct="1"/>
            <a:r>
              <a:rPr lang="fr-CA" altLang="en-US" sz="2000" smtClean="0"/>
              <a:t>Un employé ne peut travailler que pour une seule compagnie</a:t>
            </a:r>
          </a:p>
          <a:p>
            <a:pPr lvl="3" eaLnBrk="1" hangingPunct="1"/>
            <a:r>
              <a:rPr lang="fr-CA" altLang="en-US" sz="2000" smtClean="0"/>
              <a:t>Qu’en est-il des employés occupant un double emploi! </a:t>
            </a:r>
          </a:p>
          <a:p>
            <a:pPr lvl="2" eaLnBrk="1" hangingPunct="1"/>
            <a:r>
              <a:rPr lang="fr-CA" altLang="en-US" sz="2000" smtClean="0"/>
              <a:t>Une compagnie peut n’avoir aucun employé</a:t>
            </a:r>
          </a:p>
          <a:p>
            <a:pPr lvl="2" eaLnBrk="1" hangingPunct="1"/>
            <a:r>
              <a:rPr lang="fr-CA" altLang="en-US" sz="2000" smtClean="0"/>
              <a:t>Un employé associé à une compagnie travaille pour cette compagnie</a:t>
            </a:r>
          </a:p>
          <a:p>
            <a:pPr eaLnBrk="1" hangingPunct="1"/>
            <a:endParaRPr lang="fr-FR" sz="2400" smtClean="0"/>
          </a:p>
        </p:txBody>
      </p:sp>
      <p:sp>
        <p:nvSpPr>
          <p:cNvPr id="17413" name="Rectangle 4"/>
          <p:cNvSpPr>
            <a:spLocks noChangeArrowheads="1"/>
          </p:cNvSpPr>
          <p:nvPr/>
        </p:nvSpPr>
        <p:spPr bwMode="auto">
          <a:xfrm>
            <a:off x="1716088" y="4964113"/>
            <a:ext cx="1676400" cy="561975"/>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Employée</a:t>
            </a:r>
          </a:p>
        </p:txBody>
      </p:sp>
      <p:sp>
        <p:nvSpPr>
          <p:cNvPr id="17414" name="Rectangle 5"/>
          <p:cNvSpPr>
            <a:spLocks noChangeArrowheads="1"/>
          </p:cNvSpPr>
          <p:nvPr/>
        </p:nvSpPr>
        <p:spPr bwMode="auto">
          <a:xfrm>
            <a:off x="6049963" y="4964113"/>
            <a:ext cx="1844675" cy="561975"/>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Compagnie</a:t>
            </a:r>
          </a:p>
        </p:txBody>
      </p:sp>
      <p:cxnSp>
        <p:nvCxnSpPr>
          <p:cNvPr id="17415" name="AutoShape 6"/>
          <p:cNvCxnSpPr>
            <a:cxnSpLocks noChangeShapeType="1"/>
            <a:stCxn id="17413" idx="3"/>
            <a:endCxn id="17414" idx="1"/>
          </p:cNvCxnSpPr>
          <p:nvPr/>
        </p:nvCxnSpPr>
        <p:spPr bwMode="auto">
          <a:xfrm>
            <a:off x="3406775" y="5245100"/>
            <a:ext cx="2628900" cy="0"/>
          </a:xfrm>
          <a:prstGeom prst="straightConnector1">
            <a:avLst/>
          </a:prstGeom>
          <a:noFill/>
          <a:ln w="28575">
            <a:solidFill>
              <a:srgbClr val="FF3300"/>
            </a:solidFill>
            <a:round/>
            <a:headEnd/>
            <a:tailEnd/>
          </a:ln>
        </p:spPr>
      </p:cxnSp>
      <p:sp>
        <p:nvSpPr>
          <p:cNvPr id="17416" name="Text Box 7"/>
          <p:cNvSpPr txBox="1">
            <a:spLocks noChangeArrowheads="1"/>
          </p:cNvSpPr>
          <p:nvPr/>
        </p:nvSpPr>
        <p:spPr bwMode="auto">
          <a:xfrm>
            <a:off x="3659188" y="4811713"/>
            <a:ext cx="2228850" cy="457200"/>
          </a:xfrm>
          <a:prstGeom prst="rect">
            <a:avLst/>
          </a:prstGeom>
          <a:noFill/>
          <a:ln w="9525">
            <a:noFill/>
            <a:miter lim="800000"/>
            <a:headEnd/>
            <a:tailEnd/>
          </a:ln>
        </p:spPr>
        <p:txBody>
          <a:bodyPr>
            <a:spAutoFit/>
          </a:bodyPr>
          <a:lstStyle/>
          <a:p>
            <a:pPr>
              <a:spcBef>
                <a:spcPct val="50000"/>
              </a:spcBef>
            </a:pPr>
            <a:r>
              <a:rPr lang="fr-FR" sz="2400" b="1">
                <a:solidFill>
                  <a:schemeClr val="bg2"/>
                </a:solidFill>
                <a:effectLst/>
              </a:rPr>
              <a:t>Travaille-pour</a:t>
            </a:r>
          </a:p>
        </p:txBody>
      </p:sp>
      <p:sp>
        <p:nvSpPr>
          <p:cNvPr id="17417" name="Text Box 8"/>
          <p:cNvSpPr txBox="1">
            <a:spLocks noChangeArrowheads="1"/>
          </p:cNvSpPr>
          <p:nvPr/>
        </p:nvSpPr>
        <p:spPr bwMode="auto">
          <a:xfrm>
            <a:off x="3402013" y="5172075"/>
            <a:ext cx="352425" cy="457200"/>
          </a:xfrm>
          <a:prstGeom prst="rect">
            <a:avLst/>
          </a:prstGeom>
          <a:noFill/>
          <a:ln w="9525">
            <a:noFill/>
            <a:miter lim="800000"/>
            <a:headEnd/>
            <a:tailEnd/>
          </a:ln>
        </p:spPr>
        <p:txBody>
          <a:bodyPr>
            <a:spAutoFit/>
          </a:bodyPr>
          <a:lstStyle/>
          <a:p>
            <a:pPr>
              <a:spcBef>
                <a:spcPct val="50000"/>
              </a:spcBef>
            </a:pPr>
            <a:r>
              <a:rPr lang="fr-FR" sz="2400" b="1">
                <a:solidFill>
                  <a:schemeClr val="bg2"/>
                </a:solidFill>
                <a:effectLst/>
              </a:rPr>
              <a:t>*</a:t>
            </a:r>
          </a:p>
        </p:txBody>
      </p:sp>
      <p:sp>
        <p:nvSpPr>
          <p:cNvPr id="17418" name="Rectangle 1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46" name="Rectangle 10"/>
          <p:cNvSpPr>
            <a:spLocks noChangeArrowheads="1"/>
          </p:cNvSpPr>
          <p:nvPr/>
        </p:nvSpPr>
        <p:spPr bwMode="auto">
          <a:xfrm>
            <a:off x="1639888" y="5094288"/>
            <a:ext cx="7232650" cy="928687"/>
          </a:xfrm>
          <a:prstGeom prst="rect">
            <a:avLst/>
          </a:prstGeom>
          <a:solidFill>
            <a:schemeClr val="tx1">
              <a:alpha val="39999"/>
            </a:schemeClr>
          </a:solidFill>
          <a:ln w="28575">
            <a:noFill/>
            <a:miter lim="800000"/>
            <a:headEnd/>
            <a:tailEnd/>
          </a:ln>
          <a:effectLst/>
        </p:spPr>
        <p:txBody>
          <a:bodyPr wrap="none" lIns="0" tIns="0" rIns="0" bIns="0" anchor="ctr"/>
          <a:lstStyle/>
          <a:p>
            <a:pPr>
              <a:defRPr/>
            </a:pPr>
            <a:endParaRPr lang="fr-FR"/>
          </a:p>
        </p:txBody>
      </p:sp>
      <p:sp>
        <p:nvSpPr>
          <p:cNvPr id="18435" name="Rectangle 2"/>
          <p:cNvSpPr>
            <a:spLocks noGrp="1" noChangeArrowheads="1"/>
          </p:cNvSpPr>
          <p:nvPr>
            <p:ph type="title"/>
          </p:nvPr>
        </p:nvSpPr>
        <p:spPr>
          <a:xfrm>
            <a:off x="381000" y="228600"/>
            <a:ext cx="8570913" cy="530225"/>
          </a:xfrm>
        </p:spPr>
        <p:txBody>
          <a:bodyPr/>
          <a:lstStyle/>
          <a:p>
            <a:pPr eaLnBrk="1" hangingPunct="1"/>
            <a:r>
              <a:rPr lang="fr-CA" altLang="en-US" sz="3200" smtClean="0"/>
              <a:t>Analyser et valider les associations (*</a:t>
            </a:r>
            <a:r>
              <a:rPr lang="en-US" altLang="en-US" sz="3200" smtClean="0"/>
              <a:t>..*</a:t>
            </a:r>
            <a:r>
              <a:rPr lang="fr-CA" altLang="en-US" sz="3200" smtClean="0"/>
              <a:t>)</a:t>
            </a:r>
            <a:endParaRPr lang="fr-FR" sz="3200" smtClean="0"/>
          </a:p>
        </p:txBody>
      </p:sp>
      <p:sp>
        <p:nvSpPr>
          <p:cNvPr id="18436" name="Rectangle 3"/>
          <p:cNvSpPr>
            <a:spLocks noGrp="1" noChangeArrowheads="1"/>
          </p:cNvSpPr>
          <p:nvPr>
            <p:ph type="body" idx="1"/>
          </p:nvPr>
        </p:nvSpPr>
        <p:spPr>
          <a:xfrm>
            <a:off x="381000" y="1196975"/>
            <a:ext cx="8578850" cy="3829050"/>
          </a:xfrm>
        </p:spPr>
        <p:txBody>
          <a:bodyPr/>
          <a:lstStyle/>
          <a:p>
            <a:pPr lvl="1" eaLnBrk="1" hangingPunct="1"/>
            <a:r>
              <a:rPr lang="fr-CA" altLang="en-US" sz="3200" b="0" smtClean="0"/>
              <a:t>Plusieurs à plusieurs</a:t>
            </a:r>
            <a:endParaRPr lang="fr-CA" altLang="en-US" sz="3200" smtClean="0"/>
          </a:p>
          <a:p>
            <a:pPr lvl="2" eaLnBrk="1" hangingPunct="1"/>
            <a:r>
              <a:rPr lang="fr-CA" altLang="en-US" sz="2000" smtClean="0"/>
              <a:t>Un(e) secrétaire peut travailler pour plusieurs superviseurs</a:t>
            </a:r>
          </a:p>
          <a:p>
            <a:pPr lvl="2" eaLnBrk="1" hangingPunct="1"/>
            <a:r>
              <a:rPr lang="fr-CA" altLang="en-US" sz="2000" smtClean="0"/>
              <a:t>Un superviseur peut avoir plusieurs secrétaires</a:t>
            </a:r>
          </a:p>
          <a:p>
            <a:pPr lvl="2" eaLnBrk="1" hangingPunct="1"/>
            <a:r>
              <a:rPr lang="fr-CA" altLang="en-US" sz="2000" smtClean="0"/>
              <a:t>Les secrétaires peuvent travailler en équipes</a:t>
            </a:r>
          </a:p>
          <a:p>
            <a:pPr lvl="2" eaLnBrk="1" hangingPunct="1"/>
            <a:r>
              <a:rPr lang="fr-CA" altLang="en-US" sz="2000" smtClean="0"/>
              <a:t>Les superviseurs peuvent avoir recours à un groupe de secrétaires</a:t>
            </a:r>
          </a:p>
          <a:p>
            <a:pPr lvl="2" eaLnBrk="1" hangingPunct="1"/>
            <a:r>
              <a:rPr lang="fr-CA" altLang="en-US" sz="2000" smtClean="0"/>
              <a:t>Certains superviseurs peuvent n’avoir aucun(e) secrétaires</a:t>
            </a:r>
          </a:p>
          <a:p>
            <a:pPr lvl="2" eaLnBrk="1" hangingPunct="1"/>
            <a:r>
              <a:rPr lang="fr-CA" altLang="en-US" sz="2000" smtClean="0"/>
              <a:t>Est-il possible qu’un(e) secrétaire puisse se retrouver, ne serait-ce que temporairement, sans superviseur?</a:t>
            </a:r>
            <a:endParaRPr lang="fr-FR" sz="2000" smtClean="0"/>
          </a:p>
        </p:txBody>
      </p:sp>
      <p:sp>
        <p:nvSpPr>
          <p:cNvPr id="18437" name="Rectangle 4"/>
          <p:cNvSpPr>
            <a:spLocks noChangeArrowheads="1"/>
          </p:cNvSpPr>
          <p:nvPr/>
        </p:nvSpPr>
        <p:spPr bwMode="auto">
          <a:xfrm>
            <a:off x="1943100" y="5286375"/>
            <a:ext cx="1676400" cy="561975"/>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Secrétaire</a:t>
            </a:r>
          </a:p>
        </p:txBody>
      </p:sp>
      <p:sp>
        <p:nvSpPr>
          <p:cNvPr id="18438" name="Rectangle 5"/>
          <p:cNvSpPr>
            <a:spLocks noChangeArrowheads="1"/>
          </p:cNvSpPr>
          <p:nvPr/>
        </p:nvSpPr>
        <p:spPr bwMode="auto">
          <a:xfrm>
            <a:off x="6829425" y="5286375"/>
            <a:ext cx="1676400" cy="561975"/>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Manager</a:t>
            </a:r>
          </a:p>
        </p:txBody>
      </p:sp>
      <p:cxnSp>
        <p:nvCxnSpPr>
          <p:cNvPr id="18439" name="AutoShape 6"/>
          <p:cNvCxnSpPr>
            <a:cxnSpLocks noChangeShapeType="1"/>
            <a:stCxn id="18437" idx="3"/>
            <a:endCxn id="18438" idx="1"/>
          </p:cNvCxnSpPr>
          <p:nvPr/>
        </p:nvCxnSpPr>
        <p:spPr bwMode="auto">
          <a:xfrm>
            <a:off x="3633788" y="5567363"/>
            <a:ext cx="3181350" cy="0"/>
          </a:xfrm>
          <a:prstGeom prst="straightConnector1">
            <a:avLst/>
          </a:prstGeom>
          <a:noFill/>
          <a:ln w="28575">
            <a:solidFill>
              <a:srgbClr val="FF3300"/>
            </a:solidFill>
            <a:round/>
            <a:headEnd/>
            <a:tailEnd/>
          </a:ln>
        </p:spPr>
      </p:cxnSp>
      <p:sp>
        <p:nvSpPr>
          <p:cNvPr id="18440" name="Text Box 7"/>
          <p:cNvSpPr txBox="1">
            <a:spLocks noChangeArrowheads="1"/>
          </p:cNvSpPr>
          <p:nvPr/>
        </p:nvSpPr>
        <p:spPr bwMode="auto">
          <a:xfrm>
            <a:off x="3695700" y="5199063"/>
            <a:ext cx="352425" cy="457200"/>
          </a:xfrm>
          <a:prstGeom prst="rect">
            <a:avLst/>
          </a:prstGeom>
          <a:noFill/>
          <a:ln w="9525">
            <a:noFill/>
            <a:miter lim="800000"/>
            <a:headEnd/>
            <a:tailEnd/>
          </a:ln>
        </p:spPr>
        <p:txBody>
          <a:bodyPr>
            <a:spAutoFit/>
          </a:bodyPr>
          <a:lstStyle/>
          <a:p>
            <a:pPr>
              <a:spcBef>
                <a:spcPct val="50000"/>
              </a:spcBef>
            </a:pPr>
            <a:r>
              <a:rPr lang="fr-FR" sz="2400" b="1">
                <a:solidFill>
                  <a:schemeClr val="bg2"/>
                </a:solidFill>
                <a:effectLst/>
              </a:rPr>
              <a:t>*</a:t>
            </a:r>
          </a:p>
        </p:txBody>
      </p:sp>
      <p:sp>
        <p:nvSpPr>
          <p:cNvPr id="18441" name="Text Box 8"/>
          <p:cNvSpPr txBox="1">
            <a:spLocks noChangeArrowheads="1"/>
          </p:cNvSpPr>
          <p:nvPr/>
        </p:nvSpPr>
        <p:spPr bwMode="auto">
          <a:xfrm>
            <a:off x="6134100" y="5132388"/>
            <a:ext cx="838200" cy="457200"/>
          </a:xfrm>
          <a:prstGeom prst="rect">
            <a:avLst/>
          </a:prstGeom>
          <a:noFill/>
          <a:ln w="9525">
            <a:noFill/>
            <a:miter lim="800000"/>
            <a:headEnd/>
            <a:tailEnd/>
          </a:ln>
        </p:spPr>
        <p:txBody>
          <a:bodyPr>
            <a:spAutoFit/>
          </a:bodyPr>
          <a:lstStyle/>
          <a:p>
            <a:pPr>
              <a:spcBef>
                <a:spcPct val="50000"/>
              </a:spcBef>
            </a:pPr>
            <a:r>
              <a:rPr lang="fr-FR" sz="2400" b="1">
                <a:solidFill>
                  <a:schemeClr val="bg2"/>
                </a:solidFill>
                <a:effectLst/>
              </a:rPr>
              <a:t>1..*</a:t>
            </a:r>
          </a:p>
        </p:txBody>
      </p:sp>
      <p:sp>
        <p:nvSpPr>
          <p:cNvPr id="18442" name="Text Box 9"/>
          <p:cNvSpPr txBox="1">
            <a:spLocks noChangeArrowheads="1"/>
          </p:cNvSpPr>
          <p:nvPr/>
        </p:nvSpPr>
        <p:spPr bwMode="auto">
          <a:xfrm>
            <a:off x="5303838" y="5599113"/>
            <a:ext cx="1809750" cy="366712"/>
          </a:xfrm>
          <a:prstGeom prst="rect">
            <a:avLst/>
          </a:prstGeom>
          <a:noFill/>
          <a:ln w="9525">
            <a:noFill/>
            <a:miter lim="800000"/>
            <a:headEnd/>
            <a:tailEnd/>
          </a:ln>
        </p:spPr>
        <p:txBody>
          <a:bodyPr>
            <a:spAutoFit/>
          </a:bodyPr>
          <a:lstStyle/>
          <a:p>
            <a:pPr>
              <a:spcBef>
                <a:spcPct val="50000"/>
              </a:spcBef>
            </a:pPr>
            <a:r>
              <a:rPr lang="fr-FR" sz="1800" b="1">
                <a:solidFill>
                  <a:schemeClr val="bg2"/>
                </a:solidFill>
                <a:effectLst/>
              </a:rPr>
              <a:t>Superviseur</a:t>
            </a:r>
          </a:p>
        </p:txBody>
      </p:sp>
      <p:sp>
        <p:nvSpPr>
          <p:cNvPr id="18443" name="Rectangle 12"/>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a:t>
            </a:r>
            <a:r>
              <a:rPr lang="fr-CA" altLang="en-US" smtClean="0"/>
              <a:t>ssociations (exemples)</a:t>
            </a:r>
            <a:endParaRPr lang="fr-FR" smtClean="0"/>
          </a:p>
        </p:txBody>
      </p:sp>
      <p:sp>
        <p:nvSpPr>
          <p:cNvPr id="19459" name="Rectangle 4"/>
          <p:cNvSpPr>
            <a:spLocks noChangeArrowheads="1"/>
          </p:cNvSpPr>
          <p:nvPr/>
        </p:nvSpPr>
        <p:spPr bwMode="auto">
          <a:xfrm>
            <a:off x="982663" y="1246188"/>
            <a:ext cx="1790700" cy="538162"/>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Mari</a:t>
            </a:r>
          </a:p>
        </p:txBody>
      </p:sp>
      <p:sp>
        <p:nvSpPr>
          <p:cNvPr id="19460" name="Rectangle 5"/>
          <p:cNvSpPr>
            <a:spLocks noChangeArrowheads="1"/>
          </p:cNvSpPr>
          <p:nvPr/>
        </p:nvSpPr>
        <p:spPr bwMode="auto">
          <a:xfrm>
            <a:off x="5783263" y="1246188"/>
            <a:ext cx="1790700" cy="538162"/>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Epouse</a:t>
            </a:r>
          </a:p>
        </p:txBody>
      </p:sp>
      <p:cxnSp>
        <p:nvCxnSpPr>
          <p:cNvPr id="19461" name="AutoShape 6"/>
          <p:cNvCxnSpPr>
            <a:cxnSpLocks noChangeShapeType="1"/>
            <a:stCxn id="19459" idx="3"/>
            <a:endCxn id="19460" idx="1"/>
          </p:cNvCxnSpPr>
          <p:nvPr/>
        </p:nvCxnSpPr>
        <p:spPr bwMode="auto">
          <a:xfrm>
            <a:off x="2787650" y="1516063"/>
            <a:ext cx="2981325" cy="0"/>
          </a:xfrm>
          <a:prstGeom prst="straightConnector1">
            <a:avLst/>
          </a:prstGeom>
          <a:noFill/>
          <a:ln w="28575">
            <a:solidFill>
              <a:srgbClr val="FF3300"/>
            </a:solidFill>
            <a:round/>
            <a:headEnd/>
            <a:tailEnd/>
          </a:ln>
        </p:spPr>
      </p:cxnSp>
      <p:sp>
        <p:nvSpPr>
          <p:cNvPr id="19462" name="Rectangle 7"/>
          <p:cNvSpPr>
            <a:spLocks noChangeArrowheads="1"/>
          </p:cNvSpPr>
          <p:nvPr/>
        </p:nvSpPr>
        <p:spPr bwMode="auto">
          <a:xfrm>
            <a:off x="992188" y="2100263"/>
            <a:ext cx="1790700" cy="538162"/>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Homme</a:t>
            </a:r>
          </a:p>
        </p:txBody>
      </p:sp>
      <p:sp>
        <p:nvSpPr>
          <p:cNvPr id="19463" name="Rectangle 8"/>
          <p:cNvSpPr>
            <a:spLocks noChangeArrowheads="1"/>
          </p:cNvSpPr>
          <p:nvPr/>
        </p:nvSpPr>
        <p:spPr bwMode="auto">
          <a:xfrm>
            <a:off x="5792788" y="2100263"/>
            <a:ext cx="1790700" cy="538162"/>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Femme</a:t>
            </a:r>
          </a:p>
        </p:txBody>
      </p:sp>
      <p:cxnSp>
        <p:nvCxnSpPr>
          <p:cNvPr id="19464" name="AutoShape 9"/>
          <p:cNvCxnSpPr>
            <a:cxnSpLocks noChangeShapeType="1"/>
            <a:stCxn id="19462" idx="3"/>
            <a:endCxn id="19463" idx="1"/>
          </p:cNvCxnSpPr>
          <p:nvPr/>
        </p:nvCxnSpPr>
        <p:spPr bwMode="auto">
          <a:xfrm>
            <a:off x="2797175" y="2370138"/>
            <a:ext cx="2981325" cy="0"/>
          </a:xfrm>
          <a:prstGeom prst="straightConnector1">
            <a:avLst/>
          </a:prstGeom>
          <a:noFill/>
          <a:ln w="28575">
            <a:solidFill>
              <a:srgbClr val="FF3300"/>
            </a:solidFill>
            <a:round/>
            <a:headEnd/>
            <a:tailEnd/>
          </a:ln>
        </p:spPr>
      </p:cxnSp>
      <p:sp>
        <p:nvSpPr>
          <p:cNvPr id="19465" name="Rectangle 10"/>
          <p:cNvSpPr>
            <a:spLocks noChangeArrowheads="1"/>
          </p:cNvSpPr>
          <p:nvPr/>
        </p:nvSpPr>
        <p:spPr bwMode="auto">
          <a:xfrm>
            <a:off x="1014413" y="3054350"/>
            <a:ext cx="1790700" cy="538163"/>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Homme</a:t>
            </a:r>
          </a:p>
        </p:txBody>
      </p:sp>
      <p:sp>
        <p:nvSpPr>
          <p:cNvPr id="19466" name="Rectangle 11"/>
          <p:cNvSpPr>
            <a:spLocks noChangeArrowheads="1"/>
          </p:cNvSpPr>
          <p:nvPr/>
        </p:nvSpPr>
        <p:spPr bwMode="auto">
          <a:xfrm>
            <a:off x="5815013" y="3054350"/>
            <a:ext cx="1790700" cy="538163"/>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Femme</a:t>
            </a:r>
          </a:p>
        </p:txBody>
      </p:sp>
      <p:cxnSp>
        <p:nvCxnSpPr>
          <p:cNvPr id="19467" name="AutoShape 12"/>
          <p:cNvCxnSpPr>
            <a:cxnSpLocks noChangeShapeType="1"/>
            <a:stCxn id="19465" idx="3"/>
            <a:endCxn id="19466" idx="1"/>
          </p:cNvCxnSpPr>
          <p:nvPr/>
        </p:nvCxnSpPr>
        <p:spPr bwMode="auto">
          <a:xfrm>
            <a:off x="2819400" y="3324225"/>
            <a:ext cx="2981325" cy="0"/>
          </a:xfrm>
          <a:prstGeom prst="straightConnector1">
            <a:avLst/>
          </a:prstGeom>
          <a:noFill/>
          <a:ln w="28575">
            <a:solidFill>
              <a:srgbClr val="FF3300"/>
            </a:solidFill>
            <a:round/>
            <a:headEnd/>
            <a:tailEnd/>
          </a:ln>
        </p:spPr>
      </p:cxnSp>
      <p:sp>
        <p:nvSpPr>
          <p:cNvPr id="19468" name="Text Box 13"/>
          <p:cNvSpPr txBox="1">
            <a:spLocks noChangeArrowheads="1"/>
          </p:cNvSpPr>
          <p:nvPr/>
        </p:nvSpPr>
        <p:spPr bwMode="auto">
          <a:xfrm>
            <a:off x="2755900" y="1211263"/>
            <a:ext cx="322263"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a:t>
            </a:r>
          </a:p>
        </p:txBody>
      </p:sp>
      <p:sp>
        <p:nvSpPr>
          <p:cNvPr id="19469" name="Text Box 14"/>
          <p:cNvSpPr txBox="1">
            <a:spLocks noChangeArrowheads="1"/>
          </p:cNvSpPr>
          <p:nvPr/>
        </p:nvSpPr>
        <p:spPr bwMode="auto">
          <a:xfrm>
            <a:off x="5489575" y="1211263"/>
            <a:ext cx="322263"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a:t>
            </a:r>
          </a:p>
        </p:txBody>
      </p:sp>
      <p:sp>
        <p:nvSpPr>
          <p:cNvPr id="19470" name="Text Box 15"/>
          <p:cNvSpPr txBox="1">
            <a:spLocks noChangeArrowheads="1"/>
          </p:cNvSpPr>
          <p:nvPr/>
        </p:nvSpPr>
        <p:spPr bwMode="auto">
          <a:xfrm>
            <a:off x="2778125" y="2049463"/>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0..1</a:t>
            </a:r>
          </a:p>
        </p:txBody>
      </p:sp>
      <p:sp>
        <p:nvSpPr>
          <p:cNvPr id="19471" name="Text Box 16"/>
          <p:cNvSpPr txBox="1">
            <a:spLocks noChangeArrowheads="1"/>
          </p:cNvSpPr>
          <p:nvPr/>
        </p:nvSpPr>
        <p:spPr bwMode="auto">
          <a:xfrm>
            <a:off x="5294313" y="2049463"/>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0..1</a:t>
            </a:r>
          </a:p>
        </p:txBody>
      </p:sp>
      <p:sp>
        <p:nvSpPr>
          <p:cNvPr id="19472" name="Text Box 17"/>
          <p:cNvSpPr txBox="1">
            <a:spLocks noChangeArrowheads="1"/>
          </p:cNvSpPr>
          <p:nvPr/>
        </p:nvSpPr>
        <p:spPr bwMode="auto">
          <a:xfrm>
            <a:off x="2800350" y="3006725"/>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a:t>
            </a:r>
          </a:p>
        </p:txBody>
      </p:sp>
      <p:sp>
        <p:nvSpPr>
          <p:cNvPr id="19473" name="Text Box 18"/>
          <p:cNvSpPr txBox="1">
            <a:spLocks noChangeArrowheads="1"/>
          </p:cNvSpPr>
          <p:nvPr/>
        </p:nvSpPr>
        <p:spPr bwMode="auto">
          <a:xfrm>
            <a:off x="5327650" y="2984500"/>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a:t>
            </a:r>
          </a:p>
        </p:txBody>
      </p:sp>
      <p:sp>
        <p:nvSpPr>
          <p:cNvPr id="19474" name="Text Box 19"/>
          <p:cNvSpPr txBox="1">
            <a:spLocks noChangeArrowheads="1"/>
          </p:cNvSpPr>
          <p:nvPr/>
        </p:nvSpPr>
        <p:spPr bwMode="auto">
          <a:xfrm>
            <a:off x="3617913" y="1193800"/>
            <a:ext cx="1411287"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marié avec</a:t>
            </a:r>
          </a:p>
        </p:txBody>
      </p:sp>
      <p:sp>
        <p:nvSpPr>
          <p:cNvPr id="19475" name="Text Box 20"/>
          <p:cNvSpPr txBox="1">
            <a:spLocks noChangeArrowheads="1"/>
          </p:cNvSpPr>
          <p:nvPr/>
        </p:nvSpPr>
        <p:spPr bwMode="auto">
          <a:xfrm>
            <a:off x="3378200" y="3016250"/>
            <a:ext cx="18573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A été marié avec</a:t>
            </a:r>
          </a:p>
        </p:txBody>
      </p:sp>
      <p:sp>
        <p:nvSpPr>
          <p:cNvPr id="19476" name="Text Box 21"/>
          <p:cNvSpPr txBox="1">
            <a:spLocks noChangeArrowheads="1"/>
          </p:cNvSpPr>
          <p:nvPr/>
        </p:nvSpPr>
        <p:spPr bwMode="auto">
          <a:xfrm>
            <a:off x="2768600" y="2408238"/>
            <a:ext cx="671513"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mari</a:t>
            </a:r>
          </a:p>
        </p:txBody>
      </p:sp>
      <p:sp>
        <p:nvSpPr>
          <p:cNvPr id="19477" name="Text Box 22"/>
          <p:cNvSpPr txBox="1">
            <a:spLocks noChangeArrowheads="1"/>
          </p:cNvSpPr>
          <p:nvPr/>
        </p:nvSpPr>
        <p:spPr bwMode="auto">
          <a:xfrm>
            <a:off x="4906963" y="2406650"/>
            <a:ext cx="1052512"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épouse</a:t>
            </a:r>
          </a:p>
        </p:txBody>
      </p:sp>
      <p:sp>
        <p:nvSpPr>
          <p:cNvPr id="19478" name="Rectangle 23"/>
          <p:cNvSpPr>
            <a:spLocks noChangeArrowheads="1"/>
          </p:cNvSpPr>
          <p:nvPr/>
        </p:nvSpPr>
        <p:spPr bwMode="auto">
          <a:xfrm>
            <a:off x="1025525" y="3908425"/>
            <a:ext cx="1790700" cy="538163"/>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Personne</a:t>
            </a:r>
          </a:p>
        </p:txBody>
      </p:sp>
      <p:sp>
        <p:nvSpPr>
          <p:cNvPr id="19479" name="Rectangle 24"/>
          <p:cNvSpPr>
            <a:spLocks noChangeArrowheads="1"/>
          </p:cNvSpPr>
          <p:nvPr/>
        </p:nvSpPr>
        <p:spPr bwMode="auto">
          <a:xfrm>
            <a:off x="5826125" y="3908425"/>
            <a:ext cx="1790700" cy="538163"/>
          </a:xfrm>
          <a:prstGeom prst="rect">
            <a:avLst/>
          </a:prstGeom>
          <a:solidFill>
            <a:srgbClr val="FFFFCC"/>
          </a:solidFill>
          <a:ln w="28575">
            <a:solidFill>
              <a:srgbClr val="FF3300"/>
            </a:solidFill>
            <a:miter lim="800000"/>
            <a:headEnd/>
            <a:tailEnd/>
          </a:ln>
        </p:spPr>
        <p:txBody>
          <a:bodyPr wrap="none" anchor="ctr"/>
          <a:lstStyle/>
          <a:p>
            <a:pPr algn="ctr"/>
            <a:r>
              <a:rPr lang="fr-FR" sz="2400" b="1">
                <a:solidFill>
                  <a:schemeClr val="bg2"/>
                </a:solidFill>
                <a:effectLst/>
              </a:rPr>
              <a:t>Voiture</a:t>
            </a:r>
          </a:p>
        </p:txBody>
      </p:sp>
      <p:cxnSp>
        <p:nvCxnSpPr>
          <p:cNvPr id="19480" name="AutoShape 25"/>
          <p:cNvCxnSpPr>
            <a:cxnSpLocks noChangeShapeType="1"/>
            <a:stCxn id="19478" idx="3"/>
            <a:endCxn id="19479" idx="1"/>
          </p:cNvCxnSpPr>
          <p:nvPr/>
        </p:nvCxnSpPr>
        <p:spPr bwMode="auto">
          <a:xfrm>
            <a:off x="2830513" y="4178300"/>
            <a:ext cx="2981325" cy="0"/>
          </a:xfrm>
          <a:prstGeom prst="straightConnector1">
            <a:avLst/>
          </a:prstGeom>
          <a:noFill/>
          <a:ln w="28575">
            <a:solidFill>
              <a:srgbClr val="FF3300"/>
            </a:solidFill>
            <a:round/>
            <a:headEnd/>
            <a:tailEnd/>
          </a:ln>
        </p:spPr>
      </p:cxnSp>
      <p:sp>
        <p:nvSpPr>
          <p:cNvPr id="19481" name="Text Box 26"/>
          <p:cNvSpPr txBox="1">
            <a:spLocks noChangeArrowheads="1"/>
          </p:cNvSpPr>
          <p:nvPr/>
        </p:nvSpPr>
        <p:spPr bwMode="auto">
          <a:xfrm>
            <a:off x="3389313" y="3836988"/>
            <a:ext cx="1084262"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Possède</a:t>
            </a:r>
          </a:p>
        </p:txBody>
      </p:sp>
      <p:sp>
        <p:nvSpPr>
          <p:cNvPr id="861211" name="Line 27"/>
          <p:cNvSpPr>
            <a:spLocks noChangeShapeType="1"/>
          </p:cNvSpPr>
          <p:nvPr/>
        </p:nvSpPr>
        <p:spPr bwMode="auto">
          <a:xfrm>
            <a:off x="4462463" y="4013200"/>
            <a:ext cx="752475" cy="0"/>
          </a:xfrm>
          <a:prstGeom prst="line">
            <a:avLst/>
          </a:prstGeom>
          <a:noFill/>
          <a:ln w="38100">
            <a:solidFill>
              <a:srgbClr val="FF3300"/>
            </a:solidFill>
            <a:round/>
            <a:headEnd/>
            <a:tailEnd type="stealth" w="lg" len="lg"/>
          </a:ln>
          <a:effectLst/>
        </p:spPr>
        <p:txBody>
          <a:bodyPr/>
          <a:lstStyle/>
          <a:p>
            <a:pPr>
              <a:defRPr/>
            </a:pPr>
            <a:endParaRPr lang="fr-FR"/>
          </a:p>
        </p:txBody>
      </p:sp>
      <p:sp>
        <p:nvSpPr>
          <p:cNvPr id="19483" name="AutoShape 28"/>
          <p:cNvSpPr>
            <a:spLocks noChangeArrowheads="1"/>
          </p:cNvSpPr>
          <p:nvPr/>
        </p:nvSpPr>
        <p:spPr bwMode="auto">
          <a:xfrm>
            <a:off x="1708150" y="4884738"/>
            <a:ext cx="2025650" cy="717550"/>
          </a:xfrm>
          <a:prstGeom prst="wedgeRectCallout">
            <a:avLst>
              <a:gd name="adj1" fmla="val 8620"/>
              <a:gd name="adj2" fmla="val -131856"/>
            </a:avLst>
          </a:prstGeom>
          <a:solidFill>
            <a:srgbClr val="FFFFCC"/>
          </a:solidFill>
          <a:ln w="9525">
            <a:solidFill>
              <a:schemeClr val="tx1"/>
            </a:solidFill>
            <a:miter lim="800000"/>
            <a:headEnd/>
            <a:tailEnd/>
          </a:ln>
        </p:spPr>
        <p:txBody>
          <a:bodyPr/>
          <a:lstStyle/>
          <a:p>
            <a:r>
              <a:rPr lang="fr-FR" sz="1400" b="1">
                <a:solidFill>
                  <a:schemeClr val="bg2"/>
                </a:solidFill>
                <a:effectLst/>
              </a:rPr>
              <a:t>Combien de personnes possèdent chaque voiture</a:t>
            </a:r>
          </a:p>
        </p:txBody>
      </p:sp>
      <p:sp>
        <p:nvSpPr>
          <p:cNvPr id="19484" name="AutoShape 29"/>
          <p:cNvSpPr>
            <a:spLocks noChangeArrowheads="1"/>
          </p:cNvSpPr>
          <p:nvPr/>
        </p:nvSpPr>
        <p:spPr bwMode="auto">
          <a:xfrm>
            <a:off x="4830763" y="4884738"/>
            <a:ext cx="2025650" cy="717550"/>
          </a:xfrm>
          <a:prstGeom prst="wedgeRectCallout">
            <a:avLst>
              <a:gd name="adj1" fmla="val -4231"/>
              <a:gd name="adj2" fmla="val -127653"/>
            </a:avLst>
          </a:prstGeom>
          <a:solidFill>
            <a:srgbClr val="FFFFCC"/>
          </a:solidFill>
          <a:ln w="9525">
            <a:solidFill>
              <a:schemeClr val="tx1"/>
            </a:solidFill>
            <a:miter lim="800000"/>
            <a:headEnd/>
            <a:tailEnd/>
          </a:ln>
        </p:spPr>
        <p:txBody>
          <a:bodyPr/>
          <a:lstStyle/>
          <a:p>
            <a:r>
              <a:rPr lang="fr-FR" sz="1400" b="1">
                <a:solidFill>
                  <a:schemeClr val="bg2"/>
                </a:solidFill>
                <a:effectLst/>
              </a:rPr>
              <a:t>Combien de voitures sont possédées par chaque personnes ?</a:t>
            </a:r>
          </a:p>
        </p:txBody>
      </p:sp>
      <p:pic>
        <p:nvPicPr>
          <p:cNvPr id="19485" name="Picture 31" descr="ctvz_cuj[1]"/>
          <p:cNvPicPr>
            <a:picLocks noChangeAspect="1" noChangeArrowheads="1"/>
          </p:cNvPicPr>
          <p:nvPr/>
        </p:nvPicPr>
        <p:blipFill>
          <a:blip r:embed="rId2"/>
          <a:srcRect/>
          <a:stretch>
            <a:fillRect/>
          </a:stretch>
        </p:blipFill>
        <p:spPr bwMode="auto">
          <a:xfrm flipH="1">
            <a:off x="3719513" y="1706563"/>
            <a:ext cx="946150" cy="1271587"/>
          </a:xfrm>
          <a:prstGeom prst="rect">
            <a:avLst/>
          </a:prstGeom>
          <a:noFill/>
          <a:ln w="9525">
            <a:noFill/>
            <a:miter lim="800000"/>
            <a:headEnd/>
            <a:tailEnd/>
          </a:ln>
        </p:spPr>
      </p:pic>
      <p:sp>
        <p:nvSpPr>
          <p:cNvPr id="19486" name="Rectangle 33"/>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fr-CA" altLang="en-US" smtClean="0"/>
              <a:t>Quelques trucs</a:t>
            </a:r>
            <a:endParaRPr lang="fr-FR" smtClean="0"/>
          </a:p>
        </p:txBody>
      </p:sp>
      <p:sp>
        <p:nvSpPr>
          <p:cNvPr id="20483" name="Rectangle 3"/>
          <p:cNvSpPr>
            <a:spLocks noGrp="1" noChangeArrowheads="1"/>
          </p:cNvSpPr>
          <p:nvPr>
            <p:ph type="body" idx="1"/>
          </p:nvPr>
        </p:nvSpPr>
        <p:spPr>
          <a:xfrm>
            <a:off x="381000" y="1196975"/>
            <a:ext cx="8578850" cy="4968875"/>
          </a:xfrm>
        </p:spPr>
        <p:txBody>
          <a:bodyPr/>
          <a:lstStyle/>
          <a:p>
            <a:pPr lvl="1" eaLnBrk="1" hangingPunct="1"/>
            <a:r>
              <a:rPr lang="fr-CA" altLang="en-US" sz="2000" smtClean="0"/>
              <a:t>Une association devrait exister si une classe</a:t>
            </a:r>
          </a:p>
          <a:p>
            <a:pPr lvl="3" eaLnBrk="1" hangingPunct="1"/>
            <a:r>
              <a:rPr lang="fr-CA" altLang="en-US" sz="2000" i="1" smtClean="0"/>
              <a:t>possède</a:t>
            </a:r>
            <a:endParaRPr lang="fr-CA" altLang="en-US" sz="2000" smtClean="0"/>
          </a:p>
          <a:p>
            <a:pPr lvl="3" eaLnBrk="1" hangingPunct="1"/>
            <a:r>
              <a:rPr lang="fr-CA" altLang="en-US" sz="2000" i="1" smtClean="0"/>
              <a:t>contrôle</a:t>
            </a:r>
            <a:endParaRPr lang="fr-CA" altLang="en-US" sz="2000" smtClean="0"/>
          </a:p>
          <a:p>
            <a:pPr lvl="3" eaLnBrk="1" hangingPunct="1"/>
            <a:r>
              <a:rPr lang="fr-CA" altLang="en-US" sz="2000" i="1" smtClean="0"/>
              <a:t>est connecté à</a:t>
            </a:r>
            <a:endParaRPr lang="fr-CA" altLang="en-US" sz="2000" smtClean="0"/>
          </a:p>
          <a:p>
            <a:pPr lvl="3" eaLnBrk="1" hangingPunct="1"/>
            <a:r>
              <a:rPr lang="fr-CA" altLang="en-US" sz="2000" i="1" smtClean="0"/>
              <a:t>est relié à</a:t>
            </a:r>
            <a:endParaRPr lang="fr-CA" altLang="en-US" sz="2000" smtClean="0"/>
          </a:p>
          <a:p>
            <a:pPr lvl="3" eaLnBrk="1" hangingPunct="1"/>
            <a:r>
              <a:rPr lang="fr-CA" altLang="en-US" sz="2000" i="1" smtClean="0"/>
              <a:t>est une partie de</a:t>
            </a:r>
            <a:endParaRPr lang="fr-CA" altLang="en-US" sz="2000" smtClean="0"/>
          </a:p>
          <a:p>
            <a:pPr lvl="3" eaLnBrk="1" hangingPunct="1"/>
            <a:r>
              <a:rPr lang="fr-CA" altLang="en-US" sz="2000" i="1" smtClean="0"/>
              <a:t>est fait de parties de</a:t>
            </a:r>
            <a:endParaRPr lang="fr-CA" altLang="en-US" sz="2000" smtClean="0"/>
          </a:p>
          <a:p>
            <a:pPr lvl="3" eaLnBrk="1" hangingPunct="1"/>
            <a:r>
              <a:rPr lang="fr-CA" altLang="en-US" sz="2000" i="1" smtClean="0"/>
              <a:t>est membre de</a:t>
            </a:r>
            <a:endParaRPr lang="fr-CA" altLang="en-US" sz="2000" smtClean="0"/>
          </a:p>
          <a:p>
            <a:pPr lvl="3" eaLnBrk="1" hangingPunct="1"/>
            <a:r>
              <a:rPr lang="fr-CA" altLang="en-US" sz="2000" i="1" smtClean="0"/>
              <a:t>a comme membres</a:t>
            </a:r>
            <a:endParaRPr lang="fr-CA" altLang="en-US" sz="2000" smtClean="0"/>
          </a:p>
          <a:p>
            <a:pPr lvl="1" eaLnBrk="1" hangingPunct="1">
              <a:buFontTx/>
              <a:buNone/>
            </a:pPr>
            <a:r>
              <a:rPr lang="fr-CA" altLang="en-US" sz="2000" smtClean="0"/>
              <a:t> 		une autre classe dans le modèle</a:t>
            </a:r>
          </a:p>
          <a:p>
            <a:pPr lvl="1" eaLnBrk="1" hangingPunct="1"/>
            <a:r>
              <a:rPr lang="fr-CA" altLang="en-US" sz="2000" smtClean="0"/>
              <a:t>Spécifier ensuite la multiplicité à chaque extrémité de l’association</a:t>
            </a:r>
          </a:p>
          <a:p>
            <a:pPr lvl="1" eaLnBrk="1" hangingPunct="1"/>
            <a:r>
              <a:rPr lang="fr-CA" altLang="en-US" sz="2000" smtClean="0"/>
              <a:t>Étiqueter clairement cette association</a:t>
            </a:r>
          </a:p>
          <a:p>
            <a:pPr lvl="1" eaLnBrk="1" hangingPunct="1"/>
            <a:endParaRPr lang="fr-FR" sz="1600" smtClean="0"/>
          </a:p>
        </p:txBody>
      </p:sp>
      <p:sp>
        <p:nvSpPr>
          <p:cNvPr id="20484"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marL="762000" indent="-762000" eaLnBrk="1" hangingPunct="1"/>
            <a:r>
              <a:rPr lang="fr-FR" smtClean="0"/>
              <a:t>La navigabilité</a:t>
            </a:r>
          </a:p>
        </p:txBody>
      </p:sp>
      <p:sp>
        <p:nvSpPr>
          <p:cNvPr id="21507" name="Rectangle 3"/>
          <p:cNvSpPr>
            <a:spLocks noGrp="1" noChangeArrowheads="1"/>
          </p:cNvSpPr>
          <p:nvPr>
            <p:ph type="body" idx="1"/>
          </p:nvPr>
        </p:nvSpPr>
        <p:spPr>
          <a:xfrm>
            <a:off x="381000" y="1196975"/>
            <a:ext cx="8578850" cy="860425"/>
          </a:xfrm>
        </p:spPr>
        <p:txBody>
          <a:bodyPr/>
          <a:lstStyle/>
          <a:p>
            <a:pPr eaLnBrk="1" hangingPunct="1"/>
            <a:r>
              <a:rPr lang="fr-FR" smtClean="0"/>
              <a:t>Une flèche qui restreint la navigation dans un sens</a:t>
            </a:r>
          </a:p>
        </p:txBody>
      </p:sp>
      <p:sp>
        <p:nvSpPr>
          <p:cNvPr id="875524" name="Line 4"/>
          <p:cNvSpPr>
            <a:spLocks noChangeShapeType="1"/>
          </p:cNvSpPr>
          <p:nvPr/>
        </p:nvSpPr>
        <p:spPr bwMode="auto">
          <a:xfrm>
            <a:off x="3810000" y="3340100"/>
            <a:ext cx="1295400" cy="0"/>
          </a:xfrm>
          <a:prstGeom prst="line">
            <a:avLst/>
          </a:prstGeom>
          <a:noFill/>
          <a:ln w="28575">
            <a:solidFill>
              <a:srgbClr val="FF3300"/>
            </a:solidFill>
            <a:round/>
            <a:headEnd/>
            <a:tailEnd type="arrow" w="med" len="med"/>
          </a:ln>
          <a:effectLst/>
        </p:spPr>
        <p:txBody>
          <a:bodyPr anchor="ctr">
            <a:spAutoFit/>
          </a:bodyPr>
          <a:lstStyle/>
          <a:p>
            <a:pPr>
              <a:defRPr/>
            </a:pPr>
            <a:endParaRPr lang="fr-FR"/>
          </a:p>
        </p:txBody>
      </p:sp>
      <p:sp>
        <p:nvSpPr>
          <p:cNvPr id="875525" name="Rectangle 5"/>
          <p:cNvSpPr>
            <a:spLocks noChangeArrowheads="1"/>
          </p:cNvSpPr>
          <p:nvPr/>
        </p:nvSpPr>
        <p:spPr bwMode="auto">
          <a:xfrm>
            <a:off x="1676400" y="2832100"/>
            <a:ext cx="1905000" cy="17383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Voiture</a:t>
            </a:r>
          </a:p>
          <a:p>
            <a:pPr eaLnBrk="0" hangingPunct="0">
              <a:spcBef>
                <a:spcPct val="50000"/>
              </a:spcBef>
              <a:defRPr/>
            </a:pPr>
            <a:r>
              <a:rPr lang="fr-FR" sz="1200">
                <a:solidFill>
                  <a:srgbClr val="000000"/>
                </a:solidFill>
                <a:effectLst/>
              </a:rPr>
              <a:t>vitesseMax:entier</a:t>
            </a:r>
          </a:p>
          <a:p>
            <a:pPr eaLnBrk="0" hangingPunct="0">
              <a:spcBef>
                <a:spcPct val="50000"/>
              </a:spcBef>
              <a:defRPr/>
            </a:pPr>
            <a:r>
              <a:rPr lang="fr-FR" sz="1200">
                <a:solidFill>
                  <a:srgbClr val="000000"/>
                </a:solidFill>
                <a:effectLst/>
              </a:rPr>
              <a:t>poidsVide:reel</a:t>
            </a:r>
          </a:p>
          <a:p>
            <a:pPr eaLnBrk="0" hangingPunct="0">
              <a:spcBef>
                <a:spcPct val="50000"/>
              </a:spcBef>
              <a:defRPr/>
            </a:pPr>
            <a:r>
              <a:rPr lang="fr-FR" sz="1200">
                <a:solidFill>
                  <a:srgbClr val="000000"/>
                </a:solidFill>
                <a:effectLst/>
              </a:rPr>
              <a:t>avancer(vit) : void</a:t>
            </a:r>
          </a:p>
          <a:p>
            <a:pPr eaLnBrk="0" hangingPunct="0">
              <a:spcBef>
                <a:spcPct val="50000"/>
              </a:spcBef>
              <a:defRPr/>
            </a:pPr>
            <a:r>
              <a:rPr lang="fr-FR" sz="1200">
                <a:solidFill>
                  <a:srgbClr val="000000"/>
                </a:solidFill>
                <a:effectLst/>
              </a:rPr>
              <a:t>donnerPoids():reel</a:t>
            </a:r>
          </a:p>
          <a:p>
            <a:pPr eaLnBrk="0" hangingPunct="0">
              <a:spcBef>
                <a:spcPct val="50000"/>
              </a:spcBef>
              <a:defRPr/>
            </a:pPr>
            <a:r>
              <a:rPr lang="fr-FR" sz="1200">
                <a:solidFill>
                  <a:srgbClr val="000000"/>
                </a:solidFill>
                <a:effectLst/>
              </a:rPr>
              <a:t>tourne(dir):void</a:t>
            </a:r>
          </a:p>
        </p:txBody>
      </p:sp>
      <p:sp>
        <p:nvSpPr>
          <p:cNvPr id="875526" name="Rectangle 6"/>
          <p:cNvSpPr>
            <a:spLocks noChangeArrowheads="1"/>
          </p:cNvSpPr>
          <p:nvPr/>
        </p:nvSpPr>
        <p:spPr bwMode="auto">
          <a:xfrm>
            <a:off x="5105400" y="2581275"/>
            <a:ext cx="1905000" cy="914400"/>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Passager</a:t>
            </a:r>
          </a:p>
          <a:p>
            <a:pPr eaLnBrk="0" hangingPunct="0">
              <a:spcBef>
                <a:spcPct val="50000"/>
              </a:spcBef>
              <a:defRPr/>
            </a:pPr>
            <a:r>
              <a:rPr lang="fr-FR" sz="1200">
                <a:solidFill>
                  <a:srgbClr val="000000"/>
                </a:solidFill>
                <a:effectLst/>
              </a:rPr>
              <a:t>poids:reel</a:t>
            </a:r>
          </a:p>
          <a:p>
            <a:pPr eaLnBrk="0" hangingPunct="0">
              <a:spcBef>
                <a:spcPct val="50000"/>
              </a:spcBef>
              <a:defRPr/>
            </a:pPr>
            <a:r>
              <a:rPr lang="fr-FR" sz="1200">
                <a:solidFill>
                  <a:srgbClr val="000000"/>
                </a:solidFill>
                <a:effectLst/>
              </a:rPr>
              <a:t>donnerPoids():reel</a:t>
            </a:r>
          </a:p>
        </p:txBody>
      </p:sp>
      <p:sp>
        <p:nvSpPr>
          <p:cNvPr id="875527" name="AutoShape 7"/>
          <p:cNvSpPr>
            <a:spLocks noChangeArrowheads="1"/>
          </p:cNvSpPr>
          <p:nvPr/>
        </p:nvSpPr>
        <p:spPr bwMode="auto">
          <a:xfrm>
            <a:off x="3581400" y="3263900"/>
            <a:ext cx="228600" cy="152400"/>
          </a:xfrm>
          <a:prstGeom prst="diamond">
            <a:avLst/>
          </a:prstGeom>
          <a:solidFill>
            <a:srgbClr val="FF0000"/>
          </a:solidFill>
          <a:ln w="28575">
            <a:solidFill>
              <a:srgbClr val="FF3300"/>
            </a:solidFill>
            <a:miter lim="800000"/>
            <a:headEnd/>
            <a:tailEnd/>
          </a:ln>
          <a:effectLst/>
        </p:spPr>
        <p:txBody>
          <a:bodyPr anchor="ctr">
            <a:spAutoFit/>
          </a:bodyPr>
          <a:lstStyle/>
          <a:p>
            <a:pPr>
              <a:defRPr/>
            </a:pPr>
            <a:endParaRPr lang="fr-FR"/>
          </a:p>
        </p:txBody>
      </p:sp>
      <p:sp>
        <p:nvSpPr>
          <p:cNvPr id="21512" name="Text Box 8"/>
          <p:cNvSpPr txBox="1">
            <a:spLocks noChangeArrowheads="1"/>
          </p:cNvSpPr>
          <p:nvPr/>
        </p:nvSpPr>
        <p:spPr bwMode="auto">
          <a:xfrm>
            <a:off x="4572000" y="3035300"/>
            <a:ext cx="479425" cy="304800"/>
          </a:xfrm>
          <a:prstGeom prst="rect">
            <a:avLst/>
          </a:prstGeom>
          <a:noFill/>
          <a:ln w="28575">
            <a:noFill/>
            <a:miter lim="800000"/>
            <a:headEnd/>
            <a:tailEnd/>
          </a:ln>
        </p:spPr>
        <p:txBody>
          <a:bodyPr wrap="none">
            <a:spAutoFit/>
          </a:bodyPr>
          <a:lstStyle/>
          <a:p>
            <a:pPr algn="r" eaLnBrk="0" hangingPunct="0">
              <a:spcBef>
                <a:spcPct val="50000"/>
              </a:spcBef>
            </a:pPr>
            <a:r>
              <a:rPr lang="fr-FR" sz="1400" b="1">
                <a:solidFill>
                  <a:schemeClr val="accent2"/>
                </a:solidFill>
                <a:effectLst/>
              </a:rPr>
              <a:t>0..4</a:t>
            </a:r>
          </a:p>
        </p:txBody>
      </p:sp>
      <p:sp>
        <p:nvSpPr>
          <p:cNvPr id="21513" name="Text Box 9"/>
          <p:cNvSpPr txBox="1">
            <a:spLocks noChangeArrowheads="1"/>
          </p:cNvSpPr>
          <p:nvPr/>
        </p:nvSpPr>
        <p:spPr bwMode="auto">
          <a:xfrm>
            <a:off x="3657600" y="3035300"/>
            <a:ext cx="282575" cy="304800"/>
          </a:xfrm>
          <a:prstGeom prst="rect">
            <a:avLst/>
          </a:prstGeom>
          <a:noFill/>
          <a:ln w="28575">
            <a:noFill/>
            <a:miter lim="800000"/>
            <a:headEnd/>
            <a:tailEnd/>
          </a:ln>
        </p:spPr>
        <p:txBody>
          <a:bodyPr wrap="none">
            <a:spAutoFit/>
          </a:bodyPr>
          <a:lstStyle/>
          <a:p>
            <a:pPr algn="r" eaLnBrk="0" hangingPunct="0">
              <a:spcBef>
                <a:spcPct val="50000"/>
              </a:spcBef>
            </a:pPr>
            <a:r>
              <a:rPr lang="fr-FR" sz="1400" b="1">
                <a:solidFill>
                  <a:schemeClr val="accent2"/>
                </a:solidFill>
                <a:effectLst/>
              </a:rPr>
              <a:t>1</a:t>
            </a:r>
          </a:p>
        </p:txBody>
      </p:sp>
      <p:sp>
        <p:nvSpPr>
          <p:cNvPr id="875530" name="Line 10"/>
          <p:cNvSpPr>
            <a:spLocks noChangeShapeType="1"/>
          </p:cNvSpPr>
          <p:nvPr/>
        </p:nvSpPr>
        <p:spPr bwMode="auto">
          <a:xfrm flipH="1">
            <a:off x="1676400" y="31115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1" name="Line 11"/>
          <p:cNvSpPr>
            <a:spLocks noChangeShapeType="1"/>
          </p:cNvSpPr>
          <p:nvPr/>
        </p:nvSpPr>
        <p:spPr bwMode="auto">
          <a:xfrm flipH="1">
            <a:off x="1676400" y="37211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2" name="Line 12"/>
          <p:cNvSpPr>
            <a:spLocks noChangeShapeType="1"/>
          </p:cNvSpPr>
          <p:nvPr/>
        </p:nvSpPr>
        <p:spPr bwMode="auto">
          <a:xfrm flipH="1">
            <a:off x="5105400" y="31877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4" name="Line 14"/>
          <p:cNvSpPr>
            <a:spLocks noChangeShapeType="1"/>
          </p:cNvSpPr>
          <p:nvPr/>
        </p:nvSpPr>
        <p:spPr bwMode="auto">
          <a:xfrm flipH="1">
            <a:off x="5105400" y="28829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5" name="Rectangle 15"/>
          <p:cNvSpPr>
            <a:spLocks noChangeArrowheads="1"/>
          </p:cNvSpPr>
          <p:nvPr/>
        </p:nvSpPr>
        <p:spPr bwMode="auto">
          <a:xfrm>
            <a:off x="5153025" y="3846513"/>
            <a:ext cx="1905000" cy="1189037"/>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Conducteur</a:t>
            </a:r>
          </a:p>
          <a:p>
            <a:pPr eaLnBrk="0" hangingPunct="0">
              <a:spcBef>
                <a:spcPct val="50000"/>
              </a:spcBef>
              <a:defRPr/>
            </a:pPr>
            <a:r>
              <a:rPr lang="fr-FR" sz="1200">
                <a:solidFill>
                  <a:srgbClr val="000000"/>
                </a:solidFill>
                <a:effectLst/>
              </a:rPr>
              <a:t>poids:reel</a:t>
            </a:r>
          </a:p>
          <a:p>
            <a:pPr eaLnBrk="0" hangingPunct="0">
              <a:spcBef>
                <a:spcPct val="50000"/>
              </a:spcBef>
              <a:defRPr/>
            </a:pPr>
            <a:r>
              <a:rPr lang="fr-FR" sz="1200">
                <a:solidFill>
                  <a:srgbClr val="000000"/>
                </a:solidFill>
                <a:effectLst/>
              </a:rPr>
              <a:t>donnerPoids():reel</a:t>
            </a:r>
          </a:p>
          <a:p>
            <a:pPr eaLnBrk="0" hangingPunct="0">
              <a:spcBef>
                <a:spcPct val="50000"/>
              </a:spcBef>
              <a:defRPr/>
            </a:pPr>
            <a:r>
              <a:rPr lang="fr-FR" sz="1200">
                <a:solidFill>
                  <a:srgbClr val="000000"/>
                </a:solidFill>
                <a:effectLst/>
              </a:rPr>
              <a:t>bouge(dir,vit):void</a:t>
            </a:r>
          </a:p>
        </p:txBody>
      </p:sp>
      <p:sp>
        <p:nvSpPr>
          <p:cNvPr id="875536" name="Line 16"/>
          <p:cNvSpPr>
            <a:spLocks noChangeShapeType="1"/>
          </p:cNvSpPr>
          <p:nvPr/>
        </p:nvSpPr>
        <p:spPr bwMode="auto">
          <a:xfrm flipH="1">
            <a:off x="5153025" y="44831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7" name="Line 17"/>
          <p:cNvSpPr>
            <a:spLocks noChangeShapeType="1"/>
          </p:cNvSpPr>
          <p:nvPr/>
        </p:nvSpPr>
        <p:spPr bwMode="auto">
          <a:xfrm flipH="1">
            <a:off x="5153025" y="4178300"/>
            <a:ext cx="1905000" cy="0"/>
          </a:xfrm>
          <a:prstGeom prst="line">
            <a:avLst/>
          </a:prstGeom>
          <a:noFill/>
          <a:ln w="28575">
            <a:solidFill>
              <a:srgbClr val="FF3300"/>
            </a:solidFill>
            <a:round/>
            <a:headEnd/>
            <a:tailEnd/>
          </a:ln>
          <a:effectLst/>
        </p:spPr>
        <p:txBody>
          <a:bodyPr wrap="none" anchor="ctr">
            <a:spAutoFit/>
          </a:bodyPr>
          <a:lstStyle/>
          <a:p>
            <a:pPr>
              <a:defRPr/>
            </a:pPr>
            <a:endParaRPr lang="fr-FR"/>
          </a:p>
        </p:txBody>
      </p:sp>
      <p:sp>
        <p:nvSpPr>
          <p:cNvPr id="875538" name="AutoShape 18"/>
          <p:cNvSpPr>
            <a:spLocks noChangeArrowheads="1"/>
          </p:cNvSpPr>
          <p:nvPr/>
        </p:nvSpPr>
        <p:spPr bwMode="auto">
          <a:xfrm>
            <a:off x="3581400" y="4025900"/>
            <a:ext cx="228600" cy="152400"/>
          </a:xfrm>
          <a:prstGeom prst="diamond">
            <a:avLst/>
          </a:prstGeom>
          <a:solidFill>
            <a:srgbClr val="FF0000"/>
          </a:solidFill>
          <a:ln w="28575">
            <a:solidFill>
              <a:srgbClr val="FF3300"/>
            </a:solidFill>
            <a:miter lim="800000"/>
            <a:headEnd/>
            <a:tailEnd/>
          </a:ln>
          <a:effectLst/>
        </p:spPr>
        <p:txBody>
          <a:bodyPr anchor="ctr">
            <a:spAutoFit/>
          </a:bodyPr>
          <a:lstStyle/>
          <a:p>
            <a:pPr>
              <a:defRPr/>
            </a:pPr>
            <a:endParaRPr lang="fr-FR"/>
          </a:p>
        </p:txBody>
      </p:sp>
      <p:sp>
        <p:nvSpPr>
          <p:cNvPr id="875539" name="Line 19"/>
          <p:cNvSpPr>
            <a:spLocks noChangeShapeType="1"/>
          </p:cNvSpPr>
          <p:nvPr/>
        </p:nvSpPr>
        <p:spPr bwMode="auto">
          <a:xfrm>
            <a:off x="3810000" y="4102100"/>
            <a:ext cx="1333500" cy="9525"/>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21523" name="Text Box 20"/>
          <p:cNvSpPr txBox="1">
            <a:spLocks noChangeArrowheads="1"/>
          </p:cNvSpPr>
          <p:nvPr/>
        </p:nvSpPr>
        <p:spPr bwMode="auto">
          <a:xfrm>
            <a:off x="3733800" y="3797300"/>
            <a:ext cx="282575" cy="304800"/>
          </a:xfrm>
          <a:prstGeom prst="rect">
            <a:avLst/>
          </a:prstGeom>
          <a:noFill/>
          <a:ln w="28575">
            <a:noFill/>
            <a:miter lim="800000"/>
            <a:headEnd/>
            <a:tailEnd/>
          </a:ln>
        </p:spPr>
        <p:txBody>
          <a:bodyPr wrap="none">
            <a:spAutoFit/>
          </a:bodyPr>
          <a:lstStyle/>
          <a:p>
            <a:pPr algn="r" eaLnBrk="0" hangingPunct="0">
              <a:spcBef>
                <a:spcPct val="50000"/>
              </a:spcBef>
            </a:pPr>
            <a:r>
              <a:rPr lang="fr-FR" sz="1400" b="1">
                <a:solidFill>
                  <a:schemeClr val="accent2"/>
                </a:solidFill>
                <a:effectLst/>
              </a:rPr>
              <a:t>1</a:t>
            </a:r>
          </a:p>
        </p:txBody>
      </p:sp>
      <p:sp>
        <p:nvSpPr>
          <p:cNvPr id="21524" name="Text Box 21"/>
          <p:cNvSpPr txBox="1">
            <a:spLocks noChangeArrowheads="1"/>
          </p:cNvSpPr>
          <p:nvPr/>
        </p:nvSpPr>
        <p:spPr bwMode="auto">
          <a:xfrm>
            <a:off x="4848225" y="3797300"/>
            <a:ext cx="282575" cy="304800"/>
          </a:xfrm>
          <a:prstGeom prst="rect">
            <a:avLst/>
          </a:prstGeom>
          <a:noFill/>
          <a:ln w="28575">
            <a:noFill/>
            <a:miter lim="800000"/>
            <a:headEnd/>
            <a:tailEnd/>
          </a:ln>
        </p:spPr>
        <p:txBody>
          <a:bodyPr wrap="none">
            <a:spAutoFit/>
          </a:bodyPr>
          <a:lstStyle/>
          <a:p>
            <a:pPr algn="r" eaLnBrk="0" hangingPunct="0">
              <a:spcBef>
                <a:spcPct val="50000"/>
              </a:spcBef>
            </a:pPr>
            <a:r>
              <a:rPr lang="fr-FR" sz="1400" b="1">
                <a:solidFill>
                  <a:schemeClr val="accent2"/>
                </a:solidFill>
                <a:effectLst/>
              </a:rPr>
              <a:t>1</a:t>
            </a:r>
          </a:p>
        </p:txBody>
      </p:sp>
      <p:sp>
        <p:nvSpPr>
          <p:cNvPr id="21525" name="Rectangle 23"/>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79" name="Rectangle 47"/>
          <p:cNvSpPr>
            <a:spLocks noChangeArrowheads="1"/>
          </p:cNvSpPr>
          <p:nvPr/>
        </p:nvSpPr>
        <p:spPr bwMode="auto">
          <a:xfrm>
            <a:off x="315913" y="4475163"/>
            <a:ext cx="4841875" cy="1528762"/>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2531" name="Rectangle 2"/>
          <p:cNvSpPr>
            <a:spLocks noGrp="1" noChangeArrowheads="1"/>
          </p:cNvSpPr>
          <p:nvPr>
            <p:ph type="title"/>
          </p:nvPr>
        </p:nvSpPr>
        <p:spPr/>
        <p:txBody>
          <a:bodyPr/>
          <a:lstStyle/>
          <a:p>
            <a:pPr eaLnBrk="1" hangingPunct="1"/>
            <a:r>
              <a:rPr lang="fr-FR" smtClean="0"/>
              <a:t>Agrégations</a:t>
            </a:r>
          </a:p>
        </p:txBody>
      </p:sp>
      <p:sp>
        <p:nvSpPr>
          <p:cNvPr id="863256" name="Rectangle 24"/>
          <p:cNvSpPr>
            <a:spLocks noChangeArrowheads="1"/>
          </p:cNvSpPr>
          <p:nvPr/>
        </p:nvSpPr>
        <p:spPr bwMode="auto">
          <a:xfrm>
            <a:off x="320675" y="1100138"/>
            <a:ext cx="7545388" cy="3278187"/>
          </a:xfrm>
          <a:prstGeom prst="rect">
            <a:avLst/>
          </a:prstGeom>
          <a:solidFill>
            <a:srgbClr val="FFFFCC"/>
          </a:solidFill>
          <a:ln w="9525">
            <a:solidFill>
              <a:schemeClr val="tx1"/>
            </a:solidFill>
            <a:miter lim="800000"/>
            <a:headEnd/>
            <a:tailEnd/>
          </a:ln>
          <a:effectLst/>
        </p:spPr>
        <p:txBody>
          <a:bodyPr wrap="none" anchor="ctr"/>
          <a:lstStyle/>
          <a:p>
            <a:pPr algn="ctr">
              <a:defRPr/>
            </a:pPr>
            <a:endParaRPr lang="fr-FR" sz="2400" b="1">
              <a:effectLst>
                <a:outerShdw blurRad="38100" dist="38100" dir="2700000" algn="tl">
                  <a:srgbClr val="000000"/>
                </a:outerShdw>
              </a:effectLst>
            </a:endParaRPr>
          </a:p>
        </p:txBody>
      </p:sp>
      <p:sp>
        <p:nvSpPr>
          <p:cNvPr id="22533" name="Text Box 25"/>
          <p:cNvSpPr txBox="1">
            <a:spLocks noChangeArrowheads="1"/>
          </p:cNvSpPr>
          <p:nvPr/>
        </p:nvSpPr>
        <p:spPr bwMode="auto">
          <a:xfrm>
            <a:off x="342900" y="1098550"/>
            <a:ext cx="7010400" cy="731838"/>
          </a:xfrm>
          <a:prstGeom prst="rect">
            <a:avLst/>
          </a:prstGeom>
          <a:noFill/>
          <a:ln w="9525">
            <a:noFill/>
            <a:miter lim="800000"/>
            <a:headEnd/>
            <a:tailEnd/>
          </a:ln>
        </p:spPr>
        <p:txBody>
          <a:bodyPr>
            <a:spAutoFit/>
          </a:bodyPr>
          <a:lstStyle/>
          <a:p>
            <a:r>
              <a:rPr lang="fr-FR" sz="2400" b="1">
                <a:solidFill>
                  <a:schemeClr val="bg2"/>
                </a:solidFill>
                <a:effectLst/>
              </a:rPr>
              <a:t>Association </a:t>
            </a:r>
          </a:p>
          <a:p>
            <a:r>
              <a:rPr lang="fr-FR" sz="1800" b="1">
                <a:solidFill>
                  <a:schemeClr val="bg2"/>
                </a:solidFill>
                <a:effectLst/>
              </a:rPr>
              <a:t>Les objets se connaissent et peuvent travailler ensemble</a:t>
            </a:r>
          </a:p>
        </p:txBody>
      </p:sp>
      <p:sp>
        <p:nvSpPr>
          <p:cNvPr id="863258" name="Rectangle 26"/>
          <p:cNvSpPr>
            <a:spLocks noChangeArrowheads="1"/>
          </p:cNvSpPr>
          <p:nvPr/>
        </p:nvSpPr>
        <p:spPr bwMode="auto">
          <a:xfrm>
            <a:off x="461963" y="1916113"/>
            <a:ext cx="7131050" cy="2312987"/>
          </a:xfrm>
          <a:prstGeom prst="rect">
            <a:avLst/>
          </a:prstGeom>
          <a:solidFill>
            <a:srgbClr val="FFFF00"/>
          </a:solidFill>
          <a:ln w="9525">
            <a:solidFill>
              <a:schemeClr val="tx1"/>
            </a:solidFill>
            <a:miter lim="800000"/>
            <a:headEnd/>
            <a:tailEnd/>
          </a:ln>
          <a:effectLst/>
        </p:spPr>
        <p:txBody>
          <a:bodyPr wrap="none" anchor="ctr"/>
          <a:lstStyle/>
          <a:p>
            <a:pPr algn="ctr">
              <a:defRPr/>
            </a:pPr>
            <a:endParaRPr lang="fr-FR" sz="2400" b="1">
              <a:effectLst>
                <a:outerShdw blurRad="38100" dist="38100" dir="2700000" algn="tl">
                  <a:srgbClr val="000000"/>
                </a:outerShdw>
              </a:effectLst>
            </a:endParaRPr>
          </a:p>
        </p:txBody>
      </p:sp>
      <p:sp>
        <p:nvSpPr>
          <p:cNvPr id="22535" name="Text Box 27"/>
          <p:cNvSpPr txBox="1">
            <a:spLocks noChangeArrowheads="1"/>
          </p:cNvSpPr>
          <p:nvPr/>
        </p:nvSpPr>
        <p:spPr bwMode="auto">
          <a:xfrm>
            <a:off x="515938" y="1882775"/>
            <a:ext cx="7010400" cy="1281113"/>
          </a:xfrm>
          <a:prstGeom prst="rect">
            <a:avLst/>
          </a:prstGeom>
          <a:noFill/>
          <a:ln w="9525">
            <a:noFill/>
            <a:miter lim="800000"/>
            <a:headEnd/>
            <a:tailEnd/>
          </a:ln>
        </p:spPr>
        <p:txBody>
          <a:bodyPr>
            <a:spAutoFit/>
          </a:bodyPr>
          <a:lstStyle/>
          <a:p>
            <a:pPr marL="457200" indent="-457200"/>
            <a:r>
              <a:rPr lang="fr-FR" sz="2400" b="1">
                <a:solidFill>
                  <a:schemeClr val="bg2"/>
                </a:solidFill>
                <a:effectLst/>
              </a:rPr>
              <a:t>Agrégation</a:t>
            </a:r>
          </a:p>
          <a:p>
            <a:pPr marL="457200" indent="-457200">
              <a:buFontTx/>
              <a:buAutoNum type="arabicPeriod"/>
            </a:pPr>
            <a:r>
              <a:rPr lang="fr-FR" sz="1800" b="1">
                <a:solidFill>
                  <a:schemeClr val="bg2"/>
                </a:solidFill>
                <a:effectLst/>
              </a:rPr>
              <a:t>Protège l’intégrité de la configuration</a:t>
            </a:r>
          </a:p>
          <a:p>
            <a:pPr marL="457200" indent="-457200">
              <a:buFontTx/>
              <a:buAutoNum type="arabicPeriod"/>
            </a:pPr>
            <a:r>
              <a:rPr lang="fr-FR" sz="1800" b="1">
                <a:solidFill>
                  <a:schemeClr val="bg2"/>
                </a:solidFill>
                <a:effectLst/>
              </a:rPr>
              <a:t>Fonctionne comme une entité unique</a:t>
            </a:r>
          </a:p>
          <a:p>
            <a:pPr marL="457200" indent="-457200">
              <a:buFontTx/>
              <a:buAutoNum type="arabicPeriod"/>
            </a:pPr>
            <a:r>
              <a:rPr lang="fr-FR" sz="1800" b="1">
                <a:solidFill>
                  <a:schemeClr val="bg2"/>
                </a:solidFill>
                <a:effectLst/>
              </a:rPr>
              <a:t>Contrôle par un objet – propagation vers le bas</a:t>
            </a:r>
          </a:p>
        </p:txBody>
      </p:sp>
      <p:sp>
        <p:nvSpPr>
          <p:cNvPr id="863260" name="Rectangle 28"/>
          <p:cNvSpPr>
            <a:spLocks noChangeArrowheads="1"/>
          </p:cNvSpPr>
          <p:nvPr/>
        </p:nvSpPr>
        <p:spPr bwMode="auto">
          <a:xfrm>
            <a:off x="668338" y="3201988"/>
            <a:ext cx="6586537" cy="892175"/>
          </a:xfrm>
          <a:prstGeom prst="rect">
            <a:avLst/>
          </a:prstGeom>
          <a:solidFill>
            <a:srgbClr val="FF9900"/>
          </a:solidFill>
          <a:ln w="9525">
            <a:solidFill>
              <a:schemeClr val="tx1"/>
            </a:solidFill>
            <a:miter lim="800000"/>
            <a:headEnd/>
            <a:tailEnd/>
          </a:ln>
          <a:effectLst/>
        </p:spPr>
        <p:txBody>
          <a:bodyPr wrap="none" anchor="ctr"/>
          <a:lstStyle/>
          <a:p>
            <a:pPr algn="ctr">
              <a:defRPr/>
            </a:pPr>
            <a:endParaRPr lang="fr-FR" sz="2400" b="1">
              <a:effectLst>
                <a:outerShdw blurRad="38100" dist="38100" dir="2700000" algn="tl">
                  <a:srgbClr val="000000"/>
                </a:outerShdw>
              </a:effectLst>
            </a:endParaRPr>
          </a:p>
        </p:txBody>
      </p:sp>
      <p:sp>
        <p:nvSpPr>
          <p:cNvPr id="22537" name="Text Box 29"/>
          <p:cNvSpPr txBox="1">
            <a:spLocks noChangeArrowheads="1"/>
          </p:cNvSpPr>
          <p:nvPr/>
        </p:nvSpPr>
        <p:spPr bwMode="auto">
          <a:xfrm>
            <a:off x="701675" y="3187700"/>
            <a:ext cx="6596063" cy="731838"/>
          </a:xfrm>
          <a:prstGeom prst="rect">
            <a:avLst/>
          </a:prstGeom>
          <a:noFill/>
          <a:ln w="9525">
            <a:noFill/>
            <a:miter lim="800000"/>
            <a:headEnd/>
            <a:tailEnd/>
          </a:ln>
        </p:spPr>
        <p:txBody>
          <a:bodyPr>
            <a:spAutoFit/>
          </a:bodyPr>
          <a:lstStyle/>
          <a:p>
            <a:r>
              <a:rPr lang="fr-FR" sz="2400" b="1">
                <a:solidFill>
                  <a:schemeClr val="bg2"/>
                </a:solidFill>
                <a:effectLst/>
              </a:rPr>
              <a:t>Composition</a:t>
            </a:r>
          </a:p>
          <a:p>
            <a:r>
              <a:rPr lang="fr-FR" sz="1800" b="1">
                <a:solidFill>
                  <a:schemeClr val="bg2"/>
                </a:solidFill>
                <a:effectLst/>
              </a:rPr>
              <a:t>Chaque partie ne peut être membre que d’un seul agrégat.</a:t>
            </a:r>
          </a:p>
        </p:txBody>
      </p:sp>
      <p:sp>
        <p:nvSpPr>
          <p:cNvPr id="22538" name="Rectangle 30"/>
          <p:cNvSpPr>
            <a:spLocks noChangeArrowheads="1"/>
          </p:cNvSpPr>
          <p:nvPr/>
        </p:nvSpPr>
        <p:spPr bwMode="auto">
          <a:xfrm>
            <a:off x="517525" y="4624388"/>
            <a:ext cx="1328738" cy="442912"/>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Equipe</a:t>
            </a:r>
          </a:p>
        </p:txBody>
      </p:sp>
      <p:sp>
        <p:nvSpPr>
          <p:cNvPr id="22539" name="Rectangle 31"/>
          <p:cNvSpPr>
            <a:spLocks noChangeArrowheads="1"/>
          </p:cNvSpPr>
          <p:nvPr/>
        </p:nvSpPr>
        <p:spPr bwMode="auto">
          <a:xfrm>
            <a:off x="3554413" y="4667250"/>
            <a:ext cx="1328737" cy="442913"/>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Joueur</a:t>
            </a:r>
          </a:p>
        </p:txBody>
      </p:sp>
      <p:sp>
        <p:nvSpPr>
          <p:cNvPr id="863264" name="AutoShape 32"/>
          <p:cNvSpPr>
            <a:spLocks noChangeArrowheads="1"/>
          </p:cNvSpPr>
          <p:nvPr/>
        </p:nvSpPr>
        <p:spPr bwMode="auto">
          <a:xfrm>
            <a:off x="1857375" y="4765675"/>
            <a:ext cx="314325" cy="239713"/>
          </a:xfrm>
          <a:prstGeom prst="diamond">
            <a:avLst/>
          </a:prstGeom>
          <a:noFill/>
          <a:ln w="28575">
            <a:solidFill>
              <a:srgbClr val="FF3300"/>
            </a:solidFill>
            <a:miter lim="800000"/>
            <a:headEnd/>
            <a:tailEnd/>
          </a:ln>
          <a:effectLst/>
        </p:spPr>
        <p:txBody>
          <a:bodyPr wrap="none" anchor="ctr"/>
          <a:lstStyle/>
          <a:p>
            <a:pPr>
              <a:defRPr/>
            </a:pPr>
            <a:endParaRPr lang="fr-FR"/>
          </a:p>
        </p:txBody>
      </p:sp>
      <p:cxnSp>
        <p:nvCxnSpPr>
          <p:cNvPr id="22541" name="AutoShape 33"/>
          <p:cNvCxnSpPr>
            <a:cxnSpLocks noChangeShapeType="1"/>
            <a:stCxn id="863264" idx="3"/>
            <a:endCxn id="22539" idx="1"/>
          </p:cNvCxnSpPr>
          <p:nvPr/>
        </p:nvCxnSpPr>
        <p:spPr bwMode="auto">
          <a:xfrm>
            <a:off x="2185988" y="4886325"/>
            <a:ext cx="1354137" cy="3175"/>
          </a:xfrm>
          <a:prstGeom prst="straightConnector1">
            <a:avLst/>
          </a:prstGeom>
          <a:noFill/>
          <a:ln w="28575">
            <a:solidFill>
              <a:srgbClr val="FF3300"/>
            </a:solidFill>
            <a:round/>
            <a:headEnd/>
            <a:tailEnd/>
          </a:ln>
        </p:spPr>
      </p:cxnSp>
      <p:sp>
        <p:nvSpPr>
          <p:cNvPr id="22542" name="Text Box 34"/>
          <p:cNvSpPr txBox="1">
            <a:spLocks noChangeArrowheads="1"/>
          </p:cNvSpPr>
          <p:nvPr/>
        </p:nvSpPr>
        <p:spPr bwMode="auto">
          <a:xfrm>
            <a:off x="2109788" y="4538663"/>
            <a:ext cx="1619250"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Agrégation</a:t>
            </a:r>
          </a:p>
        </p:txBody>
      </p:sp>
      <p:sp>
        <p:nvSpPr>
          <p:cNvPr id="22543" name="Text Box 35"/>
          <p:cNvSpPr txBox="1">
            <a:spLocks noChangeArrowheads="1"/>
          </p:cNvSpPr>
          <p:nvPr/>
        </p:nvSpPr>
        <p:spPr bwMode="auto">
          <a:xfrm>
            <a:off x="1843088" y="4991100"/>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0..1</a:t>
            </a:r>
          </a:p>
        </p:txBody>
      </p:sp>
      <p:sp>
        <p:nvSpPr>
          <p:cNvPr id="22544" name="Text Box 36"/>
          <p:cNvSpPr txBox="1">
            <a:spLocks noChangeArrowheads="1"/>
          </p:cNvSpPr>
          <p:nvPr/>
        </p:nvSpPr>
        <p:spPr bwMode="auto">
          <a:xfrm>
            <a:off x="3079750" y="4879975"/>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9..9</a:t>
            </a:r>
          </a:p>
        </p:txBody>
      </p:sp>
      <p:sp>
        <p:nvSpPr>
          <p:cNvPr id="22545" name="Rectangle 37"/>
          <p:cNvSpPr>
            <a:spLocks noChangeArrowheads="1"/>
          </p:cNvSpPr>
          <p:nvPr/>
        </p:nvSpPr>
        <p:spPr bwMode="auto">
          <a:xfrm>
            <a:off x="536575" y="5416550"/>
            <a:ext cx="1328738" cy="396875"/>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Livre</a:t>
            </a:r>
          </a:p>
        </p:txBody>
      </p:sp>
      <p:sp>
        <p:nvSpPr>
          <p:cNvPr id="22546" name="Rectangle 38"/>
          <p:cNvSpPr>
            <a:spLocks noChangeArrowheads="1"/>
          </p:cNvSpPr>
          <p:nvPr/>
        </p:nvSpPr>
        <p:spPr bwMode="auto">
          <a:xfrm>
            <a:off x="3573463" y="5394325"/>
            <a:ext cx="1328737" cy="43180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Chapitre</a:t>
            </a:r>
          </a:p>
        </p:txBody>
      </p:sp>
      <p:sp>
        <p:nvSpPr>
          <p:cNvPr id="863271" name="AutoShape 39"/>
          <p:cNvSpPr>
            <a:spLocks noChangeArrowheads="1"/>
          </p:cNvSpPr>
          <p:nvPr/>
        </p:nvSpPr>
        <p:spPr bwMode="auto">
          <a:xfrm>
            <a:off x="1876425" y="5491163"/>
            <a:ext cx="314325" cy="239712"/>
          </a:xfrm>
          <a:prstGeom prst="diamond">
            <a:avLst/>
          </a:prstGeom>
          <a:solidFill>
            <a:srgbClr val="FF0000"/>
          </a:solidFill>
          <a:ln w="9525">
            <a:solidFill>
              <a:srgbClr val="FF3300"/>
            </a:solidFill>
            <a:miter lim="800000"/>
            <a:headEnd/>
            <a:tailEnd/>
          </a:ln>
          <a:effectLst/>
        </p:spPr>
        <p:txBody>
          <a:bodyPr wrap="none" anchor="ctr"/>
          <a:lstStyle/>
          <a:p>
            <a:pPr>
              <a:defRPr/>
            </a:pPr>
            <a:endParaRPr lang="fr-FR"/>
          </a:p>
        </p:txBody>
      </p:sp>
      <p:cxnSp>
        <p:nvCxnSpPr>
          <p:cNvPr id="22548" name="AutoShape 40"/>
          <p:cNvCxnSpPr>
            <a:cxnSpLocks noChangeShapeType="1"/>
            <a:stCxn id="863271" idx="3"/>
            <a:endCxn id="22546" idx="1"/>
          </p:cNvCxnSpPr>
          <p:nvPr/>
        </p:nvCxnSpPr>
        <p:spPr bwMode="auto">
          <a:xfrm flipV="1">
            <a:off x="2190750" y="5610225"/>
            <a:ext cx="1368425" cy="1588"/>
          </a:xfrm>
          <a:prstGeom prst="straightConnector1">
            <a:avLst/>
          </a:prstGeom>
          <a:noFill/>
          <a:ln w="28575">
            <a:solidFill>
              <a:srgbClr val="FF3300"/>
            </a:solidFill>
            <a:round/>
            <a:headEnd/>
            <a:tailEnd/>
          </a:ln>
        </p:spPr>
      </p:cxnSp>
      <p:sp>
        <p:nvSpPr>
          <p:cNvPr id="22549" name="Text Box 41"/>
          <p:cNvSpPr txBox="1">
            <a:spLocks noChangeArrowheads="1"/>
          </p:cNvSpPr>
          <p:nvPr/>
        </p:nvSpPr>
        <p:spPr bwMode="auto">
          <a:xfrm>
            <a:off x="2128838" y="5286375"/>
            <a:ext cx="1619250"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Composition</a:t>
            </a:r>
          </a:p>
        </p:txBody>
      </p:sp>
      <p:sp>
        <p:nvSpPr>
          <p:cNvPr id="22550" name="Text Box 42"/>
          <p:cNvSpPr txBox="1">
            <a:spLocks noChangeArrowheads="1"/>
          </p:cNvSpPr>
          <p:nvPr/>
        </p:nvSpPr>
        <p:spPr bwMode="auto">
          <a:xfrm>
            <a:off x="1762125" y="5689600"/>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1..1</a:t>
            </a:r>
          </a:p>
        </p:txBody>
      </p:sp>
      <p:sp>
        <p:nvSpPr>
          <p:cNvPr id="22551" name="Text Box 43"/>
          <p:cNvSpPr txBox="1">
            <a:spLocks noChangeArrowheads="1"/>
          </p:cNvSpPr>
          <p:nvPr/>
        </p:nvSpPr>
        <p:spPr bwMode="auto">
          <a:xfrm>
            <a:off x="3098800" y="5667375"/>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a:t>
            </a:r>
          </a:p>
        </p:txBody>
      </p:sp>
      <p:sp>
        <p:nvSpPr>
          <p:cNvPr id="22552" name="Rectangle 46"/>
          <p:cNvSpPr>
            <a:spLocks noGrp="1" noChangeArrowheads="1"/>
          </p:cNvSpPr>
          <p:nvPr>
            <p:ph type="body" idx="1"/>
          </p:nvPr>
        </p:nvSpPr>
        <p:spPr>
          <a:xfrm>
            <a:off x="4729163" y="4630738"/>
            <a:ext cx="4100512" cy="1247775"/>
          </a:xfrm>
        </p:spPr>
        <p:txBody>
          <a:bodyPr/>
          <a:lstStyle/>
          <a:p>
            <a:pPr eaLnBrk="1" hangingPunct="1">
              <a:buFont typeface="Wingdings" pitchFamily="2" charset="2"/>
              <a:buNone/>
            </a:pPr>
            <a:r>
              <a:rPr lang="fr-CA" altLang="en-US" sz="1400" smtClean="0"/>
              <a:t>	Une agrégation est une forme spéciale représentant une relation ‘partie-tout’. </a:t>
            </a:r>
          </a:p>
          <a:p>
            <a:pPr lvl="1" eaLnBrk="1" hangingPunct="1"/>
            <a:r>
              <a:rPr lang="fr-CA" altLang="en-US" sz="1200" smtClean="0"/>
              <a:t>Le ‘tout’ est souvent appelé l’ensemble ou l’agrégat</a:t>
            </a:r>
            <a:endParaRPr lang="en-US" altLang="en-US" sz="1200" smtClean="0"/>
          </a:p>
          <a:p>
            <a:pPr lvl="1" eaLnBrk="1" hangingPunct="1"/>
            <a:r>
              <a:rPr lang="fr-CA" altLang="en-US" sz="1200" smtClean="0"/>
              <a:t>Le symbole désignant l’agrégation se place du côté de la parti</a:t>
            </a:r>
            <a:endParaRPr lang="fr-FR" sz="1800" smtClean="0"/>
          </a:p>
        </p:txBody>
      </p:sp>
      <p:sp>
        <p:nvSpPr>
          <p:cNvPr id="22553" name="Rectangle 4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FR" smtClean="0"/>
              <a:t>Classes</a:t>
            </a:r>
          </a:p>
        </p:txBody>
      </p:sp>
      <p:sp>
        <p:nvSpPr>
          <p:cNvPr id="5123" name="Rectangle 3"/>
          <p:cNvSpPr>
            <a:spLocks noGrp="1" noChangeArrowheads="1"/>
          </p:cNvSpPr>
          <p:nvPr>
            <p:ph type="body" idx="1"/>
          </p:nvPr>
        </p:nvSpPr>
        <p:spPr>
          <a:xfrm>
            <a:off x="381000" y="1163638"/>
            <a:ext cx="8763000" cy="4972050"/>
          </a:xfrm>
        </p:spPr>
        <p:txBody>
          <a:bodyPr/>
          <a:lstStyle/>
          <a:p>
            <a:pPr eaLnBrk="1" hangingPunct="1">
              <a:lnSpc>
                <a:spcPct val="80000"/>
              </a:lnSpc>
            </a:pPr>
            <a:r>
              <a:rPr lang="fr-FR" sz="2000" smtClean="0"/>
              <a:t>Les classes constituent les briques de base les plus importantes d'un système orienté objet. </a:t>
            </a:r>
          </a:p>
          <a:p>
            <a:pPr eaLnBrk="1" hangingPunct="1">
              <a:lnSpc>
                <a:spcPct val="80000"/>
              </a:lnSpc>
            </a:pPr>
            <a:r>
              <a:rPr lang="fr-FR" sz="2000" smtClean="0"/>
              <a:t>Une classe est la description d'un ensemble d'objets qui partagent les mêmes attributs, les mêmes opérations, les mêmes relations et la même sémantique. </a:t>
            </a:r>
          </a:p>
          <a:p>
            <a:pPr eaLnBrk="1" hangingPunct="1">
              <a:lnSpc>
                <a:spcPct val="80000"/>
              </a:lnSpc>
            </a:pPr>
            <a:r>
              <a:rPr lang="fr-FR" sz="2000" smtClean="0"/>
              <a:t>Une classe implémente une ou plusieurs interfaces. </a:t>
            </a:r>
          </a:p>
          <a:p>
            <a:pPr eaLnBrk="1" hangingPunct="1">
              <a:lnSpc>
                <a:spcPct val="80000"/>
              </a:lnSpc>
            </a:pPr>
            <a:r>
              <a:rPr lang="fr-FR" sz="2000" smtClean="0"/>
              <a:t>Les classes sont utilisées pour capturer le vocabulaire du système que l'on développe. </a:t>
            </a:r>
          </a:p>
          <a:p>
            <a:pPr eaLnBrk="1" hangingPunct="1">
              <a:lnSpc>
                <a:spcPct val="80000"/>
              </a:lnSpc>
            </a:pPr>
            <a:r>
              <a:rPr lang="fr-FR" sz="2000" smtClean="0"/>
              <a:t>Elles peuvent contenir des abstractions du domaine étudié ainsi que des classes pour la réalisation. </a:t>
            </a:r>
          </a:p>
          <a:p>
            <a:pPr eaLnBrk="1" hangingPunct="1">
              <a:lnSpc>
                <a:spcPct val="80000"/>
              </a:lnSpc>
            </a:pPr>
            <a:r>
              <a:rPr lang="fr-FR" sz="2000" smtClean="0"/>
              <a:t>On peut utiliser les classes pour représenter </a:t>
            </a:r>
          </a:p>
          <a:p>
            <a:pPr lvl="1" eaLnBrk="1" hangingPunct="1">
              <a:lnSpc>
                <a:spcPct val="80000"/>
              </a:lnSpc>
            </a:pPr>
            <a:r>
              <a:rPr lang="fr-FR" sz="1800" smtClean="0"/>
              <a:t>des éléments logiciels, </a:t>
            </a:r>
          </a:p>
          <a:p>
            <a:pPr lvl="1" eaLnBrk="1" hangingPunct="1">
              <a:lnSpc>
                <a:spcPct val="80000"/>
              </a:lnSpc>
            </a:pPr>
            <a:r>
              <a:rPr lang="fr-FR" sz="1800" smtClean="0"/>
              <a:t>des éléments matériels </a:t>
            </a:r>
          </a:p>
          <a:p>
            <a:pPr lvl="1" eaLnBrk="1" hangingPunct="1">
              <a:lnSpc>
                <a:spcPct val="80000"/>
              </a:lnSpc>
            </a:pPr>
            <a:r>
              <a:rPr lang="fr-FR" sz="1800" smtClean="0"/>
              <a:t>et même des objets purement conceptuels. </a:t>
            </a:r>
          </a:p>
          <a:p>
            <a:pPr eaLnBrk="1" hangingPunct="1">
              <a:lnSpc>
                <a:spcPct val="80000"/>
              </a:lnSpc>
            </a:pPr>
            <a:r>
              <a:rPr lang="fr-FR" sz="2000" smtClean="0"/>
              <a:t>Les classes bien structurées ont des frontières clairement délimitées et forment une répartition équilibrée des responsabilités au sein du système. </a:t>
            </a:r>
          </a:p>
        </p:txBody>
      </p:sp>
      <p:sp>
        <p:nvSpPr>
          <p:cNvPr id="5124" name="Rectangle 4"/>
          <p:cNvSpPr>
            <a:spLocks noChangeArrowheads="1"/>
          </p:cNvSpPr>
          <p:nvPr/>
        </p:nvSpPr>
        <p:spPr bwMode="auto">
          <a:xfrm>
            <a:off x="2365375" y="6396038"/>
            <a:ext cx="61880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 statique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89" name="Rectangle 33"/>
          <p:cNvSpPr>
            <a:spLocks noChangeArrowheads="1"/>
          </p:cNvSpPr>
          <p:nvPr/>
        </p:nvSpPr>
        <p:spPr bwMode="auto">
          <a:xfrm>
            <a:off x="1468438" y="3151188"/>
            <a:ext cx="5794375" cy="287178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3555" name="Rectangle 2"/>
          <p:cNvSpPr>
            <a:spLocks noGrp="1" noChangeArrowheads="1"/>
          </p:cNvSpPr>
          <p:nvPr>
            <p:ph type="title"/>
          </p:nvPr>
        </p:nvSpPr>
        <p:spPr/>
        <p:txBody>
          <a:bodyPr/>
          <a:lstStyle/>
          <a:p>
            <a:pPr eaLnBrk="1" hangingPunct="1"/>
            <a:r>
              <a:rPr lang="fr-CA" altLang="en-US" smtClean="0"/>
              <a:t>Quand faut-il utiliser l’agrégation?</a:t>
            </a:r>
            <a:endParaRPr lang="fr-FR" smtClean="0"/>
          </a:p>
        </p:txBody>
      </p:sp>
      <p:sp>
        <p:nvSpPr>
          <p:cNvPr id="23556" name="Rectangle 3"/>
          <p:cNvSpPr>
            <a:spLocks noGrp="1" noChangeArrowheads="1"/>
          </p:cNvSpPr>
          <p:nvPr>
            <p:ph type="body" idx="1"/>
          </p:nvPr>
        </p:nvSpPr>
        <p:spPr>
          <a:xfrm>
            <a:off x="381000" y="1196975"/>
            <a:ext cx="8578850" cy="1879600"/>
          </a:xfrm>
        </p:spPr>
        <p:txBody>
          <a:bodyPr/>
          <a:lstStyle/>
          <a:p>
            <a:pPr eaLnBrk="1" hangingPunct="1"/>
            <a:r>
              <a:rPr lang="fr-CA" altLang="en-US" sz="2000" smtClean="0"/>
              <a:t>En général, une association peut être représentée comme une agrégation si:</a:t>
            </a:r>
          </a:p>
          <a:p>
            <a:pPr lvl="2" eaLnBrk="1" hangingPunct="1"/>
            <a:r>
              <a:rPr lang="en-US" altLang="en-US" sz="1800" smtClean="0"/>
              <a:t>i</a:t>
            </a:r>
            <a:r>
              <a:rPr lang="fr-CA" altLang="en-US" sz="1800" smtClean="0"/>
              <a:t>l y a une relation de type </a:t>
            </a:r>
            <a:r>
              <a:rPr lang="fr-CA" altLang="en-US" sz="1800" i="1" smtClean="0"/>
              <a:t>est-une-partie-de</a:t>
            </a:r>
          </a:p>
          <a:p>
            <a:pPr lvl="2" eaLnBrk="1" hangingPunct="1"/>
            <a:r>
              <a:rPr lang="en-US" altLang="en-US" sz="1800" smtClean="0"/>
              <a:t>i</a:t>
            </a:r>
            <a:r>
              <a:rPr lang="fr-CA" altLang="en-US" sz="1800" smtClean="0"/>
              <a:t>l y a une relation de type </a:t>
            </a:r>
            <a:r>
              <a:rPr lang="fr-CA" altLang="en-US" sz="1800" i="1" smtClean="0"/>
              <a:t>est-composé-de</a:t>
            </a:r>
            <a:endParaRPr lang="fr-CA" altLang="en-US" sz="1800" smtClean="0"/>
          </a:p>
          <a:p>
            <a:pPr lvl="1" eaLnBrk="1" hangingPunct="1"/>
            <a:r>
              <a:rPr lang="fr-CA" altLang="en-US" sz="1800" smtClean="0"/>
              <a:t>Lorsque quelque chose contrôle l’agrégat, il contrôle aussi ses parties</a:t>
            </a:r>
            <a:endParaRPr lang="fr-FR" sz="1800" smtClean="0"/>
          </a:p>
        </p:txBody>
      </p:sp>
      <p:sp>
        <p:nvSpPr>
          <p:cNvPr id="23557" name="Rectangle 4"/>
          <p:cNvSpPr>
            <a:spLocks noChangeArrowheads="1"/>
          </p:cNvSpPr>
          <p:nvPr/>
        </p:nvSpPr>
        <p:spPr bwMode="auto">
          <a:xfrm>
            <a:off x="5484813" y="4175125"/>
            <a:ext cx="142875" cy="441325"/>
          </a:xfrm>
          <a:prstGeom prst="rect">
            <a:avLst/>
          </a:prstGeom>
          <a:noFill/>
          <a:ln w="19050">
            <a:noFill/>
            <a:miter lim="800000"/>
            <a:headEnd/>
            <a:tailEnd/>
          </a:ln>
        </p:spPr>
        <p:txBody>
          <a:bodyPr wrap="none" lIns="0" tIns="0" rIns="0" bIns="0">
            <a:spAutoFit/>
          </a:bodyPr>
          <a:lstStyle/>
          <a:p>
            <a:pPr eaLnBrk="0" hangingPunct="0"/>
            <a:r>
              <a:rPr lang="en-CA" altLang="en-US" sz="2900">
                <a:solidFill>
                  <a:schemeClr val="bg2"/>
                </a:solidFill>
                <a:effectLst/>
              </a:rPr>
              <a:t>*</a:t>
            </a:r>
            <a:endParaRPr lang="en-CA" altLang="en-US" sz="3600">
              <a:solidFill>
                <a:schemeClr val="bg2"/>
              </a:solidFill>
              <a:effectLst/>
              <a:latin typeface="Times" pitchFamily="18" charset="0"/>
            </a:endParaRPr>
          </a:p>
        </p:txBody>
      </p:sp>
      <p:sp>
        <p:nvSpPr>
          <p:cNvPr id="864261" name="Line 5"/>
          <p:cNvSpPr>
            <a:spLocks noChangeShapeType="1"/>
          </p:cNvSpPr>
          <p:nvPr/>
        </p:nvSpPr>
        <p:spPr bwMode="auto">
          <a:xfrm flipH="1">
            <a:off x="2986088" y="4306888"/>
            <a:ext cx="2435225" cy="0"/>
          </a:xfrm>
          <a:prstGeom prst="line">
            <a:avLst/>
          </a:prstGeom>
          <a:noFill/>
          <a:ln w="19050">
            <a:solidFill>
              <a:srgbClr val="FF0000"/>
            </a:solidFill>
            <a:round/>
            <a:headEnd/>
            <a:tailEnd/>
          </a:ln>
        </p:spPr>
        <p:txBody>
          <a:bodyPr/>
          <a:lstStyle/>
          <a:p>
            <a:pPr>
              <a:defRPr/>
            </a:pPr>
            <a:endParaRPr lang="fr-FR"/>
          </a:p>
        </p:txBody>
      </p:sp>
      <p:sp>
        <p:nvSpPr>
          <p:cNvPr id="23559" name="Rectangle 6"/>
          <p:cNvSpPr>
            <a:spLocks noChangeArrowheads="1"/>
          </p:cNvSpPr>
          <p:nvPr/>
        </p:nvSpPr>
        <p:spPr bwMode="auto">
          <a:xfrm>
            <a:off x="6650038" y="5105400"/>
            <a:ext cx="163512" cy="503238"/>
          </a:xfrm>
          <a:prstGeom prst="rect">
            <a:avLst/>
          </a:prstGeom>
          <a:noFill/>
          <a:ln w="19050">
            <a:noFill/>
            <a:miter lim="800000"/>
            <a:headEnd/>
            <a:tailEnd/>
          </a:ln>
        </p:spPr>
        <p:txBody>
          <a:bodyPr wrap="none" lIns="0" tIns="0" rIns="0" bIns="0">
            <a:spAutoFit/>
          </a:bodyPr>
          <a:lstStyle/>
          <a:p>
            <a:pPr eaLnBrk="0" hangingPunct="0"/>
            <a:r>
              <a:rPr lang="en-CA" altLang="en-US" sz="3300">
                <a:solidFill>
                  <a:schemeClr val="bg2"/>
                </a:solidFill>
                <a:effectLst/>
              </a:rPr>
              <a:t>*</a:t>
            </a:r>
            <a:endParaRPr lang="en-CA" altLang="en-US" sz="4000">
              <a:solidFill>
                <a:schemeClr val="bg2"/>
              </a:solidFill>
              <a:effectLst/>
              <a:latin typeface="Times" pitchFamily="18" charset="0"/>
            </a:endParaRPr>
          </a:p>
        </p:txBody>
      </p:sp>
      <p:sp>
        <p:nvSpPr>
          <p:cNvPr id="864263" name="Rectangle 7"/>
          <p:cNvSpPr>
            <a:spLocks noChangeArrowheads="1"/>
          </p:cNvSpPr>
          <p:nvPr/>
        </p:nvSpPr>
        <p:spPr bwMode="auto">
          <a:xfrm>
            <a:off x="6154738" y="5454650"/>
            <a:ext cx="1011237" cy="400050"/>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61" name="Rectangle 8"/>
          <p:cNvSpPr>
            <a:spLocks noChangeArrowheads="1"/>
          </p:cNvSpPr>
          <p:nvPr/>
        </p:nvSpPr>
        <p:spPr bwMode="auto">
          <a:xfrm>
            <a:off x="6256338" y="5480050"/>
            <a:ext cx="604837"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Rou</a:t>
            </a:r>
            <a:r>
              <a:rPr lang="en-US" altLang="en-US" sz="1900" b="1">
                <a:solidFill>
                  <a:srgbClr val="000000"/>
                </a:solidFill>
                <a:effectLst/>
              </a:rPr>
              <a:t>e</a:t>
            </a:r>
            <a:endParaRPr lang="en-CA" altLang="en-US" sz="2000">
              <a:effectLst/>
              <a:latin typeface="Times" pitchFamily="18" charset="0"/>
            </a:endParaRPr>
          </a:p>
        </p:txBody>
      </p:sp>
      <p:sp>
        <p:nvSpPr>
          <p:cNvPr id="864265" name="Rectangle 9"/>
          <p:cNvSpPr>
            <a:spLocks noChangeArrowheads="1"/>
          </p:cNvSpPr>
          <p:nvPr/>
        </p:nvSpPr>
        <p:spPr bwMode="auto">
          <a:xfrm>
            <a:off x="4049713" y="5459413"/>
            <a:ext cx="1887537" cy="411162"/>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63" name="Rectangle 10"/>
          <p:cNvSpPr>
            <a:spLocks noChangeArrowheads="1"/>
          </p:cNvSpPr>
          <p:nvPr/>
        </p:nvSpPr>
        <p:spPr bwMode="auto">
          <a:xfrm>
            <a:off x="4141788" y="5507038"/>
            <a:ext cx="1571625"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Transmission</a:t>
            </a:r>
            <a:endParaRPr lang="en-CA" altLang="en-US" sz="2000">
              <a:effectLst/>
              <a:latin typeface="Times" pitchFamily="18" charset="0"/>
            </a:endParaRPr>
          </a:p>
        </p:txBody>
      </p:sp>
      <p:sp>
        <p:nvSpPr>
          <p:cNvPr id="864267" name="Rectangle 11"/>
          <p:cNvSpPr>
            <a:spLocks noChangeArrowheads="1"/>
          </p:cNvSpPr>
          <p:nvPr/>
        </p:nvSpPr>
        <p:spPr bwMode="auto">
          <a:xfrm>
            <a:off x="2697163" y="5468938"/>
            <a:ext cx="1055687" cy="411162"/>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65" name="Rectangle 12"/>
          <p:cNvSpPr>
            <a:spLocks noChangeArrowheads="1"/>
          </p:cNvSpPr>
          <p:nvPr/>
        </p:nvSpPr>
        <p:spPr bwMode="auto">
          <a:xfrm>
            <a:off x="2789238" y="5505450"/>
            <a:ext cx="806450"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Mote</a:t>
            </a:r>
            <a:r>
              <a:rPr lang="en-US" altLang="en-US" sz="1900" b="1">
                <a:solidFill>
                  <a:srgbClr val="000000"/>
                </a:solidFill>
                <a:effectLst/>
              </a:rPr>
              <a:t>ur</a:t>
            </a:r>
            <a:endParaRPr lang="en-CA" altLang="en-US" sz="2000">
              <a:effectLst/>
              <a:latin typeface="Times" pitchFamily="18" charset="0"/>
            </a:endParaRPr>
          </a:p>
        </p:txBody>
      </p:sp>
      <p:sp>
        <p:nvSpPr>
          <p:cNvPr id="864269" name="Rectangle 13"/>
          <p:cNvSpPr>
            <a:spLocks noChangeArrowheads="1"/>
          </p:cNvSpPr>
          <p:nvPr/>
        </p:nvSpPr>
        <p:spPr bwMode="auto">
          <a:xfrm>
            <a:off x="1684338" y="5468938"/>
            <a:ext cx="717550" cy="419100"/>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67" name="Rectangle 14"/>
          <p:cNvSpPr>
            <a:spLocks noChangeArrowheads="1"/>
          </p:cNvSpPr>
          <p:nvPr/>
        </p:nvSpPr>
        <p:spPr bwMode="auto">
          <a:xfrm>
            <a:off x="1792288" y="5505450"/>
            <a:ext cx="442912"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Ail</a:t>
            </a:r>
            <a:r>
              <a:rPr lang="en-US" altLang="en-US" sz="1900" b="1">
                <a:solidFill>
                  <a:srgbClr val="000000"/>
                </a:solidFill>
                <a:effectLst/>
              </a:rPr>
              <a:t>e</a:t>
            </a:r>
            <a:endParaRPr lang="en-CA" altLang="en-US" sz="2000">
              <a:effectLst/>
              <a:latin typeface="Times" pitchFamily="18" charset="0"/>
            </a:endParaRPr>
          </a:p>
        </p:txBody>
      </p:sp>
      <p:sp>
        <p:nvSpPr>
          <p:cNvPr id="864271" name="Rectangle 15"/>
          <p:cNvSpPr>
            <a:spLocks noChangeArrowheads="1"/>
          </p:cNvSpPr>
          <p:nvPr/>
        </p:nvSpPr>
        <p:spPr bwMode="auto">
          <a:xfrm>
            <a:off x="4973638" y="4462463"/>
            <a:ext cx="860425" cy="422275"/>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69" name="Rectangle 16"/>
          <p:cNvSpPr>
            <a:spLocks noChangeArrowheads="1"/>
          </p:cNvSpPr>
          <p:nvPr/>
        </p:nvSpPr>
        <p:spPr bwMode="auto">
          <a:xfrm>
            <a:off x="5054600" y="4535488"/>
            <a:ext cx="617538"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Porte</a:t>
            </a:r>
            <a:endParaRPr lang="en-CA" altLang="en-US" sz="2000">
              <a:effectLst/>
              <a:latin typeface="Times" pitchFamily="18" charset="0"/>
            </a:endParaRPr>
          </a:p>
        </p:txBody>
      </p:sp>
      <p:sp>
        <p:nvSpPr>
          <p:cNvPr id="864273" name="Rectangle 17"/>
          <p:cNvSpPr>
            <a:spLocks noChangeArrowheads="1"/>
          </p:cNvSpPr>
          <p:nvPr/>
        </p:nvSpPr>
        <p:spPr bwMode="auto">
          <a:xfrm>
            <a:off x="2419350" y="4487863"/>
            <a:ext cx="1187450" cy="411162"/>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71" name="Rectangle 18"/>
          <p:cNvSpPr>
            <a:spLocks noChangeArrowheads="1"/>
          </p:cNvSpPr>
          <p:nvPr/>
        </p:nvSpPr>
        <p:spPr bwMode="auto">
          <a:xfrm>
            <a:off x="2500313" y="4540250"/>
            <a:ext cx="928687"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Ch</a:t>
            </a:r>
            <a:r>
              <a:rPr lang="en-US" altLang="en-US" sz="1900" b="1">
                <a:solidFill>
                  <a:srgbClr val="000000"/>
                </a:solidFill>
                <a:effectLst/>
              </a:rPr>
              <a:t>â</a:t>
            </a:r>
            <a:r>
              <a:rPr lang="en-CA" altLang="en-US" sz="1900" b="1">
                <a:solidFill>
                  <a:srgbClr val="000000"/>
                </a:solidFill>
                <a:effectLst/>
              </a:rPr>
              <a:t>ssis</a:t>
            </a:r>
            <a:endParaRPr lang="en-CA" altLang="en-US" sz="2000">
              <a:effectLst/>
              <a:latin typeface="Times" pitchFamily="18" charset="0"/>
            </a:endParaRPr>
          </a:p>
        </p:txBody>
      </p:sp>
      <p:sp>
        <p:nvSpPr>
          <p:cNvPr id="864275" name="Rectangle 19"/>
          <p:cNvSpPr>
            <a:spLocks noChangeArrowheads="1"/>
          </p:cNvSpPr>
          <p:nvPr/>
        </p:nvSpPr>
        <p:spPr bwMode="auto">
          <a:xfrm>
            <a:off x="3187700" y="3541713"/>
            <a:ext cx="1306513" cy="423862"/>
          </a:xfrm>
          <a:prstGeom prst="rect">
            <a:avLst/>
          </a:prstGeom>
          <a:solidFill>
            <a:srgbClr val="FFFFCC"/>
          </a:solidFill>
          <a:ln w="19050">
            <a:solidFill>
              <a:srgbClr val="FF0000"/>
            </a:solidFill>
            <a:miter lim="800000"/>
            <a:headEnd/>
            <a:tailEnd/>
          </a:ln>
        </p:spPr>
        <p:txBody>
          <a:bodyPr/>
          <a:lstStyle/>
          <a:p>
            <a:pPr>
              <a:defRPr/>
            </a:pPr>
            <a:endParaRPr lang="fr-FR"/>
          </a:p>
        </p:txBody>
      </p:sp>
      <p:sp>
        <p:nvSpPr>
          <p:cNvPr id="23573" name="Rectangle 20"/>
          <p:cNvSpPr>
            <a:spLocks noChangeArrowheads="1"/>
          </p:cNvSpPr>
          <p:nvPr/>
        </p:nvSpPr>
        <p:spPr bwMode="auto">
          <a:xfrm>
            <a:off x="3313113" y="3597275"/>
            <a:ext cx="993775" cy="288925"/>
          </a:xfrm>
          <a:prstGeom prst="rect">
            <a:avLst/>
          </a:prstGeom>
          <a:noFill/>
          <a:ln w="19050">
            <a:noFill/>
            <a:miter lim="800000"/>
            <a:headEnd/>
            <a:tailEnd/>
          </a:ln>
        </p:spPr>
        <p:txBody>
          <a:bodyPr wrap="none" lIns="0" tIns="0" rIns="0" bIns="0">
            <a:spAutoFit/>
          </a:bodyPr>
          <a:lstStyle/>
          <a:p>
            <a:pPr eaLnBrk="0" hangingPunct="0"/>
            <a:r>
              <a:rPr lang="en-CA" altLang="en-US" sz="1900" b="1">
                <a:solidFill>
                  <a:srgbClr val="000000"/>
                </a:solidFill>
                <a:effectLst/>
              </a:rPr>
              <a:t>Vehicule</a:t>
            </a:r>
            <a:endParaRPr lang="en-CA" altLang="en-US" sz="2000">
              <a:effectLst/>
              <a:latin typeface="Times" pitchFamily="18" charset="0"/>
            </a:endParaRPr>
          </a:p>
        </p:txBody>
      </p:sp>
      <p:sp>
        <p:nvSpPr>
          <p:cNvPr id="864277" name="Line 21"/>
          <p:cNvSpPr>
            <a:spLocks noChangeShapeType="1"/>
          </p:cNvSpPr>
          <p:nvPr/>
        </p:nvSpPr>
        <p:spPr bwMode="auto">
          <a:xfrm>
            <a:off x="2044700" y="5264150"/>
            <a:ext cx="4568825" cy="1588"/>
          </a:xfrm>
          <a:prstGeom prst="line">
            <a:avLst/>
          </a:prstGeom>
          <a:noFill/>
          <a:ln w="19050">
            <a:solidFill>
              <a:srgbClr val="FF0000"/>
            </a:solidFill>
            <a:round/>
            <a:headEnd/>
            <a:tailEnd/>
          </a:ln>
        </p:spPr>
        <p:txBody>
          <a:bodyPr/>
          <a:lstStyle/>
          <a:p>
            <a:pPr>
              <a:defRPr/>
            </a:pPr>
            <a:endParaRPr lang="fr-FR"/>
          </a:p>
        </p:txBody>
      </p:sp>
      <p:sp>
        <p:nvSpPr>
          <p:cNvPr id="864278" name="Line 22"/>
          <p:cNvSpPr>
            <a:spLocks noChangeShapeType="1"/>
          </p:cNvSpPr>
          <p:nvPr/>
        </p:nvSpPr>
        <p:spPr bwMode="auto">
          <a:xfrm>
            <a:off x="2997200" y="4311650"/>
            <a:ext cx="1588" cy="155575"/>
          </a:xfrm>
          <a:prstGeom prst="line">
            <a:avLst/>
          </a:prstGeom>
          <a:noFill/>
          <a:ln w="19050">
            <a:solidFill>
              <a:srgbClr val="FF0000"/>
            </a:solidFill>
            <a:round/>
            <a:headEnd/>
            <a:tailEnd/>
          </a:ln>
        </p:spPr>
        <p:txBody>
          <a:bodyPr/>
          <a:lstStyle/>
          <a:p>
            <a:pPr>
              <a:defRPr/>
            </a:pPr>
            <a:endParaRPr lang="fr-FR"/>
          </a:p>
        </p:txBody>
      </p:sp>
      <p:sp>
        <p:nvSpPr>
          <p:cNvPr id="864279" name="Line 23"/>
          <p:cNvSpPr>
            <a:spLocks noChangeShapeType="1"/>
          </p:cNvSpPr>
          <p:nvPr/>
        </p:nvSpPr>
        <p:spPr bwMode="auto">
          <a:xfrm>
            <a:off x="5405438" y="4311650"/>
            <a:ext cx="1587" cy="146050"/>
          </a:xfrm>
          <a:prstGeom prst="line">
            <a:avLst/>
          </a:prstGeom>
          <a:noFill/>
          <a:ln w="19050">
            <a:solidFill>
              <a:srgbClr val="FF0000"/>
            </a:solidFill>
            <a:round/>
            <a:headEnd/>
            <a:tailEnd/>
          </a:ln>
        </p:spPr>
        <p:txBody>
          <a:bodyPr/>
          <a:lstStyle/>
          <a:p>
            <a:pPr>
              <a:defRPr/>
            </a:pPr>
            <a:endParaRPr lang="fr-FR"/>
          </a:p>
        </p:txBody>
      </p:sp>
      <p:sp>
        <p:nvSpPr>
          <p:cNvPr id="864280" name="Line 24"/>
          <p:cNvSpPr>
            <a:spLocks noChangeShapeType="1"/>
          </p:cNvSpPr>
          <p:nvPr/>
        </p:nvSpPr>
        <p:spPr bwMode="auto">
          <a:xfrm flipH="1">
            <a:off x="2044700" y="5264150"/>
            <a:ext cx="3175" cy="176213"/>
          </a:xfrm>
          <a:prstGeom prst="line">
            <a:avLst/>
          </a:prstGeom>
          <a:noFill/>
          <a:ln w="19050">
            <a:solidFill>
              <a:srgbClr val="FF0000"/>
            </a:solidFill>
            <a:round/>
            <a:headEnd/>
            <a:tailEnd/>
          </a:ln>
        </p:spPr>
        <p:txBody>
          <a:bodyPr/>
          <a:lstStyle/>
          <a:p>
            <a:pPr>
              <a:defRPr/>
            </a:pPr>
            <a:endParaRPr lang="fr-FR"/>
          </a:p>
        </p:txBody>
      </p:sp>
      <p:sp>
        <p:nvSpPr>
          <p:cNvPr id="864281" name="Line 25"/>
          <p:cNvSpPr>
            <a:spLocks noChangeShapeType="1"/>
          </p:cNvSpPr>
          <p:nvPr/>
        </p:nvSpPr>
        <p:spPr bwMode="auto">
          <a:xfrm>
            <a:off x="3240088" y="5284788"/>
            <a:ext cx="1587" cy="160337"/>
          </a:xfrm>
          <a:prstGeom prst="line">
            <a:avLst/>
          </a:prstGeom>
          <a:noFill/>
          <a:ln w="19050">
            <a:solidFill>
              <a:srgbClr val="FF0000"/>
            </a:solidFill>
            <a:round/>
            <a:headEnd/>
            <a:tailEnd/>
          </a:ln>
        </p:spPr>
        <p:txBody>
          <a:bodyPr/>
          <a:lstStyle/>
          <a:p>
            <a:pPr>
              <a:defRPr/>
            </a:pPr>
            <a:endParaRPr lang="fr-FR"/>
          </a:p>
        </p:txBody>
      </p:sp>
      <p:sp>
        <p:nvSpPr>
          <p:cNvPr id="864282" name="Line 26"/>
          <p:cNvSpPr>
            <a:spLocks noChangeShapeType="1"/>
          </p:cNvSpPr>
          <p:nvPr/>
        </p:nvSpPr>
        <p:spPr bwMode="auto">
          <a:xfrm>
            <a:off x="4954588" y="5278438"/>
            <a:ext cx="1587" cy="165100"/>
          </a:xfrm>
          <a:prstGeom prst="line">
            <a:avLst/>
          </a:prstGeom>
          <a:noFill/>
          <a:ln w="19050">
            <a:solidFill>
              <a:srgbClr val="FF0000"/>
            </a:solidFill>
            <a:round/>
            <a:headEnd/>
            <a:tailEnd/>
          </a:ln>
        </p:spPr>
        <p:txBody>
          <a:bodyPr/>
          <a:lstStyle/>
          <a:p>
            <a:pPr>
              <a:defRPr/>
            </a:pPr>
            <a:endParaRPr lang="fr-FR"/>
          </a:p>
        </p:txBody>
      </p:sp>
      <p:sp>
        <p:nvSpPr>
          <p:cNvPr id="864283" name="Line 27"/>
          <p:cNvSpPr>
            <a:spLocks noChangeShapeType="1"/>
          </p:cNvSpPr>
          <p:nvPr/>
        </p:nvSpPr>
        <p:spPr bwMode="auto">
          <a:xfrm flipH="1">
            <a:off x="6594475" y="5278438"/>
            <a:ext cx="3175" cy="150812"/>
          </a:xfrm>
          <a:prstGeom prst="line">
            <a:avLst/>
          </a:prstGeom>
          <a:noFill/>
          <a:ln w="19050">
            <a:solidFill>
              <a:srgbClr val="FF0000"/>
            </a:solidFill>
            <a:round/>
            <a:headEnd/>
            <a:tailEnd/>
          </a:ln>
        </p:spPr>
        <p:txBody>
          <a:bodyPr/>
          <a:lstStyle/>
          <a:p>
            <a:pPr>
              <a:defRPr/>
            </a:pPr>
            <a:endParaRPr lang="fr-FR"/>
          </a:p>
        </p:txBody>
      </p:sp>
      <p:sp>
        <p:nvSpPr>
          <p:cNvPr id="864284" name="Line 28"/>
          <p:cNvSpPr>
            <a:spLocks noChangeShapeType="1"/>
          </p:cNvSpPr>
          <p:nvPr/>
        </p:nvSpPr>
        <p:spPr bwMode="auto">
          <a:xfrm flipV="1">
            <a:off x="3865563" y="4195763"/>
            <a:ext cx="1587" cy="104775"/>
          </a:xfrm>
          <a:prstGeom prst="line">
            <a:avLst/>
          </a:prstGeom>
          <a:noFill/>
          <a:ln w="19050">
            <a:solidFill>
              <a:srgbClr val="FF0000"/>
            </a:solidFill>
            <a:round/>
            <a:headEnd/>
            <a:tailEnd/>
          </a:ln>
        </p:spPr>
        <p:txBody>
          <a:bodyPr/>
          <a:lstStyle/>
          <a:p>
            <a:pPr>
              <a:defRPr/>
            </a:pPr>
            <a:endParaRPr lang="fr-FR"/>
          </a:p>
        </p:txBody>
      </p:sp>
      <p:sp>
        <p:nvSpPr>
          <p:cNvPr id="864285" name="Line 29"/>
          <p:cNvSpPr>
            <a:spLocks noChangeShapeType="1"/>
          </p:cNvSpPr>
          <p:nvPr/>
        </p:nvSpPr>
        <p:spPr bwMode="auto">
          <a:xfrm flipV="1">
            <a:off x="2954338" y="5113338"/>
            <a:ext cx="1587" cy="131762"/>
          </a:xfrm>
          <a:prstGeom prst="line">
            <a:avLst/>
          </a:prstGeom>
          <a:noFill/>
          <a:ln w="19050">
            <a:solidFill>
              <a:srgbClr val="FF0000"/>
            </a:solidFill>
            <a:round/>
            <a:headEnd/>
            <a:tailEnd/>
          </a:ln>
        </p:spPr>
        <p:txBody>
          <a:bodyPr/>
          <a:lstStyle/>
          <a:p>
            <a:pPr>
              <a:defRPr/>
            </a:pPr>
            <a:endParaRPr lang="fr-FR"/>
          </a:p>
        </p:txBody>
      </p:sp>
      <p:sp>
        <p:nvSpPr>
          <p:cNvPr id="23583" name="Rectangle 30"/>
          <p:cNvSpPr>
            <a:spLocks noChangeArrowheads="1"/>
          </p:cNvSpPr>
          <p:nvPr/>
        </p:nvSpPr>
        <p:spPr bwMode="auto">
          <a:xfrm>
            <a:off x="1489075" y="3175000"/>
            <a:ext cx="3778250" cy="293688"/>
          </a:xfrm>
          <a:prstGeom prst="rect">
            <a:avLst/>
          </a:prstGeom>
          <a:noFill/>
          <a:ln w="9525">
            <a:noFill/>
            <a:miter lim="800000"/>
            <a:headEnd/>
            <a:tailEnd/>
          </a:ln>
        </p:spPr>
        <p:txBody>
          <a:bodyPr anchor="ctr"/>
          <a:lstStyle/>
          <a:p>
            <a:pPr>
              <a:lnSpc>
                <a:spcPct val="90000"/>
              </a:lnSpc>
            </a:pPr>
            <a:r>
              <a:rPr lang="fr-CA" altLang="en-US" sz="1400" b="1">
                <a:solidFill>
                  <a:schemeClr val="bg2"/>
                </a:solidFill>
                <a:effectLst/>
              </a:rPr>
              <a:t>Une hiérarchie d’agrégation </a:t>
            </a:r>
          </a:p>
        </p:txBody>
      </p:sp>
      <p:sp>
        <p:nvSpPr>
          <p:cNvPr id="864287" name="AutoShape 31"/>
          <p:cNvSpPr>
            <a:spLocks noChangeArrowheads="1"/>
          </p:cNvSpPr>
          <p:nvPr/>
        </p:nvSpPr>
        <p:spPr bwMode="auto">
          <a:xfrm>
            <a:off x="2859088" y="4913313"/>
            <a:ext cx="195262" cy="209550"/>
          </a:xfrm>
          <a:prstGeom prst="diamond">
            <a:avLst/>
          </a:prstGeom>
          <a:solidFill>
            <a:srgbClr val="FFFFCC"/>
          </a:solidFill>
          <a:ln w="19050">
            <a:solidFill>
              <a:srgbClr val="FF0000"/>
            </a:solidFill>
            <a:miter lim="800000"/>
            <a:headEnd/>
            <a:tailEnd/>
          </a:ln>
          <a:effectLst/>
        </p:spPr>
        <p:txBody>
          <a:bodyPr wrap="none" anchor="ctr"/>
          <a:lstStyle/>
          <a:p>
            <a:pPr>
              <a:defRPr/>
            </a:pPr>
            <a:endParaRPr lang="fr-FR"/>
          </a:p>
        </p:txBody>
      </p:sp>
      <p:sp>
        <p:nvSpPr>
          <p:cNvPr id="864288" name="AutoShape 32"/>
          <p:cNvSpPr>
            <a:spLocks noChangeArrowheads="1"/>
          </p:cNvSpPr>
          <p:nvPr/>
        </p:nvSpPr>
        <p:spPr bwMode="auto">
          <a:xfrm>
            <a:off x="3768725" y="3979863"/>
            <a:ext cx="195263" cy="209550"/>
          </a:xfrm>
          <a:prstGeom prst="diamond">
            <a:avLst/>
          </a:prstGeom>
          <a:solidFill>
            <a:srgbClr val="FFFFCC"/>
          </a:solidFill>
          <a:ln w="19050">
            <a:solidFill>
              <a:srgbClr val="FF0000"/>
            </a:solidFill>
            <a:miter lim="800000"/>
            <a:headEnd/>
            <a:tailEnd/>
          </a:ln>
          <a:effectLst/>
        </p:spPr>
        <p:txBody>
          <a:bodyPr wrap="none" anchor="ctr"/>
          <a:lstStyle/>
          <a:p>
            <a:pPr>
              <a:defRPr/>
            </a:pPr>
            <a:endParaRPr lang="fr-FR"/>
          </a:p>
        </p:txBody>
      </p:sp>
      <p:sp>
        <p:nvSpPr>
          <p:cNvPr id="23586" name="Rectangle 3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8" name="Rectangle 8"/>
          <p:cNvSpPr>
            <a:spLocks noChangeArrowheads="1"/>
          </p:cNvSpPr>
          <p:nvPr/>
        </p:nvSpPr>
        <p:spPr bwMode="auto">
          <a:xfrm>
            <a:off x="1468438" y="4719638"/>
            <a:ext cx="6651625" cy="95408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4579" name="Rectangle 2"/>
          <p:cNvSpPr>
            <a:spLocks noGrp="1" noChangeArrowheads="1"/>
          </p:cNvSpPr>
          <p:nvPr>
            <p:ph type="title"/>
          </p:nvPr>
        </p:nvSpPr>
        <p:spPr/>
        <p:txBody>
          <a:bodyPr/>
          <a:lstStyle/>
          <a:p>
            <a:pPr eaLnBrk="1" hangingPunct="1"/>
            <a:r>
              <a:rPr lang="fr-CA" altLang="en-US" smtClean="0"/>
              <a:t>Propagation</a:t>
            </a:r>
            <a:endParaRPr lang="fr-FR" smtClean="0"/>
          </a:p>
        </p:txBody>
      </p:sp>
      <p:sp>
        <p:nvSpPr>
          <p:cNvPr id="24580" name="Rectangle 3"/>
          <p:cNvSpPr>
            <a:spLocks noGrp="1" noChangeArrowheads="1"/>
          </p:cNvSpPr>
          <p:nvPr>
            <p:ph type="body" idx="1"/>
          </p:nvPr>
        </p:nvSpPr>
        <p:spPr>
          <a:xfrm>
            <a:off x="381000" y="1196975"/>
            <a:ext cx="8578850" cy="3298825"/>
          </a:xfrm>
        </p:spPr>
        <p:txBody>
          <a:bodyPr/>
          <a:lstStyle/>
          <a:p>
            <a:pPr lvl="1" eaLnBrk="1" hangingPunct="1"/>
            <a:r>
              <a:rPr lang="fr-CA" altLang="en-US" sz="2000" smtClean="0"/>
              <a:t>La propagation est un mécanisme statuant que lorsqu’une opération est effectuée sur le tout elle doit aussi s’appliquer à ses parties</a:t>
            </a:r>
          </a:p>
          <a:p>
            <a:pPr lvl="1" eaLnBrk="1" hangingPunct="1"/>
            <a:r>
              <a:rPr lang="fr-CA" altLang="en-US" sz="2000" smtClean="0"/>
              <a:t>La propagation permet aussi aux propriétés des parties de se propager vers le tout</a:t>
            </a:r>
          </a:p>
          <a:p>
            <a:pPr lvl="1" eaLnBrk="1" hangingPunct="1"/>
            <a:r>
              <a:rPr lang="fr-CA" altLang="en-US" sz="2000" smtClean="0"/>
              <a:t>La propagation est à l’agrégation ce que l’héritage est à la généralisation. </a:t>
            </a:r>
          </a:p>
          <a:p>
            <a:pPr lvl="2" eaLnBrk="1" hangingPunct="1"/>
            <a:r>
              <a:rPr lang="fr-CA" altLang="en-US" sz="2000" smtClean="0"/>
              <a:t>La différence majeure est que:</a:t>
            </a:r>
          </a:p>
          <a:p>
            <a:pPr lvl="3" eaLnBrk="1" hangingPunct="1"/>
            <a:r>
              <a:rPr lang="fr-CA" altLang="en-US" sz="2000" smtClean="0"/>
              <a:t>L’héritage est un mécanisme implicite</a:t>
            </a:r>
          </a:p>
          <a:p>
            <a:pPr lvl="3" eaLnBrk="1" hangingPunct="1"/>
            <a:r>
              <a:rPr lang="fr-CA" altLang="en-US" sz="2000" smtClean="0"/>
              <a:t>La propag</a:t>
            </a:r>
            <a:r>
              <a:rPr lang="en-US" altLang="en-US" sz="2000" smtClean="0"/>
              <a:t>a</a:t>
            </a:r>
            <a:r>
              <a:rPr lang="fr-CA" altLang="en-US" sz="2000" smtClean="0"/>
              <a:t>tion doit être programmée</a:t>
            </a:r>
            <a:endParaRPr lang="fr-FR" sz="2000" smtClean="0"/>
          </a:p>
        </p:txBody>
      </p:sp>
      <p:sp>
        <p:nvSpPr>
          <p:cNvPr id="24581" name="Rectangle 4"/>
          <p:cNvSpPr>
            <a:spLocks noChangeArrowheads="1"/>
          </p:cNvSpPr>
          <p:nvPr/>
        </p:nvSpPr>
        <p:spPr bwMode="auto">
          <a:xfrm>
            <a:off x="2135188" y="4954588"/>
            <a:ext cx="1676400" cy="49530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Polygone</a:t>
            </a:r>
          </a:p>
        </p:txBody>
      </p:sp>
      <p:sp>
        <p:nvSpPr>
          <p:cNvPr id="24582" name="Rectangle 5"/>
          <p:cNvSpPr>
            <a:spLocks noChangeArrowheads="1"/>
          </p:cNvSpPr>
          <p:nvPr/>
        </p:nvSpPr>
        <p:spPr bwMode="auto">
          <a:xfrm>
            <a:off x="5630863" y="4964113"/>
            <a:ext cx="2143125" cy="49530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ligneSegment</a:t>
            </a:r>
          </a:p>
        </p:txBody>
      </p:sp>
      <p:sp>
        <p:nvSpPr>
          <p:cNvPr id="865286" name="AutoShape 6"/>
          <p:cNvSpPr>
            <a:spLocks noChangeArrowheads="1"/>
          </p:cNvSpPr>
          <p:nvPr/>
        </p:nvSpPr>
        <p:spPr bwMode="auto">
          <a:xfrm>
            <a:off x="3803650" y="5091113"/>
            <a:ext cx="314325" cy="239712"/>
          </a:xfrm>
          <a:prstGeom prst="diamond">
            <a:avLst/>
          </a:prstGeom>
          <a:solidFill>
            <a:srgbClr val="FFFFCC"/>
          </a:solidFill>
          <a:ln w="28575">
            <a:solidFill>
              <a:srgbClr val="FF0000"/>
            </a:solidFill>
            <a:miter lim="800000"/>
            <a:headEnd/>
            <a:tailEnd/>
          </a:ln>
          <a:effectLst/>
        </p:spPr>
        <p:txBody>
          <a:bodyPr wrap="none" anchor="ctr"/>
          <a:lstStyle/>
          <a:p>
            <a:pPr>
              <a:defRPr/>
            </a:pPr>
            <a:endParaRPr lang="fr-FR"/>
          </a:p>
        </p:txBody>
      </p:sp>
      <p:cxnSp>
        <p:nvCxnSpPr>
          <p:cNvPr id="24584" name="AutoShape 7"/>
          <p:cNvCxnSpPr>
            <a:cxnSpLocks noChangeShapeType="1"/>
            <a:stCxn id="865286" idx="3"/>
            <a:endCxn id="24582" idx="1"/>
          </p:cNvCxnSpPr>
          <p:nvPr/>
        </p:nvCxnSpPr>
        <p:spPr bwMode="auto">
          <a:xfrm>
            <a:off x="4132263" y="5211763"/>
            <a:ext cx="1484312" cy="0"/>
          </a:xfrm>
          <a:prstGeom prst="straightConnector1">
            <a:avLst/>
          </a:prstGeom>
          <a:noFill/>
          <a:ln w="28575">
            <a:solidFill>
              <a:srgbClr val="FF0000"/>
            </a:solidFill>
            <a:round/>
            <a:headEnd/>
            <a:tailEnd/>
          </a:ln>
        </p:spPr>
      </p:cxnSp>
      <p:sp>
        <p:nvSpPr>
          <p:cNvPr id="24585" name="Rectangle 1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22" name="Rectangle 18"/>
          <p:cNvSpPr>
            <a:spLocks noChangeArrowheads="1"/>
          </p:cNvSpPr>
          <p:nvPr/>
        </p:nvSpPr>
        <p:spPr bwMode="auto">
          <a:xfrm>
            <a:off x="1468438" y="2959100"/>
            <a:ext cx="5567362" cy="271462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5603" name="Rectangle 2"/>
          <p:cNvSpPr>
            <a:spLocks noGrp="1" noChangeArrowheads="1"/>
          </p:cNvSpPr>
          <p:nvPr>
            <p:ph type="title"/>
          </p:nvPr>
        </p:nvSpPr>
        <p:spPr/>
        <p:txBody>
          <a:bodyPr/>
          <a:lstStyle/>
          <a:p>
            <a:pPr eaLnBrk="1" hangingPunct="1"/>
            <a:r>
              <a:rPr lang="fr-CA" altLang="en-US" smtClean="0"/>
              <a:t>Composition</a:t>
            </a:r>
            <a:endParaRPr lang="fr-FR" smtClean="0"/>
          </a:p>
        </p:txBody>
      </p:sp>
      <p:sp>
        <p:nvSpPr>
          <p:cNvPr id="25604" name="Rectangle 3"/>
          <p:cNvSpPr>
            <a:spLocks noGrp="1" noChangeArrowheads="1"/>
          </p:cNvSpPr>
          <p:nvPr>
            <p:ph type="body" idx="1"/>
          </p:nvPr>
        </p:nvSpPr>
        <p:spPr>
          <a:xfrm>
            <a:off x="381000" y="1196975"/>
            <a:ext cx="8578850" cy="1700213"/>
          </a:xfrm>
        </p:spPr>
        <p:txBody>
          <a:bodyPr/>
          <a:lstStyle/>
          <a:p>
            <a:pPr lvl="1" eaLnBrk="1" hangingPunct="1"/>
            <a:r>
              <a:rPr lang="fr-CA" altLang="en-US" smtClean="0"/>
              <a:t>Une </a:t>
            </a:r>
            <a:r>
              <a:rPr lang="fr-CA" altLang="en-US" i="1" smtClean="0"/>
              <a:t>composition</a:t>
            </a:r>
            <a:r>
              <a:rPr lang="fr-CA" altLang="en-US" smtClean="0"/>
              <a:t> est une forme forte d’agrégation</a:t>
            </a:r>
          </a:p>
          <a:p>
            <a:pPr lvl="2" eaLnBrk="1" hangingPunct="1"/>
            <a:r>
              <a:rPr lang="fr-CA" altLang="en-US" smtClean="0"/>
              <a:t>Si l’agrégat est détruit, alors ses parties le sont auss</a:t>
            </a:r>
            <a:r>
              <a:rPr lang="en-US" altLang="en-US" smtClean="0"/>
              <a:t>i</a:t>
            </a:r>
            <a:endParaRPr lang="fr-CA" altLang="en-US" smtClean="0"/>
          </a:p>
          <a:p>
            <a:pPr eaLnBrk="1" hangingPunct="1"/>
            <a:endParaRPr lang="fr-FR" smtClean="0"/>
          </a:p>
        </p:txBody>
      </p:sp>
      <p:sp>
        <p:nvSpPr>
          <p:cNvPr id="25605" name="Rectangle 4"/>
          <p:cNvSpPr>
            <a:spLocks noChangeArrowheads="1"/>
          </p:cNvSpPr>
          <p:nvPr/>
        </p:nvSpPr>
        <p:spPr bwMode="auto">
          <a:xfrm>
            <a:off x="2035175" y="4584700"/>
            <a:ext cx="1208088" cy="609600"/>
          </a:xfrm>
          <a:prstGeom prst="rect">
            <a:avLst/>
          </a:prstGeom>
          <a:solidFill>
            <a:srgbClr val="FFFFCC"/>
          </a:solidFill>
          <a:ln w="28575">
            <a:solidFill>
              <a:srgbClr val="FF0000"/>
            </a:solidFill>
            <a:miter lim="800000"/>
            <a:headEnd/>
            <a:tailEnd/>
          </a:ln>
        </p:spPr>
        <p:txBody>
          <a:bodyPr wrap="none" anchor="ctr"/>
          <a:lstStyle/>
          <a:p>
            <a:pPr algn="ctr"/>
            <a:r>
              <a:rPr lang="en-US" altLang="en-US" sz="2000" b="1">
                <a:solidFill>
                  <a:srgbClr val="000000"/>
                </a:solidFill>
                <a:effectLst/>
              </a:rPr>
              <a:t>Hotel</a:t>
            </a:r>
            <a:endParaRPr lang="fr-FR" sz="2000" b="1">
              <a:solidFill>
                <a:srgbClr val="000000"/>
              </a:solidFill>
              <a:effectLst/>
            </a:endParaRPr>
          </a:p>
        </p:txBody>
      </p:sp>
      <p:sp>
        <p:nvSpPr>
          <p:cNvPr id="25606" name="Rectangle 5"/>
          <p:cNvSpPr>
            <a:spLocks noChangeArrowheads="1"/>
          </p:cNvSpPr>
          <p:nvPr/>
        </p:nvSpPr>
        <p:spPr bwMode="auto">
          <a:xfrm>
            <a:off x="5094288" y="4578350"/>
            <a:ext cx="1398587" cy="598488"/>
          </a:xfrm>
          <a:prstGeom prst="rect">
            <a:avLst/>
          </a:prstGeom>
          <a:solidFill>
            <a:srgbClr val="FFFFCC"/>
          </a:solidFill>
          <a:ln w="28575">
            <a:solidFill>
              <a:srgbClr val="FF0000"/>
            </a:solidFill>
            <a:miter lim="800000"/>
            <a:headEnd/>
            <a:tailEnd/>
          </a:ln>
        </p:spPr>
        <p:txBody>
          <a:bodyPr wrap="none" anchor="ctr"/>
          <a:lstStyle/>
          <a:p>
            <a:pPr algn="ctr"/>
            <a:r>
              <a:rPr lang="en-US" altLang="en-US" sz="2000" b="1">
                <a:solidFill>
                  <a:srgbClr val="000000"/>
                </a:solidFill>
                <a:effectLst/>
              </a:rPr>
              <a:t>Chambre</a:t>
            </a:r>
            <a:endParaRPr lang="fr-FR" sz="2000" b="1">
              <a:solidFill>
                <a:srgbClr val="000000"/>
              </a:solidFill>
              <a:effectLst/>
            </a:endParaRPr>
          </a:p>
        </p:txBody>
      </p:sp>
      <p:sp>
        <p:nvSpPr>
          <p:cNvPr id="866310" name="AutoShape 6"/>
          <p:cNvSpPr>
            <a:spLocks noChangeArrowheads="1"/>
          </p:cNvSpPr>
          <p:nvPr/>
        </p:nvSpPr>
        <p:spPr bwMode="auto">
          <a:xfrm>
            <a:off x="3254375" y="4760913"/>
            <a:ext cx="314325" cy="239712"/>
          </a:xfrm>
          <a:prstGeom prst="diamond">
            <a:avLst/>
          </a:prstGeom>
          <a:solidFill>
            <a:srgbClr val="FF0000"/>
          </a:solidFill>
          <a:ln w="12700">
            <a:solidFill>
              <a:srgbClr val="FF3300"/>
            </a:solidFill>
            <a:miter lim="800000"/>
            <a:headEnd/>
            <a:tailEnd/>
          </a:ln>
          <a:effectLst/>
        </p:spPr>
        <p:txBody>
          <a:bodyPr wrap="none" anchor="ctr"/>
          <a:lstStyle/>
          <a:p>
            <a:pPr>
              <a:defRPr/>
            </a:pPr>
            <a:endParaRPr lang="fr-FR"/>
          </a:p>
        </p:txBody>
      </p:sp>
      <p:cxnSp>
        <p:nvCxnSpPr>
          <p:cNvPr id="25608" name="AutoShape 7"/>
          <p:cNvCxnSpPr>
            <a:cxnSpLocks noChangeShapeType="1"/>
            <a:stCxn id="866310" idx="3"/>
            <a:endCxn id="25606" idx="1"/>
          </p:cNvCxnSpPr>
          <p:nvPr/>
        </p:nvCxnSpPr>
        <p:spPr bwMode="auto">
          <a:xfrm flipV="1">
            <a:off x="3568700" y="4878388"/>
            <a:ext cx="1511300" cy="3175"/>
          </a:xfrm>
          <a:prstGeom prst="straightConnector1">
            <a:avLst/>
          </a:prstGeom>
          <a:noFill/>
          <a:ln w="28575">
            <a:solidFill>
              <a:srgbClr val="FF3300"/>
            </a:solidFill>
            <a:round/>
            <a:headEnd/>
            <a:tailEnd/>
          </a:ln>
        </p:spPr>
      </p:cxnSp>
      <p:sp>
        <p:nvSpPr>
          <p:cNvPr id="25609" name="Text Box 8"/>
          <p:cNvSpPr txBox="1">
            <a:spLocks noChangeArrowheads="1"/>
          </p:cNvSpPr>
          <p:nvPr/>
        </p:nvSpPr>
        <p:spPr bwMode="auto">
          <a:xfrm>
            <a:off x="4754563" y="4875213"/>
            <a:ext cx="36512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a:t>
            </a:r>
          </a:p>
        </p:txBody>
      </p:sp>
      <p:sp>
        <p:nvSpPr>
          <p:cNvPr id="25610" name="Rectangle 9"/>
          <p:cNvSpPr>
            <a:spLocks noChangeArrowheads="1"/>
          </p:cNvSpPr>
          <p:nvPr/>
        </p:nvSpPr>
        <p:spPr bwMode="auto">
          <a:xfrm>
            <a:off x="1985963" y="3422650"/>
            <a:ext cx="1328737" cy="566738"/>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Livre</a:t>
            </a:r>
          </a:p>
        </p:txBody>
      </p:sp>
      <p:sp>
        <p:nvSpPr>
          <p:cNvPr id="25611" name="Rectangle 10"/>
          <p:cNvSpPr>
            <a:spLocks noChangeArrowheads="1"/>
          </p:cNvSpPr>
          <p:nvPr/>
        </p:nvSpPr>
        <p:spPr bwMode="auto">
          <a:xfrm>
            <a:off x="5089525" y="3409950"/>
            <a:ext cx="1395413" cy="566738"/>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Chapitre</a:t>
            </a:r>
          </a:p>
        </p:txBody>
      </p:sp>
      <p:sp>
        <p:nvSpPr>
          <p:cNvPr id="866315" name="AutoShape 11"/>
          <p:cNvSpPr>
            <a:spLocks noChangeArrowheads="1"/>
          </p:cNvSpPr>
          <p:nvPr/>
        </p:nvSpPr>
        <p:spPr bwMode="auto">
          <a:xfrm>
            <a:off x="3325813" y="3575050"/>
            <a:ext cx="314325" cy="239713"/>
          </a:xfrm>
          <a:prstGeom prst="diamond">
            <a:avLst/>
          </a:prstGeom>
          <a:solidFill>
            <a:srgbClr val="FF0000"/>
          </a:solidFill>
          <a:ln w="12700">
            <a:solidFill>
              <a:srgbClr val="FF3300"/>
            </a:solidFill>
            <a:miter lim="800000"/>
            <a:headEnd/>
            <a:tailEnd/>
          </a:ln>
          <a:effectLst/>
        </p:spPr>
        <p:txBody>
          <a:bodyPr wrap="none" anchor="ctr"/>
          <a:lstStyle/>
          <a:p>
            <a:pPr>
              <a:defRPr/>
            </a:pPr>
            <a:endParaRPr lang="fr-FR"/>
          </a:p>
        </p:txBody>
      </p:sp>
      <p:cxnSp>
        <p:nvCxnSpPr>
          <p:cNvPr id="25613" name="AutoShape 12"/>
          <p:cNvCxnSpPr>
            <a:cxnSpLocks noChangeShapeType="1"/>
            <a:stCxn id="866315" idx="3"/>
            <a:endCxn id="25611" idx="1"/>
          </p:cNvCxnSpPr>
          <p:nvPr/>
        </p:nvCxnSpPr>
        <p:spPr bwMode="auto">
          <a:xfrm flipV="1">
            <a:off x="3640138" y="3694113"/>
            <a:ext cx="1435100" cy="1587"/>
          </a:xfrm>
          <a:prstGeom prst="straightConnector1">
            <a:avLst/>
          </a:prstGeom>
          <a:noFill/>
          <a:ln w="28575">
            <a:solidFill>
              <a:srgbClr val="FF3300"/>
            </a:solidFill>
            <a:round/>
            <a:headEnd/>
            <a:tailEnd/>
          </a:ln>
        </p:spPr>
      </p:cxnSp>
      <p:sp>
        <p:nvSpPr>
          <p:cNvPr id="25614" name="Text Box 13"/>
          <p:cNvSpPr txBox="1">
            <a:spLocks noChangeArrowheads="1"/>
          </p:cNvSpPr>
          <p:nvPr/>
        </p:nvSpPr>
        <p:spPr bwMode="auto">
          <a:xfrm>
            <a:off x="3578225" y="3359150"/>
            <a:ext cx="1619250"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Composition</a:t>
            </a:r>
          </a:p>
        </p:txBody>
      </p:sp>
      <p:sp>
        <p:nvSpPr>
          <p:cNvPr id="25615" name="Text Box 14"/>
          <p:cNvSpPr txBox="1">
            <a:spLocks noChangeArrowheads="1"/>
          </p:cNvSpPr>
          <p:nvPr/>
        </p:nvSpPr>
        <p:spPr bwMode="auto">
          <a:xfrm>
            <a:off x="3311525" y="3806825"/>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1..1</a:t>
            </a:r>
          </a:p>
        </p:txBody>
      </p:sp>
      <p:sp>
        <p:nvSpPr>
          <p:cNvPr id="25616" name="Text Box 15"/>
          <p:cNvSpPr txBox="1">
            <a:spLocks noChangeArrowheads="1"/>
          </p:cNvSpPr>
          <p:nvPr/>
        </p:nvSpPr>
        <p:spPr bwMode="auto">
          <a:xfrm>
            <a:off x="4492625" y="3806825"/>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a:t>
            </a:r>
          </a:p>
        </p:txBody>
      </p:sp>
      <p:sp>
        <p:nvSpPr>
          <p:cNvPr id="25617" name="Text Box 16"/>
          <p:cNvSpPr txBox="1">
            <a:spLocks noChangeArrowheads="1"/>
          </p:cNvSpPr>
          <p:nvPr/>
        </p:nvSpPr>
        <p:spPr bwMode="auto">
          <a:xfrm>
            <a:off x="3492500" y="4532313"/>
            <a:ext cx="1619250"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Composition</a:t>
            </a:r>
          </a:p>
        </p:txBody>
      </p:sp>
      <p:sp>
        <p:nvSpPr>
          <p:cNvPr id="25618" name="Text Box 17"/>
          <p:cNvSpPr txBox="1">
            <a:spLocks noChangeArrowheads="1"/>
          </p:cNvSpPr>
          <p:nvPr/>
        </p:nvSpPr>
        <p:spPr bwMode="auto">
          <a:xfrm>
            <a:off x="3273425" y="4979988"/>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1</a:t>
            </a:r>
          </a:p>
        </p:txBody>
      </p:sp>
      <p:sp>
        <p:nvSpPr>
          <p:cNvPr id="25619" name="Rectangle 2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57" name="Rectangle 29"/>
          <p:cNvSpPr>
            <a:spLocks noChangeArrowheads="1"/>
          </p:cNvSpPr>
          <p:nvPr/>
        </p:nvSpPr>
        <p:spPr bwMode="auto">
          <a:xfrm>
            <a:off x="4910138" y="1158875"/>
            <a:ext cx="3794125" cy="451167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867356" name="Rectangle 28"/>
          <p:cNvSpPr>
            <a:spLocks noChangeArrowheads="1"/>
          </p:cNvSpPr>
          <p:nvPr/>
        </p:nvSpPr>
        <p:spPr bwMode="auto">
          <a:xfrm>
            <a:off x="463550" y="3632200"/>
            <a:ext cx="3771900" cy="205105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867355" name="Rectangle 27"/>
          <p:cNvSpPr>
            <a:spLocks noChangeArrowheads="1"/>
          </p:cNvSpPr>
          <p:nvPr/>
        </p:nvSpPr>
        <p:spPr bwMode="auto">
          <a:xfrm>
            <a:off x="476250" y="1160463"/>
            <a:ext cx="3771900" cy="205105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6629" name="Rectangle 2"/>
          <p:cNvSpPr>
            <a:spLocks noGrp="1" noChangeArrowheads="1"/>
          </p:cNvSpPr>
          <p:nvPr>
            <p:ph type="title"/>
          </p:nvPr>
        </p:nvSpPr>
        <p:spPr/>
        <p:txBody>
          <a:bodyPr/>
          <a:lstStyle/>
          <a:p>
            <a:pPr eaLnBrk="1" hangingPunct="1"/>
            <a:r>
              <a:rPr lang="fr-FR" smtClean="0"/>
              <a:t>Associations réflexives</a:t>
            </a:r>
          </a:p>
        </p:txBody>
      </p:sp>
      <p:sp>
        <p:nvSpPr>
          <p:cNvPr id="26630" name="Rectangle 4"/>
          <p:cNvSpPr>
            <a:spLocks noChangeArrowheads="1"/>
          </p:cNvSpPr>
          <p:nvPr/>
        </p:nvSpPr>
        <p:spPr bwMode="auto">
          <a:xfrm>
            <a:off x="1938338" y="1312863"/>
            <a:ext cx="1795462" cy="923925"/>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Employé</a:t>
            </a:r>
          </a:p>
        </p:txBody>
      </p:sp>
      <p:cxnSp>
        <p:nvCxnSpPr>
          <p:cNvPr id="26631" name="AutoShape 5"/>
          <p:cNvCxnSpPr>
            <a:cxnSpLocks noChangeShapeType="1"/>
            <a:stCxn id="26630" idx="1"/>
            <a:endCxn id="26630" idx="2"/>
          </p:cNvCxnSpPr>
          <p:nvPr/>
        </p:nvCxnSpPr>
        <p:spPr bwMode="auto">
          <a:xfrm rot="10800000" flipH="1" flipV="1">
            <a:off x="1924050" y="1774825"/>
            <a:ext cx="912813" cy="476250"/>
          </a:xfrm>
          <a:prstGeom prst="bentConnector4">
            <a:avLst>
              <a:gd name="adj1" fmla="val -37046"/>
              <a:gd name="adj2" fmla="val 145000"/>
            </a:avLst>
          </a:prstGeom>
          <a:noFill/>
          <a:ln w="28575">
            <a:solidFill>
              <a:srgbClr val="FF3300"/>
            </a:solidFill>
            <a:miter lim="800000"/>
            <a:headEnd/>
            <a:tailEnd/>
          </a:ln>
        </p:spPr>
      </p:cxnSp>
      <p:sp>
        <p:nvSpPr>
          <p:cNvPr id="26632" name="Text Box 6"/>
          <p:cNvSpPr txBox="1">
            <a:spLocks noChangeArrowheads="1"/>
          </p:cNvSpPr>
          <p:nvPr/>
        </p:nvSpPr>
        <p:spPr bwMode="auto">
          <a:xfrm>
            <a:off x="1428750" y="1420813"/>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0..1</a:t>
            </a:r>
          </a:p>
        </p:txBody>
      </p:sp>
      <p:sp>
        <p:nvSpPr>
          <p:cNvPr id="26633" name="Text Box 7"/>
          <p:cNvSpPr txBox="1">
            <a:spLocks noChangeArrowheads="1"/>
          </p:cNvSpPr>
          <p:nvPr/>
        </p:nvSpPr>
        <p:spPr bwMode="auto">
          <a:xfrm>
            <a:off x="2832100" y="2227263"/>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a:t>
            </a:r>
          </a:p>
        </p:txBody>
      </p:sp>
      <p:sp>
        <p:nvSpPr>
          <p:cNvPr id="26634" name="Text Box 8"/>
          <p:cNvSpPr txBox="1">
            <a:spLocks noChangeArrowheads="1"/>
          </p:cNvSpPr>
          <p:nvPr/>
        </p:nvSpPr>
        <p:spPr bwMode="auto">
          <a:xfrm>
            <a:off x="1879600" y="2452688"/>
            <a:ext cx="1238250" cy="304800"/>
          </a:xfrm>
          <a:prstGeom prst="rect">
            <a:avLst/>
          </a:prstGeom>
          <a:noFill/>
          <a:ln w="9525">
            <a:noFill/>
            <a:miter lim="800000"/>
            <a:headEnd/>
            <a:tailEnd/>
          </a:ln>
        </p:spPr>
        <p:txBody>
          <a:bodyPr>
            <a:spAutoFit/>
          </a:bodyPr>
          <a:lstStyle/>
          <a:p>
            <a:pPr>
              <a:spcBef>
                <a:spcPct val="50000"/>
              </a:spcBef>
            </a:pPr>
            <a:r>
              <a:rPr lang="fr-FR" sz="1400" b="1" i="1">
                <a:solidFill>
                  <a:schemeClr val="bg2"/>
                </a:solidFill>
                <a:effectLst/>
              </a:rPr>
              <a:t>subalterne</a:t>
            </a:r>
          </a:p>
        </p:txBody>
      </p:sp>
      <p:sp>
        <p:nvSpPr>
          <p:cNvPr id="26635" name="Text Box 9"/>
          <p:cNvSpPr txBox="1">
            <a:spLocks noChangeArrowheads="1"/>
          </p:cNvSpPr>
          <p:nvPr/>
        </p:nvSpPr>
        <p:spPr bwMode="auto">
          <a:xfrm>
            <a:off x="635000" y="1771650"/>
            <a:ext cx="1238250" cy="304800"/>
          </a:xfrm>
          <a:prstGeom prst="rect">
            <a:avLst/>
          </a:prstGeom>
          <a:noFill/>
          <a:ln w="9525">
            <a:noFill/>
            <a:miter lim="800000"/>
            <a:headEnd/>
            <a:tailEnd/>
          </a:ln>
        </p:spPr>
        <p:txBody>
          <a:bodyPr>
            <a:spAutoFit/>
          </a:bodyPr>
          <a:lstStyle/>
          <a:p>
            <a:pPr>
              <a:spcBef>
                <a:spcPct val="50000"/>
              </a:spcBef>
            </a:pPr>
            <a:r>
              <a:rPr lang="fr-FR" sz="1400" b="1" i="1">
                <a:solidFill>
                  <a:schemeClr val="bg2"/>
                </a:solidFill>
                <a:effectLst/>
              </a:rPr>
              <a:t>supérieur</a:t>
            </a:r>
          </a:p>
        </p:txBody>
      </p:sp>
      <p:sp>
        <p:nvSpPr>
          <p:cNvPr id="26636" name="Text Box 10"/>
          <p:cNvSpPr txBox="1">
            <a:spLocks noChangeArrowheads="1"/>
          </p:cNvSpPr>
          <p:nvPr/>
        </p:nvSpPr>
        <p:spPr bwMode="auto">
          <a:xfrm>
            <a:off x="601663" y="2876550"/>
            <a:ext cx="3122612"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Utilisation de noms de rôles</a:t>
            </a:r>
          </a:p>
        </p:txBody>
      </p:sp>
      <p:sp>
        <p:nvSpPr>
          <p:cNvPr id="26637" name="Rectangle 11"/>
          <p:cNvSpPr>
            <a:spLocks noChangeArrowheads="1"/>
          </p:cNvSpPr>
          <p:nvPr/>
        </p:nvSpPr>
        <p:spPr bwMode="auto">
          <a:xfrm>
            <a:off x="1841500" y="3771900"/>
            <a:ext cx="1795463" cy="923925"/>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Employé</a:t>
            </a:r>
          </a:p>
        </p:txBody>
      </p:sp>
      <p:cxnSp>
        <p:nvCxnSpPr>
          <p:cNvPr id="26638" name="AutoShape 12"/>
          <p:cNvCxnSpPr>
            <a:cxnSpLocks noChangeShapeType="1"/>
            <a:stCxn id="26637" idx="1"/>
            <a:endCxn id="26637" idx="2"/>
          </p:cNvCxnSpPr>
          <p:nvPr/>
        </p:nvCxnSpPr>
        <p:spPr bwMode="auto">
          <a:xfrm rot="10800000" flipH="1" flipV="1">
            <a:off x="1827213" y="4233863"/>
            <a:ext cx="912812" cy="476250"/>
          </a:xfrm>
          <a:prstGeom prst="bentConnector4">
            <a:avLst>
              <a:gd name="adj1" fmla="val -58958"/>
              <a:gd name="adj2" fmla="val 145000"/>
            </a:avLst>
          </a:prstGeom>
          <a:noFill/>
          <a:ln w="28575">
            <a:solidFill>
              <a:srgbClr val="FF3300"/>
            </a:solidFill>
            <a:miter lim="800000"/>
            <a:headEnd/>
            <a:tailEnd/>
          </a:ln>
        </p:spPr>
      </p:cxnSp>
      <p:sp>
        <p:nvSpPr>
          <p:cNvPr id="26639" name="Text Box 13"/>
          <p:cNvSpPr txBox="1">
            <a:spLocks noChangeArrowheads="1"/>
          </p:cNvSpPr>
          <p:nvPr/>
        </p:nvSpPr>
        <p:spPr bwMode="auto">
          <a:xfrm>
            <a:off x="1331913" y="3879850"/>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0..1</a:t>
            </a:r>
          </a:p>
        </p:txBody>
      </p:sp>
      <p:sp>
        <p:nvSpPr>
          <p:cNvPr id="26640" name="Text Box 14"/>
          <p:cNvSpPr txBox="1">
            <a:spLocks noChangeArrowheads="1"/>
          </p:cNvSpPr>
          <p:nvPr/>
        </p:nvSpPr>
        <p:spPr bwMode="auto">
          <a:xfrm>
            <a:off x="2735263" y="4686300"/>
            <a:ext cx="5619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0..*</a:t>
            </a:r>
          </a:p>
        </p:txBody>
      </p:sp>
      <p:sp>
        <p:nvSpPr>
          <p:cNvPr id="26641" name="Text Box 15"/>
          <p:cNvSpPr txBox="1">
            <a:spLocks noChangeArrowheads="1"/>
          </p:cNvSpPr>
          <p:nvPr/>
        </p:nvSpPr>
        <p:spPr bwMode="auto">
          <a:xfrm>
            <a:off x="1276350" y="4919663"/>
            <a:ext cx="1238250" cy="304800"/>
          </a:xfrm>
          <a:prstGeom prst="rect">
            <a:avLst/>
          </a:prstGeom>
          <a:noFill/>
          <a:ln w="9525">
            <a:noFill/>
            <a:miter lim="800000"/>
            <a:headEnd/>
            <a:tailEnd/>
          </a:ln>
        </p:spPr>
        <p:txBody>
          <a:bodyPr>
            <a:spAutoFit/>
          </a:bodyPr>
          <a:lstStyle/>
          <a:p>
            <a:pPr>
              <a:spcBef>
                <a:spcPct val="50000"/>
              </a:spcBef>
            </a:pPr>
            <a:r>
              <a:rPr lang="fr-FR" sz="1400" b="1" i="1">
                <a:solidFill>
                  <a:schemeClr val="bg2"/>
                </a:solidFill>
                <a:effectLst/>
              </a:rPr>
              <a:t>supervise</a:t>
            </a:r>
          </a:p>
        </p:txBody>
      </p:sp>
      <p:sp>
        <p:nvSpPr>
          <p:cNvPr id="26642" name="Text Box 16"/>
          <p:cNvSpPr txBox="1">
            <a:spLocks noChangeArrowheads="1"/>
          </p:cNvSpPr>
          <p:nvPr/>
        </p:nvSpPr>
        <p:spPr bwMode="auto">
          <a:xfrm>
            <a:off x="504825" y="5324475"/>
            <a:ext cx="35591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Utilisation d’un nom d’association</a:t>
            </a:r>
          </a:p>
        </p:txBody>
      </p:sp>
      <p:sp>
        <p:nvSpPr>
          <p:cNvPr id="26643" name="Rectangle 17"/>
          <p:cNvSpPr>
            <a:spLocks noChangeArrowheads="1"/>
          </p:cNvSpPr>
          <p:nvPr/>
        </p:nvSpPr>
        <p:spPr bwMode="auto">
          <a:xfrm>
            <a:off x="5891213" y="1981200"/>
            <a:ext cx="1795462" cy="444500"/>
          </a:xfrm>
          <a:prstGeom prst="rect">
            <a:avLst/>
          </a:prstGeom>
          <a:solidFill>
            <a:srgbClr val="FFFFCC"/>
          </a:solidFill>
          <a:ln w="28575">
            <a:solidFill>
              <a:srgbClr val="FF0000"/>
            </a:solidFill>
            <a:miter lim="800000"/>
            <a:headEnd/>
            <a:tailEnd/>
          </a:ln>
        </p:spPr>
        <p:txBody>
          <a:bodyPr wrap="none" anchor="ctr"/>
          <a:lstStyle/>
          <a:p>
            <a:pPr algn="ctr"/>
            <a:r>
              <a:rPr lang="fr-FR" sz="2400" b="1">
                <a:solidFill>
                  <a:schemeClr val="bg2"/>
                </a:solidFill>
                <a:effectLst/>
              </a:rPr>
              <a:t>Personne</a:t>
            </a:r>
          </a:p>
        </p:txBody>
      </p:sp>
      <p:sp>
        <p:nvSpPr>
          <p:cNvPr id="26644" name="Rectangle 18"/>
          <p:cNvSpPr>
            <a:spLocks noChangeArrowheads="1"/>
          </p:cNvSpPr>
          <p:nvPr/>
        </p:nvSpPr>
        <p:spPr bwMode="auto">
          <a:xfrm>
            <a:off x="5891213" y="2427288"/>
            <a:ext cx="1795462" cy="1784350"/>
          </a:xfrm>
          <a:prstGeom prst="rect">
            <a:avLst/>
          </a:prstGeom>
          <a:solidFill>
            <a:srgbClr val="FFFFCC"/>
          </a:solidFill>
          <a:ln w="28575">
            <a:solidFill>
              <a:srgbClr val="FF0000"/>
            </a:solidFill>
            <a:miter lim="800000"/>
            <a:headEnd/>
            <a:tailEnd/>
          </a:ln>
        </p:spPr>
        <p:txBody>
          <a:bodyPr wrap="none" anchor="ctr"/>
          <a:lstStyle/>
          <a:p>
            <a:r>
              <a:rPr lang="fr-FR" sz="1800" b="1">
                <a:solidFill>
                  <a:schemeClr val="bg2"/>
                </a:solidFill>
                <a:effectLst/>
              </a:rPr>
              <a:t>Name</a:t>
            </a:r>
          </a:p>
          <a:p>
            <a:r>
              <a:rPr lang="fr-FR" sz="1800" b="1">
                <a:solidFill>
                  <a:schemeClr val="bg2"/>
                </a:solidFill>
                <a:effectLst/>
              </a:rPr>
              <a:t>Sexe</a:t>
            </a:r>
          </a:p>
          <a:p>
            <a:r>
              <a:rPr lang="fr-FR" sz="1800" b="1">
                <a:solidFill>
                  <a:schemeClr val="bg2"/>
                </a:solidFill>
                <a:effectLst/>
              </a:rPr>
              <a:t>lieuNaissance</a:t>
            </a:r>
          </a:p>
          <a:p>
            <a:r>
              <a:rPr lang="fr-FR" sz="1800" b="1">
                <a:solidFill>
                  <a:schemeClr val="bg2"/>
                </a:solidFill>
                <a:effectLst/>
              </a:rPr>
              <a:t>dateNaissance</a:t>
            </a:r>
          </a:p>
          <a:p>
            <a:r>
              <a:rPr lang="fr-FR" sz="1800" b="1">
                <a:solidFill>
                  <a:schemeClr val="bg2"/>
                </a:solidFill>
                <a:effectLst/>
              </a:rPr>
              <a:t>LieuMariage</a:t>
            </a:r>
          </a:p>
          <a:p>
            <a:r>
              <a:rPr lang="fr-FR" sz="1800" b="1">
                <a:solidFill>
                  <a:schemeClr val="bg2"/>
                </a:solidFill>
                <a:effectLst/>
              </a:rPr>
              <a:t>dateMariage</a:t>
            </a:r>
          </a:p>
        </p:txBody>
      </p:sp>
      <p:cxnSp>
        <p:nvCxnSpPr>
          <p:cNvPr id="26645" name="AutoShape 19"/>
          <p:cNvCxnSpPr>
            <a:cxnSpLocks noChangeShapeType="1"/>
            <a:stCxn id="26644" idx="1"/>
            <a:endCxn id="26644" idx="2"/>
          </p:cNvCxnSpPr>
          <p:nvPr/>
        </p:nvCxnSpPr>
        <p:spPr bwMode="auto">
          <a:xfrm rot="10800000" flipH="1" flipV="1">
            <a:off x="5876925" y="3319463"/>
            <a:ext cx="912813" cy="906462"/>
          </a:xfrm>
          <a:prstGeom prst="bentConnector4">
            <a:avLst>
              <a:gd name="adj1" fmla="val -56870"/>
              <a:gd name="adj2" fmla="val 170926"/>
            </a:avLst>
          </a:prstGeom>
          <a:noFill/>
          <a:ln w="28575">
            <a:solidFill>
              <a:srgbClr val="FF3300"/>
            </a:solidFill>
            <a:miter lim="800000"/>
            <a:headEnd/>
            <a:tailEnd/>
          </a:ln>
        </p:spPr>
      </p:cxnSp>
      <p:cxnSp>
        <p:nvCxnSpPr>
          <p:cNvPr id="26646" name="AutoShape 20"/>
          <p:cNvCxnSpPr>
            <a:cxnSpLocks noChangeShapeType="1"/>
            <a:stCxn id="26643" idx="0"/>
            <a:endCxn id="26644" idx="3"/>
          </p:cNvCxnSpPr>
          <p:nvPr/>
        </p:nvCxnSpPr>
        <p:spPr bwMode="auto">
          <a:xfrm rot="5400000" flipV="1">
            <a:off x="6569076" y="2187575"/>
            <a:ext cx="1352550" cy="911225"/>
          </a:xfrm>
          <a:prstGeom prst="bentConnector4">
            <a:avLst>
              <a:gd name="adj1" fmla="val -42023"/>
              <a:gd name="adj2" fmla="val 172472"/>
            </a:avLst>
          </a:prstGeom>
          <a:noFill/>
          <a:ln w="28575">
            <a:solidFill>
              <a:srgbClr val="FF3300"/>
            </a:solidFill>
            <a:miter lim="800000"/>
            <a:headEnd/>
            <a:tailEnd/>
          </a:ln>
        </p:spPr>
      </p:cxnSp>
      <p:sp>
        <p:nvSpPr>
          <p:cNvPr id="26647" name="Text Box 21"/>
          <p:cNvSpPr txBox="1">
            <a:spLocks noChangeArrowheads="1"/>
          </p:cNvSpPr>
          <p:nvPr/>
        </p:nvSpPr>
        <p:spPr bwMode="auto">
          <a:xfrm>
            <a:off x="5208588" y="2932113"/>
            <a:ext cx="660400" cy="304800"/>
          </a:xfrm>
          <a:prstGeom prst="rect">
            <a:avLst/>
          </a:prstGeom>
          <a:noFill/>
          <a:ln w="9525">
            <a:noFill/>
            <a:miter lim="800000"/>
            <a:headEnd/>
            <a:tailEnd/>
          </a:ln>
        </p:spPr>
        <p:txBody>
          <a:bodyPr>
            <a:spAutoFit/>
          </a:bodyPr>
          <a:lstStyle/>
          <a:p>
            <a:pPr algn="r">
              <a:spcBef>
                <a:spcPct val="50000"/>
              </a:spcBef>
            </a:pPr>
            <a:r>
              <a:rPr lang="fr-FR" sz="1400" b="1" i="1">
                <a:solidFill>
                  <a:schemeClr val="bg2"/>
                </a:solidFill>
                <a:effectLst/>
              </a:rPr>
              <a:t>mari</a:t>
            </a:r>
          </a:p>
        </p:txBody>
      </p:sp>
      <p:sp>
        <p:nvSpPr>
          <p:cNvPr id="26648" name="Text Box 22"/>
          <p:cNvSpPr txBox="1">
            <a:spLocks noChangeArrowheads="1"/>
          </p:cNvSpPr>
          <p:nvPr/>
        </p:nvSpPr>
        <p:spPr bwMode="auto">
          <a:xfrm>
            <a:off x="6764338" y="4206875"/>
            <a:ext cx="931862" cy="304800"/>
          </a:xfrm>
          <a:prstGeom prst="rect">
            <a:avLst/>
          </a:prstGeom>
          <a:noFill/>
          <a:ln w="9525">
            <a:noFill/>
            <a:miter lim="800000"/>
            <a:headEnd/>
            <a:tailEnd/>
          </a:ln>
        </p:spPr>
        <p:txBody>
          <a:bodyPr>
            <a:spAutoFit/>
          </a:bodyPr>
          <a:lstStyle/>
          <a:p>
            <a:pPr algn="r">
              <a:spcBef>
                <a:spcPct val="50000"/>
              </a:spcBef>
            </a:pPr>
            <a:r>
              <a:rPr lang="fr-FR" sz="1400" b="1" i="1">
                <a:solidFill>
                  <a:schemeClr val="bg2"/>
                </a:solidFill>
                <a:effectLst/>
              </a:rPr>
              <a:t>épouse</a:t>
            </a:r>
          </a:p>
        </p:txBody>
      </p:sp>
      <p:sp>
        <p:nvSpPr>
          <p:cNvPr id="26649" name="Text Box 23"/>
          <p:cNvSpPr txBox="1">
            <a:spLocks noChangeArrowheads="1"/>
          </p:cNvSpPr>
          <p:nvPr/>
        </p:nvSpPr>
        <p:spPr bwMode="auto">
          <a:xfrm>
            <a:off x="7613650" y="3290888"/>
            <a:ext cx="931863" cy="304800"/>
          </a:xfrm>
          <a:prstGeom prst="rect">
            <a:avLst/>
          </a:prstGeom>
          <a:noFill/>
          <a:ln w="9525">
            <a:noFill/>
            <a:miter lim="800000"/>
            <a:headEnd/>
            <a:tailEnd/>
          </a:ln>
        </p:spPr>
        <p:txBody>
          <a:bodyPr>
            <a:spAutoFit/>
          </a:bodyPr>
          <a:lstStyle/>
          <a:p>
            <a:pPr algn="r">
              <a:spcBef>
                <a:spcPct val="50000"/>
              </a:spcBef>
            </a:pPr>
            <a:r>
              <a:rPr lang="fr-FR" sz="1400" b="1" i="1">
                <a:solidFill>
                  <a:schemeClr val="bg2"/>
                </a:solidFill>
                <a:effectLst/>
              </a:rPr>
              <a:t>enfant</a:t>
            </a:r>
          </a:p>
        </p:txBody>
      </p:sp>
      <p:sp>
        <p:nvSpPr>
          <p:cNvPr id="26650" name="Text Box 24"/>
          <p:cNvSpPr txBox="1">
            <a:spLocks noChangeArrowheads="1"/>
          </p:cNvSpPr>
          <p:nvPr/>
        </p:nvSpPr>
        <p:spPr bwMode="auto">
          <a:xfrm>
            <a:off x="7667625" y="2973388"/>
            <a:ext cx="2571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a:t>
            </a:r>
          </a:p>
        </p:txBody>
      </p:sp>
      <p:sp>
        <p:nvSpPr>
          <p:cNvPr id="26651" name="Text Box 25"/>
          <p:cNvSpPr txBox="1">
            <a:spLocks noChangeArrowheads="1"/>
          </p:cNvSpPr>
          <p:nvPr/>
        </p:nvSpPr>
        <p:spPr bwMode="auto">
          <a:xfrm>
            <a:off x="6775450" y="1635125"/>
            <a:ext cx="257175" cy="336550"/>
          </a:xfrm>
          <a:prstGeom prst="rect">
            <a:avLst/>
          </a:prstGeom>
          <a:noFill/>
          <a:ln w="9525">
            <a:noFill/>
            <a:miter lim="800000"/>
            <a:headEnd/>
            <a:tailEnd/>
          </a:ln>
        </p:spPr>
        <p:txBody>
          <a:bodyPr>
            <a:spAutoFit/>
          </a:bodyPr>
          <a:lstStyle/>
          <a:p>
            <a:pPr>
              <a:spcBef>
                <a:spcPct val="50000"/>
              </a:spcBef>
            </a:pPr>
            <a:r>
              <a:rPr lang="fr-FR" sz="1600" b="1">
                <a:solidFill>
                  <a:schemeClr val="bg2"/>
                </a:solidFill>
                <a:effectLst/>
              </a:rPr>
              <a:t>2</a:t>
            </a:r>
          </a:p>
        </p:txBody>
      </p:sp>
      <p:sp>
        <p:nvSpPr>
          <p:cNvPr id="26652" name="Text Box 26"/>
          <p:cNvSpPr txBox="1">
            <a:spLocks noChangeArrowheads="1"/>
          </p:cNvSpPr>
          <p:nvPr/>
        </p:nvSpPr>
        <p:spPr bwMode="auto">
          <a:xfrm>
            <a:off x="5837238" y="1474788"/>
            <a:ext cx="931862" cy="304800"/>
          </a:xfrm>
          <a:prstGeom prst="rect">
            <a:avLst/>
          </a:prstGeom>
          <a:noFill/>
          <a:ln w="9525">
            <a:noFill/>
            <a:miter lim="800000"/>
            <a:headEnd/>
            <a:tailEnd/>
          </a:ln>
        </p:spPr>
        <p:txBody>
          <a:bodyPr>
            <a:spAutoFit/>
          </a:bodyPr>
          <a:lstStyle/>
          <a:p>
            <a:pPr algn="r">
              <a:spcBef>
                <a:spcPct val="50000"/>
              </a:spcBef>
            </a:pPr>
            <a:r>
              <a:rPr lang="fr-FR" sz="1400" b="1" i="1">
                <a:solidFill>
                  <a:schemeClr val="bg2"/>
                </a:solidFill>
                <a:effectLst/>
              </a:rPr>
              <a:t>parent</a:t>
            </a:r>
          </a:p>
        </p:txBody>
      </p:sp>
      <p:sp>
        <p:nvSpPr>
          <p:cNvPr id="26653" name="Rectangle 3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70" name="Rectangle 18"/>
          <p:cNvSpPr>
            <a:spLocks noChangeArrowheads="1"/>
          </p:cNvSpPr>
          <p:nvPr/>
        </p:nvSpPr>
        <p:spPr bwMode="auto">
          <a:xfrm>
            <a:off x="1709738" y="2559050"/>
            <a:ext cx="4889500" cy="3216275"/>
          </a:xfrm>
          <a:prstGeom prst="rect">
            <a:avLst/>
          </a:prstGeom>
          <a:solidFill>
            <a:schemeClr val="tx1">
              <a:alpha val="39999"/>
            </a:schemeClr>
          </a:solidFill>
          <a:ln w="28575">
            <a:noFill/>
            <a:miter lim="800000"/>
            <a:headEnd/>
            <a:tailEnd/>
          </a:ln>
          <a:effectLst/>
        </p:spPr>
        <p:txBody>
          <a:bodyPr wrap="none" lIns="0" tIns="0" rIns="0" bIns="0" anchor="ctr"/>
          <a:lstStyle/>
          <a:p>
            <a:pPr>
              <a:defRPr/>
            </a:pPr>
            <a:endParaRPr lang="fr-FR"/>
          </a:p>
        </p:txBody>
      </p:sp>
      <p:sp>
        <p:nvSpPr>
          <p:cNvPr id="27651" name="Rectangle 2"/>
          <p:cNvSpPr>
            <a:spLocks noGrp="1" noChangeArrowheads="1"/>
          </p:cNvSpPr>
          <p:nvPr>
            <p:ph type="title"/>
          </p:nvPr>
        </p:nvSpPr>
        <p:spPr/>
        <p:txBody>
          <a:bodyPr/>
          <a:lstStyle/>
          <a:p>
            <a:pPr eaLnBrk="1" hangingPunct="1"/>
            <a:r>
              <a:rPr lang="fr-FR" smtClean="0"/>
              <a:t>Associations n-aires</a:t>
            </a:r>
          </a:p>
        </p:txBody>
      </p:sp>
      <p:sp>
        <p:nvSpPr>
          <p:cNvPr id="27652" name="Text Box 4"/>
          <p:cNvSpPr txBox="1">
            <a:spLocks noChangeArrowheads="1"/>
          </p:cNvSpPr>
          <p:nvPr/>
        </p:nvSpPr>
        <p:spPr bwMode="auto">
          <a:xfrm>
            <a:off x="2033588" y="4187825"/>
            <a:ext cx="1323975" cy="425450"/>
          </a:xfrm>
          <a:prstGeom prst="rect">
            <a:avLst/>
          </a:prstGeom>
          <a:solidFill>
            <a:srgbClr val="FFFFCC"/>
          </a:solidFill>
          <a:ln w="28575">
            <a:solidFill>
              <a:srgbClr val="FF3300"/>
            </a:solidFill>
            <a:miter lim="800000"/>
            <a:headEnd/>
            <a:tailEnd/>
          </a:ln>
        </p:spPr>
        <p:txBody>
          <a:bodyPr>
            <a:spAutoFit/>
          </a:bodyPr>
          <a:lstStyle/>
          <a:p>
            <a:pPr eaLnBrk="0" hangingPunct="0"/>
            <a:r>
              <a:rPr lang="fr-FR" sz="2000">
                <a:solidFill>
                  <a:schemeClr val="bg2"/>
                </a:solidFill>
                <a:effectLst/>
              </a:rPr>
              <a:t>Employé</a:t>
            </a:r>
            <a:endParaRPr lang="fr-FR" sz="2400">
              <a:solidFill>
                <a:schemeClr val="bg2"/>
              </a:solidFill>
              <a:effectLst/>
            </a:endParaRPr>
          </a:p>
        </p:txBody>
      </p:sp>
      <p:sp>
        <p:nvSpPr>
          <p:cNvPr id="27653" name="Text Box 5"/>
          <p:cNvSpPr txBox="1">
            <a:spLocks noChangeArrowheads="1"/>
          </p:cNvSpPr>
          <p:nvPr/>
        </p:nvSpPr>
        <p:spPr bwMode="auto">
          <a:xfrm>
            <a:off x="4951413" y="4195763"/>
            <a:ext cx="1370012" cy="425450"/>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2000">
                <a:solidFill>
                  <a:schemeClr val="bg2"/>
                </a:solidFill>
                <a:effectLst/>
              </a:rPr>
              <a:t>Entreprise</a:t>
            </a:r>
            <a:endParaRPr lang="fr-FR" sz="2400">
              <a:solidFill>
                <a:schemeClr val="bg2"/>
              </a:solidFill>
              <a:effectLst/>
            </a:endParaRPr>
          </a:p>
        </p:txBody>
      </p:sp>
      <p:sp>
        <p:nvSpPr>
          <p:cNvPr id="868358" name="Line 6"/>
          <p:cNvSpPr>
            <a:spLocks noChangeShapeType="1"/>
          </p:cNvSpPr>
          <p:nvPr/>
        </p:nvSpPr>
        <p:spPr bwMode="auto">
          <a:xfrm flipV="1">
            <a:off x="3365500" y="4389438"/>
            <a:ext cx="1585913" cy="3175"/>
          </a:xfrm>
          <a:prstGeom prst="line">
            <a:avLst/>
          </a:prstGeom>
          <a:noFill/>
          <a:ln w="28575">
            <a:solidFill>
              <a:srgbClr val="FF3300"/>
            </a:solidFill>
            <a:round/>
            <a:headEnd/>
            <a:tailEnd/>
          </a:ln>
          <a:effectLst/>
        </p:spPr>
        <p:txBody>
          <a:bodyPr wrap="none" anchor="ctr"/>
          <a:lstStyle/>
          <a:p>
            <a:pPr>
              <a:defRPr/>
            </a:pPr>
            <a:endParaRPr lang="fr-FR"/>
          </a:p>
        </p:txBody>
      </p:sp>
      <p:sp>
        <p:nvSpPr>
          <p:cNvPr id="27655" name="Text Box 7"/>
          <p:cNvSpPr txBox="1">
            <a:spLocks noChangeArrowheads="1"/>
          </p:cNvSpPr>
          <p:nvPr/>
        </p:nvSpPr>
        <p:spPr bwMode="auto">
          <a:xfrm>
            <a:off x="3351213" y="4364038"/>
            <a:ext cx="490537" cy="336550"/>
          </a:xfrm>
          <a:prstGeom prst="rect">
            <a:avLst/>
          </a:prstGeom>
          <a:noFill/>
          <a:ln w="2857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27656" name="Text Box 8"/>
          <p:cNvSpPr txBox="1">
            <a:spLocks noChangeArrowheads="1"/>
          </p:cNvSpPr>
          <p:nvPr/>
        </p:nvSpPr>
        <p:spPr bwMode="auto">
          <a:xfrm>
            <a:off x="4451350" y="4327525"/>
            <a:ext cx="490538" cy="336550"/>
          </a:xfrm>
          <a:prstGeom prst="rect">
            <a:avLst/>
          </a:prstGeom>
          <a:noFill/>
          <a:ln w="2857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27657" name="Text Box 9"/>
          <p:cNvSpPr txBox="1">
            <a:spLocks noChangeArrowheads="1"/>
          </p:cNvSpPr>
          <p:nvPr/>
        </p:nvSpPr>
        <p:spPr bwMode="auto">
          <a:xfrm>
            <a:off x="3278188" y="4908550"/>
            <a:ext cx="1952625" cy="639763"/>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1800">
                <a:solidFill>
                  <a:schemeClr val="bg2"/>
                </a:solidFill>
                <a:effectLst/>
              </a:rPr>
              <a:t>Contrat de travail</a:t>
            </a:r>
          </a:p>
          <a:p>
            <a:pPr eaLnBrk="0" hangingPunct="0"/>
            <a:r>
              <a:rPr lang="fr-FR" sz="1600">
                <a:solidFill>
                  <a:schemeClr val="bg2"/>
                </a:solidFill>
                <a:effectLst/>
              </a:rPr>
              <a:t>Numéro de contrat</a:t>
            </a:r>
          </a:p>
        </p:txBody>
      </p:sp>
      <p:sp>
        <p:nvSpPr>
          <p:cNvPr id="868362" name="Line 10"/>
          <p:cNvSpPr>
            <a:spLocks noChangeShapeType="1"/>
          </p:cNvSpPr>
          <p:nvPr/>
        </p:nvSpPr>
        <p:spPr bwMode="auto">
          <a:xfrm>
            <a:off x="4116388" y="4397375"/>
            <a:ext cx="0" cy="508000"/>
          </a:xfrm>
          <a:prstGeom prst="line">
            <a:avLst/>
          </a:prstGeom>
          <a:noFill/>
          <a:ln w="28575">
            <a:solidFill>
              <a:srgbClr val="FF3300"/>
            </a:solidFill>
            <a:round/>
            <a:headEnd/>
            <a:tailEnd/>
          </a:ln>
          <a:effectLst/>
        </p:spPr>
        <p:txBody>
          <a:bodyPr wrap="none" anchor="ctr"/>
          <a:lstStyle/>
          <a:p>
            <a:pPr>
              <a:defRPr/>
            </a:pPr>
            <a:endParaRPr lang="fr-FR"/>
          </a:p>
        </p:txBody>
      </p:sp>
      <p:sp>
        <p:nvSpPr>
          <p:cNvPr id="27659" name="Text Box 11"/>
          <p:cNvSpPr txBox="1">
            <a:spLocks noChangeArrowheads="1"/>
          </p:cNvSpPr>
          <p:nvPr/>
        </p:nvSpPr>
        <p:spPr bwMode="auto">
          <a:xfrm>
            <a:off x="3001963" y="2795588"/>
            <a:ext cx="2371725" cy="639762"/>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1800">
                <a:solidFill>
                  <a:schemeClr val="bg2"/>
                </a:solidFill>
                <a:effectLst/>
              </a:rPr>
              <a:t>Convention collective</a:t>
            </a:r>
          </a:p>
          <a:p>
            <a:pPr eaLnBrk="0" hangingPunct="0"/>
            <a:r>
              <a:rPr lang="fr-FR" sz="1600">
                <a:solidFill>
                  <a:schemeClr val="bg2"/>
                </a:solidFill>
                <a:effectLst/>
              </a:rPr>
              <a:t>Grille de salaires</a:t>
            </a:r>
          </a:p>
        </p:txBody>
      </p:sp>
      <p:sp>
        <p:nvSpPr>
          <p:cNvPr id="868364" name="Line 12"/>
          <p:cNvSpPr>
            <a:spLocks noChangeShapeType="1"/>
          </p:cNvSpPr>
          <p:nvPr/>
        </p:nvSpPr>
        <p:spPr bwMode="auto">
          <a:xfrm>
            <a:off x="4114800" y="3438525"/>
            <a:ext cx="0" cy="965200"/>
          </a:xfrm>
          <a:prstGeom prst="line">
            <a:avLst/>
          </a:prstGeom>
          <a:noFill/>
          <a:ln w="28575">
            <a:solidFill>
              <a:srgbClr val="FF3300"/>
            </a:solidFill>
            <a:round/>
            <a:headEnd/>
            <a:tailEnd/>
          </a:ln>
          <a:effectLst/>
        </p:spPr>
        <p:txBody>
          <a:bodyPr wrap="none" anchor="ctr"/>
          <a:lstStyle/>
          <a:p>
            <a:pPr>
              <a:defRPr/>
            </a:pPr>
            <a:endParaRPr lang="fr-FR"/>
          </a:p>
        </p:txBody>
      </p:sp>
      <p:sp>
        <p:nvSpPr>
          <p:cNvPr id="27661" name="Text Box 13"/>
          <p:cNvSpPr txBox="1">
            <a:spLocks noChangeArrowheads="1"/>
          </p:cNvSpPr>
          <p:nvPr/>
        </p:nvSpPr>
        <p:spPr bwMode="auto">
          <a:xfrm>
            <a:off x="4176713" y="3430588"/>
            <a:ext cx="296862" cy="336550"/>
          </a:xfrm>
          <a:prstGeom prst="rect">
            <a:avLst/>
          </a:prstGeom>
          <a:noFill/>
          <a:ln w="2857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868366" name="Line 14"/>
          <p:cNvSpPr>
            <a:spLocks noChangeShapeType="1"/>
          </p:cNvSpPr>
          <p:nvPr/>
        </p:nvSpPr>
        <p:spPr bwMode="auto">
          <a:xfrm flipV="1">
            <a:off x="3281363" y="5226050"/>
            <a:ext cx="1943100" cy="9525"/>
          </a:xfrm>
          <a:prstGeom prst="line">
            <a:avLst/>
          </a:prstGeom>
          <a:noFill/>
          <a:ln w="28575">
            <a:solidFill>
              <a:srgbClr val="FF3300"/>
            </a:solidFill>
            <a:round/>
            <a:headEnd/>
            <a:tailEnd/>
          </a:ln>
          <a:effectLst/>
        </p:spPr>
        <p:txBody>
          <a:bodyPr wrap="none" anchor="ctr"/>
          <a:lstStyle/>
          <a:p>
            <a:pPr>
              <a:defRPr/>
            </a:pPr>
            <a:endParaRPr lang="fr-FR"/>
          </a:p>
        </p:txBody>
      </p:sp>
      <p:sp>
        <p:nvSpPr>
          <p:cNvPr id="868367" name="Line 15"/>
          <p:cNvSpPr>
            <a:spLocks noChangeShapeType="1"/>
          </p:cNvSpPr>
          <p:nvPr/>
        </p:nvSpPr>
        <p:spPr bwMode="auto">
          <a:xfrm flipV="1">
            <a:off x="3006725" y="3092450"/>
            <a:ext cx="2351088" cy="22225"/>
          </a:xfrm>
          <a:prstGeom prst="line">
            <a:avLst/>
          </a:prstGeom>
          <a:noFill/>
          <a:ln w="28575">
            <a:solidFill>
              <a:srgbClr val="FF3300"/>
            </a:solidFill>
            <a:round/>
            <a:headEnd/>
            <a:tailEnd/>
          </a:ln>
          <a:effectLst/>
        </p:spPr>
        <p:txBody>
          <a:bodyPr wrap="none" anchor="ctr"/>
          <a:lstStyle/>
          <a:p>
            <a:pPr>
              <a:defRPr/>
            </a:pPr>
            <a:endParaRPr lang="fr-FR"/>
          </a:p>
        </p:txBody>
      </p:sp>
      <p:sp>
        <p:nvSpPr>
          <p:cNvPr id="27664" name="Text Box 16"/>
          <p:cNvSpPr txBox="1">
            <a:spLocks noChangeArrowheads="1"/>
          </p:cNvSpPr>
          <p:nvPr/>
        </p:nvSpPr>
        <p:spPr bwMode="auto">
          <a:xfrm>
            <a:off x="4151313" y="4576763"/>
            <a:ext cx="296862" cy="336550"/>
          </a:xfrm>
          <a:prstGeom prst="rect">
            <a:avLst/>
          </a:prstGeom>
          <a:noFill/>
          <a:ln w="2857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868369" name="AutoShape 17"/>
          <p:cNvSpPr>
            <a:spLocks noChangeArrowheads="1"/>
          </p:cNvSpPr>
          <p:nvPr/>
        </p:nvSpPr>
        <p:spPr bwMode="auto">
          <a:xfrm>
            <a:off x="4022725" y="4294188"/>
            <a:ext cx="195263" cy="204787"/>
          </a:xfrm>
          <a:prstGeom prst="diamond">
            <a:avLst/>
          </a:prstGeom>
          <a:solidFill>
            <a:srgbClr val="FFFFFF"/>
          </a:solidFill>
          <a:ln w="28575">
            <a:solidFill>
              <a:srgbClr val="FF3300"/>
            </a:solidFill>
            <a:miter lim="800000"/>
            <a:headEnd/>
            <a:tailEnd/>
          </a:ln>
          <a:effectLst/>
        </p:spPr>
        <p:txBody>
          <a:bodyPr wrap="none" anchor="ctr"/>
          <a:lstStyle/>
          <a:p>
            <a:pPr>
              <a:defRPr/>
            </a:pPr>
            <a:endParaRPr lang="fr-FR"/>
          </a:p>
        </p:txBody>
      </p:sp>
      <p:sp>
        <p:nvSpPr>
          <p:cNvPr id="27666" name="Rectangle 19"/>
          <p:cNvSpPr>
            <a:spLocks noChangeArrowheads="1"/>
          </p:cNvSpPr>
          <p:nvPr/>
        </p:nvSpPr>
        <p:spPr bwMode="auto">
          <a:xfrm>
            <a:off x="619125" y="1174750"/>
            <a:ext cx="7877175" cy="1254125"/>
          </a:xfrm>
          <a:prstGeom prst="rect">
            <a:avLst/>
          </a:prstGeom>
          <a:noFill/>
          <a:ln w="9525">
            <a:noFill/>
            <a:miter lim="800000"/>
            <a:headEnd/>
            <a:tailEnd/>
          </a:ln>
        </p:spPr>
        <p:txBody>
          <a:bodyPr/>
          <a:lstStyle/>
          <a:p>
            <a:pPr marL="342900" indent="-342900">
              <a:lnSpc>
                <a:spcPct val="90000"/>
              </a:lnSpc>
              <a:spcBef>
                <a:spcPct val="30000"/>
              </a:spcBef>
              <a:buClr>
                <a:schemeClr val="tx2"/>
              </a:buClr>
              <a:buSzPct val="75000"/>
              <a:buFont typeface="Wingdings" pitchFamily="2" charset="2"/>
              <a:buChar char="q"/>
            </a:pPr>
            <a:r>
              <a:rPr lang="fr-FR" sz="2000" b="1">
                <a:solidFill>
                  <a:schemeClr val="bg2"/>
                </a:solidFill>
                <a:effectLst/>
              </a:rPr>
              <a:t>Permet de représenter des associations multi-membres</a:t>
            </a:r>
          </a:p>
          <a:p>
            <a:pPr marL="342900" indent="-342900">
              <a:lnSpc>
                <a:spcPct val="90000"/>
              </a:lnSpc>
              <a:spcBef>
                <a:spcPct val="30000"/>
              </a:spcBef>
              <a:buClr>
                <a:schemeClr val="tx2"/>
              </a:buClr>
              <a:buSzPct val="75000"/>
              <a:buFont typeface="Wingdings" pitchFamily="2" charset="2"/>
              <a:buChar char="q"/>
            </a:pPr>
            <a:r>
              <a:rPr lang="fr-FR" sz="2000" b="1">
                <a:solidFill>
                  <a:schemeClr val="bg2"/>
                </a:solidFill>
                <a:effectLst/>
              </a:rPr>
              <a:t>A n'utiliser qu'en analyse</a:t>
            </a:r>
          </a:p>
          <a:p>
            <a:pPr marL="342900" indent="-342900">
              <a:lnSpc>
                <a:spcPct val="90000"/>
              </a:lnSpc>
              <a:spcBef>
                <a:spcPct val="30000"/>
              </a:spcBef>
              <a:buClr>
                <a:schemeClr val="tx2"/>
              </a:buClr>
              <a:buSzPct val="75000"/>
              <a:buFont typeface="Wingdings" pitchFamily="2" charset="2"/>
              <a:buChar char="q"/>
            </a:pPr>
            <a:r>
              <a:rPr lang="fr-FR" sz="2000" b="1">
                <a:solidFill>
                  <a:schemeClr val="bg2"/>
                </a:solidFill>
                <a:effectLst/>
              </a:rPr>
              <a:t>Pose un problème de représentation pour la conception</a:t>
            </a:r>
          </a:p>
        </p:txBody>
      </p:sp>
      <p:sp>
        <p:nvSpPr>
          <p:cNvPr id="27667" name="Rectangle 2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43" name="Rectangle 19"/>
          <p:cNvSpPr>
            <a:spLocks noChangeArrowheads="1"/>
          </p:cNvSpPr>
          <p:nvPr/>
        </p:nvSpPr>
        <p:spPr bwMode="auto">
          <a:xfrm>
            <a:off x="1595438" y="2730500"/>
            <a:ext cx="4641850" cy="2787650"/>
          </a:xfrm>
          <a:prstGeom prst="rect">
            <a:avLst/>
          </a:prstGeom>
          <a:solidFill>
            <a:schemeClr val="tx1">
              <a:alpha val="39999"/>
            </a:schemeClr>
          </a:solidFill>
          <a:ln w="28575">
            <a:noFill/>
            <a:miter lim="800000"/>
            <a:headEnd/>
            <a:tailEnd/>
          </a:ln>
          <a:effectLst/>
        </p:spPr>
        <p:txBody>
          <a:bodyPr wrap="none" lIns="0" tIns="0" rIns="0" bIns="0" anchor="ctr"/>
          <a:lstStyle/>
          <a:p>
            <a:pPr>
              <a:defRPr/>
            </a:pPr>
            <a:endParaRPr lang="fr-FR"/>
          </a:p>
        </p:txBody>
      </p:sp>
      <p:sp>
        <p:nvSpPr>
          <p:cNvPr id="28675" name="Rectangle 2"/>
          <p:cNvSpPr>
            <a:spLocks noGrp="1" noChangeArrowheads="1"/>
          </p:cNvSpPr>
          <p:nvPr>
            <p:ph type="title"/>
          </p:nvPr>
        </p:nvSpPr>
        <p:spPr/>
        <p:txBody>
          <a:bodyPr/>
          <a:lstStyle/>
          <a:p>
            <a:pPr eaLnBrk="1" hangingPunct="1"/>
            <a:r>
              <a:rPr lang="fr-FR" smtClean="0"/>
              <a:t>Association qualifiée</a:t>
            </a:r>
          </a:p>
        </p:txBody>
      </p:sp>
      <p:sp>
        <p:nvSpPr>
          <p:cNvPr id="28676" name="Rectangle 3"/>
          <p:cNvSpPr>
            <a:spLocks noGrp="1" noChangeArrowheads="1"/>
          </p:cNvSpPr>
          <p:nvPr>
            <p:ph type="body" idx="1"/>
          </p:nvPr>
        </p:nvSpPr>
        <p:spPr>
          <a:xfrm>
            <a:off x="381000" y="1196975"/>
            <a:ext cx="8578850" cy="1687513"/>
          </a:xfrm>
        </p:spPr>
        <p:txBody>
          <a:bodyPr/>
          <a:lstStyle/>
          <a:p>
            <a:pPr eaLnBrk="1" hangingPunct="1"/>
            <a:r>
              <a:rPr lang="fr-FR" sz="1800" smtClean="0"/>
              <a:t>Attribut d’association dont les valeurs partitionnent l’ensemble des objets reliés à un objet à travers une association.</a:t>
            </a:r>
          </a:p>
          <a:p>
            <a:pPr lvl="1" eaLnBrk="1" hangingPunct="1"/>
            <a:r>
              <a:rPr lang="fr-FR" sz="1600" smtClean="0"/>
              <a:t>Exemple : le matricule permet d’identifier une personne dans une société.</a:t>
            </a:r>
          </a:p>
          <a:p>
            <a:pPr lvl="1" eaLnBrk="1" hangingPunct="1"/>
            <a:r>
              <a:rPr lang="fr-FR" sz="1600" smtClean="0"/>
              <a:t>Exemple : ligne et colonne permettent d'identifier une case sur un échiquier</a:t>
            </a:r>
          </a:p>
          <a:p>
            <a:pPr eaLnBrk="1" hangingPunct="1"/>
            <a:endParaRPr lang="fr-FR" smtClean="0"/>
          </a:p>
        </p:txBody>
      </p:sp>
      <p:sp>
        <p:nvSpPr>
          <p:cNvPr id="28677" name="Text Box 5"/>
          <p:cNvSpPr txBox="1">
            <a:spLocks noChangeArrowheads="1"/>
          </p:cNvSpPr>
          <p:nvPr/>
        </p:nvSpPr>
        <p:spPr bwMode="auto">
          <a:xfrm>
            <a:off x="2176463" y="3508375"/>
            <a:ext cx="922337" cy="323850"/>
          </a:xfrm>
          <a:prstGeom prst="rect">
            <a:avLst/>
          </a:prstGeom>
          <a:noFill/>
          <a:ln w="19050">
            <a:solidFill>
              <a:srgbClr val="FF3300"/>
            </a:solidFill>
            <a:miter lim="800000"/>
            <a:headEnd/>
            <a:tailEnd/>
          </a:ln>
        </p:spPr>
        <p:txBody>
          <a:bodyPr wrap="none">
            <a:spAutoFit/>
          </a:bodyPr>
          <a:lstStyle/>
          <a:p>
            <a:pPr eaLnBrk="0" hangingPunct="0"/>
            <a:r>
              <a:rPr lang="fr-FR" sz="1400">
                <a:solidFill>
                  <a:schemeClr val="bg2"/>
                </a:solidFill>
                <a:effectLst/>
              </a:rPr>
              <a:t>matricule</a:t>
            </a:r>
            <a:endParaRPr lang="fr-FR" sz="2400">
              <a:solidFill>
                <a:schemeClr val="bg2"/>
              </a:solidFill>
              <a:effectLst/>
            </a:endParaRPr>
          </a:p>
        </p:txBody>
      </p:sp>
      <p:sp>
        <p:nvSpPr>
          <p:cNvPr id="871430" name="AutoShape 6"/>
          <p:cNvSpPr>
            <a:spLocks noChangeArrowheads="1"/>
          </p:cNvSpPr>
          <p:nvPr/>
        </p:nvSpPr>
        <p:spPr bwMode="auto">
          <a:xfrm>
            <a:off x="2486025" y="3825875"/>
            <a:ext cx="195263" cy="207963"/>
          </a:xfrm>
          <a:prstGeom prst="diamond">
            <a:avLst/>
          </a:prstGeom>
          <a:noFill/>
          <a:ln w="19050">
            <a:solidFill>
              <a:srgbClr val="FF3300"/>
            </a:solidFill>
            <a:miter lim="800000"/>
            <a:headEnd/>
            <a:tailEnd/>
          </a:ln>
          <a:effectLst/>
        </p:spPr>
        <p:txBody>
          <a:bodyPr wrap="none" anchor="ctr"/>
          <a:lstStyle/>
          <a:p>
            <a:pPr algn="ctr">
              <a:defRPr/>
            </a:pPr>
            <a:endParaRPr lang="fr-FR">
              <a:solidFill>
                <a:schemeClr val="bg2"/>
              </a:solidFill>
              <a:effectLst>
                <a:outerShdw blurRad="38100" dist="38100" dir="2700000" algn="tl">
                  <a:srgbClr val="FFFFFF"/>
                </a:outerShdw>
              </a:effectLst>
            </a:endParaRPr>
          </a:p>
        </p:txBody>
      </p:sp>
      <p:sp>
        <p:nvSpPr>
          <p:cNvPr id="871431" name="Line 7"/>
          <p:cNvSpPr>
            <a:spLocks noChangeShapeType="1"/>
          </p:cNvSpPr>
          <p:nvPr/>
        </p:nvSpPr>
        <p:spPr bwMode="auto">
          <a:xfrm>
            <a:off x="2576513" y="4024313"/>
            <a:ext cx="4762" cy="641350"/>
          </a:xfrm>
          <a:prstGeom prst="line">
            <a:avLst/>
          </a:prstGeom>
          <a:noFill/>
          <a:ln w="19050">
            <a:solidFill>
              <a:srgbClr val="FF3300"/>
            </a:solidFill>
            <a:round/>
            <a:headEnd/>
            <a:tailEnd/>
          </a:ln>
          <a:effectLst/>
        </p:spPr>
        <p:txBody>
          <a:bodyPr wrap="none" anchor="ctr"/>
          <a:lstStyle/>
          <a:p>
            <a:pPr>
              <a:defRPr/>
            </a:pPr>
            <a:endParaRPr lang="fr-FR"/>
          </a:p>
        </p:txBody>
      </p:sp>
      <p:sp>
        <p:nvSpPr>
          <p:cNvPr id="28680" name="Text Box 8"/>
          <p:cNvSpPr txBox="1">
            <a:spLocks noChangeArrowheads="1"/>
          </p:cNvSpPr>
          <p:nvPr/>
        </p:nvSpPr>
        <p:spPr bwMode="auto">
          <a:xfrm>
            <a:off x="2020888" y="4641850"/>
            <a:ext cx="1201737" cy="425450"/>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2000">
                <a:solidFill>
                  <a:schemeClr val="bg2"/>
                </a:solidFill>
                <a:effectLst/>
              </a:rPr>
              <a:t>Employé</a:t>
            </a:r>
            <a:endParaRPr lang="fr-FR" sz="2400">
              <a:solidFill>
                <a:schemeClr val="bg2"/>
              </a:solidFill>
              <a:effectLst/>
            </a:endParaRPr>
          </a:p>
        </p:txBody>
      </p:sp>
      <p:sp>
        <p:nvSpPr>
          <p:cNvPr id="28681" name="Text Box 10"/>
          <p:cNvSpPr txBox="1">
            <a:spLocks noChangeArrowheads="1"/>
          </p:cNvSpPr>
          <p:nvPr/>
        </p:nvSpPr>
        <p:spPr bwMode="auto">
          <a:xfrm>
            <a:off x="4584700" y="3508375"/>
            <a:ext cx="823913" cy="536575"/>
          </a:xfrm>
          <a:prstGeom prst="rect">
            <a:avLst/>
          </a:prstGeom>
          <a:noFill/>
          <a:ln w="19050">
            <a:solidFill>
              <a:srgbClr val="FF3300"/>
            </a:solidFill>
            <a:miter lim="800000"/>
            <a:headEnd/>
            <a:tailEnd/>
          </a:ln>
        </p:spPr>
        <p:txBody>
          <a:bodyPr wrap="none">
            <a:spAutoFit/>
          </a:bodyPr>
          <a:lstStyle/>
          <a:p>
            <a:pPr algn="ctr" eaLnBrk="0" hangingPunct="0"/>
            <a:r>
              <a:rPr lang="fr-FR" sz="1400">
                <a:solidFill>
                  <a:schemeClr val="bg2"/>
                </a:solidFill>
                <a:effectLst/>
              </a:rPr>
              <a:t>ligne</a:t>
            </a:r>
          </a:p>
          <a:p>
            <a:pPr algn="ctr" eaLnBrk="0" hangingPunct="0"/>
            <a:r>
              <a:rPr lang="fr-FR" sz="1400">
                <a:solidFill>
                  <a:schemeClr val="bg2"/>
                </a:solidFill>
                <a:effectLst/>
              </a:rPr>
              <a:t>colonne</a:t>
            </a:r>
            <a:endParaRPr lang="fr-FR" sz="2400">
              <a:solidFill>
                <a:schemeClr val="bg2"/>
              </a:solidFill>
              <a:effectLst/>
            </a:endParaRPr>
          </a:p>
        </p:txBody>
      </p:sp>
      <p:sp>
        <p:nvSpPr>
          <p:cNvPr id="871435" name="Line 11"/>
          <p:cNvSpPr>
            <a:spLocks noChangeShapeType="1"/>
          </p:cNvSpPr>
          <p:nvPr/>
        </p:nvSpPr>
        <p:spPr bwMode="auto">
          <a:xfrm>
            <a:off x="4991100" y="4244975"/>
            <a:ext cx="4763" cy="523875"/>
          </a:xfrm>
          <a:prstGeom prst="line">
            <a:avLst/>
          </a:prstGeom>
          <a:noFill/>
          <a:ln w="19050">
            <a:solidFill>
              <a:srgbClr val="FF3300"/>
            </a:solidFill>
            <a:round/>
            <a:headEnd/>
            <a:tailEnd/>
          </a:ln>
          <a:effectLst/>
        </p:spPr>
        <p:txBody>
          <a:bodyPr wrap="none" anchor="ctr"/>
          <a:lstStyle/>
          <a:p>
            <a:pPr>
              <a:defRPr/>
            </a:pPr>
            <a:endParaRPr lang="fr-FR"/>
          </a:p>
        </p:txBody>
      </p:sp>
      <p:sp>
        <p:nvSpPr>
          <p:cNvPr id="28683" name="Text Box 12"/>
          <p:cNvSpPr txBox="1">
            <a:spLocks noChangeArrowheads="1"/>
          </p:cNvSpPr>
          <p:nvPr/>
        </p:nvSpPr>
        <p:spPr bwMode="auto">
          <a:xfrm>
            <a:off x="4646613" y="4765675"/>
            <a:ext cx="806450" cy="425450"/>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2000">
                <a:solidFill>
                  <a:schemeClr val="bg2"/>
                </a:solidFill>
                <a:effectLst/>
              </a:rPr>
              <a:t>Case</a:t>
            </a:r>
            <a:endParaRPr lang="fr-FR" sz="2400">
              <a:solidFill>
                <a:schemeClr val="bg2"/>
              </a:solidFill>
              <a:effectLst/>
            </a:endParaRPr>
          </a:p>
        </p:txBody>
      </p:sp>
      <p:sp>
        <p:nvSpPr>
          <p:cNvPr id="28684" name="Text Box 13"/>
          <p:cNvSpPr txBox="1">
            <a:spLocks noChangeArrowheads="1"/>
          </p:cNvSpPr>
          <p:nvPr/>
        </p:nvSpPr>
        <p:spPr bwMode="auto">
          <a:xfrm>
            <a:off x="2601913" y="3825875"/>
            <a:ext cx="263525" cy="336550"/>
          </a:xfrm>
          <a:prstGeom prst="rect">
            <a:avLst/>
          </a:prstGeom>
          <a:noFill/>
          <a:ln w="28575">
            <a:noFill/>
            <a:miter lim="800000"/>
            <a:headEnd/>
            <a:tailEnd/>
          </a:ln>
        </p:spPr>
        <p:txBody>
          <a:bodyPr wrap="none">
            <a:spAutoFit/>
          </a:bodyPr>
          <a:lstStyle/>
          <a:p>
            <a:pPr eaLnBrk="0" hangingPunct="0"/>
            <a:r>
              <a:rPr lang="fr-FR" sz="1600">
                <a:solidFill>
                  <a:schemeClr val="bg2"/>
                </a:solidFill>
                <a:effectLst/>
              </a:rPr>
              <a:t>*</a:t>
            </a:r>
            <a:endParaRPr lang="fr-FR" sz="2400">
              <a:solidFill>
                <a:schemeClr val="bg2"/>
              </a:solidFill>
              <a:effectLst/>
            </a:endParaRPr>
          </a:p>
        </p:txBody>
      </p:sp>
      <p:sp>
        <p:nvSpPr>
          <p:cNvPr id="28685" name="Text Box 14"/>
          <p:cNvSpPr txBox="1">
            <a:spLocks noChangeArrowheads="1"/>
          </p:cNvSpPr>
          <p:nvPr/>
        </p:nvSpPr>
        <p:spPr bwMode="auto">
          <a:xfrm>
            <a:off x="2555875" y="4360863"/>
            <a:ext cx="523875" cy="336550"/>
          </a:xfrm>
          <a:prstGeom prst="rect">
            <a:avLst/>
          </a:prstGeom>
          <a:noFill/>
          <a:ln w="9525">
            <a:noFill/>
            <a:miter lim="800000"/>
            <a:headEnd/>
            <a:tailEnd/>
          </a:ln>
        </p:spPr>
        <p:txBody>
          <a:bodyPr wrap="none">
            <a:spAutoFit/>
          </a:bodyPr>
          <a:lstStyle/>
          <a:p>
            <a:pPr eaLnBrk="0" hangingPunct="0"/>
            <a:r>
              <a:rPr lang="fr-FR" sz="1600">
                <a:solidFill>
                  <a:schemeClr val="bg2"/>
                </a:solidFill>
                <a:effectLst/>
              </a:rPr>
              <a:t>0..1</a:t>
            </a:r>
            <a:endParaRPr lang="fr-FR" sz="2400">
              <a:solidFill>
                <a:schemeClr val="bg2"/>
              </a:solidFill>
              <a:effectLst/>
            </a:endParaRPr>
          </a:p>
        </p:txBody>
      </p:sp>
      <p:sp>
        <p:nvSpPr>
          <p:cNvPr id="28686" name="Text Box 15"/>
          <p:cNvSpPr txBox="1">
            <a:spLocks noChangeArrowheads="1"/>
          </p:cNvSpPr>
          <p:nvPr/>
        </p:nvSpPr>
        <p:spPr bwMode="auto">
          <a:xfrm>
            <a:off x="5046663" y="4014788"/>
            <a:ext cx="296862" cy="336550"/>
          </a:xfrm>
          <a:prstGeom prst="rect">
            <a:avLst/>
          </a:prstGeom>
          <a:noFill/>
          <a:ln w="952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871441" name="AutoShape 17"/>
          <p:cNvSpPr>
            <a:spLocks noChangeArrowheads="1"/>
          </p:cNvSpPr>
          <p:nvPr/>
        </p:nvSpPr>
        <p:spPr bwMode="auto">
          <a:xfrm>
            <a:off x="4906963" y="4043363"/>
            <a:ext cx="168275" cy="207962"/>
          </a:xfrm>
          <a:prstGeom prst="diamond">
            <a:avLst/>
          </a:prstGeom>
          <a:noFill/>
          <a:ln w="19050">
            <a:solidFill>
              <a:srgbClr val="FF3300"/>
            </a:solidFill>
            <a:miter lim="800000"/>
            <a:headEnd/>
            <a:tailEnd/>
          </a:ln>
          <a:effectLst/>
        </p:spPr>
        <p:txBody>
          <a:bodyPr wrap="none" anchor="ctr"/>
          <a:lstStyle/>
          <a:p>
            <a:pPr>
              <a:defRPr/>
            </a:pPr>
            <a:endParaRPr lang="fr-FR"/>
          </a:p>
        </p:txBody>
      </p:sp>
      <p:sp>
        <p:nvSpPr>
          <p:cNvPr id="28688" name="Text Box 9"/>
          <p:cNvSpPr txBox="1">
            <a:spLocks noChangeArrowheads="1"/>
          </p:cNvSpPr>
          <p:nvPr/>
        </p:nvSpPr>
        <p:spPr bwMode="auto">
          <a:xfrm>
            <a:off x="4310063" y="3046413"/>
            <a:ext cx="1485900" cy="485775"/>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2400">
                <a:solidFill>
                  <a:schemeClr val="bg2"/>
                </a:solidFill>
                <a:effectLst/>
              </a:rPr>
              <a:t>Echiquier</a:t>
            </a:r>
          </a:p>
        </p:txBody>
      </p:sp>
      <p:sp>
        <p:nvSpPr>
          <p:cNvPr id="28689" name="Text Box 4"/>
          <p:cNvSpPr txBox="1">
            <a:spLocks noChangeArrowheads="1"/>
          </p:cNvSpPr>
          <p:nvPr/>
        </p:nvSpPr>
        <p:spPr bwMode="auto">
          <a:xfrm>
            <a:off x="2025650" y="3038475"/>
            <a:ext cx="1230313" cy="485775"/>
          </a:xfrm>
          <a:prstGeom prst="rect">
            <a:avLst/>
          </a:prstGeom>
          <a:solidFill>
            <a:srgbClr val="FFFFCC"/>
          </a:solidFill>
          <a:ln w="28575">
            <a:solidFill>
              <a:srgbClr val="FF3300"/>
            </a:solidFill>
            <a:miter lim="800000"/>
            <a:headEnd/>
            <a:tailEnd/>
          </a:ln>
        </p:spPr>
        <p:txBody>
          <a:bodyPr wrap="none">
            <a:spAutoFit/>
          </a:bodyPr>
          <a:lstStyle/>
          <a:p>
            <a:pPr eaLnBrk="0" hangingPunct="0"/>
            <a:r>
              <a:rPr lang="fr-FR" sz="2400">
                <a:solidFill>
                  <a:schemeClr val="bg2"/>
                </a:solidFill>
                <a:effectLst/>
              </a:rPr>
              <a:t>Société</a:t>
            </a:r>
          </a:p>
        </p:txBody>
      </p:sp>
      <p:sp>
        <p:nvSpPr>
          <p:cNvPr id="28690" name="Text Box 18"/>
          <p:cNvSpPr txBox="1">
            <a:spLocks noChangeArrowheads="1"/>
          </p:cNvSpPr>
          <p:nvPr/>
        </p:nvSpPr>
        <p:spPr bwMode="auto">
          <a:xfrm>
            <a:off x="4978400" y="4479925"/>
            <a:ext cx="296863" cy="336550"/>
          </a:xfrm>
          <a:prstGeom prst="rect">
            <a:avLst/>
          </a:prstGeom>
          <a:noFill/>
          <a:ln w="9525">
            <a:noFill/>
            <a:miter lim="800000"/>
            <a:headEnd/>
            <a:tailEnd/>
          </a:ln>
        </p:spPr>
        <p:txBody>
          <a:bodyPr wrap="none">
            <a:spAutoFit/>
          </a:bodyPr>
          <a:lstStyle/>
          <a:p>
            <a:pPr eaLnBrk="0" hangingPunct="0"/>
            <a:r>
              <a:rPr lang="fr-FR" sz="1600">
                <a:solidFill>
                  <a:schemeClr val="bg2"/>
                </a:solidFill>
                <a:effectLst/>
              </a:rPr>
              <a:t>1</a:t>
            </a:r>
            <a:endParaRPr lang="fr-FR" sz="2400">
              <a:solidFill>
                <a:schemeClr val="bg2"/>
              </a:solidFill>
              <a:effectLst/>
            </a:endParaRPr>
          </a:p>
        </p:txBody>
      </p:sp>
      <p:sp>
        <p:nvSpPr>
          <p:cNvPr id="28691" name="Rectangle 2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72" name="Rectangle 24"/>
          <p:cNvSpPr>
            <a:spLocks noChangeArrowheads="1"/>
          </p:cNvSpPr>
          <p:nvPr/>
        </p:nvSpPr>
        <p:spPr bwMode="auto">
          <a:xfrm>
            <a:off x="1052513" y="2901950"/>
            <a:ext cx="7508875" cy="306387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29699" name="Rectangle 2"/>
          <p:cNvSpPr>
            <a:spLocks noGrp="1" noChangeArrowheads="1"/>
          </p:cNvSpPr>
          <p:nvPr>
            <p:ph type="title"/>
          </p:nvPr>
        </p:nvSpPr>
        <p:spPr/>
        <p:txBody>
          <a:bodyPr/>
          <a:lstStyle/>
          <a:p>
            <a:pPr eaLnBrk="1" hangingPunct="1"/>
            <a:r>
              <a:rPr lang="fr-FR" smtClean="0"/>
              <a:t>Classes-Associations</a:t>
            </a:r>
          </a:p>
        </p:txBody>
      </p:sp>
      <p:sp>
        <p:nvSpPr>
          <p:cNvPr id="29700" name="Rectangle 3"/>
          <p:cNvSpPr>
            <a:spLocks noGrp="1" noChangeArrowheads="1"/>
          </p:cNvSpPr>
          <p:nvPr>
            <p:ph type="body" idx="1"/>
          </p:nvPr>
        </p:nvSpPr>
        <p:spPr>
          <a:xfrm>
            <a:off x="381000" y="1196975"/>
            <a:ext cx="8578850" cy="1649413"/>
          </a:xfrm>
        </p:spPr>
        <p:txBody>
          <a:bodyPr/>
          <a:lstStyle/>
          <a:p>
            <a:pPr eaLnBrk="1" hangingPunct="1"/>
            <a:r>
              <a:rPr lang="fr-FR" sz="2000" smtClean="0"/>
              <a:t>Une classe-association est une association qui est aussi une classe.</a:t>
            </a:r>
          </a:p>
          <a:p>
            <a:pPr eaLnBrk="1" hangingPunct="1"/>
            <a:r>
              <a:rPr lang="fr-FR" sz="2000" smtClean="0"/>
              <a:t>Les classes-associations sont utilisées lorsque les associations doivent porter des informations</a:t>
            </a:r>
          </a:p>
          <a:p>
            <a:pPr eaLnBrk="1" hangingPunct="1"/>
            <a:r>
              <a:rPr lang="fr-FR" sz="2000" smtClean="0"/>
              <a:t>Il est toujours possible de se passer des classes-associations.</a:t>
            </a:r>
          </a:p>
        </p:txBody>
      </p:sp>
      <p:sp>
        <p:nvSpPr>
          <p:cNvPr id="29701" name="Rectangle 4"/>
          <p:cNvSpPr>
            <a:spLocks noChangeArrowheads="1"/>
          </p:cNvSpPr>
          <p:nvPr/>
        </p:nvSpPr>
        <p:spPr bwMode="auto">
          <a:xfrm>
            <a:off x="2676525" y="3009900"/>
            <a:ext cx="1306513" cy="309563"/>
          </a:xfrm>
          <a:prstGeom prst="rect">
            <a:avLst/>
          </a:prstGeom>
          <a:solidFill>
            <a:srgbClr val="FFFFCC"/>
          </a:solidFill>
          <a:ln w="19050">
            <a:solidFill>
              <a:srgbClr val="FF0000"/>
            </a:solidFill>
            <a:miter lim="800000"/>
            <a:headEnd/>
            <a:tailEnd/>
          </a:ln>
        </p:spPr>
        <p:txBody>
          <a:bodyPr wrap="none" anchor="ctr"/>
          <a:lstStyle/>
          <a:p>
            <a:pPr algn="ctr"/>
            <a:r>
              <a:rPr lang="fr-FR" sz="1800" b="1">
                <a:solidFill>
                  <a:schemeClr val="bg2"/>
                </a:solidFill>
                <a:effectLst/>
              </a:rPr>
              <a:t>Société</a:t>
            </a:r>
          </a:p>
        </p:txBody>
      </p:sp>
      <p:sp>
        <p:nvSpPr>
          <p:cNvPr id="29702" name="Rectangle 5"/>
          <p:cNvSpPr>
            <a:spLocks noChangeArrowheads="1"/>
          </p:cNvSpPr>
          <p:nvPr/>
        </p:nvSpPr>
        <p:spPr bwMode="auto">
          <a:xfrm>
            <a:off x="6170613" y="3027363"/>
            <a:ext cx="1316037" cy="300037"/>
          </a:xfrm>
          <a:prstGeom prst="rect">
            <a:avLst/>
          </a:prstGeom>
          <a:solidFill>
            <a:srgbClr val="FFFFCC"/>
          </a:solidFill>
          <a:ln w="19050">
            <a:solidFill>
              <a:srgbClr val="FF0000"/>
            </a:solidFill>
            <a:miter lim="800000"/>
            <a:headEnd/>
            <a:tailEnd/>
          </a:ln>
        </p:spPr>
        <p:txBody>
          <a:bodyPr wrap="none" anchor="ctr"/>
          <a:lstStyle/>
          <a:p>
            <a:pPr algn="ctr"/>
            <a:r>
              <a:rPr lang="fr-FR" sz="1800" b="1">
                <a:solidFill>
                  <a:schemeClr val="bg2"/>
                </a:solidFill>
                <a:effectLst/>
              </a:rPr>
              <a:t>Personne</a:t>
            </a:r>
          </a:p>
        </p:txBody>
      </p:sp>
      <p:cxnSp>
        <p:nvCxnSpPr>
          <p:cNvPr id="29703" name="AutoShape 6"/>
          <p:cNvCxnSpPr>
            <a:cxnSpLocks noChangeShapeType="1"/>
            <a:stCxn id="29701" idx="3"/>
            <a:endCxn id="29702" idx="1"/>
          </p:cNvCxnSpPr>
          <p:nvPr/>
        </p:nvCxnSpPr>
        <p:spPr bwMode="auto">
          <a:xfrm>
            <a:off x="3992563" y="3165475"/>
            <a:ext cx="2168525" cy="12700"/>
          </a:xfrm>
          <a:prstGeom prst="straightConnector1">
            <a:avLst/>
          </a:prstGeom>
          <a:noFill/>
          <a:ln w="28575">
            <a:solidFill>
              <a:srgbClr val="FF3300"/>
            </a:solidFill>
            <a:round/>
            <a:headEnd/>
            <a:tailEnd/>
          </a:ln>
        </p:spPr>
      </p:cxnSp>
      <p:sp>
        <p:nvSpPr>
          <p:cNvPr id="29704" name="Rectangle 7"/>
          <p:cNvSpPr>
            <a:spLocks noChangeArrowheads="1"/>
          </p:cNvSpPr>
          <p:nvPr/>
        </p:nvSpPr>
        <p:spPr bwMode="auto">
          <a:xfrm>
            <a:off x="4198938" y="3943350"/>
            <a:ext cx="1763712" cy="273050"/>
          </a:xfrm>
          <a:prstGeom prst="rect">
            <a:avLst/>
          </a:prstGeom>
          <a:solidFill>
            <a:srgbClr val="FFFF99"/>
          </a:solidFill>
          <a:ln w="19050">
            <a:solidFill>
              <a:srgbClr val="FF0000"/>
            </a:solidFill>
            <a:miter lim="800000"/>
            <a:headEnd/>
            <a:tailEnd/>
          </a:ln>
        </p:spPr>
        <p:txBody>
          <a:bodyPr wrap="none" anchor="ctr"/>
          <a:lstStyle/>
          <a:p>
            <a:pPr algn="ctr"/>
            <a:r>
              <a:rPr lang="fr-FR" sz="1800" b="1">
                <a:solidFill>
                  <a:schemeClr val="bg2"/>
                </a:solidFill>
                <a:effectLst/>
              </a:rPr>
              <a:t>Emploi</a:t>
            </a:r>
          </a:p>
        </p:txBody>
      </p:sp>
      <p:sp>
        <p:nvSpPr>
          <p:cNvPr id="872456" name="Line 8"/>
          <p:cNvSpPr>
            <a:spLocks noChangeShapeType="1"/>
          </p:cNvSpPr>
          <p:nvPr/>
        </p:nvSpPr>
        <p:spPr bwMode="auto">
          <a:xfrm>
            <a:off x="5083175" y="3162300"/>
            <a:ext cx="0" cy="762000"/>
          </a:xfrm>
          <a:prstGeom prst="line">
            <a:avLst/>
          </a:prstGeom>
          <a:noFill/>
          <a:ln w="28575">
            <a:solidFill>
              <a:srgbClr val="FF3300"/>
            </a:solidFill>
            <a:prstDash val="dash"/>
            <a:round/>
            <a:headEnd/>
            <a:tailEnd/>
          </a:ln>
          <a:effectLst/>
        </p:spPr>
        <p:txBody>
          <a:bodyPr/>
          <a:lstStyle/>
          <a:p>
            <a:pPr>
              <a:defRPr/>
            </a:pPr>
            <a:endParaRPr lang="fr-FR"/>
          </a:p>
        </p:txBody>
      </p:sp>
      <p:sp>
        <p:nvSpPr>
          <p:cNvPr id="29706" name="Rectangle 9"/>
          <p:cNvSpPr>
            <a:spLocks noChangeArrowheads="1"/>
          </p:cNvSpPr>
          <p:nvPr/>
        </p:nvSpPr>
        <p:spPr bwMode="auto">
          <a:xfrm>
            <a:off x="4198938" y="4211638"/>
            <a:ext cx="1763712" cy="795337"/>
          </a:xfrm>
          <a:prstGeom prst="rect">
            <a:avLst/>
          </a:prstGeom>
          <a:solidFill>
            <a:srgbClr val="FFFF99"/>
          </a:solidFill>
          <a:ln w="19050">
            <a:solidFill>
              <a:srgbClr val="FF0000"/>
            </a:solidFill>
            <a:miter lim="800000"/>
            <a:headEnd/>
            <a:tailEnd/>
          </a:ln>
        </p:spPr>
        <p:txBody>
          <a:bodyPr wrap="none" anchor="ctr"/>
          <a:lstStyle/>
          <a:p>
            <a:r>
              <a:rPr lang="fr-FR" sz="1400" b="1">
                <a:solidFill>
                  <a:schemeClr val="bg2"/>
                </a:solidFill>
                <a:effectLst/>
              </a:rPr>
              <a:t>description</a:t>
            </a:r>
          </a:p>
          <a:p>
            <a:r>
              <a:rPr lang="fr-FR" sz="1400" b="1">
                <a:solidFill>
                  <a:schemeClr val="bg2"/>
                </a:solidFill>
                <a:effectLst/>
              </a:rPr>
              <a:t>Salaire</a:t>
            </a:r>
          </a:p>
          <a:p>
            <a:r>
              <a:rPr lang="fr-FR" sz="1400" b="1">
                <a:solidFill>
                  <a:schemeClr val="bg2"/>
                </a:solidFill>
                <a:effectLst/>
              </a:rPr>
              <a:t>ancienneté</a:t>
            </a:r>
          </a:p>
        </p:txBody>
      </p:sp>
      <p:sp>
        <p:nvSpPr>
          <p:cNvPr id="29707" name="Rectangle 10"/>
          <p:cNvSpPr>
            <a:spLocks noChangeArrowheads="1"/>
          </p:cNvSpPr>
          <p:nvPr/>
        </p:nvSpPr>
        <p:spPr bwMode="auto">
          <a:xfrm>
            <a:off x="2674938" y="3322638"/>
            <a:ext cx="1306512" cy="531812"/>
          </a:xfrm>
          <a:prstGeom prst="rect">
            <a:avLst/>
          </a:prstGeom>
          <a:solidFill>
            <a:srgbClr val="FFFFCC"/>
          </a:solidFill>
          <a:ln w="19050">
            <a:solidFill>
              <a:srgbClr val="FF0000"/>
            </a:solidFill>
            <a:miter lim="800000"/>
            <a:headEnd/>
            <a:tailEnd/>
          </a:ln>
        </p:spPr>
        <p:txBody>
          <a:bodyPr wrap="none" anchor="ctr"/>
          <a:lstStyle/>
          <a:p>
            <a:r>
              <a:rPr lang="fr-FR" sz="1400" b="1">
                <a:solidFill>
                  <a:schemeClr val="bg2"/>
                </a:solidFill>
                <a:effectLst/>
              </a:rPr>
              <a:t>nom</a:t>
            </a:r>
          </a:p>
          <a:p>
            <a:r>
              <a:rPr lang="fr-FR" sz="1400" b="1">
                <a:solidFill>
                  <a:schemeClr val="bg2"/>
                </a:solidFill>
                <a:effectLst/>
              </a:rPr>
              <a:t>activité</a:t>
            </a:r>
          </a:p>
        </p:txBody>
      </p:sp>
      <p:sp>
        <p:nvSpPr>
          <p:cNvPr id="29708" name="Rectangle 11"/>
          <p:cNvSpPr>
            <a:spLocks noChangeArrowheads="1"/>
          </p:cNvSpPr>
          <p:nvPr/>
        </p:nvSpPr>
        <p:spPr bwMode="auto">
          <a:xfrm>
            <a:off x="6173788" y="3319463"/>
            <a:ext cx="1316037" cy="827087"/>
          </a:xfrm>
          <a:prstGeom prst="rect">
            <a:avLst/>
          </a:prstGeom>
          <a:solidFill>
            <a:srgbClr val="FFFFCC"/>
          </a:solidFill>
          <a:ln w="19050">
            <a:solidFill>
              <a:srgbClr val="FF0000"/>
            </a:solidFill>
            <a:miter lim="800000"/>
            <a:headEnd/>
            <a:tailEnd/>
          </a:ln>
        </p:spPr>
        <p:txBody>
          <a:bodyPr wrap="none" anchor="ctr"/>
          <a:lstStyle/>
          <a:p>
            <a:r>
              <a:rPr lang="fr-FR" sz="1400" b="1">
                <a:solidFill>
                  <a:schemeClr val="bg2"/>
                </a:solidFill>
                <a:effectLst/>
              </a:rPr>
              <a:t>nom</a:t>
            </a:r>
          </a:p>
          <a:p>
            <a:r>
              <a:rPr lang="fr-FR" sz="1400" b="1">
                <a:solidFill>
                  <a:schemeClr val="bg2"/>
                </a:solidFill>
                <a:effectLst/>
              </a:rPr>
              <a:t>Prénom</a:t>
            </a:r>
          </a:p>
          <a:p>
            <a:r>
              <a:rPr lang="fr-FR" sz="1400" b="1">
                <a:solidFill>
                  <a:schemeClr val="bg2"/>
                </a:solidFill>
                <a:effectLst/>
              </a:rPr>
              <a:t>adresse</a:t>
            </a:r>
          </a:p>
        </p:txBody>
      </p:sp>
      <p:sp>
        <p:nvSpPr>
          <p:cNvPr id="29709" name="Text Box 12"/>
          <p:cNvSpPr txBox="1">
            <a:spLocks noChangeArrowheads="1"/>
          </p:cNvSpPr>
          <p:nvPr/>
        </p:nvSpPr>
        <p:spPr bwMode="auto">
          <a:xfrm>
            <a:off x="3994150" y="3143250"/>
            <a:ext cx="252413" cy="519113"/>
          </a:xfrm>
          <a:prstGeom prst="rect">
            <a:avLst/>
          </a:prstGeom>
          <a:noFill/>
          <a:ln w="9525">
            <a:noFill/>
            <a:miter lim="800000"/>
            <a:headEnd/>
            <a:tailEnd/>
          </a:ln>
        </p:spPr>
        <p:txBody>
          <a:bodyPr>
            <a:spAutoFit/>
          </a:bodyPr>
          <a:lstStyle/>
          <a:p>
            <a:pPr>
              <a:spcBef>
                <a:spcPct val="50000"/>
              </a:spcBef>
            </a:pPr>
            <a:r>
              <a:rPr lang="fr-FR" b="1">
                <a:solidFill>
                  <a:schemeClr val="bg2"/>
                </a:solidFill>
                <a:effectLst/>
              </a:rPr>
              <a:t>*</a:t>
            </a:r>
          </a:p>
        </p:txBody>
      </p:sp>
      <p:sp>
        <p:nvSpPr>
          <p:cNvPr id="29710" name="Text Box 13"/>
          <p:cNvSpPr txBox="1">
            <a:spLocks noChangeArrowheads="1"/>
          </p:cNvSpPr>
          <p:nvPr/>
        </p:nvSpPr>
        <p:spPr bwMode="auto">
          <a:xfrm>
            <a:off x="5889625" y="3140075"/>
            <a:ext cx="223838" cy="519113"/>
          </a:xfrm>
          <a:prstGeom prst="rect">
            <a:avLst/>
          </a:prstGeom>
          <a:noFill/>
          <a:ln w="9525">
            <a:noFill/>
            <a:miter lim="800000"/>
            <a:headEnd/>
            <a:tailEnd/>
          </a:ln>
        </p:spPr>
        <p:txBody>
          <a:bodyPr>
            <a:spAutoFit/>
          </a:bodyPr>
          <a:lstStyle/>
          <a:p>
            <a:pPr>
              <a:spcBef>
                <a:spcPct val="50000"/>
              </a:spcBef>
            </a:pPr>
            <a:r>
              <a:rPr lang="fr-FR" b="1">
                <a:solidFill>
                  <a:schemeClr val="bg2"/>
                </a:solidFill>
                <a:effectLst/>
              </a:rPr>
              <a:t>*</a:t>
            </a:r>
          </a:p>
        </p:txBody>
      </p:sp>
      <p:sp>
        <p:nvSpPr>
          <p:cNvPr id="872462" name="Freeform 14"/>
          <p:cNvSpPr>
            <a:spLocks/>
          </p:cNvSpPr>
          <p:nvPr/>
        </p:nvSpPr>
        <p:spPr bwMode="auto">
          <a:xfrm>
            <a:off x="5962650" y="4581525"/>
            <a:ext cx="1098550" cy="390525"/>
          </a:xfrm>
          <a:custGeom>
            <a:avLst/>
            <a:gdLst/>
            <a:ahLst/>
            <a:cxnLst>
              <a:cxn ang="0">
                <a:pos x="0" y="26"/>
              </a:cxn>
              <a:cxn ang="0">
                <a:pos x="308" y="40"/>
              </a:cxn>
              <a:cxn ang="0">
                <a:pos x="322" y="61"/>
              </a:cxn>
              <a:cxn ang="0">
                <a:pos x="342" y="74"/>
              </a:cxn>
              <a:cxn ang="0">
                <a:pos x="349" y="170"/>
              </a:cxn>
              <a:cxn ang="0">
                <a:pos x="390" y="198"/>
              </a:cxn>
              <a:cxn ang="0">
                <a:pos x="521" y="246"/>
              </a:cxn>
              <a:cxn ang="0">
                <a:pos x="692" y="239"/>
              </a:cxn>
            </a:cxnLst>
            <a:rect l="0" t="0" r="r" b="b"/>
            <a:pathLst>
              <a:path w="692" h="246">
                <a:moveTo>
                  <a:pt x="0" y="26"/>
                </a:moveTo>
                <a:cubicBezTo>
                  <a:pt x="100" y="0"/>
                  <a:pt x="211" y="6"/>
                  <a:pt x="308" y="40"/>
                </a:cubicBezTo>
                <a:cubicBezTo>
                  <a:pt x="313" y="47"/>
                  <a:pt x="316" y="55"/>
                  <a:pt x="322" y="61"/>
                </a:cubicBezTo>
                <a:cubicBezTo>
                  <a:pt x="328" y="67"/>
                  <a:pt x="340" y="66"/>
                  <a:pt x="342" y="74"/>
                </a:cubicBezTo>
                <a:cubicBezTo>
                  <a:pt x="350" y="105"/>
                  <a:pt x="337" y="140"/>
                  <a:pt x="349" y="170"/>
                </a:cubicBezTo>
                <a:cubicBezTo>
                  <a:pt x="355" y="185"/>
                  <a:pt x="376" y="189"/>
                  <a:pt x="390" y="198"/>
                </a:cubicBezTo>
                <a:cubicBezTo>
                  <a:pt x="427" y="223"/>
                  <a:pt x="477" y="235"/>
                  <a:pt x="521" y="246"/>
                </a:cubicBezTo>
                <a:cubicBezTo>
                  <a:pt x="683" y="239"/>
                  <a:pt x="626" y="239"/>
                  <a:pt x="692" y="239"/>
                </a:cubicBezTo>
              </a:path>
            </a:pathLst>
          </a:custGeom>
          <a:noFill/>
          <a:ln w="28575" cmpd="sng">
            <a:solidFill>
              <a:srgbClr val="FF3300"/>
            </a:solidFill>
            <a:round/>
            <a:headEnd type="triangle" w="med" len="med"/>
            <a:tailEnd type="none" w="med" len="med"/>
          </a:ln>
          <a:effectLst/>
        </p:spPr>
        <p:txBody>
          <a:bodyPr/>
          <a:lstStyle/>
          <a:p>
            <a:pPr>
              <a:defRPr/>
            </a:pPr>
            <a:endParaRPr lang="fr-FR"/>
          </a:p>
        </p:txBody>
      </p:sp>
      <p:sp>
        <p:nvSpPr>
          <p:cNvPr id="29712" name="Rectangle 15"/>
          <p:cNvSpPr>
            <a:spLocks noChangeArrowheads="1"/>
          </p:cNvSpPr>
          <p:nvPr/>
        </p:nvSpPr>
        <p:spPr bwMode="auto">
          <a:xfrm>
            <a:off x="7010400" y="4721225"/>
            <a:ext cx="1905000" cy="652463"/>
          </a:xfrm>
          <a:prstGeom prst="rect">
            <a:avLst/>
          </a:prstGeom>
          <a:noFill/>
          <a:ln w="28575">
            <a:noFill/>
            <a:miter lim="800000"/>
            <a:headEnd/>
            <a:tailEnd/>
          </a:ln>
        </p:spPr>
        <p:txBody>
          <a:bodyPr wrap="none" anchor="ctr"/>
          <a:lstStyle/>
          <a:p>
            <a:r>
              <a:rPr lang="fr-FR" sz="1400" b="1">
                <a:solidFill>
                  <a:schemeClr val="bg2"/>
                </a:solidFill>
                <a:effectLst/>
                <a:latin typeface="Courier New" pitchFamily="49" charset="0"/>
              </a:rPr>
              <a:t>Classe </a:t>
            </a:r>
          </a:p>
          <a:p>
            <a:r>
              <a:rPr lang="fr-FR" sz="1400" b="1">
                <a:solidFill>
                  <a:schemeClr val="bg2"/>
                </a:solidFill>
                <a:effectLst/>
                <a:latin typeface="Courier New" pitchFamily="49" charset="0"/>
              </a:rPr>
              <a:t>d’association</a:t>
            </a:r>
          </a:p>
          <a:p>
            <a:endParaRPr lang="fr-FR" sz="1400" b="1">
              <a:solidFill>
                <a:schemeClr val="bg2"/>
              </a:solidFill>
              <a:effectLst/>
              <a:latin typeface="Courier New" pitchFamily="49" charset="0"/>
            </a:endParaRPr>
          </a:p>
        </p:txBody>
      </p:sp>
      <p:sp>
        <p:nvSpPr>
          <p:cNvPr id="29713" name="Rectangle 16"/>
          <p:cNvSpPr>
            <a:spLocks noChangeArrowheads="1"/>
          </p:cNvSpPr>
          <p:nvPr/>
        </p:nvSpPr>
        <p:spPr bwMode="auto">
          <a:xfrm>
            <a:off x="1366838" y="5008563"/>
            <a:ext cx="2560637" cy="387350"/>
          </a:xfrm>
          <a:prstGeom prst="rect">
            <a:avLst/>
          </a:prstGeom>
          <a:solidFill>
            <a:srgbClr val="FFFFCC"/>
          </a:solidFill>
          <a:ln w="19050">
            <a:solidFill>
              <a:srgbClr val="FF0000"/>
            </a:solidFill>
            <a:miter lim="800000"/>
            <a:headEnd/>
            <a:tailEnd/>
          </a:ln>
        </p:spPr>
        <p:txBody>
          <a:bodyPr wrap="none" anchor="ctr"/>
          <a:lstStyle/>
          <a:p>
            <a:pPr algn="ctr"/>
            <a:r>
              <a:rPr lang="fr-FR" sz="1800" b="1">
                <a:solidFill>
                  <a:schemeClr val="bg2"/>
                </a:solidFill>
                <a:effectLst/>
              </a:rPr>
              <a:t>ConventionCollective</a:t>
            </a:r>
          </a:p>
        </p:txBody>
      </p:sp>
      <p:sp>
        <p:nvSpPr>
          <p:cNvPr id="29714" name="Rectangle 17"/>
          <p:cNvSpPr>
            <a:spLocks noChangeArrowheads="1"/>
          </p:cNvSpPr>
          <p:nvPr/>
        </p:nvSpPr>
        <p:spPr bwMode="auto">
          <a:xfrm>
            <a:off x="1366838" y="5400675"/>
            <a:ext cx="2560637" cy="387350"/>
          </a:xfrm>
          <a:prstGeom prst="rect">
            <a:avLst/>
          </a:prstGeom>
          <a:solidFill>
            <a:srgbClr val="FFFFCC"/>
          </a:solidFill>
          <a:ln w="19050">
            <a:solidFill>
              <a:srgbClr val="FF0000"/>
            </a:solidFill>
            <a:miter lim="800000"/>
            <a:headEnd/>
            <a:tailEnd/>
          </a:ln>
        </p:spPr>
        <p:txBody>
          <a:bodyPr wrap="none" anchor="ctr"/>
          <a:lstStyle/>
          <a:p>
            <a:r>
              <a:rPr lang="fr-FR" sz="1800" b="1">
                <a:solidFill>
                  <a:schemeClr val="bg2"/>
                </a:solidFill>
                <a:effectLst/>
              </a:rPr>
              <a:t>nom</a:t>
            </a:r>
          </a:p>
        </p:txBody>
      </p:sp>
      <p:cxnSp>
        <p:nvCxnSpPr>
          <p:cNvPr id="29715" name="AutoShape 18"/>
          <p:cNvCxnSpPr>
            <a:cxnSpLocks noChangeShapeType="1"/>
            <a:stCxn id="29706" idx="2"/>
            <a:endCxn id="29714" idx="3"/>
          </p:cNvCxnSpPr>
          <p:nvPr/>
        </p:nvCxnSpPr>
        <p:spPr bwMode="auto">
          <a:xfrm rot="5400000">
            <a:off x="4220369" y="4733131"/>
            <a:ext cx="577850" cy="1144588"/>
          </a:xfrm>
          <a:prstGeom prst="bentConnector2">
            <a:avLst/>
          </a:prstGeom>
          <a:noFill/>
          <a:ln w="28575">
            <a:solidFill>
              <a:srgbClr val="FF3300"/>
            </a:solidFill>
            <a:miter lim="800000"/>
            <a:headEnd/>
            <a:tailEnd type="triangle" w="med" len="med"/>
          </a:ln>
        </p:spPr>
      </p:cxnSp>
      <p:sp>
        <p:nvSpPr>
          <p:cNvPr id="29716" name="Text Box 19"/>
          <p:cNvSpPr txBox="1">
            <a:spLocks noChangeArrowheads="1"/>
          </p:cNvSpPr>
          <p:nvPr/>
        </p:nvSpPr>
        <p:spPr bwMode="auto">
          <a:xfrm>
            <a:off x="4341813" y="5583238"/>
            <a:ext cx="1344612" cy="274637"/>
          </a:xfrm>
          <a:prstGeom prst="rect">
            <a:avLst/>
          </a:prstGeom>
          <a:noFill/>
          <a:ln w="9525">
            <a:noFill/>
            <a:miter lim="800000"/>
            <a:headEnd/>
            <a:tailEnd/>
          </a:ln>
        </p:spPr>
        <p:txBody>
          <a:bodyPr>
            <a:spAutoFit/>
          </a:bodyPr>
          <a:lstStyle/>
          <a:p>
            <a:pPr>
              <a:spcBef>
                <a:spcPct val="50000"/>
              </a:spcBef>
            </a:pPr>
            <a:r>
              <a:rPr lang="fr-FR" sz="1200" b="1">
                <a:solidFill>
                  <a:schemeClr val="bg2"/>
                </a:solidFill>
                <a:effectLst/>
              </a:rPr>
              <a:t>Est régi par</a:t>
            </a:r>
          </a:p>
        </p:txBody>
      </p:sp>
      <p:sp>
        <p:nvSpPr>
          <p:cNvPr id="29717" name="Text Box 20"/>
          <p:cNvSpPr txBox="1">
            <a:spLocks noChangeArrowheads="1"/>
          </p:cNvSpPr>
          <p:nvPr/>
        </p:nvSpPr>
        <p:spPr bwMode="auto">
          <a:xfrm>
            <a:off x="3914775" y="5591175"/>
            <a:ext cx="252413" cy="366713"/>
          </a:xfrm>
          <a:prstGeom prst="rect">
            <a:avLst/>
          </a:prstGeom>
          <a:noFill/>
          <a:ln w="9525">
            <a:noFill/>
            <a:miter lim="800000"/>
            <a:headEnd/>
            <a:tailEnd/>
          </a:ln>
        </p:spPr>
        <p:txBody>
          <a:bodyPr>
            <a:spAutoFit/>
          </a:bodyPr>
          <a:lstStyle/>
          <a:p>
            <a:pPr>
              <a:spcBef>
                <a:spcPct val="50000"/>
              </a:spcBef>
            </a:pPr>
            <a:r>
              <a:rPr lang="fr-FR" sz="1800" b="1">
                <a:solidFill>
                  <a:schemeClr val="bg2"/>
                </a:solidFill>
                <a:effectLst/>
              </a:rPr>
              <a:t>1</a:t>
            </a:r>
          </a:p>
        </p:txBody>
      </p:sp>
      <p:sp>
        <p:nvSpPr>
          <p:cNvPr id="29718" name="Rectangle 26"/>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25" name="Rectangle 29"/>
          <p:cNvSpPr>
            <a:spLocks noChangeArrowheads="1"/>
          </p:cNvSpPr>
          <p:nvPr/>
        </p:nvSpPr>
        <p:spPr bwMode="auto">
          <a:xfrm>
            <a:off x="992188" y="3721100"/>
            <a:ext cx="7340600" cy="208280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30723" name="Rectangle 2"/>
          <p:cNvSpPr>
            <a:spLocks noGrp="1" noChangeArrowheads="1"/>
          </p:cNvSpPr>
          <p:nvPr>
            <p:ph type="title"/>
          </p:nvPr>
        </p:nvSpPr>
        <p:spPr/>
        <p:txBody>
          <a:bodyPr/>
          <a:lstStyle/>
          <a:p>
            <a:pPr eaLnBrk="1" hangingPunct="1"/>
            <a:r>
              <a:rPr lang="fr-CA" altLang="en-US" smtClean="0"/>
              <a:t>Les interfaces</a:t>
            </a:r>
            <a:endParaRPr lang="fr-FR" smtClean="0"/>
          </a:p>
        </p:txBody>
      </p:sp>
      <p:sp>
        <p:nvSpPr>
          <p:cNvPr id="30724" name="Rectangle 3"/>
          <p:cNvSpPr>
            <a:spLocks noGrp="1" noChangeArrowheads="1"/>
          </p:cNvSpPr>
          <p:nvPr>
            <p:ph type="body" idx="1"/>
          </p:nvPr>
        </p:nvSpPr>
        <p:spPr>
          <a:xfrm>
            <a:off x="381000" y="1196975"/>
            <a:ext cx="8578850" cy="2378075"/>
          </a:xfrm>
        </p:spPr>
        <p:txBody>
          <a:bodyPr/>
          <a:lstStyle/>
          <a:p>
            <a:pPr eaLnBrk="1" hangingPunct="1">
              <a:lnSpc>
                <a:spcPct val="80000"/>
              </a:lnSpc>
            </a:pPr>
            <a:r>
              <a:rPr lang="fr-FR" sz="1600" smtClean="0"/>
              <a:t>Une interface définit une limite entre la spécification des actions d'une abstraction et l'implémentation de la manière dont cette abstraction les exécute. </a:t>
            </a:r>
          </a:p>
          <a:p>
            <a:pPr eaLnBrk="1" hangingPunct="1">
              <a:lnSpc>
                <a:spcPct val="80000"/>
              </a:lnSpc>
            </a:pPr>
            <a:r>
              <a:rPr lang="fr-FR" sz="1600" smtClean="0"/>
              <a:t>Une interface est un ensemble d'opérations utilisées pour décrire un service d'une classe ou d'un composant. </a:t>
            </a:r>
          </a:p>
          <a:p>
            <a:pPr eaLnBrk="1" hangingPunct="1">
              <a:lnSpc>
                <a:spcPct val="80000"/>
              </a:lnSpc>
            </a:pPr>
            <a:r>
              <a:rPr lang="fr-FR" sz="1600" smtClean="0"/>
              <a:t>On utilise les interfaces pour :</a:t>
            </a:r>
          </a:p>
          <a:p>
            <a:pPr lvl="1" eaLnBrk="1" hangingPunct="1">
              <a:lnSpc>
                <a:spcPct val="80000"/>
              </a:lnSpc>
            </a:pPr>
            <a:r>
              <a:rPr lang="fr-FR" sz="1400" smtClean="0"/>
              <a:t>visualiser, </a:t>
            </a:r>
          </a:p>
          <a:p>
            <a:pPr lvl="1" eaLnBrk="1" hangingPunct="1">
              <a:lnSpc>
                <a:spcPct val="80000"/>
              </a:lnSpc>
            </a:pPr>
            <a:r>
              <a:rPr lang="fr-FR" sz="1400" smtClean="0"/>
              <a:t>spécifier, construire </a:t>
            </a:r>
          </a:p>
          <a:p>
            <a:pPr lvl="1" eaLnBrk="1" hangingPunct="1">
              <a:lnSpc>
                <a:spcPct val="80000"/>
              </a:lnSpc>
            </a:pPr>
            <a:r>
              <a:rPr lang="fr-FR" sz="1400" smtClean="0"/>
              <a:t>documenter  les points de soudure d'un système. </a:t>
            </a:r>
          </a:p>
          <a:p>
            <a:pPr eaLnBrk="1" hangingPunct="1">
              <a:lnSpc>
                <a:spcPct val="80000"/>
              </a:lnSpc>
            </a:pPr>
            <a:r>
              <a:rPr lang="fr-FR" sz="1600" smtClean="0"/>
              <a:t>Une interface bien structurée apporte une séparation nette entre les vues externes et internes d'une abstraction.</a:t>
            </a:r>
          </a:p>
        </p:txBody>
      </p:sp>
      <p:grpSp>
        <p:nvGrpSpPr>
          <p:cNvPr id="30725" name="Group 8"/>
          <p:cNvGrpSpPr>
            <a:grpSpLocks/>
          </p:cNvGrpSpPr>
          <p:nvPr/>
        </p:nvGrpSpPr>
        <p:grpSpPr bwMode="auto">
          <a:xfrm>
            <a:off x="1279525" y="4054475"/>
            <a:ext cx="1806575" cy="1446213"/>
            <a:chOff x="684" y="2752"/>
            <a:chExt cx="1108" cy="911"/>
          </a:xfrm>
        </p:grpSpPr>
        <p:sp>
          <p:nvSpPr>
            <p:cNvPr id="874500" name="Rectangle 4"/>
            <p:cNvSpPr>
              <a:spLocks noChangeArrowheads="1"/>
            </p:cNvSpPr>
            <p:nvPr/>
          </p:nvSpPr>
          <p:spPr bwMode="auto">
            <a:xfrm>
              <a:off x="696" y="2752"/>
              <a:ext cx="1096" cy="911"/>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&lt;&lt;interface&gt;&gt;</a:t>
              </a:r>
              <a:br>
                <a:rPr lang="fr-FR" sz="1200" b="1">
                  <a:solidFill>
                    <a:srgbClr val="000000"/>
                  </a:solidFill>
                  <a:effectLst/>
                </a:rPr>
              </a:br>
              <a:r>
                <a:rPr lang="fr-FR" sz="1200" b="1">
                  <a:solidFill>
                    <a:srgbClr val="000000"/>
                  </a:solidFill>
                  <a:effectLst/>
                </a:rPr>
                <a:t>Employe</a:t>
              </a:r>
            </a:p>
            <a:p>
              <a:pPr algn="ctr" eaLnBrk="0" hangingPunct="0">
                <a:spcBef>
                  <a:spcPct val="50000"/>
                </a:spcBef>
                <a:defRPr/>
              </a:pPr>
              <a:endParaRPr lang="fr-FR" sz="1200" b="1">
                <a:solidFill>
                  <a:srgbClr val="000000"/>
                </a:solidFill>
                <a:effectLst/>
              </a:endParaRPr>
            </a:p>
            <a:p>
              <a:pPr eaLnBrk="0" hangingPunct="0">
                <a:spcBef>
                  <a:spcPct val="50000"/>
                </a:spcBef>
                <a:defRPr/>
              </a:pPr>
              <a:r>
                <a:rPr lang="fr-FR" sz="1000">
                  <a:solidFill>
                    <a:srgbClr val="000000"/>
                  </a:solidFill>
                  <a:effectLst/>
                </a:rPr>
                <a:t>obtenirHistoriqueEmploi()</a:t>
              </a:r>
            </a:p>
            <a:p>
              <a:pPr eaLnBrk="0" hangingPunct="0">
                <a:spcBef>
                  <a:spcPct val="50000"/>
                </a:spcBef>
                <a:defRPr/>
              </a:pPr>
              <a:r>
                <a:rPr lang="fr-FR" sz="1000">
                  <a:solidFill>
                    <a:srgbClr val="000000"/>
                  </a:solidFill>
                  <a:effectLst/>
                </a:rPr>
                <a:t>obtenirRemuneration()</a:t>
              </a:r>
            </a:p>
            <a:p>
              <a:pPr eaLnBrk="0" hangingPunct="0">
                <a:spcBef>
                  <a:spcPct val="50000"/>
                </a:spcBef>
                <a:defRPr/>
              </a:pPr>
              <a:r>
                <a:rPr lang="fr-FR" sz="1000">
                  <a:solidFill>
                    <a:srgbClr val="000000"/>
                  </a:solidFill>
                  <a:effectLst/>
                </a:rPr>
                <a:t>obtenirPrestation()</a:t>
              </a:r>
              <a:endParaRPr lang="fr-FR" sz="1600">
                <a:solidFill>
                  <a:srgbClr val="000000"/>
                </a:solidFill>
                <a:effectLst/>
              </a:endParaRPr>
            </a:p>
          </p:txBody>
        </p:sp>
        <p:sp>
          <p:nvSpPr>
            <p:cNvPr id="874501" name="Line 5"/>
            <p:cNvSpPr>
              <a:spLocks noChangeShapeType="1"/>
            </p:cNvSpPr>
            <p:nvPr/>
          </p:nvSpPr>
          <p:spPr bwMode="auto">
            <a:xfrm flipH="1" flipV="1">
              <a:off x="684" y="3210"/>
              <a:ext cx="1105" cy="2"/>
            </a:xfrm>
            <a:prstGeom prst="line">
              <a:avLst/>
            </a:prstGeom>
            <a:noFill/>
            <a:ln w="28575">
              <a:solidFill>
                <a:srgbClr val="FF3300"/>
              </a:solidFill>
              <a:round/>
              <a:headEnd/>
              <a:tailEnd/>
            </a:ln>
            <a:effectLst/>
          </p:spPr>
          <p:txBody>
            <a:bodyPr anchor="ctr">
              <a:spAutoFit/>
            </a:bodyPr>
            <a:lstStyle/>
            <a:p>
              <a:pPr>
                <a:defRPr/>
              </a:pPr>
              <a:endParaRPr lang="fr-FR"/>
            </a:p>
          </p:txBody>
        </p:sp>
        <p:sp>
          <p:nvSpPr>
            <p:cNvPr id="874502" name="Line 6"/>
            <p:cNvSpPr>
              <a:spLocks noChangeShapeType="1"/>
            </p:cNvSpPr>
            <p:nvPr/>
          </p:nvSpPr>
          <p:spPr bwMode="auto">
            <a:xfrm flipH="1" flipV="1">
              <a:off x="699" y="3082"/>
              <a:ext cx="1093" cy="2"/>
            </a:xfrm>
            <a:prstGeom prst="line">
              <a:avLst/>
            </a:prstGeom>
            <a:noFill/>
            <a:ln w="28575">
              <a:solidFill>
                <a:srgbClr val="FF3300"/>
              </a:solidFill>
              <a:round/>
              <a:headEnd/>
              <a:tailEnd/>
            </a:ln>
            <a:effectLst/>
          </p:spPr>
          <p:txBody>
            <a:bodyPr anchor="ctr">
              <a:spAutoFit/>
            </a:bodyPr>
            <a:lstStyle/>
            <a:p>
              <a:pPr>
                <a:defRPr/>
              </a:pPr>
              <a:endParaRPr lang="fr-FR"/>
            </a:p>
          </p:txBody>
        </p:sp>
      </p:grpSp>
      <p:sp>
        <p:nvSpPr>
          <p:cNvPr id="30726" name="Rectangle 9"/>
          <p:cNvSpPr>
            <a:spLocks noChangeArrowheads="1"/>
          </p:cNvSpPr>
          <p:nvPr/>
        </p:nvSpPr>
        <p:spPr bwMode="auto">
          <a:xfrm>
            <a:off x="3235325" y="4075113"/>
            <a:ext cx="1068388"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Interface</a:t>
            </a:r>
          </a:p>
        </p:txBody>
      </p:sp>
      <p:sp>
        <p:nvSpPr>
          <p:cNvPr id="874506" name="Arc 10"/>
          <p:cNvSpPr>
            <a:spLocks/>
          </p:cNvSpPr>
          <p:nvPr/>
        </p:nvSpPr>
        <p:spPr bwMode="auto">
          <a:xfrm rot="11382489" flipH="1">
            <a:off x="2906713" y="4016375"/>
            <a:ext cx="412750"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74511" name="Rectangle 15"/>
          <p:cNvSpPr>
            <a:spLocks noChangeArrowheads="1"/>
          </p:cNvSpPr>
          <p:nvPr/>
        </p:nvSpPr>
        <p:spPr bwMode="auto">
          <a:xfrm>
            <a:off x="6402388" y="4133850"/>
            <a:ext cx="968375"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Personne</a:t>
            </a:r>
          </a:p>
        </p:txBody>
      </p:sp>
      <p:sp>
        <p:nvSpPr>
          <p:cNvPr id="874512" name="Rectangle 16"/>
          <p:cNvSpPr>
            <a:spLocks noChangeArrowheads="1"/>
          </p:cNvSpPr>
          <p:nvPr/>
        </p:nvSpPr>
        <p:spPr bwMode="auto">
          <a:xfrm>
            <a:off x="5697538" y="4979988"/>
            <a:ext cx="96837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Physique</a:t>
            </a:r>
          </a:p>
        </p:txBody>
      </p:sp>
      <p:sp>
        <p:nvSpPr>
          <p:cNvPr id="874513" name="Rectangle 17"/>
          <p:cNvSpPr>
            <a:spLocks noChangeArrowheads="1"/>
          </p:cNvSpPr>
          <p:nvPr/>
        </p:nvSpPr>
        <p:spPr bwMode="auto">
          <a:xfrm>
            <a:off x="7038975" y="4978400"/>
            <a:ext cx="968375"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Morale</a:t>
            </a:r>
          </a:p>
        </p:txBody>
      </p:sp>
      <p:cxnSp>
        <p:nvCxnSpPr>
          <p:cNvPr id="30731" name="AutoShape 18"/>
          <p:cNvCxnSpPr>
            <a:cxnSpLocks noChangeShapeType="1"/>
            <a:stCxn id="874515" idx="3"/>
            <a:endCxn id="874512" idx="0"/>
          </p:cNvCxnSpPr>
          <p:nvPr/>
        </p:nvCxnSpPr>
        <p:spPr bwMode="auto">
          <a:xfrm rot="5400000">
            <a:off x="6377782" y="4447381"/>
            <a:ext cx="322262" cy="714375"/>
          </a:xfrm>
          <a:prstGeom prst="bentConnector3">
            <a:avLst>
              <a:gd name="adj1" fmla="val 49755"/>
            </a:avLst>
          </a:prstGeom>
          <a:noFill/>
          <a:ln w="28575">
            <a:solidFill>
              <a:srgbClr val="FF3300"/>
            </a:solidFill>
            <a:miter lim="800000"/>
            <a:headEnd/>
            <a:tailEnd/>
          </a:ln>
        </p:spPr>
      </p:cxnSp>
      <p:sp>
        <p:nvSpPr>
          <p:cNvPr id="874515" name="AutoShape 19"/>
          <p:cNvSpPr>
            <a:spLocks noChangeArrowheads="1"/>
          </p:cNvSpPr>
          <p:nvPr/>
        </p:nvSpPr>
        <p:spPr bwMode="auto">
          <a:xfrm>
            <a:off x="6697663" y="4430713"/>
            <a:ext cx="395287" cy="198437"/>
          </a:xfrm>
          <a:prstGeom prst="triangle">
            <a:avLst>
              <a:gd name="adj" fmla="val 50000"/>
            </a:avLst>
          </a:prstGeom>
          <a:solidFill>
            <a:srgbClr val="FFFFCC"/>
          </a:solidFill>
          <a:ln w="28575">
            <a:solidFill>
              <a:srgbClr val="FF3300"/>
            </a:solidFill>
            <a:miter lim="800000"/>
            <a:headEnd/>
            <a:tailEnd/>
          </a:ln>
          <a:effectLst/>
        </p:spPr>
        <p:txBody>
          <a:bodyPr wrap="none" anchor="ctr"/>
          <a:lstStyle/>
          <a:p>
            <a:pPr>
              <a:defRPr/>
            </a:pPr>
            <a:endParaRPr lang="fr-FR"/>
          </a:p>
        </p:txBody>
      </p:sp>
      <p:cxnSp>
        <p:nvCxnSpPr>
          <p:cNvPr id="30733" name="AutoShape 20"/>
          <p:cNvCxnSpPr>
            <a:cxnSpLocks noChangeShapeType="1"/>
            <a:stCxn id="874515" idx="3"/>
            <a:endCxn id="874513" idx="0"/>
          </p:cNvCxnSpPr>
          <p:nvPr/>
        </p:nvCxnSpPr>
        <p:spPr bwMode="auto">
          <a:xfrm rot="16200000" flipH="1">
            <a:off x="7049294" y="4490244"/>
            <a:ext cx="320675" cy="627063"/>
          </a:xfrm>
          <a:prstGeom prst="bentConnector3">
            <a:avLst>
              <a:gd name="adj1" fmla="val 50000"/>
            </a:avLst>
          </a:prstGeom>
          <a:noFill/>
          <a:ln w="28575">
            <a:solidFill>
              <a:srgbClr val="FF3300"/>
            </a:solidFill>
            <a:miter lim="800000"/>
            <a:headEnd/>
            <a:tailEnd/>
          </a:ln>
        </p:spPr>
      </p:cxnSp>
      <p:sp>
        <p:nvSpPr>
          <p:cNvPr id="30734" name="Rectangle 21"/>
          <p:cNvSpPr>
            <a:spLocks noChangeArrowheads="1"/>
          </p:cNvSpPr>
          <p:nvPr/>
        </p:nvSpPr>
        <p:spPr bwMode="auto">
          <a:xfrm>
            <a:off x="5688013" y="4635500"/>
            <a:ext cx="1468437" cy="136525"/>
          </a:xfrm>
          <a:prstGeom prst="rect">
            <a:avLst/>
          </a:prstGeom>
          <a:noFill/>
          <a:ln w="12700">
            <a:noFill/>
            <a:miter lim="800000"/>
            <a:headEnd/>
            <a:tailEnd/>
          </a:ln>
        </p:spPr>
        <p:txBody>
          <a:bodyPr lIns="0" tIns="0" rIns="0" bIns="0">
            <a:spAutoFit/>
          </a:bodyPr>
          <a:lstStyle/>
          <a:p>
            <a:r>
              <a:rPr lang="fr-FR" sz="900" b="1">
                <a:solidFill>
                  <a:srgbClr val="000000"/>
                </a:solidFill>
                <a:effectLst/>
              </a:rPr>
              <a:t>Est une personne</a:t>
            </a:r>
          </a:p>
        </p:txBody>
      </p:sp>
      <p:sp>
        <p:nvSpPr>
          <p:cNvPr id="874518" name="Line 22"/>
          <p:cNvSpPr>
            <a:spLocks noChangeShapeType="1"/>
          </p:cNvSpPr>
          <p:nvPr/>
        </p:nvSpPr>
        <p:spPr bwMode="auto">
          <a:xfrm flipH="1">
            <a:off x="4533900" y="5133975"/>
            <a:ext cx="1143000" cy="0"/>
          </a:xfrm>
          <a:prstGeom prst="line">
            <a:avLst/>
          </a:prstGeom>
          <a:noFill/>
          <a:ln w="38100">
            <a:solidFill>
              <a:srgbClr val="FF3300"/>
            </a:solidFill>
            <a:round/>
            <a:headEnd/>
            <a:tailEnd/>
          </a:ln>
          <a:effectLst/>
        </p:spPr>
        <p:txBody>
          <a:bodyPr lIns="0" tIns="0" rIns="0" bIns="0"/>
          <a:lstStyle/>
          <a:p>
            <a:pPr>
              <a:defRPr/>
            </a:pPr>
            <a:endParaRPr lang="fr-FR"/>
          </a:p>
        </p:txBody>
      </p:sp>
      <p:sp>
        <p:nvSpPr>
          <p:cNvPr id="874519" name="Oval 23"/>
          <p:cNvSpPr>
            <a:spLocks noChangeArrowheads="1"/>
          </p:cNvSpPr>
          <p:nvPr/>
        </p:nvSpPr>
        <p:spPr bwMode="auto">
          <a:xfrm>
            <a:off x="4267200" y="5000625"/>
            <a:ext cx="247650" cy="228600"/>
          </a:xfrm>
          <a:prstGeom prst="ellipse">
            <a:avLst/>
          </a:prstGeom>
          <a:solidFill>
            <a:srgbClr val="FFFFCC"/>
          </a:solidFill>
          <a:ln w="28575">
            <a:solidFill>
              <a:srgbClr val="FF0000"/>
            </a:solidFill>
            <a:round/>
            <a:headEnd/>
            <a:tailEnd/>
          </a:ln>
          <a:effectLst/>
        </p:spPr>
        <p:txBody>
          <a:bodyPr wrap="none" lIns="0" tIns="0" rIns="0" bIns="0" anchor="ctr"/>
          <a:lstStyle/>
          <a:p>
            <a:pPr>
              <a:defRPr/>
            </a:pPr>
            <a:endParaRPr lang="fr-FR"/>
          </a:p>
        </p:txBody>
      </p:sp>
      <p:sp>
        <p:nvSpPr>
          <p:cNvPr id="30737" name="Rectangle 24"/>
          <p:cNvSpPr>
            <a:spLocks noChangeArrowheads="1"/>
          </p:cNvSpPr>
          <p:nvPr/>
        </p:nvSpPr>
        <p:spPr bwMode="auto">
          <a:xfrm>
            <a:off x="3905250" y="5357813"/>
            <a:ext cx="944563"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IEmploye</a:t>
            </a:r>
          </a:p>
        </p:txBody>
      </p:sp>
      <p:sp>
        <p:nvSpPr>
          <p:cNvPr id="874521" name="Arc 25"/>
          <p:cNvSpPr>
            <a:spLocks/>
          </p:cNvSpPr>
          <p:nvPr/>
        </p:nvSpPr>
        <p:spPr bwMode="auto">
          <a:xfrm rot="5651799" flipH="1">
            <a:off x="4025107" y="4615656"/>
            <a:ext cx="412750"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0739" name="Rectangle 26"/>
          <p:cNvSpPr>
            <a:spLocks noChangeArrowheads="1"/>
          </p:cNvSpPr>
          <p:nvPr/>
        </p:nvSpPr>
        <p:spPr bwMode="auto">
          <a:xfrm>
            <a:off x="3983038" y="4359275"/>
            <a:ext cx="754062"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Interface</a:t>
            </a:r>
          </a:p>
        </p:txBody>
      </p:sp>
      <p:sp>
        <p:nvSpPr>
          <p:cNvPr id="30740" name="Rectangle 27"/>
          <p:cNvSpPr>
            <a:spLocks noChangeArrowheads="1"/>
          </p:cNvSpPr>
          <p:nvPr/>
        </p:nvSpPr>
        <p:spPr bwMode="auto">
          <a:xfrm>
            <a:off x="4591050" y="4938713"/>
            <a:ext cx="1058863" cy="152400"/>
          </a:xfrm>
          <a:prstGeom prst="rect">
            <a:avLst/>
          </a:prstGeom>
          <a:noFill/>
          <a:ln w="12700">
            <a:noFill/>
            <a:miter lim="800000"/>
            <a:headEnd/>
            <a:tailEnd/>
          </a:ln>
        </p:spPr>
        <p:txBody>
          <a:bodyPr lIns="0" tIns="0" rIns="0" bIns="0">
            <a:spAutoFit/>
          </a:bodyPr>
          <a:lstStyle/>
          <a:p>
            <a:r>
              <a:rPr lang="fr-FR" sz="1000" b="1">
                <a:solidFill>
                  <a:srgbClr val="000000"/>
                </a:solidFill>
                <a:effectLst/>
              </a:rPr>
              <a:t>Agit-en-tant-que</a:t>
            </a:r>
          </a:p>
        </p:txBody>
      </p:sp>
      <p:sp>
        <p:nvSpPr>
          <p:cNvPr id="30741" name="Rectangle 28"/>
          <p:cNvSpPr>
            <a:spLocks noChangeArrowheads="1"/>
          </p:cNvSpPr>
          <p:nvPr/>
        </p:nvSpPr>
        <p:spPr bwMode="auto">
          <a:xfrm>
            <a:off x="5324475" y="5453063"/>
            <a:ext cx="2868613" cy="273050"/>
          </a:xfrm>
          <a:prstGeom prst="rect">
            <a:avLst/>
          </a:prstGeom>
          <a:noFill/>
          <a:ln w="12700">
            <a:noFill/>
            <a:miter lim="800000"/>
            <a:headEnd/>
            <a:tailEnd/>
          </a:ln>
        </p:spPr>
        <p:txBody>
          <a:bodyPr lIns="0" tIns="0" rIns="0" bIns="0">
            <a:spAutoFit/>
          </a:bodyPr>
          <a:lstStyle/>
          <a:p>
            <a:r>
              <a:rPr lang="fr-FR" sz="900" b="1">
                <a:solidFill>
                  <a:srgbClr val="000000"/>
                </a:solidFill>
                <a:effectLst/>
              </a:rPr>
              <a:t>Nota: Contourne la limitation de l’héritage multiple non supporté dans certains langage</a:t>
            </a:r>
          </a:p>
        </p:txBody>
      </p:sp>
      <p:sp>
        <p:nvSpPr>
          <p:cNvPr id="30742" name="Rectangle 4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fr-FR" smtClean="0"/>
              <a:t>Notes</a:t>
            </a:r>
          </a:p>
        </p:txBody>
      </p:sp>
      <p:sp>
        <p:nvSpPr>
          <p:cNvPr id="31747" name="Rectangle 3"/>
          <p:cNvSpPr>
            <a:spLocks noGrp="1" noChangeArrowheads="1"/>
          </p:cNvSpPr>
          <p:nvPr>
            <p:ph type="body" idx="1"/>
          </p:nvPr>
        </p:nvSpPr>
        <p:spPr>
          <a:xfrm>
            <a:off x="381000" y="1196975"/>
            <a:ext cx="8578850" cy="2595563"/>
          </a:xfrm>
        </p:spPr>
        <p:txBody>
          <a:bodyPr/>
          <a:lstStyle/>
          <a:p>
            <a:pPr eaLnBrk="1" hangingPunct="1"/>
            <a:r>
              <a:rPr lang="fr-FR" sz="2000" smtClean="0"/>
              <a:t>Les notes</a:t>
            </a:r>
          </a:p>
          <a:p>
            <a:pPr lvl="1" eaLnBrk="1" hangingPunct="1"/>
            <a:r>
              <a:rPr lang="fr-FR" sz="1800" smtClean="0"/>
              <a:t>Les notes constituent les décorations indépendantes les plus importantes. </a:t>
            </a:r>
          </a:p>
          <a:p>
            <a:pPr lvl="1" eaLnBrk="1" hangingPunct="1"/>
            <a:r>
              <a:rPr lang="fr-FR" sz="1800" smtClean="0"/>
              <a:t>Ce sont des symboles graphiques utilisés pour représenter les contraintes et les commentaires rattachés à un élément ou à un ensemble d'éléments. </a:t>
            </a:r>
          </a:p>
          <a:p>
            <a:pPr lvl="1" eaLnBrk="1" hangingPunct="1"/>
            <a:r>
              <a:rPr lang="fr-FR" sz="1800" smtClean="0"/>
              <a:t>Elles sont utilisées pour ajouter des informations à un modèle, comme des exigences, des observations, des révisions ou des explications. </a:t>
            </a:r>
          </a:p>
        </p:txBody>
      </p:sp>
      <p:sp>
        <p:nvSpPr>
          <p:cNvPr id="31748" name="Rectangle 4"/>
          <p:cNvSpPr>
            <a:spLocks noChangeArrowheads="1"/>
          </p:cNvSpPr>
          <p:nvPr/>
        </p:nvSpPr>
        <p:spPr bwMode="auto">
          <a:xfrm>
            <a:off x="5749925" y="3871913"/>
            <a:ext cx="547688"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note</a:t>
            </a:r>
          </a:p>
        </p:txBody>
      </p:sp>
      <p:sp>
        <p:nvSpPr>
          <p:cNvPr id="31749" name="AutoShape 6"/>
          <p:cNvSpPr>
            <a:spLocks noChangeArrowheads="1"/>
          </p:cNvSpPr>
          <p:nvPr/>
        </p:nvSpPr>
        <p:spPr bwMode="auto">
          <a:xfrm flipV="1">
            <a:off x="3022600" y="4000500"/>
            <a:ext cx="1955800" cy="1181100"/>
          </a:xfrm>
          <a:prstGeom prst="foldedCorner">
            <a:avLst>
              <a:gd name="adj" fmla="val 21838"/>
            </a:avLst>
          </a:prstGeom>
          <a:solidFill>
            <a:srgbClr val="FFFFCC"/>
          </a:solidFill>
          <a:ln w="12700">
            <a:solidFill>
              <a:srgbClr val="FF0000"/>
            </a:solidFill>
            <a:round/>
            <a:headEnd/>
            <a:tailEnd/>
          </a:ln>
        </p:spPr>
        <p:txBody>
          <a:bodyPr rot="10800000" wrap="none" lIns="0" tIns="0" rIns="0" bIns="0" anchor="ctr"/>
          <a:lstStyle/>
          <a:p>
            <a:pPr algn="ctr"/>
            <a:r>
              <a:rPr lang="fr-FR" sz="1800">
                <a:solidFill>
                  <a:schemeClr val="bg2"/>
                </a:solidFill>
                <a:effectLst/>
              </a:rPr>
              <a:t>Penser à utiliser </a:t>
            </a:r>
          </a:p>
          <a:p>
            <a:pPr algn="ctr"/>
            <a:r>
              <a:rPr lang="fr-FR" sz="1800">
                <a:solidFill>
                  <a:schemeClr val="bg2"/>
                </a:solidFill>
                <a:effectLst/>
              </a:rPr>
              <a:t>le design pattern </a:t>
            </a:r>
          </a:p>
          <a:p>
            <a:pPr algn="ctr"/>
            <a:r>
              <a:rPr lang="fr-FR" sz="1800">
                <a:solidFill>
                  <a:schemeClr val="bg2"/>
                </a:solidFill>
                <a:effectLst/>
              </a:rPr>
              <a:t>« broker »</a:t>
            </a:r>
          </a:p>
        </p:txBody>
      </p:sp>
      <p:sp>
        <p:nvSpPr>
          <p:cNvPr id="876549" name="Arc 5"/>
          <p:cNvSpPr>
            <a:spLocks/>
          </p:cNvSpPr>
          <p:nvPr/>
        </p:nvSpPr>
        <p:spPr bwMode="auto">
          <a:xfrm rot="10247823" flipH="1">
            <a:off x="4860925" y="3995738"/>
            <a:ext cx="950913" cy="366712"/>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1751" name="Rectangle 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96" name="Rectangle 28"/>
          <p:cNvSpPr>
            <a:spLocks noChangeArrowheads="1"/>
          </p:cNvSpPr>
          <p:nvPr/>
        </p:nvSpPr>
        <p:spPr bwMode="auto">
          <a:xfrm>
            <a:off x="1030288" y="2949575"/>
            <a:ext cx="7807325" cy="310197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32771" name="Rectangle 2"/>
          <p:cNvSpPr>
            <a:spLocks noGrp="1" noChangeArrowheads="1"/>
          </p:cNvSpPr>
          <p:nvPr>
            <p:ph type="title"/>
          </p:nvPr>
        </p:nvSpPr>
        <p:spPr/>
        <p:txBody>
          <a:bodyPr/>
          <a:lstStyle/>
          <a:p>
            <a:pPr eaLnBrk="1" hangingPunct="1"/>
            <a:r>
              <a:rPr lang="fr-FR" smtClean="0"/>
              <a:t>Contraintes</a:t>
            </a:r>
          </a:p>
        </p:txBody>
      </p:sp>
      <p:sp>
        <p:nvSpPr>
          <p:cNvPr id="32772" name="Rectangle 3"/>
          <p:cNvSpPr>
            <a:spLocks noGrp="1" noChangeArrowheads="1"/>
          </p:cNvSpPr>
          <p:nvPr>
            <p:ph type="body" idx="1"/>
          </p:nvPr>
        </p:nvSpPr>
        <p:spPr>
          <a:xfrm>
            <a:off x="381000" y="1111250"/>
            <a:ext cx="8578850" cy="1770063"/>
          </a:xfrm>
        </p:spPr>
        <p:txBody>
          <a:bodyPr/>
          <a:lstStyle/>
          <a:p>
            <a:pPr eaLnBrk="1" hangingPunct="1"/>
            <a:r>
              <a:rPr lang="fr-FR" sz="2000" smtClean="0"/>
              <a:t>Contrainte</a:t>
            </a:r>
          </a:p>
          <a:p>
            <a:pPr lvl="1" eaLnBrk="1" hangingPunct="1"/>
            <a:r>
              <a:rPr lang="fr-FR" sz="1800" smtClean="0"/>
              <a:t>En UML, chaque élément possède sa propre sémantique. </a:t>
            </a:r>
          </a:p>
          <a:p>
            <a:pPr lvl="1" eaLnBrk="1" hangingPunct="1"/>
            <a:r>
              <a:rPr lang="fr-FR" sz="1800" smtClean="0"/>
              <a:t>Les contraintes permettent d'ajouter de nouvelles règles sémantiques ou de changer celles qui existent. Elles précisent des conditions indispensables pour que le modèle soit correctement formé. </a:t>
            </a:r>
          </a:p>
        </p:txBody>
      </p:sp>
      <p:sp>
        <p:nvSpPr>
          <p:cNvPr id="877572" name="Rectangle 4"/>
          <p:cNvSpPr>
            <a:spLocks noChangeArrowheads="1"/>
          </p:cNvSpPr>
          <p:nvPr/>
        </p:nvSpPr>
        <p:spPr bwMode="auto">
          <a:xfrm>
            <a:off x="2735263" y="3019425"/>
            <a:ext cx="1568450"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PorteFeuille</a:t>
            </a:r>
          </a:p>
        </p:txBody>
      </p:sp>
      <p:sp>
        <p:nvSpPr>
          <p:cNvPr id="877573" name="Rectangle 5"/>
          <p:cNvSpPr>
            <a:spLocks noChangeArrowheads="1"/>
          </p:cNvSpPr>
          <p:nvPr/>
        </p:nvSpPr>
        <p:spPr bwMode="auto">
          <a:xfrm>
            <a:off x="2743200" y="4113213"/>
            <a:ext cx="153987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CompteBancaire</a:t>
            </a:r>
          </a:p>
        </p:txBody>
      </p:sp>
      <p:cxnSp>
        <p:nvCxnSpPr>
          <p:cNvPr id="32775" name="AutoShape 6"/>
          <p:cNvCxnSpPr>
            <a:cxnSpLocks noChangeShapeType="1"/>
            <a:stCxn id="877572" idx="2"/>
            <a:endCxn id="877573" idx="0"/>
          </p:cNvCxnSpPr>
          <p:nvPr/>
        </p:nvCxnSpPr>
        <p:spPr bwMode="auto">
          <a:xfrm flipH="1">
            <a:off x="3513138" y="3336925"/>
            <a:ext cx="6350" cy="762000"/>
          </a:xfrm>
          <a:prstGeom prst="straightConnector1">
            <a:avLst/>
          </a:prstGeom>
          <a:noFill/>
          <a:ln w="28575">
            <a:solidFill>
              <a:srgbClr val="FF3300"/>
            </a:solidFill>
            <a:round/>
            <a:headEnd/>
            <a:tailEnd/>
          </a:ln>
        </p:spPr>
      </p:cxnSp>
      <p:sp>
        <p:nvSpPr>
          <p:cNvPr id="877575" name="Rectangle 7"/>
          <p:cNvSpPr>
            <a:spLocks noChangeArrowheads="1"/>
          </p:cNvSpPr>
          <p:nvPr/>
        </p:nvSpPr>
        <p:spPr bwMode="auto">
          <a:xfrm>
            <a:off x="5637213" y="3149600"/>
            <a:ext cx="1425575"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Société</a:t>
            </a:r>
          </a:p>
        </p:txBody>
      </p:sp>
      <p:sp>
        <p:nvSpPr>
          <p:cNvPr id="877576" name="Rectangle 8"/>
          <p:cNvSpPr>
            <a:spLocks noChangeArrowheads="1"/>
          </p:cNvSpPr>
          <p:nvPr/>
        </p:nvSpPr>
        <p:spPr bwMode="auto">
          <a:xfrm>
            <a:off x="5616575" y="4538663"/>
            <a:ext cx="214947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Personne</a:t>
            </a:r>
          </a:p>
        </p:txBody>
      </p:sp>
      <p:sp>
        <p:nvSpPr>
          <p:cNvPr id="877577" name="Rectangle 9"/>
          <p:cNvSpPr>
            <a:spLocks noChangeArrowheads="1"/>
          </p:cNvSpPr>
          <p:nvPr/>
        </p:nvSpPr>
        <p:spPr bwMode="auto">
          <a:xfrm>
            <a:off x="5614988" y="4841875"/>
            <a:ext cx="2149475"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200" b="1">
              <a:solidFill>
                <a:srgbClr val="000000"/>
              </a:solidFill>
              <a:effectLst/>
            </a:endParaRPr>
          </a:p>
        </p:txBody>
      </p:sp>
      <p:cxnSp>
        <p:nvCxnSpPr>
          <p:cNvPr id="32779" name="AutoShape 10"/>
          <p:cNvCxnSpPr>
            <a:cxnSpLocks noChangeShapeType="1"/>
            <a:stCxn id="877575" idx="1"/>
            <a:endCxn id="877573" idx="3"/>
          </p:cNvCxnSpPr>
          <p:nvPr/>
        </p:nvCxnSpPr>
        <p:spPr bwMode="auto">
          <a:xfrm flipH="1">
            <a:off x="4297363" y="3302000"/>
            <a:ext cx="1325562" cy="963613"/>
          </a:xfrm>
          <a:prstGeom prst="straightConnector1">
            <a:avLst/>
          </a:prstGeom>
          <a:noFill/>
          <a:ln w="28575">
            <a:solidFill>
              <a:srgbClr val="FF3300"/>
            </a:solidFill>
            <a:round/>
            <a:headEnd/>
            <a:tailEnd/>
          </a:ln>
        </p:spPr>
      </p:cxnSp>
      <p:cxnSp>
        <p:nvCxnSpPr>
          <p:cNvPr id="32780" name="AutoShape 11"/>
          <p:cNvCxnSpPr>
            <a:cxnSpLocks noChangeShapeType="1"/>
            <a:stCxn id="877577" idx="1"/>
            <a:endCxn id="877573" idx="3"/>
          </p:cNvCxnSpPr>
          <p:nvPr/>
        </p:nvCxnSpPr>
        <p:spPr bwMode="auto">
          <a:xfrm flipH="1" flipV="1">
            <a:off x="4297363" y="4265613"/>
            <a:ext cx="1303337" cy="728662"/>
          </a:xfrm>
          <a:prstGeom prst="straightConnector1">
            <a:avLst/>
          </a:prstGeom>
          <a:noFill/>
          <a:ln w="28575">
            <a:solidFill>
              <a:srgbClr val="FF3300"/>
            </a:solidFill>
            <a:round/>
            <a:headEnd/>
            <a:tailEnd/>
          </a:ln>
        </p:spPr>
      </p:cxnSp>
      <p:sp>
        <p:nvSpPr>
          <p:cNvPr id="877580" name="Rectangle 12"/>
          <p:cNvSpPr>
            <a:spLocks noChangeArrowheads="1"/>
          </p:cNvSpPr>
          <p:nvPr/>
        </p:nvSpPr>
        <p:spPr bwMode="auto">
          <a:xfrm>
            <a:off x="5613400" y="5145088"/>
            <a:ext cx="214947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Genre:{féminin, masculin}</a:t>
            </a:r>
          </a:p>
        </p:txBody>
      </p:sp>
      <p:sp>
        <p:nvSpPr>
          <p:cNvPr id="877581" name="Line 13"/>
          <p:cNvSpPr>
            <a:spLocks noChangeShapeType="1"/>
          </p:cNvSpPr>
          <p:nvPr/>
        </p:nvSpPr>
        <p:spPr bwMode="auto">
          <a:xfrm>
            <a:off x="5086350" y="3724275"/>
            <a:ext cx="9525" cy="971550"/>
          </a:xfrm>
          <a:prstGeom prst="line">
            <a:avLst/>
          </a:prstGeom>
          <a:noFill/>
          <a:ln w="28575">
            <a:solidFill>
              <a:srgbClr val="FF3300"/>
            </a:solidFill>
            <a:prstDash val="dash"/>
            <a:round/>
            <a:headEnd/>
            <a:tailEnd/>
          </a:ln>
          <a:effectLst/>
        </p:spPr>
        <p:txBody>
          <a:bodyPr lIns="0" tIns="0" rIns="0" bIns="0"/>
          <a:lstStyle/>
          <a:p>
            <a:pPr>
              <a:defRPr/>
            </a:pPr>
            <a:endParaRPr lang="fr-FR"/>
          </a:p>
        </p:txBody>
      </p:sp>
      <p:cxnSp>
        <p:nvCxnSpPr>
          <p:cNvPr id="32783" name="AutoShape 14"/>
          <p:cNvCxnSpPr>
            <a:cxnSpLocks noChangeShapeType="1"/>
            <a:stCxn id="877576" idx="0"/>
            <a:endCxn id="877577" idx="3"/>
          </p:cNvCxnSpPr>
          <p:nvPr/>
        </p:nvCxnSpPr>
        <p:spPr bwMode="auto">
          <a:xfrm rot="5400000" flipV="1">
            <a:off x="7000082" y="4215606"/>
            <a:ext cx="469900" cy="1087437"/>
          </a:xfrm>
          <a:prstGeom prst="bentConnector4">
            <a:avLst>
              <a:gd name="adj1" fmla="val -75676"/>
              <a:gd name="adj2" fmla="val 180144"/>
            </a:avLst>
          </a:prstGeom>
          <a:noFill/>
          <a:ln w="28575">
            <a:solidFill>
              <a:srgbClr val="FF3300"/>
            </a:solidFill>
            <a:miter lim="800000"/>
            <a:headEnd/>
            <a:tailEnd/>
          </a:ln>
        </p:spPr>
      </p:cxnSp>
      <p:sp>
        <p:nvSpPr>
          <p:cNvPr id="32784" name="Rectangle 15"/>
          <p:cNvSpPr>
            <a:spLocks noChangeArrowheads="1"/>
          </p:cNvSpPr>
          <p:nvPr/>
        </p:nvSpPr>
        <p:spPr bwMode="auto">
          <a:xfrm>
            <a:off x="7883525" y="5053013"/>
            <a:ext cx="547688"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O..1</a:t>
            </a:r>
          </a:p>
        </p:txBody>
      </p:sp>
      <p:sp>
        <p:nvSpPr>
          <p:cNvPr id="32785" name="Rectangle 16"/>
          <p:cNvSpPr>
            <a:spLocks noChangeArrowheads="1"/>
          </p:cNvSpPr>
          <p:nvPr/>
        </p:nvSpPr>
        <p:spPr bwMode="auto">
          <a:xfrm>
            <a:off x="6205538" y="4279900"/>
            <a:ext cx="547687"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O..1</a:t>
            </a:r>
          </a:p>
        </p:txBody>
      </p:sp>
      <p:sp>
        <p:nvSpPr>
          <p:cNvPr id="32786" name="Rectangle 17"/>
          <p:cNvSpPr>
            <a:spLocks noChangeArrowheads="1"/>
          </p:cNvSpPr>
          <p:nvPr/>
        </p:nvSpPr>
        <p:spPr bwMode="auto">
          <a:xfrm>
            <a:off x="6699250" y="3897313"/>
            <a:ext cx="547688"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mari</a:t>
            </a:r>
          </a:p>
        </p:txBody>
      </p:sp>
      <p:sp>
        <p:nvSpPr>
          <p:cNvPr id="32787" name="Rectangle 18"/>
          <p:cNvSpPr>
            <a:spLocks noChangeArrowheads="1"/>
          </p:cNvSpPr>
          <p:nvPr/>
        </p:nvSpPr>
        <p:spPr bwMode="auto">
          <a:xfrm>
            <a:off x="7926388" y="4743450"/>
            <a:ext cx="881062"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femme</a:t>
            </a:r>
          </a:p>
        </p:txBody>
      </p:sp>
      <p:sp>
        <p:nvSpPr>
          <p:cNvPr id="32788" name="Rectangle 19"/>
          <p:cNvSpPr>
            <a:spLocks noChangeArrowheads="1"/>
          </p:cNvSpPr>
          <p:nvPr/>
        </p:nvSpPr>
        <p:spPr bwMode="auto">
          <a:xfrm>
            <a:off x="5173663" y="4057650"/>
            <a:ext cx="547687" cy="244475"/>
          </a:xfrm>
          <a:prstGeom prst="rect">
            <a:avLst/>
          </a:prstGeom>
          <a:noFill/>
          <a:ln w="12700">
            <a:noFill/>
            <a:miter lim="800000"/>
            <a:headEnd/>
            <a:tailEnd/>
          </a:ln>
        </p:spPr>
        <p:txBody>
          <a:bodyPr lIns="0" tIns="0" rIns="0" bIns="0">
            <a:spAutoFit/>
          </a:bodyPr>
          <a:lstStyle/>
          <a:p>
            <a:r>
              <a:rPr lang="fr-FR" sz="1600" b="1">
                <a:solidFill>
                  <a:srgbClr val="000000"/>
                </a:solidFill>
                <a:effectLst/>
              </a:rPr>
              <a:t>{ou}</a:t>
            </a:r>
          </a:p>
        </p:txBody>
      </p:sp>
      <p:sp>
        <p:nvSpPr>
          <p:cNvPr id="32789" name="Rectangle 20"/>
          <p:cNvSpPr>
            <a:spLocks noChangeArrowheads="1"/>
          </p:cNvSpPr>
          <p:nvPr/>
        </p:nvSpPr>
        <p:spPr bwMode="auto">
          <a:xfrm>
            <a:off x="2257425" y="3884613"/>
            <a:ext cx="1157288" cy="212725"/>
          </a:xfrm>
          <a:prstGeom prst="rect">
            <a:avLst/>
          </a:prstGeom>
          <a:noFill/>
          <a:ln w="12700">
            <a:noFill/>
            <a:miter lim="800000"/>
            <a:headEnd/>
            <a:tailEnd/>
          </a:ln>
        </p:spPr>
        <p:txBody>
          <a:bodyPr lIns="0" tIns="0" rIns="0" bIns="0">
            <a:spAutoFit/>
          </a:bodyPr>
          <a:lstStyle/>
          <a:p>
            <a:pPr algn="r"/>
            <a:r>
              <a:rPr lang="fr-FR" sz="1400" b="1">
                <a:solidFill>
                  <a:srgbClr val="000000"/>
                </a:solidFill>
                <a:effectLst/>
              </a:rPr>
              <a:t>{sécurisé}</a:t>
            </a:r>
          </a:p>
        </p:txBody>
      </p:sp>
      <p:sp>
        <p:nvSpPr>
          <p:cNvPr id="877589" name="Arc 21"/>
          <p:cNvSpPr>
            <a:spLocks/>
          </p:cNvSpPr>
          <p:nvPr/>
        </p:nvSpPr>
        <p:spPr bwMode="auto">
          <a:xfrm rot="10247823" flipH="1">
            <a:off x="5565775" y="3700463"/>
            <a:ext cx="950913" cy="366712"/>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2791" name="Rectangle 22"/>
          <p:cNvSpPr>
            <a:spLocks noChangeArrowheads="1"/>
          </p:cNvSpPr>
          <p:nvPr/>
        </p:nvSpPr>
        <p:spPr bwMode="auto">
          <a:xfrm>
            <a:off x="5627688" y="5654675"/>
            <a:ext cx="2290762" cy="365125"/>
          </a:xfrm>
          <a:prstGeom prst="rect">
            <a:avLst/>
          </a:prstGeom>
          <a:noFill/>
          <a:ln w="12700">
            <a:noFill/>
            <a:miter lim="800000"/>
            <a:headEnd/>
            <a:tailEnd/>
          </a:ln>
        </p:spPr>
        <p:txBody>
          <a:bodyPr lIns="0" tIns="0" rIns="0" bIns="0">
            <a:spAutoFit/>
          </a:bodyPr>
          <a:lstStyle/>
          <a:p>
            <a:r>
              <a:rPr lang="fr-FR" sz="1200" b="1">
                <a:solidFill>
                  <a:srgbClr val="000000"/>
                </a:solidFill>
                <a:effectLst/>
              </a:rPr>
              <a:t>{self.femme.genre=féminin et self.mari.genre=masculin}</a:t>
            </a:r>
          </a:p>
        </p:txBody>
      </p:sp>
      <p:sp>
        <p:nvSpPr>
          <p:cNvPr id="877591" name="Arc 23"/>
          <p:cNvSpPr>
            <a:spLocks/>
          </p:cNvSpPr>
          <p:nvPr/>
        </p:nvSpPr>
        <p:spPr bwMode="auto">
          <a:xfrm rot="14896779" flipV="1">
            <a:off x="2135188" y="3479800"/>
            <a:ext cx="560387" cy="32226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2793" name="Rectangle 24"/>
          <p:cNvSpPr>
            <a:spLocks noChangeArrowheads="1"/>
          </p:cNvSpPr>
          <p:nvPr/>
        </p:nvSpPr>
        <p:spPr bwMode="auto">
          <a:xfrm>
            <a:off x="1149350" y="3167063"/>
            <a:ext cx="1376363"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Contrainte simples</a:t>
            </a:r>
          </a:p>
        </p:txBody>
      </p:sp>
      <p:sp>
        <p:nvSpPr>
          <p:cNvPr id="877593" name="Arc 25"/>
          <p:cNvSpPr>
            <a:spLocks/>
          </p:cNvSpPr>
          <p:nvPr/>
        </p:nvSpPr>
        <p:spPr bwMode="auto">
          <a:xfrm rot="13593558" flipV="1">
            <a:off x="4895850" y="5459413"/>
            <a:ext cx="560388" cy="322262"/>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2795" name="Rectangle 26"/>
          <p:cNvSpPr>
            <a:spLocks noChangeArrowheads="1"/>
          </p:cNvSpPr>
          <p:nvPr/>
        </p:nvSpPr>
        <p:spPr bwMode="auto">
          <a:xfrm>
            <a:off x="2671763" y="5175250"/>
            <a:ext cx="2586037"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Contrainte formelle qui utilise OCL</a:t>
            </a:r>
          </a:p>
        </p:txBody>
      </p:sp>
      <p:sp>
        <p:nvSpPr>
          <p:cNvPr id="32796" name="Rectangle 27"/>
          <p:cNvSpPr>
            <a:spLocks noChangeArrowheads="1"/>
          </p:cNvSpPr>
          <p:nvPr/>
        </p:nvSpPr>
        <p:spPr bwMode="auto">
          <a:xfrm>
            <a:off x="5575300" y="3630613"/>
            <a:ext cx="3433763"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Contrainte à travers des éléments multiples</a:t>
            </a:r>
          </a:p>
        </p:txBody>
      </p:sp>
      <p:sp>
        <p:nvSpPr>
          <p:cNvPr id="32797" name="Rectangle 3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570913" cy="530225"/>
          </a:xfrm>
        </p:spPr>
        <p:txBody>
          <a:bodyPr/>
          <a:lstStyle/>
          <a:p>
            <a:pPr eaLnBrk="1" hangingPunct="1"/>
            <a:r>
              <a:rPr lang="fr-CA" altLang="en-US" sz="3200" smtClean="0"/>
              <a:t>Allouer des responsabilités aux classes</a:t>
            </a:r>
            <a:endParaRPr lang="fr-FR" sz="3200" smtClean="0"/>
          </a:p>
        </p:txBody>
      </p:sp>
      <p:sp>
        <p:nvSpPr>
          <p:cNvPr id="6147" name="Rectangle 3"/>
          <p:cNvSpPr>
            <a:spLocks noGrp="1" noChangeArrowheads="1"/>
          </p:cNvSpPr>
          <p:nvPr>
            <p:ph type="body" idx="1"/>
          </p:nvPr>
        </p:nvSpPr>
        <p:spPr>
          <a:xfrm>
            <a:off x="155575" y="1019175"/>
            <a:ext cx="8804275" cy="4843463"/>
          </a:xfrm>
        </p:spPr>
        <p:txBody>
          <a:bodyPr/>
          <a:lstStyle/>
          <a:p>
            <a:pPr eaLnBrk="1" hangingPunct="1">
              <a:lnSpc>
                <a:spcPct val="80000"/>
              </a:lnSpc>
            </a:pPr>
            <a:r>
              <a:rPr lang="fr-CA" altLang="en-US" smtClean="0"/>
              <a:t>Allouer des responsabilités aux classes</a:t>
            </a:r>
            <a:r>
              <a:rPr lang="fr-FR" smtClean="0"/>
              <a:t> </a:t>
            </a:r>
          </a:p>
          <a:p>
            <a:pPr lvl="1" eaLnBrk="1" hangingPunct="1">
              <a:lnSpc>
                <a:spcPct val="80000"/>
              </a:lnSpc>
            </a:pPr>
            <a:r>
              <a:rPr lang="fr-FR" sz="1800" smtClean="0"/>
              <a:t>Une responsabilité est un contrat ou une obligation qu'une classe doit respecter. </a:t>
            </a:r>
          </a:p>
          <a:p>
            <a:pPr lvl="1" eaLnBrk="1" hangingPunct="1">
              <a:lnSpc>
                <a:spcPct val="80000"/>
              </a:lnSpc>
            </a:pPr>
            <a:r>
              <a:rPr lang="fr-CA" altLang="en-US" sz="1800" smtClean="0"/>
              <a:t>Chacune des exigences fonctionnelles doivent être attribuées à l’une des classes</a:t>
            </a:r>
          </a:p>
          <a:p>
            <a:pPr lvl="2" eaLnBrk="1" hangingPunct="1">
              <a:lnSpc>
                <a:spcPct val="80000"/>
              </a:lnSpc>
            </a:pPr>
            <a:r>
              <a:rPr lang="fr-CA" altLang="en-US" sz="1800" smtClean="0"/>
              <a:t>Toutes les responsabilités d’une classe doivent être reliées entre elles.</a:t>
            </a:r>
          </a:p>
          <a:p>
            <a:pPr lvl="2" eaLnBrk="1" hangingPunct="1">
              <a:lnSpc>
                <a:spcPct val="80000"/>
              </a:lnSpc>
            </a:pPr>
            <a:r>
              <a:rPr lang="fr-CA" altLang="en-US" sz="1800" smtClean="0"/>
              <a:t>Si une classe a trop de responsabilités, elle devrait être scindée en plusieurs classes</a:t>
            </a:r>
          </a:p>
          <a:p>
            <a:pPr lvl="2" eaLnBrk="1" hangingPunct="1">
              <a:lnSpc>
                <a:spcPct val="80000"/>
              </a:lnSpc>
            </a:pPr>
            <a:r>
              <a:rPr lang="fr-CA" altLang="en-US" sz="1800" smtClean="0"/>
              <a:t>Si une classe a aucune responsabilité, alors celle-ci est probablement inutile</a:t>
            </a:r>
          </a:p>
          <a:p>
            <a:pPr lvl="2" eaLnBrk="1" hangingPunct="1">
              <a:lnSpc>
                <a:spcPct val="80000"/>
              </a:lnSpc>
            </a:pPr>
            <a:r>
              <a:rPr lang="fr-CA" altLang="en-US" sz="1800" smtClean="0"/>
              <a:t>Lorsqu’une responsabilité ne peut être attribués à aucune classe, alors c’est qu’une nouvelle classe devrait être introduite</a:t>
            </a:r>
            <a:endParaRPr lang="fr-FR" sz="1600" smtClean="0"/>
          </a:p>
          <a:p>
            <a:pPr lvl="1" eaLnBrk="1" hangingPunct="1">
              <a:lnSpc>
                <a:spcPct val="80000"/>
              </a:lnSpc>
              <a:spcBef>
                <a:spcPts val="500"/>
              </a:spcBef>
            </a:pPr>
            <a:r>
              <a:rPr lang="fr-FR" sz="1800" smtClean="0"/>
              <a:t>La meilleur façon de modéliser une classe est de définir les responsabilités des éléments dans le vocabulaire. Les techniques comme </a:t>
            </a:r>
          </a:p>
          <a:p>
            <a:pPr lvl="2" eaLnBrk="1" hangingPunct="1">
              <a:lnSpc>
                <a:spcPct val="80000"/>
              </a:lnSpc>
              <a:spcBef>
                <a:spcPts val="500"/>
              </a:spcBef>
            </a:pPr>
            <a:r>
              <a:rPr lang="fr-FR" sz="1800" smtClean="0"/>
              <a:t>les cartes CRC </a:t>
            </a:r>
          </a:p>
          <a:p>
            <a:pPr lvl="2" eaLnBrk="1" hangingPunct="1">
              <a:lnSpc>
                <a:spcPct val="80000"/>
              </a:lnSpc>
              <a:spcBef>
                <a:spcPts val="500"/>
              </a:spcBef>
            </a:pPr>
            <a:r>
              <a:rPr lang="fr-FR" sz="1800" smtClean="0"/>
              <a:t>Les cas d'utilisation sont très utiles. </a:t>
            </a:r>
          </a:p>
        </p:txBody>
      </p:sp>
      <p:sp>
        <p:nvSpPr>
          <p:cNvPr id="6148"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smtClean="0"/>
              <a:t>Paquetages</a:t>
            </a:r>
          </a:p>
        </p:txBody>
      </p:sp>
      <p:sp>
        <p:nvSpPr>
          <p:cNvPr id="33795" name="Rectangle 3"/>
          <p:cNvSpPr>
            <a:spLocks noGrp="1" noChangeArrowheads="1"/>
          </p:cNvSpPr>
          <p:nvPr>
            <p:ph type="body" idx="1"/>
          </p:nvPr>
        </p:nvSpPr>
        <p:spPr>
          <a:xfrm>
            <a:off x="381000" y="1196975"/>
            <a:ext cx="8578850" cy="4864100"/>
          </a:xfrm>
        </p:spPr>
        <p:txBody>
          <a:bodyPr/>
          <a:lstStyle/>
          <a:p>
            <a:pPr eaLnBrk="1" hangingPunct="1">
              <a:lnSpc>
                <a:spcPct val="80000"/>
              </a:lnSpc>
            </a:pPr>
            <a:r>
              <a:rPr lang="fr-FR" sz="1400" smtClean="0"/>
              <a:t>La visualisation, la spécification, la construction et la documentation de grands systèmes impliquent la manipulation d'un nombre potentiellement élevé </a:t>
            </a:r>
          </a:p>
          <a:p>
            <a:pPr lvl="1" eaLnBrk="1" hangingPunct="1">
              <a:lnSpc>
                <a:spcPct val="80000"/>
              </a:lnSpc>
            </a:pPr>
            <a:r>
              <a:rPr lang="fr-FR" sz="1200" smtClean="0"/>
              <a:t>de classes, </a:t>
            </a:r>
          </a:p>
          <a:p>
            <a:pPr lvl="1" eaLnBrk="1" hangingPunct="1">
              <a:lnSpc>
                <a:spcPct val="80000"/>
              </a:lnSpc>
            </a:pPr>
            <a:r>
              <a:rPr lang="fr-FR" sz="1200" smtClean="0"/>
              <a:t>d'interfaces, </a:t>
            </a:r>
          </a:p>
          <a:p>
            <a:pPr lvl="1" eaLnBrk="1" hangingPunct="1">
              <a:lnSpc>
                <a:spcPct val="80000"/>
              </a:lnSpc>
            </a:pPr>
            <a:r>
              <a:rPr lang="fr-FR" sz="1200" smtClean="0"/>
              <a:t>de composants, </a:t>
            </a:r>
          </a:p>
          <a:p>
            <a:pPr lvl="1" eaLnBrk="1" hangingPunct="1">
              <a:lnSpc>
                <a:spcPct val="80000"/>
              </a:lnSpc>
            </a:pPr>
            <a:r>
              <a:rPr lang="fr-FR" sz="1200" smtClean="0"/>
              <a:t>de nœuds, </a:t>
            </a:r>
          </a:p>
          <a:p>
            <a:pPr lvl="1" eaLnBrk="1" hangingPunct="1">
              <a:lnSpc>
                <a:spcPct val="80000"/>
              </a:lnSpc>
            </a:pPr>
            <a:r>
              <a:rPr lang="fr-FR" sz="1200" smtClean="0"/>
              <a:t>de diagrammes et autres éléments.</a:t>
            </a:r>
          </a:p>
          <a:p>
            <a:pPr eaLnBrk="1" hangingPunct="1">
              <a:lnSpc>
                <a:spcPct val="80000"/>
              </a:lnSpc>
            </a:pPr>
            <a:r>
              <a:rPr lang="fr-FR" sz="1400" smtClean="0"/>
              <a:t>En UML, un paquetage est un mécanisme générique pour organiser des éléments de modélisation en groupes. </a:t>
            </a:r>
          </a:p>
          <a:p>
            <a:pPr eaLnBrk="1" hangingPunct="1">
              <a:lnSpc>
                <a:spcPct val="80000"/>
              </a:lnSpc>
            </a:pPr>
            <a:r>
              <a:rPr lang="fr-FR" sz="1400" smtClean="0"/>
              <a:t>Grâce aux paquetages, il est possible </a:t>
            </a:r>
          </a:p>
          <a:p>
            <a:pPr lvl="1" eaLnBrk="1" hangingPunct="1">
              <a:lnSpc>
                <a:spcPct val="80000"/>
              </a:lnSpc>
            </a:pPr>
            <a:r>
              <a:rPr lang="fr-FR" sz="1200" smtClean="0"/>
              <a:t>de manipuler un ensemble d'éléments comme un groupe.</a:t>
            </a:r>
          </a:p>
          <a:p>
            <a:pPr lvl="1" eaLnBrk="1" hangingPunct="1">
              <a:lnSpc>
                <a:spcPct val="80000"/>
              </a:lnSpc>
            </a:pPr>
            <a:r>
              <a:rPr lang="fr-FR" sz="1200" smtClean="0"/>
              <a:t>On peut contrôler la visibilité des éléments au sein du paquetage,</a:t>
            </a:r>
          </a:p>
          <a:p>
            <a:pPr lvl="1" eaLnBrk="1" hangingPunct="1">
              <a:lnSpc>
                <a:spcPct val="80000"/>
              </a:lnSpc>
            </a:pPr>
            <a:r>
              <a:rPr lang="fr-FR" sz="1200" smtClean="0"/>
              <a:t>On peut également utiliser les paquetages pour présenter différentes vues de l'architecture d'un système. </a:t>
            </a:r>
          </a:p>
          <a:p>
            <a:pPr eaLnBrk="1" hangingPunct="1">
              <a:lnSpc>
                <a:spcPct val="80000"/>
              </a:lnSpc>
            </a:pPr>
            <a:r>
              <a:rPr lang="fr-FR" sz="1400" smtClean="0"/>
              <a:t>Les paquetages bien conçus regroupent des éléments proches sur le plan sémantique et qui ont tendance à évoluer ensemble. </a:t>
            </a:r>
          </a:p>
          <a:p>
            <a:pPr eaLnBrk="1" hangingPunct="1">
              <a:lnSpc>
                <a:spcPct val="92000"/>
              </a:lnSpc>
            </a:pPr>
            <a:r>
              <a:rPr lang="fr-FR" sz="1600" smtClean="0"/>
              <a:t>Un paquetage est un mécanisme d'intérêt général permettant d'organiser les éléments en groupes. </a:t>
            </a:r>
          </a:p>
          <a:p>
            <a:pPr lvl="1" eaLnBrk="1" hangingPunct="1">
              <a:lnSpc>
                <a:spcPct val="92000"/>
              </a:lnSpc>
            </a:pPr>
            <a:r>
              <a:rPr lang="fr-FR" sz="1400" smtClean="0"/>
              <a:t>Ils permettent de disposer les éléments des modèles de manière à en faciliter la compréhension </a:t>
            </a:r>
          </a:p>
          <a:p>
            <a:pPr lvl="1" eaLnBrk="1" hangingPunct="1">
              <a:lnSpc>
                <a:spcPct val="92000"/>
              </a:lnSpc>
            </a:pPr>
            <a:r>
              <a:rPr lang="fr-FR" sz="1400" smtClean="0"/>
              <a:t>de contrôler l'accès aux contenus afin de pouvoir surveiller les points de soudure dans l'architecture du système. </a:t>
            </a:r>
          </a:p>
          <a:p>
            <a:pPr eaLnBrk="1" hangingPunct="1">
              <a:lnSpc>
                <a:spcPct val="80000"/>
              </a:lnSpc>
            </a:pPr>
            <a:endParaRPr lang="fr-FR" sz="1200" smtClean="0"/>
          </a:p>
        </p:txBody>
      </p:sp>
      <p:sp>
        <p:nvSpPr>
          <p:cNvPr id="33796"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807" name="Rectangle 23"/>
          <p:cNvSpPr>
            <a:spLocks noChangeArrowheads="1"/>
          </p:cNvSpPr>
          <p:nvPr/>
        </p:nvSpPr>
        <p:spPr bwMode="auto">
          <a:xfrm>
            <a:off x="5149850" y="2054225"/>
            <a:ext cx="3687763" cy="290195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886805" name="Rectangle 21"/>
          <p:cNvSpPr>
            <a:spLocks noChangeArrowheads="1"/>
          </p:cNvSpPr>
          <p:nvPr/>
        </p:nvSpPr>
        <p:spPr bwMode="auto">
          <a:xfrm>
            <a:off x="577850" y="2074863"/>
            <a:ext cx="4159250" cy="285115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34820" name="Rectangle 2"/>
          <p:cNvSpPr>
            <a:spLocks noGrp="1" noChangeArrowheads="1"/>
          </p:cNvSpPr>
          <p:nvPr>
            <p:ph type="title"/>
          </p:nvPr>
        </p:nvSpPr>
        <p:spPr/>
        <p:txBody>
          <a:bodyPr/>
          <a:lstStyle/>
          <a:p>
            <a:pPr eaLnBrk="1" hangingPunct="1"/>
            <a:r>
              <a:rPr lang="fr-FR" smtClean="0"/>
              <a:t>Paquetages simples et étendu</a:t>
            </a:r>
          </a:p>
        </p:txBody>
      </p:sp>
      <p:sp>
        <p:nvSpPr>
          <p:cNvPr id="34821" name="Rectangle 3"/>
          <p:cNvSpPr>
            <a:spLocks noGrp="1" noChangeArrowheads="1"/>
          </p:cNvSpPr>
          <p:nvPr>
            <p:ph type="body" idx="1"/>
          </p:nvPr>
        </p:nvSpPr>
        <p:spPr>
          <a:xfrm>
            <a:off x="381000" y="1196975"/>
            <a:ext cx="8578850" cy="476250"/>
          </a:xfrm>
        </p:spPr>
        <p:txBody>
          <a:bodyPr/>
          <a:lstStyle/>
          <a:p>
            <a:pPr eaLnBrk="1" hangingPunct="1"/>
            <a:endParaRPr lang="fr-FR" smtClean="0"/>
          </a:p>
        </p:txBody>
      </p:sp>
      <p:sp>
        <p:nvSpPr>
          <p:cNvPr id="886788" name="Rectangle 4"/>
          <p:cNvSpPr>
            <a:spLocks noChangeArrowheads="1"/>
          </p:cNvSpPr>
          <p:nvPr/>
        </p:nvSpPr>
        <p:spPr bwMode="auto">
          <a:xfrm>
            <a:off x="801688" y="3403600"/>
            <a:ext cx="725487" cy="293688"/>
          </a:xfrm>
          <a:prstGeom prst="rect">
            <a:avLst/>
          </a:prstGeom>
          <a:solidFill>
            <a:srgbClr val="FCFDC6"/>
          </a:solidFill>
          <a:ln w="19050">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200" b="1">
              <a:solidFill>
                <a:srgbClr val="000000"/>
              </a:solidFill>
              <a:effectLst/>
            </a:endParaRPr>
          </a:p>
        </p:txBody>
      </p:sp>
      <p:sp>
        <p:nvSpPr>
          <p:cNvPr id="886789" name="Rectangle 5"/>
          <p:cNvSpPr>
            <a:spLocks noChangeArrowheads="1"/>
          </p:cNvSpPr>
          <p:nvPr/>
        </p:nvSpPr>
        <p:spPr bwMode="auto">
          <a:xfrm>
            <a:off x="803275" y="3689350"/>
            <a:ext cx="1677988" cy="1004888"/>
          </a:xfrm>
          <a:prstGeom prst="rect">
            <a:avLst/>
          </a:prstGeom>
          <a:solidFill>
            <a:srgbClr val="FFFFCC"/>
          </a:solidFill>
          <a:ln w="19050">
            <a:solidFill>
              <a:srgbClr val="FF0000"/>
            </a:solidFill>
            <a:miter lim="800000"/>
            <a:headEnd/>
            <a:tailEnd/>
          </a:ln>
          <a:effectLst>
            <a:outerShdw dist="107763" dir="2700000" algn="ctr" rotWithShape="0">
              <a:schemeClr val="bg2">
                <a:alpha val="50000"/>
              </a:schemeClr>
            </a:outerShdw>
          </a:effectLst>
        </p:spPr>
        <p:txBody>
          <a:bodyPr wrap="none" lIns="0" tIns="0" rIns="0" bIns="0" anchor="ctr"/>
          <a:lstStyle/>
          <a:p>
            <a:pPr>
              <a:defRPr/>
            </a:pPr>
            <a:endParaRPr lang="fr-FR"/>
          </a:p>
        </p:txBody>
      </p:sp>
      <p:sp>
        <p:nvSpPr>
          <p:cNvPr id="34824" name="Rectangle 6"/>
          <p:cNvSpPr>
            <a:spLocks noChangeArrowheads="1"/>
          </p:cNvSpPr>
          <p:nvPr/>
        </p:nvSpPr>
        <p:spPr bwMode="auto">
          <a:xfrm>
            <a:off x="2716213" y="2849563"/>
            <a:ext cx="1376362"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Détecteur fusion</a:t>
            </a:r>
          </a:p>
        </p:txBody>
      </p:sp>
      <p:sp>
        <p:nvSpPr>
          <p:cNvPr id="886791" name="Rectangle 7"/>
          <p:cNvSpPr>
            <a:spLocks noChangeArrowheads="1"/>
          </p:cNvSpPr>
          <p:nvPr/>
        </p:nvSpPr>
        <p:spPr bwMode="auto">
          <a:xfrm>
            <a:off x="2730500" y="2346325"/>
            <a:ext cx="725488" cy="293688"/>
          </a:xfrm>
          <a:prstGeom prst="rect">
            <a:avLst/>
          </a:prstGeom>
          <a:solidFill>
            <a:srgbClr val="FCFDC6"/>
          </a:solidFill>
          <a:ln w="19050">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200" b="1">
              <a:solidFill>
                <a:srgbClr val="000000"/>
              </a:solidFill>
              <a:effectLst/>
            </a:endParaRPr>
          </a:p>
        </p:txBody>
      </p:sp>
      <p:sp>
        <p:nvSpPr>
          <p:cNvPr id="886792" name="Rectangle 8"/>
          <p:cNvSpPr>
            <a:spLocks noChangeArrowheads="1"/>
          </p:cNvSpPr>
          <p:nvPr/>
        </p:nvSpPr>
        <p:spPr bwMode="auto">
          <a:xfrm>
            <a:off x="2732088" y="2632075"/>
            <a:ext cx="1677987" cy="1004888"/>
          </a:xfrm>
          <a:prstGeom prst="rect">
            <a:avLst/>
          </a:prstGeom>
          <a:solidFill>
            <a:srgbClr val="FFFFCC"/>
          </a:solidFill>
          <a:ln w="19050">
            <a:solidFill>
              <a:srgbClr val="FF0000"/>
            </a:solidFill>
            <a:miter lim="800000"/>
            <a:headEnd/>
            <a:tailEnd/>
          </a:ln>
          <a:effectLst>
            <a:outerShdw dist="107763" dir="2700000" algn="ctr" rotWithShape="0">
              <a:schemeClr val="bg2">
                <a:alpha val="50000"/>
              </a:schemeClr>
            </a:outerShdw>
          </a:effectLst>
        </p:spPr>
        <p:txBody>
          <a:bodyPr wrap="none" lIns="0" tIns="0" rIns="0" bIns="0" anchor="ctr"/>
          <a:lstStyle/>
          <a:p>
            <a:pPr>
              <a:defRPr/>
            </a:pPr>
            <a:endParaRPr lang="fr-FR"/>
          </a:p>
        </p:txBody>
      </p:sp>
      <p:sp>
        <p:nvSpPr>
          <p:cNvPr id="34827" name="Rectangle 9"/>
          <p:cNvSpPr>
            <a:spLocks noChangeArrowheads="1"/>
          </p:cNvSpPr>
          <p:nvPr/>
        </p:nvSpPr>
        <p:spPr bwMode="auto">
          <a:xfrm>
            <a:off x="995363" y="4073525"/>
            <a:ext cx="1376362"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Détecteur fusion</a:t>
            </a:r>
          </a:p>
        </p:txBody>
      </p:sp>
      <p:sp>
        <p:nvSpPr>
          <p:cNvPr id="34828" name="Rectangle 10"/>
          <p:cNvSpPr>
            <a:spLocks noChangeArrowheads="1"/>
          </p:cNvSpPr>
          <p:nvPr/>
        </p:nvSpPr>
        <p:spPr bwMode="auto">
          <a:xfrm>
            <a:off x="2862263" y="2754313"/>
            <a:ext cx="1376362" cy="547687"/>
          </a:xfrm>
          <a:prstGeom prst="rect">
            <a:avLst/>
          </a:prstGeom>
          <a:noFill/>
          <a:ln w="12700">
            <a:noFill/>
            <a:miter lim="800000"/>
            <a:headEnd/>
            <a:tailEnd/>
          </a:ln>
        </p:spPr>
        <p:txBody>
          <a:bodyPr lIns="0" tIns="0" rIns="0" bIns="0">
            <a:spAutoFit/>
          </a:bodyPr>
          <a:lstStyle/>
          <a:p>
            <a:r>
              <a:rPr lang="fr-FR" sz="1200" b="1">
                <a:solidFill>
                  <a:srgbClr val="000000"/>
                </a:solidFill>
                <a:effectLst/>
              </a:rPr>
              <a:t>+BonDeCommand</a:t>
            </a:r>
          </a:p>
          <a:p>
            <a:r>
              <a:rPr lang="fr-FR" sz="1200" b="1">
                <a:solidFill>
                  <a:srgbClr val="000000"/>
                </a:solidFill>
                <a:effectLst/>
              </a:rPr>
              <a:t>+BonDeSuivi</a:t>
            </a:r>
          </a:p>
          <a:p>
            <a:r>
              <a:rPr lang="fr-FR" sz="1200" b="1">
                <a:solidFill>
                  <a:srgbClr val="000000"/>
                </a:solidFill>
                <a:effectLst/>
              </a:rPr>
              <a:t>-Commande</a:t>
            </a:r>
          </a:p>
        </p:txBody>
      </p:sp>
      <p:sp>
        <p:nvSpPr>
          <p:cNvPr id="34829" name="Rectangle 11"/>
          <p:cNvSpPr>
            <a:spLocks noChangeArrowheads="1"/>
          </p:cNvSpPr>
          <p:nvPr/>
        </p:nvSpPr>
        <p:spPr bwMode="auto">
          <a:xfrm>
            <a:off x="5408613" y="3956050"/>
            <a:ext cx="1376362"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Détecteur fusion</a:t>
            </a:r>
          </a:p>
        </p:txBody>
      </p:sp>
      <p:sp>
        <p:nvSpPr>
          <p:cNvPr id="886796" name="Rectangle 12"/>
          <p:cNvSpPr>
            <a:spLocks noChangeArrowheads="1"/>
          </p:cNvSpPr>
          <p:nvPr/>
        </p:nvSpPr>
        <p:spPr bwMode="auto">
          <a:xfrm>
            <a:off x="5422900" y="3452813"/>
            <a:ext cx="725488" cy="293687"/>
          </a:xfrm>
          <a:prstGeom prst="rect">
            <a:avLst/>
          </a:prstGeom>
          <a:solidFill>
            <a:srgbClr val="FCFDC6"/>
          </a:solidFill>
          <a:ln w="19050">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200" b="1">
              <a:solidFill>
                <a:srgbClr val="000000"/>
              </a:solidFill>
              <a:effectLst/>
            </a:endParaRPr>
          </a:p>
        </p:txBody>
      </p:sp>
      <p:sp>
        <p:nvSpPr>
          <p:cNvPr id="886797" name="Rectangle 13"/>
          <p:cNvSpPr>
            <a:spLocks noChangeArrowheads="1"/>
          </p:cNvSpPr>
          <p:nvPr/>
        </p:nvSpPr>
        <p:spPr bwMode="auto">
          <a:xfrm>
            <a:off x="5424488" y="3738563"/>
            <a:ext cx="1677987" cy="1004887"/>
          </a:xfrm>
          <a:prstGeom prst="rect">
            <a:avLst/>
          </a:prstGeom>
          <a:solidFill>
            <a:srgbClr val="FFFFCC"/>
          </a:solidFill>
          <a:ln w="19050">
            <a:solidFill>
              <a:srgbClr val="FF0000"/>
            </a:solidFill>
            <a:miter lim="800000"/>
            <a:headEnd/>
            <a:tailEnd/>
          </a:ln>
          <a:effectLst>
            <a:outerShdw dist="107763" dir="2700000" algn="ctr" rotWithShape="0">
              <a:schemeClr val="bg2">
                <a:alpha val="50000"/>
              </a:schemeClr>
            </a:outerShdw>
          </a:effectLst>
        </p:spPr>
        <p:txBody>
          <a:bodyPr wrap="none" lIns="0" tIns="0" rIns="0" bIns="0" anchor="ctr"/>
          <a:lstStyle/>
          <a:p>
            <a:pPr>
              <a:defRPr/>
            </a:pPr>
            <a:endParaRPr lang="fr-FR"/>
          </a:p>
        </p:txBody>
      </p:sp>
      <p:sp>
        <p:nvSpPr>
          <p:cNvPr id="34832" name="Rectangle 14"/>
          <p:cNvSpPr>
            <a:spLocks noChangeArrowheads="1"/>
          </p:cNvSpPr>
          <p:nvPr/>
        </p:nvSpPr>
        <p:spPr bwMode="auto">
          <a:xfrm>
            <a:off x="5554663" y="3860800"/>
            <a:ext cx="1376362" cy="365125"/>
          </a:xfrm>
          <a:prstGeom prst="rect">
            <a:avLst/>
          </a:prstGeom>
          <a:noFill/>
          <a:ln w="12700">
            <a:noFill/>
            <a:miter lim="800000"/>
            <a:headEnd/>
            <a:tailEnd/>
          </a:ln>
        </p:spPr>
        <p:txBody>
          <a:bodyPr lIns="0" tIns="0" rIns="0" bIns="0">
            <a:spAutoFit/>
          </a:bodyPr>
          <a:lstStyle/>
          <a:p>
            <a:pPr algn="ctr"/>
            <a:r>
              <a:rPr lang="fr-FR" sz="1200" b="1">
                <a:solidFill>
                  <a:srgbClr val="000000"/>
                </a:solidFill>
                <a:effectLst/>
              </a:rPr>
              <a:t>Détecteur::Vision</a:t>
            </a:r>
          </a:p>
          <a:p>
            <a:pPr algn="ctr"/>
            <a:r>
              <a:rPr lang="fr-FR" sz="1200" b="1">
                <a:solidFill>
                  <a:srgbClr val="000000"/>
                </a:solidFill>
                <a:effectLst/>
              </a:rPr>
              <a:t>{version=2.24}</a:t>
            </a:r>
          </a:p>
        </p:txBody>
      </p:sp>
      <p:sp>
        <p:nvSpPr>
          <p:cNvPr id="34833" name="Rectangle 15"/>
          <p:cNvSpPr>
            <a:spLocks noChangeArrowheads="1"/>
          </p:cNvSpPr>
          <p:nvPr/>
        </p:nvSpPr>
        <p:spPr bwMode="auto">
          <a:xfrm>
            <a:off x="1249363" y="2986088"/>
            <a:ext cx="1376362"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Noms simples</a:t>
            </a:r>
          </a:p>
        </p:txBody>
      </p:sp>
      <p:sp>
        <p:nvSpPr>
          <p:cNvPr id="34834" name="Rectangle 16"/>
          <p:cNvSpPr>
            <a:spLocks noChangeArrowheads="1"/>
          </p:cNvSpPr>
          <p:nvPr/>
        </p:nvSpPr>
        <p:spPr bwMode="auto">
          <a:xfrm>
            <a:off x="5851525" y="2744788"/>
            <a:ext cx="22510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Noms du paquetage englobant</a:t>
            </a:r>
          </a:p>
        </p:txBody>
      </p:sp>
      <p:sp>
        <p:nvSpPr>
          <p:cNvPr id="34835" name="Rectangle 17"/>
          <p:cNvSpPr>
            <a:spLocks noChangeArrowheads="1"/>
          </p:cNvSpPr>
          <p:nvPr/>
        </p:nvSpPr>
        <p:spPr bwMode="auto">
          <a:xfrm>
            <a:off x="6734175" y="3216275"/>
            <a:ext cx="166846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Noms du paquetage</a:t>
            </a:r>
          </a:p>
        </p:txBody>
      </p:sp>
      <p:sp>
        <p:nvSpPr>
          <p:cNvPr id="34836" name="Rectangle 18"/>
          <p:cNvSpPr>
            <a:spLocks noChangeArrowheads="1"/>
          </p:cNvSpPr>
          <p:nvPr/>
        </p:nvSpPr>
        <p:spPr bwMode="auto">
          <a:xfrm>
            <a:off x="7229475" y="4141788"/>
            <a:ext cx="1376363" cy="365125"/>
          </a:xfrm>
          <a:prstGeom prst="rect">
            <a:avLst/>
          </a:prstGeom>
          <a:noFill/>
          <a:ln w="12700">
            <a:noFill/>
            <a:miter lim="800000"/>
            <a:headEnd/>
            <a:tailEnd/>
          </a:ln>
        </p:spPr>
        <p:txBody>
          <a:bodyPr lIns="0" tIns="0" rIns="0" bIns="0">
            <a:spAutoFit/>
          </a:bodyPr>
          <a:lstStyle/>
          <a:p>
            <a:r>
              <a:rPr lang="fr-FR" sz="1200" b="1">
                <a:solidFill>
                  <a:srgbClr val="000000"/>
                </a:solidFill>
                <a:effectLst/>
              </a:rPr>
              <a:t>Noms complets (étendu)</a:t>
            </a:r>
          </a:p>
        </p:txBody>
      </p:sp>
      <p:sp>
        <p:nvSpPr>
          <p:cNvPr id="886803" name="Arc 19"/>
          <p:cNvSpPr>
            <a:spLocks/>
          </p:cNvSpPr>
          <p:nvPr/>
        </p:nvSpPr>
        <p:spPr bwMode="auto">
          <a:xfrm rot="20435445" flipV="1">
            <a:off x="5813425" y="3089275"/>
            <a:ext cx="817563" cy="649288"/>
          </a:xfrm>
          <a:custGeom>
            <a:avLst/>
            <a:gdLst>
              <a:gd name="G0" fmla="+- 0 0 0"/>
              <a:gd name="G1" fmla="+- 21600 0 0"/>
              <a:gd name="G2" fmla="+- 21600 0 0"/>
              <a:gd name="T0" fmla="*/ 0 w 21592"/>
              <a:gd name="T1" fmla="*/ 0 h 21600"/>
              <a:gd name="T2" fmla="*/ 21592 w 21592"/>
              <a:gd name="T3" fmla="*/ 21025 h 21600"/>
              <a:gd name="T4" fmla="*/ 0 w 21592"/>
              <a:gd name="T5" fmla="*/ 21600 h 21600"/>
            </a:gdLst>
            <a:ahLst/>
            <a:cxnLst>
              <a:cxn ang="0">
                <a:pos x="T0" y="T1"/>
              </a:cxn>
              <a:cxn ang="0">
                <a:pos x="T2" y="T3"/>
              </a:cxn>
              <a:cxn ang="0">
                <a:pos x="T4" y="T5"/>
              </a:cxn>
            </a:cxnLst>
            <a:rect l="0" t="0" r="r" b="b"/>
            <a:pathLst>
              <a:path w="21592" h="21600" fill="none" extrusionOk="0">
                <a:moveTo>
                  <a:pt x="-1" y="0"/>
                </a:moveTo>
                <a:cubicBezTo>
                  <a:pt x="11705" y="0"/>
                  <a:pt x="21280" y="9323"/>
                  <a:pt x="21592" y="21024"/>
                </a:cubicBezTo>
              </a:path>
              <a:path w="21592" h="21600" stroke="0" extrusionOk="0">
                <a:moveTo>
                  <a:pt x="-1" y="0"/>
                </a:moveTo>
                <a:cubicBezTo>
                  <a:pt x="11705" y="0"/>
                  <a:pt x="21280" y="9323"/>
                  <a:pt x="21592" y="21024"/>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86804" name="Arc 20"/>
          <p:cNvSpPr>
            <a:spLocks/>
          </p:cNvSpPr>
          <p:nvPr/>
        </p:nvSpPr>
        <p:spPr bwMode="auto">
          <a:xfrm rot="20435445" flipV="1">
            <a:off x="6681788" y="3548063"/>
            <a:ext cx="817562" cy="185737"/>
          </a:xfrm>
          <a:custGeom>
            <a:avLst/>
            <a:gdLst>
              <a:gd name="G0" fmla="+- 0 0 0"/>
              <a:gd name="G1" fmla="+- 21600 0 0"/>
              <a:gd name="G2" fmla="+- 21600 0 0"/>
              <a:gd name="T0" fmla="*/ 0 w 21592"/>
              <a:gd name="T1" fmla="*/ 0 h 21600"/>
              <a:gd name="T2" fmla="*/ 21592 w 21592"/>
              <a:gd name="T3" fmla="*/ 21025 h 21600"/>
              <a:gd name="T4" fmla="*/ 0 w 21592"/>
              <a:gd name="T5" fmla="*/ 21600 h 21600"/>
            </a:gdLst>
            <a:ahLst/>
            <a:cxnLst>
              <a:cxn ang="0">
                <a:pos x="T0" y="T1"/>
              </a:cxn>
              <a:cxn ang="0">
                <a:pos x="T2" y="T3"/>
              </a:cxn>
              <a:cxn ang="0">
                <a:pos x="T4" y="T5"/>
              </a:cxn>
            </a:cxnLst>
            <a:rect l="0" t="0" r="r" b="b"/>
            <a:pathLst>
              <a:path w="21592" h="21600" fill="none" extrusionOk="0">
                <a:moveTo>
                  <a:pt x="-1" y="0"/>
                </a:moveTo>
                <a:cubicBezTo>
                  <a:pt x="11705" y="0"/>
                  <a:pt x="21280" y="9323"/>
                  <a:pt x="21592" y="21024"/>
                </a:cubicBezTo>
              </a:path>
              <a:path w="21592" h="21600" stroke="0" extrusionOk="0">
                <a:moveTo>
                  <a:pt x="-1" y="0"/>
                </a:moveTo>
                <a:cubicBezTo>
                  <a:pt x="11705" y="0"/>
                  <a:pt x="21280" y="9323"/>
                  <a:pt x="21592" y="21024"/>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4839" name="Rectangle 22"/>
          <p:cNvSpPr>
            <a:spLocks noChangeArrowheads="1"/>
          </p:cNvSpPr>
          <p:nvPr/>
        </p:nvSpPr>
        <p:spPr bwMode="auto">
          <a:xfrm>
            <a:off x="663575" y="2157413"/>
            <a:ext cx="973138" cy="304800"/>
          </a:xfrm>
          <a:prstGeom prst="rect">
            <a:avLst/>
          </a:prstGeom>
          <a:noFill/>
          <a:ln w="12700">
            <a:noFill/>
            <a:miter lim="800000"/>
            <a:headEnd/>
            <a:tailEnd/>
          </a:ln>
        </p:spPr>
        <p:txBody>
          <a:bodyPr wrap="none" lIns="0" tIns="0" rIns="0" bIns="0">
            <a:spAutoFit/>
          </a:bodyPr>
          <a:lstStyle/>
          <a:p>
            <a:r>
              <a:rPr lang="fr-FR" sz="2000" b="1">
                <a:solidFill>
                  <a:srgbClr val="000000"/>
                </a:solidFill>
                <a:effectLst/>
              </a:rPr>
              <a:t>Simples</a:t>
            </a:r>
          </a:p>
        </p:txBody>
      </p:sp>
      <p:sp>
        <p:nvSpPr>
          <p:cNvPr id="34840" name="Rectangle 24"/>
          <p:cNvSpPr>
            <a:spLocks noChangeArrowheads="1"/>
          </p:cNvSpPr>
          <p:nvPr/>
        </p:nvSpPr>
        <p:spPr bwMode="auto">
          <a:xfrm>
            <a:off x="5275263" y="2141538"/>
            <a:ext cx="862012" cy="304800"/>
          </a:xfrm>
          <a:prstGeom prst="rect">
            <a:avLst/>
          </a:prstGeom>
          <a:noFill/>
          <a:ln w="12700">
            <a:noFill/>
            <a:miter lim="800000"/>
            <a:headEnd/>
            <a:tailEnd/>
          </a:ln>
        </p:spPr>
        <p:txBody>
          <a:bodyPr wrap="none" lIns="0" tIns="0" rIns="0" bIns="0">
            <a:spAutoFit/>
          </a:bodyPr>
          <a:lstStyle/>
          <a:p>
            <a:r>
              <a:rPr lang="fr-FR" sz="2000" b="1">
                <a:solidFill>
                  <a:srgbClr val="000000"/>
                </a:solidFill>
                <a:effectLst/>
              </a:rPr>
              <a:t>Etendu</a:t>
            </a:r>
          </a:p>
        </p:txBody>
      </p:sp>
      <p:sp>
        <p:nvSpPr>
          <p:cNvPr id="34841" name="Rectangle 26"/>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31" name="Rectangle 19"/>
          <p:cNvSpPr>
            <a:spLocks noChangeArrowheads="1"/>
          </p:cNvSpPr>
          <p:nvPr/>
        </p:nvSpPr>
        <p:spPr bwMode="auto">
          <a:xfrm>
            <a:off x="1030288" y="3571875"/>
            <a:ext cx="7807325" cy="2189163"/>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35843" name="Rectangle 2"/>
          <p:cNvSpPr>
            <a:spLocks noGrp="1" noChangeArrowheads="1"/>
          </p:cNvSpPr>
          <p:nvPr>
            <p:ph type="title"/>
          </p:nvPr>
        </p:nvSpPr>
        <p:spPr/>
        <p:txBody>
          <a:bodyPr/>
          <a:lstStyle/>
          <a:p>
            <a:pPr eaLnBrk="1" hangingPunct="1"/>
            <a:r>
              <a:rPr lang="fr-FR" smtClean="0"/>
              <a:t>Instances</a:t>
            </a:r>
          </a:p>
        </p:txBody>
      </p:sp>
      <p:sp>
        <p:nvSpPr>
          <p:cNvPr id="35844" name="Rectangle 3"/>
          <p:cNvSpPr>
            <a:spLocks noGrp="1" noChangeArrowheads="1"/>
          </p:cNvSpPr>
          <p:nvPr>
            <p:ph type="body" idx="1"/>
          </p:nvPr>
        </p:nvSpPr>
        <p:spPr>
          <a:xfrm>
            <a:off x="381000" y="1196975"/>
            <a:ext cx="8578850" cy="2198688"/>
          </a:xfrm>
        </p:spPr>
        <p:txBody>
          <a:bodyPr/>
          <a:lstStyle/>
          <a:p>
            <a:pPr eaLnBrk="1" hangingPunct="1"/>
            <a:r>
              <a:rPr lang="fr-FR" sz="2000" smtClean="0"/>
              <a:t>Les termes " instance " et " objet " sont largement synonymes et peuvent se substituer l'un à l'autre dans la plupart des cas. </a:t>
            </a:r>
          </a:p>
          <a:p>
            <a:pPr eaLnBrk="1" hangingPunct="1"/>
            <a:r>
              <a:rPr lang="fr-FR" sz="2000" smtClean="0"/>
              <a:t>Une instance est une manifestation concrète d'une abstraction à laquelle un ensemble d'opérations peut être appliqué et qui peut avoir un état qui en stocke les effets. </a:t>
            </a:r>
          </a:p>
          <a:p>
            <a:pPr eaLnBrk="1" hangingPunct="1"/>
            <a:r>
              <a:rPr lang="fr-FR" sz="2000" smtClean="0"/>
              <a:t>On utilise les instances pour modéliser des éléments concrets ou prototypes qui existent dans le monde réel. </a:t>
            </a:r>
          </a:p>
        </p:txBody>
      </p:sp>
      <p:sp>
        <p:nvSpPr>
          <p:cNvPr id="883716" name="Rectangle 4"/>
          <p:cNvSpPr>
            <a:spLocks noChangeArrowheads="1"/>
          </p:cNvSpPr>
          <p:nvPr/>
        </p:nvSpPr>
        <p:spPr bwMode="auto">
          <a:xfrm>
            <a:off x="1276350" y="4343400"/>
            <a:ext cx="1095375"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monClient</a:t>
            </a:r>
          </a:p>
        </p:txBody>
      </p:sp>
      <p:sp>
        <p:nvSpPr>
          <p:cNvPr id="883717" name="Rectangle 5"/>
          <p:cNvSpPr>
            <a:spLocks noChangeArrowheads="1"/>
          </p:cNvSpPr>
          <p:nvPr/>
        </p:nvSpPr>
        <p:spPr bwMode="auto">
          <a:xfrm>
            <a:off x="1268413" y="4830763"/>
            <a:ext cx="1296987"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t : Transaction</a:t>
            </a:r>
          </a:p>
        </p:txBody>
      </p:sp>
      <p:sp>
        <p:nvSpPr>
          <p:cNvPr id="883718" name="Rectangle 6"/>
          <p:cNvSpPr>
            <a:spLocks noChangeArrowheads="1"/>
          </p:cNvSpPr>
          <p:nvPr/>
        </p:nvSpPr>
        <p:spPr bwMode="auto">
          <a:xfrm>
            <a:off x="4371975" y="3998913"/>
            <a:ext cx="237172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 Multimedia :: FluxAudio</a:t>
            </a:r>
          </a:p>
        </p:txBody>
      </p:sp>
      <p:sp>
        <p:nvSpPr>
          <p:cNvPr id="883719" name="Rectangle 7"/>
          <p:cNvSpPr>
            <a:spLocks noChangeArrowheads="1"/>
          </p:cNvSpPr>
          <p:nvPr/>
        </p:nvSpPr>
        <p:spPr bwMode="auto">
          <a:xfrm>
            <a:off x="5497513" y="5094288"/>
            <a:ext cx="1296987"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endParaRPr lang="fr-FR" sz="1200" b="1" u="sng">
              <a:solidFill>
                <a:srgbClr val="000000"/>
              </a:solidFill>
              <a:effectLst/>
            </a:endParaRPr>
          </a:p>
        </p:txBody>
      </p:sp>
      <p:sp>
        <p:nvSpPr>
          <p:cNvPr id="883720" name="Rectangle 8"/>
          <p:cNvSpPr>
            <a:spLocks noChangeArrowheads="1"/>
          </p:cNvSpPr>
          <p:nvPr/>
        </p:nvSpPr>
        <p:spPr bwMode="auto">
          <a:xfrm>
            <a:off x="5610225" y="5207000"/>
            <a:ext cx="1296988"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 codeClé</a:t>
            </a:r>
          </a:p>
        </p:txBody>
      </p:sp>
      <p:sp>
        <p:nvSpPr>
          <p:cNvPr id="883721" name="Rectangle 9"/>
          <p:cNvSpPr>
            <a:spLocks noChangeArrowheads="1"/>
          </p:cNvSpPr>
          <p:nvPr/>
        </p:nvSpPr>
        <p:spPr bwMode="auto">
          <a:xfrm>
            <a:off x="5487988" y="4549775"/>
            <a:ext cx="1296987"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Agent :</a:t>
            </a:r>
          </a:p>
        </p:txBody>
      </p:sp>
      <p:sp>
        <p:nvSpPr>
          <p:cNvPr id="883722" name="Arc 10"/>
          <p:cNvSpPr>
            <a:spLocks/>
          </p:cNvSpPr>
          <p:nvPr/>
        </p:nvSpPr>
        <p:spPr bwMode="auto">
          <a:xfrm rot="10247823" flipH="1">
            <a:off x="6588125" y="3711575"/>
            <a:ext cx="950913"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5852" name="Rectangle 11"/>
          <p:cNvSpPr>
            <a:spLocks noChangeArrowheads="1"/>
          </p:cNvSpPr>
          <p:nvPr/>
        </p:nvSpPr>
        <p:spPr bwMode="auto">
          <a:xfrm>
            <a:off x="7175500" y="3662363"/>
            <a:ext cx="14636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Instance anonyme</a:t>
            </a:r>
          </a:p>
        </p:txBody>
      </p:sp>
      <p:sp>
        <p:nvSpPr>
          <p:cNvPr id="883724" name="Arc 12"/>
          <p:cNvSpPr>
            <a:spLocks/>
          </p:cNvSpPr>
          <p:nvPr/>
        </p:nvSpPr>
        <p:spPr bwMode="auto">
          <a:xfrm rot="10247823" flipH="1">
            <a:off x="2224088" y="4037013"/>
            <a:ext cx="950912" cy="366712"/>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5854" name="Rectangle 13"/>
          <p:cNvSpPr>
            <a:spLocks noChangeArrowheads="1"/>
          </p:cNvSpPr>
          <p:nvPr/>
        </p:nvSpPr>
        <p:spPr bwMode="auto">
          <a:xfrm>
            <a:off x="2760663" y="3998913"/>
            <a:ext cx="14636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Instance nommée</a:t>
            </a:r>
          </a:p>
        </p:txBody>
      </p:sp>
      <p:sp>
        <p:nvSpPr>
          <p:cNvPr id="883726" name="Arc 14"/>
          <p:cNvSpPr>
            <a:spLocks/>
          </p:cNvSpPr>
          <p:nvPr/>
        </p:nvSpPr>
        <p:spPr bwMode="auto">
          <a:xfrm rot="8148200" flipH="1">
            <a:off x="2292350" y="4341813"/>
            <a:ext cx="950913" cy="366712"/>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83727" name="Arc 15"/>
          <p:cNvSpPr>
            <a:spLocks/>
          </p:cNvSpPr>
          <p:nvPr/>
        </p:nvSpPr>
        <p:spPr bwMode="auto">
          <a:xfrm rot="10247823" flipH="1">
            <a:off x="6618288" y="4876800"/>
            <a:ext cx="950912"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5857" name="Rectangle 16"/>
          <p:cNvSpPr>
            <a:spLocks noChangeArrowheads="1"/>
          </p:cNvSpPr>
          <p:nvPr/>
        </p:nvSpPr>
        <p:spPr bwMode="auto">
          <a:xfrm>
            <a:off x="7151688" y="4808538"/>
            <a:ext cx="14636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Instance Multiple</a:t>
            </a:r>
          </a:p>
        </p:txBody>
      </p:sp>
      <p:sp>
        <p:nvSpPr>
          <p:cNvPr id="883729" name="Arc 17"/>
          <p:cNvSpPr>
            <a:spLocks/>
          </p:cNvSpPr>
          <p:nvPr/>
        </p:nvSpPr>
        <p:spPr bwMode="auto">
          <a:xfrm rot="10247823" flipH="1">
            <a:off x="6588125" y="4241800"/>
            <a:ext cx="950913" cy="366713"/>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5859" name="Rectangle 18"/>
          <p:cNvSpPr>
            <a:spLocks noChangeArrowheads="1"/>
          </p:cNvSpPr>
          <p:nvPr/>
        </p:nvSpPr>
        <p:spPr bwMode="auto">
          <a:xfrm>
            <a:off x="7121525" y="4173538"/>
            <a:ext cx="14636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Instance agent</a:t>
            </a:r>
          </a:p>
        </p:txBody>
      </p:sp>
      <p:sp>
        <p:nvSpPr>
          <p:cNvPr id="35860" name="Rectangle 2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p:nvPr>
        </p:nvSpPr>
        <p:spPr/>
        <p:txBody>
          <a:bodyPr/>
          <a:lstStyle/>
          <a:p>
            <a:pPr eaLnBrk="1" hangingPunct="1"/>
            <a:r>
              <a:rPr lang="fr-FR" smtClean="0"/>
              <a:t>Diagramme d’objet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65" name="Rectangle 29"/>
          <p:cNvSpPr>
            <a:spLocks noChangeArrowheads="1"/>
          </p:cNvSpPr>
          <p:nvPr/>
        </p:nvSpPr>
        <p:spPr bwMode="auto">
          <a:xfrm>
            <a:off x="4821238" y="1114425"/>
            <a:ext cx="4265612" cy="4827588"/>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37891" name="Rectangle 2"/>
          <p:cNvSpPr>
            <a:spLocks noGrp="1" noChangeArrowheads="1"/>
          </p:cNvSpPr>
          <p:nvPr>
            <p:ph type="title"/>
          </p:nvPr>
        </p:nvSpPr>
        <p:spPr/>
        <p:txBody>
          <a:bodyPr/>
          <a:lstStyle/>
          <a:p>
            <a:pPr eaLnBrk="1" hangingPunct="1"/>
            <a:r>
              <a:rPr lang="fr-FR" smtClean="0"/>
              <a:t>Diagramme d’objet</a:t>
            </a:r>
          </a:p>
        </p:txBody>
      </p:sp>
      <p:sp>
        <p:nvSpPr>
          <p:cNvPr id="37892" name="Rectangle 3"/>
          <p:cNvSpPr>
            <a:spLocks noGrp="1" noChangeArrowheads="1"/>
          </p:cNvSpPr>
          <p:nvPr>
            <p:ph type="body" idx="1"/>
          </p:nvPr>
        </p:nvSpPr>
        <p:spPr>
          <a:xfrm>
            <a:off x="381000" y="1187450"/>
            <a:ext cx="4287838" cy="4940300"/>
          </a:xfrm>
        </p:spPr>
        <p:txBody>
          <a:bodyPr/>
          <a:lstStyle/>
          <a:p>
            <a:pPr eaLnBrk="1" hangingPunct="1"/>
            <a:r>
              <a:rPr lang="fr-FR" sz="1600" smtClean="0"/>
              <a:t>Les diagrammes d'objets modélisent les instances d'éléments qui apparaissent sur des diagrammes de classes. </a:t>
            </a:r>
          </a:p>
          <a:p>
            <a:pPr eaLnBrk="1" hangingPunct="1"/>
            <a:r>
              <a:rPr lang="fr-FR" sz="1600" smtClean="0"/>
              <a:t>Ils montrent un ensemble d'objets et leurs relations à un moment donné. </a:t>
            </a:r>
          </a:p>
          <a:p>
            <a:pPr eaLnBrk="1" hangingPunct="1"/>
            <a:r>
              <a:rPr lang="fr-FR" sz="1600" smtClean="0"/>
              <a:t>On utilise les diagrammes d'objets pour modéliser les vues de conception statiques ou de processus statiques.</a:t>
            </a:r>
          </a:p>
          <a:p>
            <a:pPr eaLnBrk="1" hangingPunct="1">
              <a:lnSpc>
                <a:spcPct val="96000"/>
              </a:lnSpc>
            </a:pPr>
            <a:r>
              <a:rPr lang="fr-FR" sz="1600" smtClean="0"/>
              <a:t>En UML, on utilise les diagrammes de classes pour visualiser les aspects statiques des briques de base d'un système. </a:t>
            </a:r>
          </a:p>
          <a:p>
            <a:pPr eaLnBrk="1" hangingPunct="1">
              <a:lnSpc>
                <a:spcPct val="96000"/>
              </a:lnSpc>
            </a:pPr>
            <a:r>
              <a:rPr lang="fr-FR" sz="1600" smtClean="0"/>
              <a:t>Les diagrammes d'interaction servent à visualiser les aspects dynamiques du système, qui comprennent les instances de ces briques de base et les messages qui peuvent être échangés entre elles. </a:t>
            </a:r>
          </a:p>
        </p:txBody>
      </p:sp>
      <p:sp>
        <p:nvSpPr>
          <p:cNvPr id="884740" name="Rectangle 4"/>
          <p:cNvSpPr>
            <a:spLocks noChangeArrowheads="1"/>
          </p:cNvSpPr>
          <p:nvPr/>
        </p:nvSpPr>
        <p:spPr bwMode="auto">
          <a:xfrm>
            <a:off x="6216650" y="1279525"/>
            <a:ext cx="1287463"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E : Entreprise</a:t>
            </a:r>
          </a:p>
        </p:txBody>
      </p:sp>
      <p:sp>
        <p:nvSpPr>
          <p:cNvPr id="884741" name="Rectangle 5"/>
          <p:cNvSpPr>
            <a:spLocks noChangeArrowheads="1"/>
          </p:cNvSpPr>
          <p:nvPr/>
        </p:nvSpPr>
        <p:spPr bwMode="auto">
          <a:xfrm>
            <a:off x="4937125" y="2192338"/>
            <a:ext cx="1635125"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s1 : Service</a:t>
            </a:r>
          </a:p>
        </p:txBody>
      </p:sp>
      <p:sp>
        <p:nvSpPr>
          <p:cNvPr id="884742" name="Rectangle 6"/>
          <p:cNvSpPr>
            <a:spLocks noChangeArrowheads="1"/>
          </p:cNvSpPr>
          <p:nvPr/>
        </p:nvSpPr>
        <p:spPr bwMode="auto">
          <a:xfrm>
            <a:off x="7237413" y="2201863"/>
            <a:ext cx="1649412"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s2 : Service</a:t>
            </a:r>
          </a:p>
        </p:txBody>
      </p:sp>
      <p:sp>
        <p:nvSpPr>
          <p:cNvPr id="884743" name="Rectangle 7"/>
          <p:cNvSpPr>
            <a:spLocks noChangeArrowheads="1"/>
          </p:cNvSpPr>
          <p:nvPr/>
        </p:nvSpPr>
        <p:spPr bwMode="auto">
          <a:xfrm>
            <a:off x="4938713" y="3454400"/>
            <a:ext cx="1639887"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s3 : Service</a:t>
            </a:r>
          </a:p>
        </p:txBody>
      </p:sp>
      <p:sp>
        <p:nvSpPr>
          <p:cNvPr id="884744" name="Rectangle 8"/>
          <p:cNvSpPr>
            <a:spLocks noChangeArrowheads="1"/>
          </p:cNvSpPr>
          <p:nvPr/>
        </p:nvSpPr>
        <p:spPr bwMode="auto">
          <a:xfrm>
            <a:off x="4957763" y="4732338"/>
            <a:ext cx="1608137"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P : Personne</a:t>
            </a:r>
          </a:p>
        </p:txBody>
      </p:sp>
      <p:sp>
        <p:nvSpPr>
          <p:cNvPr id="884745" name="Rectangle 9"/>
          <p:cNvSpPr>
            <a:spLocks noChangeArrowheads="1"/>
          </p:cNvSpPr>
          <p:nvPr/>
        </p:nvSpPr>
        <p:spPr bwMode="auto">
          <a:xfrm>
            <a:off x="7135813" y="4729163"/>
            <a:ext cx="1824037"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u="sng">
                <a:solidFill>
                  <a:srgbClr val="000000"/>
                </a:solidFill>
                <a:effectLst/>
              </a:rPr>
              <a:t>: informationContact</a:t>
            </a:r>
          </a:p>
        </p:txBody>
      </p:sp>
      <p:sp>
        <p:nvSpPr>
          <p:cNvPr id="884746" name="Rectangle 10"/>
          <p:cNvSpPr>
            <a:spLocks noChangeArrowheads="1"/>
          </p:cNvSpPr>
          <p:nvPr/>
        </p:nvSpPr>
        <p:spPr bwMode="auto">
          <a:xfrm>
            <a:off x="4956175" y="5035550"/>
            <a:ext cx="1611313" cy="668338"/>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eaLnBrk="0" hangingPunct="0">
              <a:spcBef>
                <a:spcPct val="50000"/>
              </a:spcBef>
              <a:defRPr/>
            </a:pPr>
            <a:r>
              <a:rPr lang="fr-FR" sz="1200" b="1">
                <a:solidFill>
                  <a:srgbClr val="000000"/>
                </a:solidFill>
                <a:effectLst/>
              </a:rPr>
              <a:t>Nom=«Erin»</a:t>
            </a:r>
            <a:br>
              <a:rPr lang="fr-FR" sz="1200" b="1">
                <a:solidFill>
                  <a:srgbClr val="000000"/>
                </a:solidFill>
                <a:effectLst/>
              </a:rPr>
            </a:br>
            <a:r>
              <a:rPr lang="fr-FR" sz="1200" b="1">
                <a:solidFill>
                  <a:srgbClr val="000000"/>
                </a:solidFill>
                <a:effectLst/>
              </a:rPr>
              <a:t>IDemploye=4362</a:t>
            </a:r>
            <a:br>
              <a:rPr lang="fr-FR" sz="1200" b="1">
                <a:solidFill>
                  <a:srgbClr val="000000"/>
                </a:solidFill>
                <a:effectLst/>
              </a:rPr>
            </a:br>
            <a:r>
              <a:rPr lang="fr-FR" sz="1200" b="1">
                <a:solidFill>
                  <a:srgbClr val="000000"/>
                </a:solidFill>
                <a:effectLst/>
              </a:rPr>
              <a:t>titre=«VP Ventes»</a:t>
            </a:r>
          </a:p>
        </p:txBody>
      </p:sp>
      <p:sp>
        <p:nvSpPr>
          <p:cNvPr id="884747" name="Rectangle 11"/>
          <p:cNvSpPr>
            <a:spLocks noChangeArrowheads="1"/>
          </p:cNvSpPr>
          <p:nvPr/>
        </p:nvSpPr>
        <p:spPr bwMode="auto">
          <a:xfrm>
            <a:off x="4937125" y="3752850"/>
            <a:ext cx="1639888"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Nom=«Ventes US»</a:t>
            </a:r>
          </a:p>
        </p:txBody>
      </p:sp>
      <p:sp>
        <p:nvSpPr>
          <p:cNvPr id="884748" name="Rectangle 12"/>
          <p:cNvSpPr>
            <a:spLocks noChangeArrowheads="1"/>
          </p:cNvSpPr>
          <p:nvPr/>
        </p:nvSpPr>
        <p:spPr bwMode="auto">
          <a:xfrm>
            <a:off x="7134225" y="5032375"/>
            <a:ext cx="1824038"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Adresse=«6 Av. ...»</a:t>
            </a:r>
          </a:p>
        </p:txBody>
      </p:sp>
      <p:sp>
        <p:nvSpPr>
          <p:cNvPr id="884749" name="Rectangle 13"/>
          <p:cNvSpPr>
            <a:spLocks noChangeArrowheads="1"/>
          </p:cNvSpPr>
          <p:nvPr/>
        </p:nvSpPr>
        <p:spPr bwMode="auto">
          <a:xfrm>
            <a:off x="4935538" y="2500313"/>
            <a:ext cx="1639887" cy="303212"/>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Nom=«Ventes»</a:t>
            </a:r>
          </a:p>
        </p:txBody>
      </p:sp>
      <p:sp>
        <p:nvSpPr>
          <p:cNvPr id="884750" name="Rectangle 14"/>
          <p:cNvSpPr>
            <a:spLocks noChangeArrowheads="1"/>
          </p:cNvSpPr>
          <p:nvPr/>
        </p:nvSpPr>
        <p:spPr bwMode="auto">
          <a:xfrm>
            <a:off x="7235825" y="2501900"/>
            <a:ext cx="1652588" cy="303213"/>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200" b="1">
                <a:solidFill>
                  <a:srgbClr val="000000"/>
                </a:solidFill>
                <a:effectLst/>
              </a:rPr>
              <a:t>Nom=«R&amp;D»</a:t>
            </a:r>
          </a:p>
        </p:txBody>
      </p:sp>
      <p:cxnSp>
        <p:nvCxnSpPr>
          <p:cNvPr id="37904" name="AutoShape 15"/>
          <p:cNvCxnSpPr>
            <a:cxnSpLocks noChangeShapeType="1"/>
            <a:stCxn id="884749" idx="2"/>
            <a:endCxn id="884743" idx="0"/>
          </p:cNvCxnSpPr>
          <p:nvPr/>
        </p:nvCxnSpPr>
        <p:spPr bwMode="auto">
          <a:xfrm>
            <a:off x="5756275" y="2817813"/>
            <a:ext cx="3175" cy="622300"/>
          </a:xfrm>
          <a:prstGeom prst="straightConnector1">
            <a:avLst/>
          </a:prstGeom>
          <a:noFill/>
          <a:ln w="28575">
            <a:solidFill>
              <a:srgbClr val="FF3300"/>
            </a:solidFill>
            <a:round/>
            <a:headEnd/>
            <a:tailEnd/>
          </a:ln>
        </p:spPr>
      </p:cxnSp>
      <p:cxnSp>
        <p:nvCxnSpPr>
          <p:cNvPr id="37905" name="AutoShape 16"/>
          <p:cNvCxnSpPr>
            <a:cxnSpLocks noChangeShapeType="1"/>
            <a:stCxn id="884747" idx="2"/>
            <a:endCxn id="884744" idx="0"/>
          </p:cNvCxnSpPr>
          <p:nvPr/>
        </p:nvCxnSpPr>
        <p:spPr bwMode="auto">
          <a:xfrm>
            <a:off x="5757863" y="4070350"/>
            <a:ext cx="4762" cy="647700"/>
          </a:xfrm>
          <a:prstGeom prst="straightConnector1">
            <a:avLst/>
          </a:prstGeom>
          <a:noFill/>
          <a:ln w="28575">
            <a:solidFill>
              <a:srgbClr val="FF3300"/>
            </a:solidFill>
            <a:round/>
            <a:headEnd/>
            <a:tailEnd/>
          </a:ln>
        </p:spPr>
      </p:cxnSp>
      <p:cxnSp>
        <p:nvCxnSpPr>
          <p:cNvPr id="37906" name="AutoShape 17"/>
          <p:cNvCxnSpPr>
            <a:cxnSpLocks noChangeShapeType="1"/>
            <a:stCxn id="884745" idx="1"/>
            <a:endCxn id="884744" idx="3"/>
          </p:cNvCxnSpPr>
          <p:nvPr/>
        </p:nvCxnSpPr>
        <p:spPr bwMode="auto">
          <a:xfrm flipH="1">
            <a:off x="6580188" y="4881563"/>
            <a:ext cx="541337" cy="3175"/>
          </a:xfrm>
          <a:prstGeom prst="straightConnector1">
            <a:avLst/>
          </a:prstGeom>
          <a:noFill/>
          <a:ln w="28575">
            <a:solidFill>
              <a:srgbClr val="FF3300"/>
            </a:solidFill>
            <a:round/>
            <a:headEnd/>
            <a:tailEnd/>
          </a:ln>
        </p:spPr>
      </p:cxnSp>
      <p:cxnSp>
        <p:nvCxnSpPr>
          <p:cNvPr id="37907" name="AutoShape 18"/>
          <p:cNvCxnSpPr>
            <a:cxnSpLocks noChangeShapeType="1"/>
            <a:stCxn id="884740" idx="2"/>
            <a:endCxn id="884741" idx="0"/>
          </p:cNvCxnSpPr>
          <p:nvPr/>
        </p:nvCxnSpPr>
        <p:spPr bwMode="auto">
          <a:xfrm flipH="1">
            <a:off x="5754688" y="1597025"/>
            <a:ext cx="1106487" cy="581025"/>
          </a:xfrm>
          <a:prstGeom prst="straightConnector1">
            <a:avLst/>
          </a:prstGeom>
          <a:noFill/>
          <a:ln w="28575">
            <a:solidFill>
              <a:srgbClr val="FF3300"/>
            </a:solidFill>
            <a:round/>
            <a:headEnd/>
            <a:tailEnd/>
          </a:ln>
        </p:spPr>
      </p:cxnSp>
      <p:cxnSp>
        <p:nvCxnSpPr>
          <p:cNvPr id="37908" name="AutoShape 19"/>
          <p:cNvCxnSpPr>
            <a:cxnSpLocks noChangeShapeType="1"/>
            <a:stCxn id="884740" idx="2"/>
            <a:endCxn id="884742" idx="0"/>
          </p:cNvCxnSpPr>
          <p:nvPr/>
        </p:nvCxnSpPr>
        <p:spPr bwMode="auto">
          <a:xfrm>
            <a:off x="6861175" y="1597025"/>
            <a:ext cx="1201738" cy="590550"/>
          </a:xfrm>
          <a:prstGeom prst="straightConnector1">
            <a:avLst/>
          </a:prstGeom>
          <a:noFill/>
          <a:ln w="28575">
            <a:solidFill>
              <a:srgbClr val="FF3300"/>
            </a:solidFill>
            <a:round/>
            <a:headEnd/>
            <a:tailEnd/>
          </a:ln>
        </p:spPr>
      </p:cxnSp>
      <p:sp>
        <p:nvSpPr>
          <p:cNvPr id="884756" name="Arc 20"/>
          <p:cNvSpPr>
            <a:spLocks/>
          </p:cNvSpPr>
          <p:nvPr/>
        </p:nvSpPr>
        <p:spPr bwMode="auto">
          <a:xfrm rot="-3099103">
            <a:off x="5980113" y="4294188"/>
            <a:ext cx="2024062" cy="404812"/>
          </a:xfrm>
          <a:custGeom>
            <a:avLst/>
            <a:gdLst>
              <a:gd name="G0" fmla="+- 0 0 0"/>
              <a:gd name="G1" fmla="+- 21600 0 0"/>
              <a:gd name="G2" fmla="+- 21600 0 0"/>
              <a:gd name="T0" fmla="*/ 0 w 21592"/>
              <a:gd name="T1" fmla="*/ 0 h 21600"/>
              <a:gd name="T2" fmla="*/ 21592 w 21592"/>
              <a:gd name="T3" fmla="*/ 21025 h 21600"/>
              <a:gd name="T4" fmla="*/ 0 w 21592"/>
              <a:gd name="T5" fmla="*/ 21600 h 21600"/>
            </a:gdLst>
            <a:ahLst/>
            <a:cxnLst>
              <a:cxn ang="0">
                <a:pos x="T0" y="T1"/>
              </a:cxn>
              <a:cxn ang="0">
                <a:pos x="T2" y="T3"/>
              </a:cxn>
              <a:cxn ang="0">
                <a:pos x="T4" y="T5"/>
              </a:cxn>
            </a:cxnLst>
            <a:rect l="0" t="0" r="r" b="b"/>
            <a:pathLst>
              <a:path w="21592" h="21600" fill="none" extrusionOk="0">
                <a:moveTo>
                  <a:pt x="-1" y="0"/>
                </a:moveTo>
                <a:cubicBezTo>
                  <a:pt x="11705" y="0"/>
                  <a:pt x="21280" y="9323"/>
                  <a:pt x="21592" y="21024"/>
                </a:cubicBezTo>
              </a:path>
              <a:path w="21592" h="21600" stroke="0" extrusionOk="0">
                <a:moveTo>
                  <a:pt x="-1" y="0"/>
                </a:moveTo>
                <a:cubicBezTo>
                  <a:pt x="11705" y="0"/>
                  <a:pt x="21280" y="9323"/>
                  <a:pt x="21592" y="21024"/>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84757" name="Arc 21"/>
          <p:cNvSpPr>
            <a:spLocks/>
          </p:cNvSpPr>
          <p:nvPr/>
        </p:nvSpPr>
        <p:spPr bwMode="auto">
          <a:xfrm rot="-23794995">
            <a:off x="6961188" y="4333875"/>
            <a:ext cx="920750" cy="254000"/>
          </a:xfrm>
          <a:custGeom>
            <a:avLst/>
            <a:gdLst>
              <a:gd name="G0" fmla="+- 21600 0 0"/>
              <a:gd name="G1" fmla="+- 21600 0 0"/>
              <a:gd name="G2" fmla="+- 21600 0 0"/>
              <a:gd name="T0" fmla="*/ 3889 w 43192"/>
              <a:gd name="T1" fmla="*/ 33965 h 33965"/>
              <a:gd name="T2" fmla="*/ 43192 w 43192"/>
              <a:gd name="T3" fmla="*/ 21025 h 33965"/>
              <a:gd name="T4" fmla="*/ 21600 w 43192"/>
              <a:gd name="T5" fmla="*/ 21600 h 33965"/>
            </a:gdLst>
            <a:ahLst/>
            <a:cxnLst>
              <a:cxn ang="0">
                <a:pos x="T0" y="T1"/>
              </a:cxn>
              <a:cxn ang="0">
                <a:pos x="T2" y="T3"/>
              </a:cxn>
              <a:cxn ang="0">
                <a:pos x="T4" y="T5"/>
              </a:cxn>
            </a:cxnLst>
            <a:rect l="0" t="0" r="r" b="b"/>
            <a:pathLst>
              <a:path w="43192" h="33965" fill="none" extrusionOk="0">
                <a:moveTo>
                  <a:pt x="3889" y="33964"/>
                </a:moveTo>
                <a:cubicBezTo>
                  <a:pt x="1357" y="30338"/>
                  <a:pt x="0" y="26022"/>
                  <a:pt x="0" y="21600"/>
                </a:cubicBezTo>
                <a:cubicBezTo>
                  <a:pt x="0" y="9670"/>
                  <a:pt x="9670" y="0"/>
                  <a:pt x="21600" y="0"/>
                </a:cubicBezTo>
                <a:cubicBezTo>
                  <a:pt x="33305" y="-1"/>
                  <a:pt x="42880" y="9323"/>
                  <a:pt x="43192" y="21024"/>
                </a:cubicBezTo>
              </a:path>
              <a:path w="43192" h="33965" stroke="0" extrusionOk="0">
                <a:moveTo>
                  <a:pt x="3889" y="33964"/>
                </a:moveTo>
                <a:cubicBezTo>
                  <a:pt x="1357" y="30338"/>
                  <a:pt x="0" y="26022"/>
                  <a:pt x="0" y="21600"/>
                </a:cubicBezTo>
                <a:cubicBezTo>
                  <a:pt x="0" y="9670"/>
                  <a:pt x="9670" y="0"/>
                  <a:pt x="21600" y="0"/>
                </a:cubicBezTo>
                <a:cubicBezTo>
                  <a:pt x="33305" y="-1"/>
                  <a:pt x="42880" y="9323"/>
                  <a:pt x="43192" y="21024"/>
                </a:cubicBezTo>
                <a:lnTo>
                  <a:pt x="2160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7911" name="Rectangle 22"/>
          <p:cNvSpPr>
            <a:spLocks noChangeArrowheads="1"/>
          </p:cNvSpPr>
          <p:nvPr/>
        </p:nvSpPr>
        <p:spPr bwMode="auto">
          <a:xfrm>
            <a:off x="7904163" y="4122738"/>
            <a:ext cx="1092200"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objet anonyme</a:t>
            </a:r>
          </a:p>
        </p:txBody>
      </p:sp>
      <p:sp>
        <p:nvSpPr>
          <p:cNvPr id="37912" name="Rectangle 23"/>
          <p:cNvSpPr>
            <a:spLocks noChangeArrowheads="1"/>
          </p:cNvSpPr>
          <p:nvPr/>
        </p:nvSpPr>
        <p:spPr bwMode="auto">
          <a:xfrm>
            <a:off x="7816850" y="3644900"/>
            <a:ext cx="1092200"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Valeur attribut</a:t>
            </a:r>
          </a:p>
        </p:txBody>
      </p:sp>
      <p:sp>
        <p:nvSpPr>
          <p:cNvPr id="884760" name="Arc 24"/>
          <p:cNvSpPr>
            <a:spLocks/>
          </p:cNvSpPr>
          <p:nvPr/>
        </p:nvSpPr>
        <p:spPr bwMode="auto">
          <a:xfrm rot="19693552" flipH="1">
            <a:off x="6945313" y="2644775"/>
            <a:ext cx="1125537" cy="1125538"/>
          </a:xfrm>
          <a:custGeom>
            <a:avLst/>
            <a:gdLst>
              <a:gd name="G0" fmla="+- 0 0 0"/>
              <a:gd name="G1" fmla="+- 20377 0 0"/>
              <a:gd name="G2" fmla="+- 21600 0 0"/>
              <a:gd name="T0" fmla="*/ 7165 w 21600"/>
              <a:gd name="T1" fmla="*/ 0 h 37772"/>
              <a:gd name="T2" fmla="*/ 12806 w 21600"/>
              <a:gd name="T3" fmla="*/ 37772 h 37772"/>
              <a:gd name="T4" fmla="*/ 0 w 21600"/>
              <a:gd name="T5" fmla="*/ 20377 h 37772"/>
            </a:gdLst>
            <a:ahLst/>
            <a:cxnLst>
              <a:cxn ang="0">
                <a:pos x="T0" y="T1"/>
              </a:cxn>
              <a:cxn ang="0">
                <a:pos x="T2" y="T3"/>
              </a:cxn>
              <a:cxn ang="0">
                <a:pos x="T4" y="T5"/>
              </a:cxn>
            </a:cxnLst>
            <a:rect l="0" t="0" r="r" b="b"/>
            <a:pathLst>
              <a:path w="21600" h="37772" fill="none" extrusionOk="0">
                <a:moveTo>
                  <a:pt x="7165" y="-1"/>
                </a:moveTo>
                <a:cubicBezTo>
                  <a:pt x="15813" y="3040"/>
                  <a:pt x="21600" y="11209"/>
                  <a:pt x="21600" y="20377"/>
                </a:cubicBezTo>
                <a:cubicBezTo>
                  <a:pt x="21600" y="27243"/>
                  <a:pt x="18335" y="33700"/>
                  <a:pt x="12805" y="37771"/>
                </a:cubicBezTo>
              </a:path>
              <a:path w="21600" h="37772" stroke="0" extrusionOk="0">
                <a:moveTo>
                  <a:pt x="7165" y="-1"/>
                </a:moveTo>
                <a:cubicBezTo>
                  <a:pt x="15813" y="3040"/>
                  <a:pt x="21600" y="11209"/>
                  <a:pt x="21600" y="20377"/>
                </a:cubicBezTo>
                <a:cubicBezTo>
                  <a:pt x="21600" y="27243"/>
                  <a:pt x="18335" y="33700"/>
                  <a:pt x="12805" y="37771"/>
                </a:cubicBezTo>
                <a:lnTo>
                  <a:pt x="0" y="20377"/>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84761" name="Arc 25"/>
          <p:cNvSpPr>
            <a:spLocks/>
          </p:cNvSpPr>
          <p:nvPr/>
        </p:nvSpPr>
        <p:spPr bwMode="auto">
          <a:xfrm rot="57104469">
            <a:off x="5368925" y="1581150"/>
            <a:ext cx="823913" cy="239713"/>
          </a:xfrm>
          <a:custGeom>
            <a:avLst/>
            <a:gdLst>
              <a:gd name="G0" fmla="+- 20994 0 0"/>
              <a:gd name="G1" fmla="+- 21600 0 0"/>
              <a:gd name="G2" fmla="+- 21600 0 0"/>
              <a:gd name="T0" fmla="*/ 0 w 42586"/>
              <a:gd name="T1" fmla="*/ 16520 h 21600"/>
              <a:gd name="T2" fmla="*/ 42586 w 42586"/>
              <a:gd name="T3" fmla="*/ 21025 h 21600"/>
              <a:gd name="T4" fmla="*/ 20994 w 42586"/>
              <a:gd name="T5" fmla="*/ 21600 h 21600"/>
            </a:gdLst>
            <a:ahLst/>
            <a:cxnLst>
              <a:cxn ang="0">
                <a:pos x="T0" y="T1"/>
              </a:cxn>
              <a:cxn ang="0">
                <a:pos x="T2" y="T3"/>
              </a:cxn>
              <a:cxn ang="0">
                <a:pos x="T4" y="T5"/>
              </a:cxn>
            </a:cxnLst>
            <a:rect l="0" t="0" r="r" b="b"/>
            <a:pathLst>
              <a:path w="42586" h="21600" fill="none" extrusionOk="0">
                <a:moveTo>
                  <a:pt x="-1" y="16519"/>
                </a:moveTo>
                <a:cubicBezTo>
                  <a:pt x="2345" y="6827"/>
                  <a:pt x="11021" y="-1"/>
                  <a:pt x="20994" y="0"/>
                </a:cubicBezTo>
                <a:cubicBezTo>
                  <a:pt x="32699" y="0"/>
                  <a:pt x="42274" y="9323"/>
                  <a:pt x="42586" y="21024"/>
                </a:cubicBezTo>
              </a:path>
              <a:path w="42586" h="21600" stroke="0" extrusionOk="0">
                <a:moveTo>
                  <a:pt x="-1" y="16519"/>
                </a:moveTo>
                <a:cubicBezTo>
                  <a:pt x="2345" y="6827"/>
                  <a:pt x="11021" y="-1"/>
                  <a:pt x="20994" y="0"/>
                </a:cubicBezTo>
                <a:cubicBezTo>
                  <a:pt x="32699" y="0"/>
                  <a:pt x="42274" y="9323"/>
                  <a:pt x="42586" y="21024"/>
                </a:cubicBezTo>
                <a:lnTo>
                  <a:pt x="20994"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7915" name="Rectangle 26"/>
          <p:cNvSpPr>
            <a:spLocks noChangeArrowheads="1"/>
          </p:cNvSpPr>
          <p:nvPr/>
        </p:nvSpPr>
        <p:spPr bwMode="auto">
          <a:xfrm>
            <a:off x="5672138" y="1195388"/>
            <a:ext cx="5492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lien</a:t>
            </a:r>
          </a:p>
        </p:txBody>
      </p:sp>
      <p:sp>
        <p:nvSpPr>
          <p:cNvPr id="884763" name="Arc 27"/>
          <p:cNvSpPr>
            <a:spLocks/>
          </p:cNvSpPr>
          <p:nvPr/>
        </p:nvSpPr>
        <p:spPr bwMode="auto">
          <a:xfrm rot="2890562" flipH="1">
            <a:off x="8154194" y="1731169"/>
            <a:ext cx="823913" cy="206375"/>
          </a:xfrm>
          <a:custGeom>
            <a:avLst/>
            <a:gdLst>
              <a:gd name="G0" fmla="+- 20994 0 0"/>
              <a:gd name="G1" fmla="+- 21600 0 0"/>
              <a:gd name="G2" fmla="+- 21600 0 0"/>
              <a:gd name="T0" fmla="*/ 0 w 42586"/>
              <a:gd name="T1" fmla="*/ 16520 h 21600"/>
              <a:gd name="T2" fmla="*/ 42586 w 42586"/>
              <a:gd name="T3" fmla="*/ 21025 h 21600"/>
              <a:gd name="T4" fmla="*/ 20994 w 42586"/>
              <a:gd name="T5" fmla="*/ 21600 h 21600"/>
            </a:gdLst>
            <a:ahLst/>
            <a:cxnLst>
              <a:cxn ang="0">
                <a:pos x="T0" y="T1"/>
              </a:cxn>
              <a:cxn ang="0">
                <a:pos x="T2" y="T3"/>
              </a:cxn>
              <a:cxn ang="0">
                <a:pos x="T4" y="T5"/>
              </a:cxn>
            </a:cxnLst>
            <a:rect l="0" t="0" r="r" b="b"/>
            <a:pathLst>
              <a:path w="42586" h="21600" fill="none" extrusionOk="0">
                <a:moveTo>
                  <a:pt x="-1" y="16519"/>
                </a:moveTo>
                <a:cubicBezTo>
                  <a:pt x="2345" y="6827"/>
                  <a:pt x="11021" y="-1"/>
                  <a:pt x="20994" y="0"/>
                </a:cubicBezTo>
                <a:cubicBezTo>
                  <a:pt x="32699" y="0"/>
                  <a:pt x="42274" y="9323"/>
                  <a:pt x="42586" y="21024"/>
                </a:cubicBezTo>
              </a:path>
              <a:path w="42586" h="21600" stroke="0" extrusionOk="0">
                <a:moveTo>
                  <a:pt x="-1" y="16519"/>
                </a:moveTo>
                <a:cubicBezTo>
                  <a:pt x="2345" y="6827"/>
                  <a:pt x="11021" y="-1"/>
                  <a:pt x="20994" y="0"/>
                </a:cubicBezTo>
                <a:cubicBezTo>
                  <a:pt x="32699" y="0"/>
                  <a:pt x="42274" y="9323"/>
                  <a:pt x="42586" y="21024"/>
                </a:cubicBezTo>
                <a:lnTo>
                  <a:pt x="20994"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37917" name="Rectangle 28"/>
          <p:cNvSpPr>
            <a:spLocks noChangeArrowheads="1"/>
          </p:cNvSpPr>
          <p:nvPr/>
        </p:nvSpPr>
        <p:spPr bwMode="auto">
          <a:xfrm>
            <a:off x="7832725" y="1593850"/>
            <a:ext cx="549275"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objet</a:t>
            </a:r>
          </a:p>
        </p:txBody>
      </p:sp>
      <p:sp>
        <p:nvSpPr>
          <p:cNvPr id="37918" name="Rectangle 31"/>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ctrTitle"/>
          </p:nvPr>
        </p:nvSpPr>
        <p:spPr/>
        <p:txBody>
          <a:bodyPr/>
          <a:lstStyle/>
          <a:p>
            <a:pPr eaLnBrk="1" hangingPunct="1"/>
            <a:r>
              <a:rPr lang="fr-FR" smtClean="0"/>
              <a:t>Diagramme de classe</a:t>
            </a:r>
          </a:p>
        </p:txBody>
      </p:sp>
      <p:sp>
        <p:nvSpPr>
          <p:cNvPr id="38915" name="Rectangle 5"/>
          <p:cNvSpPr>
            <a:spLocks noGrp="1" noChangeArrowheads="1"/>
          </p:cNvSpPr>
          <p:nvPr>
            <p:ph type="subTitle" idx="1"/>
          </p:nvPr>
        </p:nvSpPr>
        <p:spPr/>
        <p:txBody>
          <a:bodyPr/>
          <a:lstStyle/>
          <a:p>
            <a:pPr eaLnBrk="1" hangingPunct="1"/>
            <a:endParaRPr lang="fr-FR" smtClean="0"/>
          </a:p>
        </p:txBody>
      </p:sp>
      <p:sp>
        <p:nvSpPr>
          <p:cNvPr id="38916" name="Rectangle 7"/>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fr-FR" smtClean="0"/>
              <a:t>Diagramme de classe</a:t>
            </a:r>
          </a:p>
        </p:txBody>
      </p:sp>
      <p:sp>
        <p:nvSpPr>
          <p:cNvPr id="39939" name="Rectangle 3"/>
          <p:cNvSpPr>
            <a:spLocks noGrp="1" noChangeArrowheads="1"/>
          </p:cNvSpPr>
          <p:nvPr>
            <p:ph type="body" idx="1"/>
          </p:nvPr>
        </p:nvSpPr>
        <p:spPr>
          <a:xfrm>
            <a:off x="381000" y="1196975"/>
            <a:ext cx="8578850" cy="4513263"/>
          </a:xfrm>
        </p:spPr>
        <p:txBody>
          <a:bodyPr/>
          <a:lstStyle/>
          <a:p>
            <a:pPr eaLnBrk="1" hangingPunct="1">
              <a:lnSpc>
                <a:spcPct val="80000"/>
              </a:lnSpc>
            </a:pPr>
            <a:r>
              <a:rPr lang="fr-FR" sz="1600" smtClean="0"/>
              <a:t>Les diagrammes de classes sont les diagrammes les plus courants dans la modélisation des systèmes orientés objet. Ils représentent un ensemble de</a:t>
            </a:r>
          </a:p>
          <a:p>
            <a:pPr lvl="1" eaLnBrk="1" hangingPunct="1">
              <a:lnSpc>
                <a:spcPct val="80000"/>
              </a:lnSpc>
            </a:pPr>
            <a:r>
              <a:rPr lang="fr-FR" sz="1400" smtClean="0"/>
              <a:t>classes, </a:t>
            </a:r>
          </a:p>
          <a:p>
            <a:pPr lvl="1" eaLnBrk="1" hangingPunct="1">
              <a:lnSpc>
                <a:spcPct val="80000"/>
              </a:lnSpc>
            </a:pPr>
            <a:r>
              <a:rPr lang="fr-FR" sz="1400" smtClean="0"/>
              <a:t>d'interfaces </a:t>
            </a:r>
          </a:p>
          <a:p>
            <a:pPr lvl="1" eaLnBrk="1" hangingPunct="1">
              <a:lnSpc>
                <a:spcPct val="80000"/>
              </a:lnSpc>
            </a:pPr>
            <a:r>
              <a:rPr lang="fr-FR" sz="1400" smtClean="0"/>
              <a:t>de collaborations</a:t>
            </a:r>
          </a:p>
          <a:p>
            <a:pPr lvl="1" eaLnBrk="1" hangingPunct="1">
              <a:lnSpc>
                <a:spcPct val="80000"/>
              </a:lnSpc>
            </a:pPr>
            <a:r>
              <a:rPr lang="fr-FR" sz="1400" smtClean="0"/>
              <a:t>ainsi que leurs relations. </a:t>
            </a:r>
          </a:p>
          <a:p>
            <a:pPr eaLnBrk="1" hangingPunct="1">
              <a:lnSpc>
                <a:spcPct val="80000"/>
              </a:lnSpc>
            </a:pPr>
            <a:r>
              <a:rPr lang="fr-FR" sz="1600" smtClean="0"/>
              <a:t>On utilise des diagrammes de classes pour modéliser la vue de conception statique d'un système. </a:t>
            </a:r>
          </a:p>
          <a:p>
            <a:pPr eaLnBrk="1" hangingPunct="1">
              <a:lnSpc>
                <a:spcPct val="80000"/>
              </a:lnSpc>
            </a:pPr>
            <a:r>
              <a:rPr lang="fr-FR" sz="1600" smtClean="0"/>
              <a:t>Pour l'essentiel, cela implique </a:t>
            </a:r>
          </a:p>
          <a:p>
            <a:pPr lvl="1" eaLnBrk="1" hangingPunct="1">
              <a:lnSpc>
                <a:spcPct val="80000"/>
              </a:lnSpc>
            </a:pPr>
            <a:r>
              <a:rPr lang="fr-FR" sz="1400" smtClean="0"/>
              <a:t>la modélisation du vocabulaire du système, </a:t>
            </a:r>
          </a:p>
          <a:p>
            <a:pPr lvl="1" eaLnBrk="1" hangingPunct="1">
              <a:lnSpc>
                <a:spcPct val="80000"/>
              </a:lnSpc>
            </a:pPr>
            <a:r>
              <a:rPr lang="fr-FR" sz="1400" smtClean="0"/>
              <a:t>la modélisation de collaborations </a:t>
            </a:r>
          </a:p>
          <a:p>
            <a:pPr lvl="1" eaLnBrk="1" hangingPunct="1">
              <a:lnSpc>
                <a:spcPct val="80000"/>
              </a:lnSpc>
            </a:pPr>
            <a:r>
              <a:rPr lang="fr-FR" sz="1400" smtClean="0"/>
              <a:t>ou la modélisation de schémas. </a:t>
            </a:r>
          </a:p>
          <a:p>
            <a:pPr eaLnBrk="1" hangingPunct="1">
              <a:lnSpc>
                <a:spcPct val="80000"/>
              </a:lnSpc>
            </a:pPr>
            <a:r>
              <a:rPr lang="fr-FR" sz="1600" smtClean="0"/>
              <a:t>Les diagrammes de classes sont aussi le fondement de diagrammes apparentés: diagrammes de composants et diagrammes de déploiement. </a:t>
            </a:r>
          </a:p>
          <a:p>
            <a:pPr eaLnBrk="1" hangingPunct="1">
              <a:lnSpc>
                <a:spcPct val="80000"/>
              </a:lnSpc>
            </a:pPr>
            <a:r>
              <a:rPr lang="fr-FR" sz="1600" smtClean="0"/>
              <a:t>Les diagrammes de classes sont importants non seulement pour </a:t>
            </a:r>
          </a:p>
          <a:p>
            <a:pPr lvl="1" eaLnBrk="1" hangingPunct="1">
              <a:lnSpc>
                <a:spcPct val="80000"/>
              </a:lnSpc>
            </a:pPr>
            <a:r>
              <a:rPr lang="fr-FR" sz="1400" smtClean="0"/>
              <a:t>visualiser, </a:t>
            </a:r>
          </a:p>
          <a:p>
            <a:pPr lvl="1" eaLnBrk="1" hangingPunct="1">
              <a:lnSpc>
                <a:spcPct val="80000"/>
              </a:lnSpc>
            </a:pPr>
            <a:r>
              <a:rPr lang="fr-FR" sz="1400" smtClean="0"/>
              <a:t>consruire, </a:t>
            </a:r>
          </a:p>
          <a:p>
            <a:pPr lvl="1" eaLnBrk="1" hangingPunct="1">
              <a:lnSpc>
                <a:spcPct val="80000"/>
              </a:lnSpc>
            </a:pPr>
            <a:r>
              <a:rPr lang="fr-FR" sz="1400" smtClean="0"/>
              <a:t>spécifier </a:t>
            </a:r>
          </a:p>
          <a:p>
            <a:pPr lvl="1" eaLnBrk="1" hangingPunct="1">
              <a:lnSpc>
                <a:spcPct val="80000"/>
              </a:lnSpc>
            </a:pPr>
            <a:r>
              <a:rPr lang="fr-FR" sz="1400" smtClean="0"/>
              <a:t>et documenter des modèles structurels.</a:t>
            </a:r>
          </a:p>
        </p:txBody>
      </p:sp>
      <p:sp>
        <p:nvSpPr>
          <p:cNvPr id="39940"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62" name="Rectangle 58"/>
          <p:cNvSpPr>
            <a:spLocks noChangeArrowheads="1"/>
          </p:cNvSpPr>
          <p:nvPr/>
        </p:nvSpPr>
        <p:spPr bwMode="auto">
          <a:xfrm>
            <a:off x="520700" y="1143000"/>
            <a:ext cx="7718425" cy="4827588"/>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40963" name="Rectangle 2"/>
          <p:cNvSpPr>
            <a:spLocks noGrp="1" noChangeArrowheads="1"/>
          </p:cNvSpPr>
          <p:nvPr>
            <p:ph type="title"/>
          </p:nvPr>
        </p:nvSpPr>
        <p:spPr/>
        <p:txBody>
          <a:bodyPr/>
          <a:lstStyle/>
          <a:p>
            <a:pPr eaLnBrk="1" hangingPunct="1"/>
            <a:r>
              <a:rPr lang="fr-FR" smtClean="0"/>
              <a:t>Diagramme de classe</a:t>
            </a:r>
          </a:p>
        </p:txBody>
      </p:sp>
      <p:sp>
        <p:nvSpPr>
          <p:cNvPr id="40964" name="Rectangle 4"/>
          <p:cNvSpPr>
            <a:spLocks noChangeArrowheads="1"/>
          </p:cNvSpPr>
          <p:nvPr/>
        </p:nvSpPr>
        <p:spPr bwMode="auto">
          <a:xfrm>
            <a:off x="3424238" y="1500188"/>
            <a:ext cx="1481137" cy="31115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Entreprise</a:t>
            </a:r>
          </a:p>
        </p:txBody>
      </p:sp>
      <p:sp>
        <p:nvSpPr>
          <p:cNvPr id="40965" name="Rectangle 5"/>
          <p:cNvSpPr>
            <a:spLocks noChangeArrowheads="1"/>
          </p:cNvSpPr>
          <p:nvPr/>
        </p:nvSpPr>
        <p:spPr bwMode="auto">
          <a:xfrm>
            <a:off x="1693863" y="2474913"/>
            <a:ext cx="1398587" cy="29845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Service</a:t>
            </a:r>
          </a:p>
        </p:txBody>
      </p:sp>
      <p:sp>
        <p:nvSpPr>
          <p:cNvPr id="40966" name="Rectangle 6"/>
          <p:cNvSpPr>
            <a:spLocks noChangeArrowheads="1"/>
          </p:cNvSpPr>
          <p:nvPr/>
        </p:nvSpPr>
        <p:spPr bwMode="auto">
          <a:xfrm>
            <a:off x="1692275" y="2763838"/>
            <a:ext cx="1404938" cy="298450"/>
          </a:xfrm>
          <a:prstGeom prst="rect">
            <a:avLst/>
          </a:prstGeom>
          <a:solidFill>
            <a:srgbClr val="FFFFCC"/>
          </a:solidFill>
          <a:ln w="28575">
            <a:solidFill>
              <a:srgbClr val="FF0000"/>
            </a:solidFill>
            <a:miter lim="800000"/>
            <a:headEnd/>
            <a:tailEnd/>
          </a:ln>
        </p:spPr>
        <p:txBody>
          <a:bodyPr wrap="none" anchor="ctr"/>
          <a:lstStyle/>
          <a:p>
            <a:pPr algn="ctr"/>
            <a:r>
              <a:rPr lang="fr-FR" sz="1600" b="1">
                <a:solidFill>
                  <a:schemeClr val="bg2"/>
                </a:solidFill>
                <a:effectLst/>
              </a:rPr>
              <a:t>Nom:Name</a:t>
            </a:r>
          </a:p>
        </p:txBody>
      </p:sp>
      <p:sp>
        <p:nvSpPr>
          <p:cNvPr id="40967" name="Rectangle 7"/>
          <p:cNvSpPr>
            <a:spLocks noChangeArrowheads="1"/>
          </p:cNvSpPr>
          <p:nvPr/>
        </p:nvSpPr>
        <p:spPr bwMode="auto">
          <a:xfrm>
            <a:off x="1692275" y="3063875"/>
            <a:ext cx="1404938" cy="222250"/>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0968" name="Rectangle 8"/>
          <p:cNvSpPr>
            <a:spLocks noChangeArrowheads="1"/>
          </p:cNvSpPr>
          <p:nvPr/>
        </p:nvSpPr>
        <p:spPr bwMode="auto">
          <a:xfrm>
            <a:off x="779463" y="4013200"/>
            <a:ext cx="2335212" cy="292100"/>
          </a:xfrm>
          <a:prstGeom prst="rect">
            <a:avLst/>
          </a:prstGeom>
          <a:solidFill>
            <a:srgbClr val="FFFFCC"/>
          </a:solidFill>
          <a:ln w="28575">
            <a:solidFill>
              <a:srgbClr val="FF3300"/>
            </a:solidFill>
            <a:miter lim="800000"/>
            <a:headEnd/>
            <a:tailEnd/>
          </a:ln>
        </p:spPr>
        <p:txBody>
          <a:bodyPr wrap="none" anchor="ctr"/>
          <a:lstStyle/>
          <a:p>
            <a:pPr algn="ctr"/>
            <a:r>
              <a:rPr lang="fr-FR" sz="2000" b="1">
                <a:solidFill>
                  <a:schemeClr val="bg2"/>
                </a:solidFill>
                <a:effectLst/>
              </a:rPr>
              <a:t>Personne</a:t>
            </a:r>
          </a:p>
        </p:txBody>
      </p:sp>
      <p:sp>
        <p:nvSpPr>
          <p:cNvPr id="40969" name="Rectangle 9"/>
          <p:cNvSpPr>
            <a:spLocks noChangeArrowheads="1"/>
          </p:cNvSpPr>
          <p:nvPr/>
        </p:nvSpPr>
        <p:spPr bwMode="auto">
          <a:xfrm>
            <a:off x="779463" y="4305300"/>
            <a:ext cx="2335212" cy="631825"/>
          </a:xfrm>
          <a:prstGeom prst="rect">
            <a:avLst/>
          </a:prstGeom>
          <a:solidFill>
            <a:srgbClr val="FFFFCC"/>
          </a:solidFill>
          <a:ln w="28575">
            <a:solidFill>
              <a:srgbClr val="FF3300"/>
            </a:solidFill>
            <a:miter lim="800000"/>
            <a:headEnd/>
            <a:tailEnd/>
          </a:ln>
        </p:spPr>
        <p:txBody>
          <a:bodyPr wrap="none" anchor="ctr"/>
          <a:lstStyle/>
          <a:p>
            <a:r>
              <a:rPr lang="fr-FR" sz="1400" b="1">
                <a:solidFill>
                  <a:schemeClr val="bg2"/>
                </a:solidFill>
                <a:effectLst/>
              </a:rPr>
              <a:t>Nom : Name</a:t>
            </a:r>
          </a:p>
          <a:p>
            <a:r>
              <a:rPr lang="fr-FR" sz="1400" b="1">
                <a:solidFill>
                  <a:schemeClr val="bg2"/>
                </a:solidFill>
                <a:effectLst/>
              </a:rPr>
              <a:t>Idemploye : Integer</a:t>
            </a:r>
          </a:p>
          <a:p>
            <a:r>
              <a:rPr lang="fr-FR" sz="1400" b="1">
                <a:solidFill>
                  <a:schemeClr val="bg2"/>
                </a:solidFill>
                <a:effectLst/>
              </a:rPr>
              <a:t>Titre : string</a:t>
            </a:r>
          </a:p>
        </p:txBody>
      </p:sp>
      <p:sp>
        <p:nvSpPr>
          <p:cNvPr id="40970" name="Rectangle 10"/>
          <p:cNvSpPr>
            <a:spLocks noChangeArrowheads="1"/>
          </p:cNvSpPr>
          <p:nvPr/>
        </p:nvSpPr>
        <p:spPr bwMode="auto">
          <a:xfrm>
            <a:off x="779463" y="4945063"/>
            <a:ext cx="2335212" cy="631825"/>
          </a:xfrm>
          <a:prstGeom prst="rect">
            <a:avLst/>
          </a:prstGeom>
          <a:solidFill>
            <a:srgbClr val="FFFFCC"/>
          </a:solidFill>
          <a:ln w="28575">
            <a:solidFill>
              <a:srgbClr val="FF3300"/>
            </a:solidFill>
            <a:miter lim="800000"/>
            <a:headEnd/>
            <a:tailEnd/>
          </a:ln>
        </p:spPr>
        <p:txBody>
          <a:bodyPr wrap="none" anchor="ctr"/>
          <a:lstStyle/>
          <a:p>
            <a:r>
              <a:rPr lang="fr-FR" sz="1400" b="1">
                <a:solidFill>
                  <a:schemeClr val="bg2"/>
                </a:solidFill>
                <a:effectLst/>
              </a:rPr>
              <a:t>obtenirPhoto(p:photo)</a:t>
            </a:r>
            <a:br>
              <a:rPr lang="fr-FR" sz="1400" b="1">
                <a:solidFill>
                  <a:schemeClr val="bg2"/>
                </a:solidFill>
                <a:effectLst/>
              </a:rPr>
            </a:br>
            <a:r>
              <a:rPr lang="fr-FR" sz="1400" b="1">
                <a:solidFill>
                  <a:schemeClr val="bg2"/>
                </a:solidFill>
                <a:effectLst/>
              </a:rPr>
              <a:t>obtenirMoyenDeContact()</a:t>
            </a:r>
          </a:p>
        </p:txBody>
      </p:sp>
      <p:sp>
        <p:nvSpPr>
          <p:cNvPr id="891915" name="AutoShape 11"/>
          <p:cNvSpPr>
            <a:spLocks noChangeArrowheads="1"/>
          </p:cNvSpPr>
          <p:nvPr/>
        </p:nvSpPr>
        <p:spPr bwMode="auto">
          <a:xfrm>
            <a:off x="1338263" y="2816225"/>
            <a:ext cx="349250" cy="214313"/>
          </a:xfrm>
          <a:prstGeom prst="diamond">
            <a:avLst/>
          </a:prstGeom>
          <a:solidFill>
            <a:srgbClr val="FF0000"/>
          </a:solidFill>
          <a:ln w="28575">
            <a:solidFill>
              <a:srgbClr val="FF3300"/>
            </a:solidFill>
            <a:miter lim="800000"/>
            <a:headEnd/>
            <a:tailEnd/>
          </a:ln>
          <a:effectLst/>
        </p:spPr>
        <p:txBody>
          <a:bodyPr wrap="none" anchor="ctr"/>
          <a:lstStyle/>
          <a:p>
            <a:pPr>
              <a:defRPr/>
            </a:pPr>
            <a:endParaRPr lang="fr-FR"/>
          </a:p>
        </p:txBody>
      </p:sp>
      <p:cxnSp>
        <p:nvCxnSpPr>
          <p:cNvPr id="40972" name="AutoShape 12"/>
          <p:cNvCxnSpPr>
            <a:cxnSpLocks noChangeShapeType="1"/>
            <a:stCxn id="891915" idx="1"/>
            <a:endCxn id="40965" idx="1"/>
          </p:cNvCxnSpPr>
          <p:nvPr/>
        </p:nvCxnSpPr>
        <p:spPr bwMode="auto">
          <a:xfrm rot="10800000" flipH="1">
            <a:off x="1323975" y="2624138"/>
            <a:ext cx="355600" cy="300037"/>
          </a:xfrm>
          <a:prstGeom prst="bentConnector3">
            <a:avLst>
              <a:gd name="adj1" fmla="val -60269"/>
            </a:avLst>
          </a:prstGeom>
          <a:noFill/>
          <a:ln w="28575">
            <a:solidFill>
              <a:srgbClr val="FF3300"/>
            </a:solidFill>
            <a:miter lim="800000"/>
            <a:headEnd/>
            <a:tailEnd/>
          </a:ln>
        </p:spPr>
      </p:cxnSp>
      <p:sp>
        <p:nvSpPr>
          <p:cNvPr id="891917" name="AutoShape 13"/>
          <p:cNvSpPr>
            <a:spLocks noChangeArrowheads="1"/>
          </p:cNvSpPr>
          <p:nvPr/>
        </p:nvSpPr>
        <p:spPr bwMode="auto">
          <a:xfrm>
            <a:off x="4033838" y="1819275"/>
            <a:ext cx="250825" cy="236538"/>
          </a:xfrm>
          <a:prstGeom prst="diamond">
            <a:avLst/>
          </a:prstGeom>
          <a:solidFill>
            <a:srgbClr val="FF0000"/>
          </a:solidFill>
          <a:ln w="28575">
            <a:solidFill>
              <a:srgbClr val="FF3300"/>
            </a:solidFill>
            <a:miter lim="800000"/>
            <a:headEnd/>
            <a:tailEnd/>
          </a:ln>
          <a:effectLst/>
        </p:spPr>
        <p:txBody>
          <a:bodyPr wrap="none" anchor="ctr"/>
          <a:lstStyle/>
          <a:p>
            <a:pPr>
              <a:defRPr/>
            </a:pPr>
            <a:endParaRPr lang="fr-FR"/>
          </a:p>
        </p:txBody>
      </p:sp>
      <p:cxnSp>
        <p:nvCxnSpPr>
          <p:cNvPr id="40974" name="AutoShape 14"/>
          <p:cNvCxnSpPr>
            <a:cxnSpLocks noChangeShapeType="1"/>
            <a:stCxn id="40965" idx="0"/>
            <a:endCxn id="891917" idx="2"/>
          </p:cNvCxnSpPr>
          <p:nvPr/>
        </p:nvCxnSpPr>
        <p:spPr bwMode="auto">
          <a:xfrm rot="-5400000">
            <a:off x="3081337" y="1382713"/>
            <a:ext cx="390525" cy="1765300"/>
          </a:xfrm>
          <a:prstGeom prst="bentConnector3">
            <a:avLst>
              <a:gd name="adj1" fmla="val 50000"/>
            </a:avLst>
          </a:prstGeom>
          <a:noFill/>
          <a:ln w="28575">
            <a:solidFill>
              <a:srgbClr val="FF3300"/>
            </a:solidFill>
            <a:miter lim="800000"/>
            <a:headEnd/>
            <a:tailEnd/>
          </a:ln>
        </p:spPr>
      </p:cxnSp>
      <p:sp>
        <p:nvSpPr>
          <p:cNvPr id="40975" name="Rectangle 15"/>
          <p:cNvSpPr>
            <a:spLocks noChangeArrowheads="1"/>
          </p:cNvSpPr>
          <p:nvPr/>
        </p:nvSpPr>
        <p:spPr bwMode="auto">
          <a:xfrm>
            <a:off x="5287963" y="2474913"/>
            <a:ext cx="1474787" cy="298450"/>
          </a:xfrm>
          <a:prstGeom prst="rect">
            <a:avLst/>
          </a:prstGeom>
          <a:solidFill>
            <a:srgbClr val="FFFFCC"/>
          </a:solidFill>
          <a:ln w="28575">
            <a:solidFill>
              <a:srgbClr val="FF0000"/>
            </a:solidFill>
            <a:miter lim="800000"/>
            <a:headEnd/>
            <a:tailEnd/>
          </a:ln>
        </p:spPr>
        <p:txBody>
          <a:bodyPr wrap="none" anchor="ctr"/>
          <a:lstStyle/>
          <a:p>
            <a:pPr algn="ctr"/>
            <a:r>
              <a:rPr lang="fr-FR" sz="2000" b="1">
                <a:solidFill>
                  <a:schemeClr val="bg2"/>
                </a:solidFill>
                <a:effectLst/>
              </a:rPr>
              <a:t>Bureau</a:t>
            </a:r>
          </a:p>
        </p:txBody>
      </p:sp>
      <p:sp>
        <p:nvSpPr>
          <p:cNvPr id="40976" name="Rectangle 16"/>
          <p:cNvSpPr>
            <a:spLocks noChangeArrowheads="1"/>
          </p:cNvSpPr>
          <p:nvPr/>
        </p:nvSpPr>
        <p:spPr bwMode="auto">
          <a:xfrm>
            <a:off x="5286375" y="2763838"/>
            <a:ext cx="1474788" cy="463550"/>
          </a:xfrm>
          <a:prstGeom prst="rect">
            <a:avLst/>
          </a:prstGeom>
          <a:solidFill>
            <a:srgbClr val="FFFFCC"/>
          </a:solidFill>
          <a:ln w="28575">
            <a:solidFill>
              <a:srgbClr val="FF0000"/>
            </a:solidFill>
            <a:miter lim="800000"/>
            <a:headEnd/>
            <a:tailEnd/>
          </a:ln>
        </p:spPr>
        <p:txBody>
          <a:bodyPr wrap="none" anchor="ctr"/>
          <a:lstStyle/>
          <a:p>
            <a:r>
              <a:rPr lang="fr-FR" sz="1400" b="1">
                <a:solidFill>
                  <a:schemeClr val="bg2"/>
                </a:solidFill>
                <a:effectLst/>
              </a:rPr>
              <a:t>adresse:String</a:t>
            </a:r>
          </a:p>
          <a:p>
            <a:r>
              <a:rPr lang="fr-FR" sz="1400" b="1">
                <a:solidFill>
                  <a:schemeClr val="bg2"/>
                </a:solidFill>
                <a:effectLst/>
              </a:rPr>
              <a:t>Tel:Number</a:t>
            </a:r>
          </a:p>
        </p:txBody>
      </p:sp>
      <p:sp>
        <p:nvSpPr>
          <p:cNvPr id="40977" name="Rectangle 17"/>
          <p:cNvSpPr>
            <a:spLocks noChangeArrowheads="1"/>
          </p:cNvSpPr>
          <p:nvPr/>
        </p:nvSpPr>
        <p:spPr bwMode="auto">
          <a:xfrm>
            <a:off x="5286375" y="3222625"/>
            <a:ext cx="1474788" cy="222250"/>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cxnSp>
        <p:nvCxnSpPr>
          <p:cNvPr id="40978" name="AutoShape 18"/>
          <p:cNvCxnSpPr>
            <a:cxnSpLocks noChangeShapeType="1"/>
            <a:stCxn id="40975" idx="0"/>
            <a:endCxn id="891917" idx="2"/>
          </p:cNvCxnSpPr>
          <p:nvPr/>
        </p:nvCxnSpPr>
        <p:spPr bwMode="auto">
          <a:xfrm rot="5400000" flipH="1">
            <a:off x="4897437" y="1331913"/>
            <a:ext cx="390525" cy="1866900"/>
          </a:xfrm>
          <a:prstGeom prst="bentConnector3">
            <a:avLst>
              <a:gd name="adj1" fmla="val 50000"/>
            </a:avLst>
          </a:prstGeom>
          <a:noFill/>
          <a:ln w="28575">
            <a:solidFill>
              <a:srgbClr val="FF3300"/>
            </a:solidFill>
            <a:miter lim="800000"/>
            <a:headEnd/>
            <a:tailEnd/>
          </a:ln>
        </p:spPr>
      </p:cxnSp>
      <p:sp>
        <p:nvSpPr>
          <p:cNvPr id="40979" name="Rectangle 19"/>
          <p:cNvSpPr>
            <a:spLocks noChangeArrowheads="1"/>
          </p:cNvSpPr>
          <p:nvPr/>
        </p:nvSpPr>
        <p:spPr bwMode="auto">
          <a:xfrm>
            <a:off x="5286375" y="3968750"/>
            <a:ext cx="1474788" cy="288925"/>
          </a:xfrm>
          <a:prstGeom prst="rect">
            <a:avLst/>
          </a:prstGeom>
          <a:solidFill>
            <a:srgbClr val="FFFFCC"/>
          </a:solidFill>
          <a:ln w="28575">
            <a:solidFill>
              <a:srgbClr val="FF3300"/>
            </a:solidFill>
            <a:miter lim="800000"/>
            <a:headEnd/>
            <a:tailEnd/>
          </a:ln>
        </p:spPr>
        <p:txBody>
          <a:bodyPr wrap="none" anchor="ctr"/>
          <a:lstStyle/>
          <a:p>
            <a:pPr algn="ctr"/>
            <a:r>
              <a:rPr lang="fr-FR" sz="2000" b="1">
                <a:solidFill>
                  <a:schemeClr val="bg2"/>
                </a:solidFill>
                <a:effectLst/>
              </a:rPr>
              <a:t>Siège</a:t>
            </a:r>
          </a:p>
        </p:txBody>
      </p:sp>
      <p:cxnSp>
        <p:nvCxnSpPr>
          <p:cNvPr id="40980" name="AutoShape 20"/>
          <p:cNvCxnSpPr>
            <a:cxnSpLocks noChangeShapeType="1"/>
            <a:stCxn id="40977" idx="2"/>
            <a:endCxn id="40979" idx="0"/>
          </p:cNvCxnSpPr>
          <p:nvPr/>
        </p:nvCxnSpPr>
        <p:spPr bwMode="auto">
          <a:xfrm>
            <a:off x="6024563" y="3459163"/>
            <a:ext cx="0" cy="495300"/>
          </a:xfrm>
          <a:prstGeom prst="straightConnector1">
            <a:avLst/>
          </a:prstGeom>
          <a:noFill/>
          <a:ln w="28575">
            <a:solidFill>
              <a:srgbClr val="FF3300"/>
            </a:solidFill>
            <a:round/>
            <a:headEnd type="triangle" w="lg" len="lg"/>
            <a:tailEnd/>
          </a:ln>
        </p:spPr>
      </p:cxnSp>
      <p:cxnSp>
        <p:nvCxnSpPr>
          <p:cNvPr id="40981" name="AutoShape 21"/>
          <p:cNvCxnSpPr>
            <a:cxnSpLocks noChangeShapeType="1"/>
            <a:stCxn id="40965" idx="3"/>
            <a:endCxn id="40975" idx="1"/>
          </p:cNvCxnSpPr>
          <p:nvPr/>
        </p:nvCxnSpPr>
        <p:spPr bwMode="auto">
          <a:xfrm>
            <a:off x="3106738" y="2624138"/>
            <a:ext cx="2166937" cy="0"/>
          </a:xfrm>
          <a:prstGeom prst="straightConnector1">
            <a:avLst/>
          </a:prstGeom>
          <a:noFill/>
          <a:ln w="28575">
            <a:solidFill>
              <a:srgbClr val="FF3300"/>
            </a:solidFill>
            <a:round/>
            <a:headEnd/>
            <a:tailEnd type="triangle" w="med" len="med"/>
          </a:ln>
        </p:spPr>
      </p:cxnSp>
      <p:sp>
        <p:nvSpPr>
          <p:cNvPr id="40982" name="Text Box 22"/>
          <p:cNvSpPr txBox="1">
            <a:spLocks noChangeArrowheads="1"/>
          </p:cNvSpPr>
          <p:nvPr/>
        </p:nvSpPr>
        <p:spPr bwMode="auto">
          <a:xfrm>
            <a:off x="3340100" y="2311400"/>
            <a:ext cx="1612900" cy="336550"/>
          </a:xfrm>
          <a:prstGeom prst="rect">
            <a:avLst/>
          </a:prstGeom>
          <a:noFill/>
          <a:ln w="9525">
            <a:noFill/>
            <a:miter lim="800000"/>
            <a:headEnd/>
            <a:tailEnd/>
          </a:ln>
        </p:spPr>
        <p:txBody>
          <a:bodyPr>
            <a:spAutoFit/>
          </a:bodyPr>
          <a:lstStyle/>
          <a:p>
            <a:pPr>
              <a:spcBef>
                <a:spcPct val="50000"/>
              </a:spcBef>
            </a:pPr>
            <a:r>
              <a:rPr lang="fr-FR" sz="1600" b="1">
                <a:solidFill>
                  <a:schemeClr val="tx2"/>
                </a:solidFill>
                <a:effectLst/>
              </a:rPr>
              <a:t>Emplacement</a:t>
            </a:r>
          </a:p>
        </p:txBody>
      </p:sp>
      <p:sp>
        <p:nvSpPr>
          <p:cNvPr id="891927" name="Line 23"/>
          <p:cNvSpPr>
            <a:spLocks noChangeShapeType="1"/>
          </p:cNvSpPr>
          <p:nvPr/>
        </p:nvSpPr>
        <p:spPr bwMode="auto">
          <a:xfrm flipV="1">
            <a:off x="4826000" y="2489200"/>
            <a:ext cx="120650" cy="6350"/>
          </a:xfrm>
          <a:prstGeom prst="line">
            <a:avLst/>
          </a:prstGeom>
          <a:noFill/>
          <a:ln w="9525">
            <a:solidFill>
              <a:srgbClr val="FF3300"/>
            </a:solidFill>
            <a:round/>
            <a:headEnd/>
            <a:tailEnd type="triangle" w="lg" len="lg"/>
          </a:ln>
          <a:effectLst/>
        </p:spPr>
        <p:txBody>
          <a:bodyPr/>
          <a:lstStyle/>
          <a:p>
            <a:pPr>
              <a:defRPr/>
            </a:pPr>
            <a:endParaRPr lang="fr-FR"/>
          </a:p>
        </p:txBody>
      </p:sp>
      <p:sp>
        <p:nvSpPr>
          <p:cNvPr id="891928" name="Line 24"/>
          <p:cNvSpPr>
            <a:spLocks noChangeShapeType="1"/>
          </p:cNvSpPr>
          <p:nvPr/>
        </p:nvSpPr>
        <p:spPr bwMode="auto">
          <a:xfrm>
            <a:off x="1841500" y="3295650"/>
            <a:ext cx="0" cy="711200"/>
          </a:xfrm>
          <a:prstGeom prst="line">
            <a:avLst/>
          </a:prstGeom>
          <a:noFill/>
          <a:ln w="28575">
            <a:solidFill>
              <a:srgbClr val="FF3300"/>
            </a:solidFill>
            <a:round/>
            <a:headEnd/>
            <a:tailEnd/>
          </a:ln>
          <a:effectLst/>
        </p:spPr>
        <p:txBody>
          <a:bodyPr/>
          <a:lstStyle/>
          <a:p>
            <a:pPr>
              <a:defRPr/>
            </a:pPr>
            <a:endParaRPr lang="fr-FR"/>
          </a:p>
        </p:txBody>
      </p:sp>
      <p:sp>
        <p:nvSpPr>
          <p:cNvPr id="891929" name="Line 25"/>
          <p:cNvSpPr>
            <a:spLocks noChangeShapeType="1"/>
          </p:cNvSpPr>
          <p:nvPr/>
        </p:nvSpPr>
        <p:spPr bwMode="auto">
          <a:xfrm>
            <a:off x="2946400" y="3302000"/>
            <a:ext cx="0" cy="711200"/>
          </a:xfrm>
          <a:prstGeom prst="line">
            <a:avLst/>
          </a:prstGeom>
          <a:noFill/>
          <a:ln w="28575">
            <a:solidFill>
              <a:srgbClr val="FF3300"/>
            </a:solidFill>
            <a:round/>
            <a:headEnd/>
            <a:tailEnd/>
          </a:ln>
          <a:effectLst/>
        </p:spPr>
        <p:txBody>
          <a:bodyPr/>
          <a:lstStyle/>
          <a:p>
            <a:pPr>
              <a:defRPr/>
            </a:pPr>
            <a:endParaRPr lang="fr-FR"/>
          </a:p>
        </p:txBody>
      </p:sp>
      <p:sp>
        <p:nvSpPr>
          <p:cNvPr id="40986" name="Text Box 26"/>
          <p:cNvSpPr txBox="1">
            <a:spLocks noChangeArrowheads="1"/>
          </p:cNvSpPr>
          <p:nvPr/>
        </p:nvSpPr>
        <p:spPr bwMode="auto">
          <a:xfrm>
            <a:off x="2940050" y="3702050"/>
            <a:ext cx="654050" cy="336550"/>
          </a:xfrm>
          <a:prstGeom prst="rect">
            <a:avLst/>
          </a:prstGeom>
          <a:noFill/>
          <a:ln w="9525">
            <a:noFill/>
            <a:miter lim="800000"/>
            <a:headEnd/>
            <a:tailEnd/>
          </a:ln>
        </p:spPr>
        <p:txBody>
          <a:bodyPr>
            <a:spAutoFit/>
          </a:bodyPr>
          <a:lstStyle/>
          <a:p>
            <a:pPr>
              <a:spcBef>
                <a:spcPct val="50000"/>
              </a:spcBef>
            </a:pPr>
            <a:r>
              <a:rPr lang="fr-FR" sz="1600" b="1">
                <a:solidFill>
                  <a:schemeClr val="tx2"/>
                </a:solidFill>
                <a:effectLst/>
              </a:rPr>
              <a:t>chef</a:t>
            </a:r>
          </a:p>
        </p:txBody>
      </p:sp>
      <p:sp>
        <p:nvSpPr>
          <p:cNvPr id="40987" name="Text Box 27"/>
          <p:cNvSpPr txBox="1">
            <a:spLocks noChangeArrowheads="1"/>
          </p:cNvSpPr>
          <p:nvPr/>
        </p:nvSpPr>
        <p:spPr bwMode="auto">
          <a:xfrm>
            <a:off x="844550" y="3702050"/>
            <a:ext cx="1041400" cy="336550"/>
          </a:xfrm>
          <a:prstGeom prst="rect">
            <a:avLst/>
          </a:prstGeom>
          <a:noFill/>
          <a:ln w="9525">
            <a:noFill/>
            <a:miter lim="800000"/>
            <a:headEnd/>
            <a:tailEnd/>
          </a:ln>
        </p:spPr>
        <p:txBody>
          <a:bodyPr>
            <a:spAutoFit/>
          </a:bodyPr>
          <a:lstStyle/>
          <a:p>
            <a:pPr>
              <a:spcBef>
                <a:spcPct val="50000"/>
              </a:spcBef>
            </a:pPr>
            <a:r>
              <a:rPr lang="fr-FR" sz="1600" b="1">
                <a:solidFill>
                  <a:schemeClr val="tx2"/>
                </a:solidFill>
                <a:effectLst/>
              </a:rPr>
              <a:t>membre</a:t>
            </a:r>
          </a:p>
        </p:txBody>
      </p:sp>
      <p:sp>
        <p:nvSpPr>
          <p:cNvPr id="40988" name="Text Box 28"/>
          <p:cNvSpPr txBox="1">
            <a:spLocks noChangeArrowheads="1"/>
          </p:cNvSpPr>
          <p:nvPr/>
        </p:nvSpPr>
        <p:spPr bwMode="auto">
          <a:xfrm>
            <a:off x="1808163" y="3757613"/>
            <a:ext cx="412750" cy="274637"/>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1..*</a:t>
            </a:r>
          </a:p>
        </p:txBody>
      </p:sp>
      <p:sp>
        <p:nvSpPr>
          <p:cNvPr id="40989" name="Text Box 29"/>
          <p:cNvSpPr txBox="1">
            <a:spLocks noChangeArrowheads="1"/>
          </p:cNvSpPr>
          <p:nvPr/>
        </p:nvSpPr>
        <p:spPr bwMode="auto">
          <a:xfrm>
            <a:off x="2746375" y="3792538"/>
            <a:ext cx="200025" cy="244475"/>
          </a:xfrm>
          <a:prstGeom prst="rect">
            <a:avLst/>
          </a:prstGeom>
          <a:noFill/>
          <a:ln w="9525">
            <a:noFill/>
            <a:miter lim="800000"/>
            <a:headEnd/>
            <a:tailEnd/>
          </a:ln>
        </p:spPr>
        <p:txBody>
          <a:bodyPr>
            <a:spAutoFit/>
          </a:bodyPr>
          <a:lstStyle/>
          <a:p>
            <a:pPr>
              <a:spcBef>
                <a:spcPct val="50000"/>
              </a:spcBef>
            </a:pPr>
            <a:r>
              <a:rPr lang="fr-FR" sz="1000" b="1">
                <a:solidFill>
                  <a:schemeClr val="tx2"/>
                </a:solidFill>
                <a:effectLst/>
              </a:rPr>
              <a:t>1</a:t>
            </a:r>
          </a:p>
        </p:txBody>
      </p:sp>
      <p:cxnSp>
        <p:nvCxnSpPr>
          <p:cNvPr id="40990" name="AutoShape 30"/>
          <p:cNvCxnSpPr>
            <a:cxnSpLocks noChangeShapeType="1"/>
          </p:cNvCxnSpPr>
          <p:nvPr/>
        </p:nvCxnSpPr>
        <p:spPr bwMode="auto">
          <a:xfrm flipH="1" flipV="1">
            <a:off x="1873250" y="3714750"/>
            <a:ext cx="1047750" cy="1588"/>
          </a:xfrm>
          <a:prstGeom prst="straightConnector1">
            <a:avLst/>
          </a:prstGeom>
          <a:noFill/>
          <a:ln w="12700">
            <a:solidFill>
              <a:srgbClr val="FF3300"/>
            </a:solidFill>
            <a:prstDash val="dash"/>
            <a:round/>
            <a:headEnd/>
            <a:tailEnd type="triangle" w="med" len="med"/>
          </a:ln>
        </p:spPr>
      </p:cxnSp>
      <p:sp>
        <p:nvSpPr>
          <p:cNvPr id="40991" name="Text Box 31"/>
          <p:cNvSpPr txBox="1">
            <a:spLocks noChangeArrowheads="1"/>
          </p:cNvSpPr>
          <p:nvPr/>
        </p:nvSpPr>
        <p:spPr bwMode="auto">
          <a:xfrm>
            <a:off x="1806575" y="3232150"/>
            <a:ext cx="246063" cy="366713"/>
          </a:xfrm>
          <a:prstGeom prst="rect">
            <a:avLst/>
          </a:prstGeom>
          <a:noFill/>
          <a:ln w="9525">
            <a:noFill/>
            <a:miter lim="800000"/>
            <a:headEnd/>
            <a:tailEnd/>
          </a:ln>
        </p:spPr>
        <p:txBody>
          <a:bodyPr>
            <a:spAutoFit/>
          </a:bodyPr>
          <a:lstStyle/>
          <a:p>
            <a:pPr>
              <a:spcBef>
                <a:spcPct val="50000"/>
              </a:spcBef>
            </a:pPr>
            <a:r>
              <a:rPr lang="fr-FR" sz="1800" b="1">
                <a:solidFill>
                  <a:schemeClr val="tx2"/>
                </a:solidFill>
                <a:effectLst/>
              </a:rPr>
              <a:t>*</a:t>
            </a:r>
          </a:p>
        </p:txBody>
      </p:sp>
      <p:sp>
        <p:nvSpPr>
          <p:cNvPr id="40992" name="Text Box 32"/>
          <p:cNvSpPr txBox="1">
            <a:spLocks noChangeArrowheads="1"/>
          </p:cNvSpPr>
          <p:nvPr/>
        </p:nvSpPr>
        <p:spPr bwMode="auto">
          <a:xfrm>
            <a:off x="2752725" y="3238500"/>
            <a:ext cx="212725" cy="366713"/>
          </a:xfrm>
          <a:prstGeom prst="rect">
            <a:avLst/>
          </a:prstGeom>
          <a:noFill/>
          <a:ln w="9525">
            <a:noFill/>
            <a:miter lim="800000"/>
            <a:headEnd/>
            <a:tailEnd/>
          </a:ln>
        </p:spPr>
        <p:txBody>
          <a:bodyPr>
            <a:spAutoFit/>
          </a:bodyPr>
          <a:lstStyle/>
          <a:p>
            <a:pPr>
              <a:spcBef>
                <a:spcPct val="50000"/>
              </a:spcBef>
            </a:pPr>
            <a:r>
              <a:rPr lang="fr-FR" sz="1800" b="1">
                <a:solidFill>
                  <a:schemeClr val="tx2"/>
                </a:solidFill>
                <a:effectLst/>
              </a:rPr>
              <a:t>*</a:t>
            </a:r>
          </a:p>
        </p:txBody>
      </p:sp>
      <p:sp>
        <p:nvSpPr>
          <p:cNvPr id="40993" name="Text Box 33"/>
          <p:cNvSpPr txBox="1">
            <a:spLocks noChangeArrowheads="1"/>
          </p:cNvSpPr>
          <p:nvPr/>
        </p:nvSpPr>
        <p:spPr bwMode="auto">
          <a:xfrm>
            <a:off x="1809750" y="3473450"/>
            <a:ext cx="1231900" cy="244475"/>
          </a:xfrm>
          <a:prstGeom prst="rect">
            <a:avLst/>
          </a:prstGeom>
          <a:noFill/>
          <a:ln w="9525">
            <a:noFill/>
            <a:miter lim="800000"/>
            <a:headEnd/>
            <a:tailEnd/>
          </a:ln>
        </p:spPr>
        <p:txBody>
          <a:bodyPr>
            <a:spAutoFit/>
          </a:bodyPr>
          <a:lstStyle/>
          <a:p>
            <a:pPr>
              <a:spcBef>
                <a:spcPct val="50000"/>
              </a:spcBef>
            </a:pPr>
            <a:r>
              <a:rPr lang="fr-FR" sz="1000" b="1">
                <a:solidFill>
                  <a:schemeClr val="tx2"/>
                </a:solidFill>
                <a:effectLst/>
              </a:rPr>
              <a:t>{sous-ensemble}</a:t>
            </a:r>
          </a:p>
        </p:txBody>
      </p:sp>
      <p:sp>
        <p:nvSpPr>
          <p:cNvPr id="40994" name="Text Box 34"/>
          <p:cNvSpPr txBox="1">
            <a:spLocks noChangeArrowheads="1"/>
          </p:cNvSpPr>
          <p:nvPr/>
        </p:nvSpPr>
        <p:spPr bwMode="auto">
          <a:xfrm>
            <a:off x="1225550" y="3086100"/>
            <a:ext cx="412750" cy="244475"/>
          </a:xfrm>
          <a:prstGeom prst="rect">
            <a:avLst/>
          </a:prstGeom>
          <a:noFill/>
          <a:ln w="9525">
            <a:noFill/>
            <a:miter lim="800000"/>
            <a:headEnd/>
            <a:tailEnd/>
          </a:ln>
        </p:spPr>
        <p:txBody>
          <a:bodyPr>
            <a:spAutoFit/>
          </a:bodyPr>
          <a:lstStyle/>
          <a:p>
            <a:pPr>
              <a:spcBef>
                <a:spcPct val="50000"/>
              </a:spcBef>
            </a:pPr>
            <a:r>
              <a:rPr lang="fr-FR" sz="1000" b="1">
                <a:solidFill>
                  <a:schemeClr val="tx2"/>
                </a:solidFill>
                <a:effectLst/>
              </a:rPr>
              <a:t>0..1</a:t>
            </a:r>
          </a:p>
        </p:txBody>
      </p:sp>
      <p:sp>
        <p:nvSpPr>
          <p:cNvPr id="891939" name="Freeform 35"/>
          <p:cNvSpPr>
            <a:spLocks/>
          </p:cNvSpPr>
          <p:nvPr/>
        </p:nvSpPr>
        <p:spPr bwMode="auto">
          <a:xfrm>
            <a:off x="2698750" y="1571625"/>
            <a:ext cx="736600" cy="20002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9525">
            <a:solidFill>
              <a:srgbClr val="003300"/>
            </a:solidFill>
            <a:round/>
            <a:headEnd type="oval" w="med" len="med"/>
            <a:tailEnd/>
          </a:ln>
          <a:effectLst/>
        </p:spPr>
        <p:txBody>
          <a:bodyPr/>
          <a:lstStyle/>
          <a:p>
            <a:pPr>
              <a:defRPr/>
            </a:pPr>
            <a:endParaRPr lang="fr-FR"/>
          </a:p>
        </p:txBody>
      </p:sp>
      <p:sp>
        <p:nvSpPr>
          <p:cNvPr id="40996" name="Text Box 36"/>
          <p:cNvSpPr txBox="1">
            <a:spLocks noChangeArrowheads="1"/>
          </p:cNvSpPr>
          <p:nvPr/>
        </p:nvSpPr>
        <p:spPr bwMode="auto">
          <a:xfrm>
            <a:off x="1933575" y="1682750"/>
            <a:ext cx="854075" cy="304800"/>
          </a:xfrm>
          <a:prstGeom prst="rect">
            <a:avLst/>
          </a:prstGeom>
          <a:noFill/>
          <a:ln w="9525">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classe</a:t>
            </a:r>
          </a:p>
        </p:txBody>
      </p:sp>
      <p:sp>
        <p:nvSpPr>
          <p:cNvPr id="891941" name="Freeform 37"/>
          <p:cNvSpPr>
            <a:spLocks/>
          </p:cNvSpPr>
          <p:nvPr/>
        </p:nvSpPr>
        <p:spPr bwMode="auto">
          <a:xfrm flipH="1" flipV="1">
            <a:off x="4381500" y="1809750"/>
            <a:ext cx="990600" cy="15557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9525">
            <a:solidFill>
              <a:srgbClr val="003300"/>
            </a:solidFill>
            <a:round/>
            <a:headEnd type="oval" w="med" len="med"/>
            <a:tailEnd/>
          </a:ln>
          <a:effectLst/>
        </p:spPr>
        <p:txBody>
          <a:bodyPr/>
          <a:lstStyle/>
          <a:p>
            <a:pPr>
              <a:defRPr/>
            </a:pPr>
            <a:endParaRPr lang="fr-FR"/>
          </a:p>
        </p:txBody>
      </p:sp>
      <p:sp>
        <p:nvSpPr>
          <p:cNvPr id="40998" name="Text Box 38"/>
          <p:cNvSpPr txBox="1">
            <a:spLocks noChangeArrowheads="1"/>
          </p:cNvSpPr>
          <p:nvPr/>
        </p:nvSpPr>
        <p:spPr bwMode="auto">
          <a:xfrm>
            <a:off x="5194300" y="1593850"/>
            <a:ext cx="1298575" cy="304800"/>
          </a:xfrm>
          <a:prstGeom prst="rect">
            <a:avLst/>
          </a:prstGeom>
          <a:noFill/>
          <a:ln w="9525">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agrégation</a:t>
            </a:r>
          </a:p>
        </p:txBody>
      </p:sp>
      <p:sp>
        <p:nvSpPr>
          <p:cNvPr id="891943" name="Freeform 39"/>
          <p:cNvSpPr>
            <a:spLocks/>
          </p:cNvSpPr>
          <p:nvPr/>
        </p:nvSpPr>
        <p:spPr bwMode="auto">
          <a:xfrm flipH="1" flipV="1">
            <a:off x="2489200" y="3314700"/>
            <a:ext cx="990600" cy="15557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00" name="Text Box 40"/>
          <p:cNvSpPr txBox="1">
            <a:spLocks noChangeArrowheads="1"/>
          </p:cNvSpPr>
          <p:nvPr/>
        </p:nvSpPr>
        <p:spPr bwMode="auto">
          <a:xfrm>
            <a:off x="3384550" y="3117850"/>
            <a:ext cx="129857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latin typeface="Courier New" pitchFamily="49" charset="0"/>
              </a:rPr>
              <a:t>contrainte</a:t>
            </a:r>
          </a:p>
        </p:txBody>
      </p:sp>
      <p:sp>
        <p:nvSpPr>
          <p:cNvPr id="891945" name="Freeform 41"/>
          <p:cNvSpPr>
            <a:spLocks/>
          </p:cNvSpPr>
          <p:nvPr/>
        </p:nvSpPr>
        <p:spPr bwMode="auto">
          <a:xfrm rot="-285818" flipH="1" flipV="1">
            <a:off x="2952750" y="3589338"/>
            <a:ext cx="617538" cy="15557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02" name="Text Box 42"/>
          <p:cNvSpPr txBox="1">
            <a:spLocks noChangeArrowheads="1"/>
          </p:cNvSpPr>
          <p:nvPr/>
        </p:nvSpPr>
        <p:spPr bwMode="auto">
          <a:xfrm>
            <a:off x="3448050" y="3371850"/>
            <a:ext cx="129857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latin typeface="Courier New" pitchFamily="49" charset="0"/>
              </a:rPr>
              <a:t>association</a:t>
            </a:r>
          </a:p>
        </p:txBody>
      </p:sp>
      <p:sp>
        <p:nvSpPr>
          <p:cNvPr id="891947" name="Freeform 43"/>
          <p:cNvSpPr>
            <a:spLocks/>
          </p:cNvSpPr>
          <p:nvPr/>
        </p:nvSpPr>
        <p:spPr bwMode="auto">
          <a:xfrm rot="7119919">
            <a:off x="1189038" y="3500438"/>
            <a:ext cx="171450" cy="298450"/>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04" name="Text Box 44"/>
          <p:cNvSpPr txBox="1">
            <a:spLocks noChangeArrowheads="1"/>
          </p:cNvSpPr>
          <p:nvPr/>
        </p:nvSpPr>
        <p:spPr bwMode="auto">
          <a:xfrm>
            <a:off x="755650" y="3302000"/>
            <a:ext cx="558800" cy="274638"/>
          </a:xfrm>
          <a:prstGeom prst="rect">
            <a:avLst/>
          </a:prstGeom>
          <a:noFill/>
          <a:ln w="9525">
            <a:noFill/>
            <a:miter lim="800000"/>
            <a:headEnd/>
            <a:tailEnd/>
          </a:ln>
        </p:spPr>
        <p:txBody>
          <a:bodyPr>
            <a:spAutoFit/>
          </a:bodyPr>
          <a:lstStyle/>
          <a:p>
            <a:pPr algn="r">
              <a:spcBef>
                <a:spcPct val="50000"/>
              </a:spcBef>
            </a:pPr>
            <a:r>
              <a:rPr lang="fr-FR" sz="1200" b="1">
                <a:solidFill>
                  <a:schemeClr val="tx2"/>
                </a:solidFill>
                <a:effectLst/>
                <a:latin typeface="Courier New" pitchFamily="49" charset="0"/>
              </a:rPr>
              <a:t>rôle</a:t>
            </a:r>
          </a:p>
        </p:txBody>
      </p:sp>
      <p:sp>
        <p:nvSpPr>
          <p:cNvPr id="41005" name="Text Box 45"/>
          <p:cNvSpPr txBox="1">
            <a:spLocks noChangeArrowheads="1"/>
          </p:cNvSpPr>
          <p:nvPr/>
        </p:nvSpPr>
        <p:spPr bwMode="auto">
          <a:xfrm>
            <a:off x="1981200" y="2219325"/>
            <a:ext cx="49847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1..*</a:t>
            </a:r>
          </a:p>
        </p:txBody>
      </p:sp>
      <p:sp>
        <p:nvSpPr>
          <p:cNvPr id="41006" name="Text Box 46"/>
          <p:cNvSpPr txBox="1">
            <a:spLocks noChangeArrowheads="1"/>
          </p:cNvSpPr>
          <p:nvPr/>
        </p:nvSpPr>
        <p:spPr bwMode="auto">
          <a:xfrm>
            <a:off x="1492250" y="2416175"/>
            <a:ext cx="203200" cy="304800"/>
          </a:xfrm>
          <a:prstGeom prst="rect">
            <a:avLst/>
          </a:prstGeom>
          <a:noFill/>
          <a:ln w="9525">
            <a:noFill/>
            <a:miter lim="800000"/>
            <a:headEnd/>
            <a:tailEnd/>
          </a:ln>
        </p:spPr>
        <p:txBody>
          <a:bodyPr>
            <a:spAutoFit/>
          </a:bodyPr>
          <a:lstStyle/>
          <a:p>
            <a:pPr>
              <a:spcBef>
                <a:spcPct val="50000"/>
              </a:spcBef>
            </a:pPr>
            <a:r>
              <a:rPr lang="fr-FR" sz="1400" b="1">
                <a:solidFill>
                  <a:schemeClr val="tx2"/>
                </a:solidFill>
                <a:effectLst/>
              </a:rPr>
              <a:t>*</a:t>
            </a:r>
          </a:p>
        </p:txBody>
      </p:sp>
      <p:sp>
        <p:nvSpPr>
          <p:cNvPr id="41007" name="Text Box 47"/>
          <p:cNvSpPr txBox="1">
            <a:spLocks noChangeArrowheads="1"/>
          </p:cNvSpPr>
          <p:nvPr/>
        </p:nvSpPr>
        <p:spPr bwMode="auto">
          <a:xfrm>
            <a:off x="3089275" y="2609850"/>
            <a:ext cx="203200" cy="336550"/>
          </a:xfrm>
          <a:prstGeom prst="rect">
            <a:avLst/>
          </a:prstGeom>
          <a:noFill/>
          <a:ln w="9525">
            <a:noFill/>
            <a:miter lim="800000"/>
            <a:headEnd/>
            <a:tailEnd/>
          </a:ln>
        </p:spPr>
        <p:txBody>
          <a:bodyPr>
            <a:spAutoFit/>
          </a:bodyPr>
          <a:lstStyle/>
          <a:p>
            <a:pPr>
              <a:spcBef>
                <a:spcPct val="50000"/>
              </a:spcBef>
            </a:pPr>
            <a:r>
              <a:rPr lang="fr-FR" sz="1600" b="1">
                <a:solidFill>
                  <a:schemeClr val="tx2"/>
                </a:solidFill>
                <a:effectLst/>
              </a:rPr>
              <a:t>*</a:t>
            </a:r>
          </a:p>
        </p:txBody>
      </p:sp>
      <p:sp>
        <p:nvSpPr>
          <p:cNvPr id="41008" name="Text Box 48"/>
          <p:cNvSpPr txBox="1">
            <a:spLocks noChangeArrowheads="1"/>
          </p:cNvSpPr>
          <p:nvPr/>
        </p:nvSpPr>
        <p:spPr bwMode="auto">
          <a:xfrm>
            <a:off x="5045075" y="2622550"/>
            <a:ext cx="203200" cy="336550"/>
          </a:xfrm>
          <a:prstGeom prst="rect">
            <a:avLst/>
          </a:prstGeom>
          <a:noFill/>
          <a:ln w="9525">
            <a:noFill/>
            <a:miter lim="800000"/>
            <a:headEnd/>
            <a:tailEnd/>
          </a:ln>
        </p:spPr>
        <p:txBody>
          <a:bodyPr>
            <a:spAutoFit/>
          </a:bodyPr>
          <a:lstStyle/>
          <a:p>
            <a:pPr>
              <a:spcBef>
                <a:spcPct val="50000"/>
              </a:spcBef>
            </a:pPr>
            <a:r>
              <a:rPr lang="fr-FR" sz="1600" b="1">
                <a:solidFill>
                  <a:schemeClr val="tx2"/>
                </a:solidFill>
                <a:effectLst/>
              </a:rPr>
              <a:t>*</a:t>
            </a:r>
          </a:p>
        </p:txBody>
      </p:sp>
      <p:sp>
        <p:nvSpPr>
          <p:cNvPr id="891953" name="Freeform 49"/>
          <p:cNvSpPr>
            <a:spLocks/>
          </p:cNvSpPr>
          <p:nvPr/>
        </p:nvSpPr>
        <p:spPr bwMode="auto">
          <a:xfrm flipH="1" flipV="1">
            <a:off x="6575425" y="2476500"/>
            <a:ext cx="990600" cy="15557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10" name="Text Box 50"/>
          <p:cNvSpPr txBox="1">
            <a:spLocks noChangeArrowheads="1"/>
          </p:cNvSpPr>
          <p:nvPr/>
        </p:nvSpPr>
        <p:spPr bwMode="auto">
          <a:xfrm>
            <a:off x="7407275" y="2260600"/>
            <a:ext cx="698500"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nom</a:t>
            </a:r>
          </a:p>
        </p:txBody>
      </p:sp>
      <p:sp>
        <p:nvSpPr>
          <p:cNvPr id="891955" name="Freeform 51"/>
          <p:cNvSpPr>
            <a:spLocks/>
          </p:cNvSpPr>
          <p:nvPr/>
        </p:nvSpPr>
        <p:spPr bwMode="auto">
          <a:xfrm rot="21314182" flipH="1">
            <a:off x="3111500" y="4505325"/>
            <a:ext cx="617538" cy="160338"/>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12" name="Text Box 52"/>
          <p:cNvSpPr txBox="1">
            <a:spLocks noChangeArrowheads="1"/>
          </p:cNvSpPr>
          <p:nvPr/>
        </p:nvSpPr>
        <p:spPr bwMode="auto">
          <a:xfrm>
            <a:off x="3657600" y="4559300"/>
            <a:ext cx="1098550"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latin typeface="Courier New" pitchFamily="49" charset="0"/>
              </a:rPr>
              <a:t>attributs</a:t>
            </a:r>
          </a:p>
        </p:txBody>
      </p:sp>
      <p:sp>
        <p:nvSpPr>
          <p:cNvPr id="891957" name="Freeform 53"/>
          <p:cNvSpPr>
            <a:spLocks/>
          </p:cNvSpPr>
          <p:nvPr/>
        </p:nvSpPr>
        <p:spPr bwMode="auto">
          <a:xfrm rot="19156010" flipH="1">
            <a:off x="3086100" y="5127625"/>
            <a:ext cx="617538" cy="160338"/>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14" name="Text Box 54"/>
          <p:cNvSpPr txBox="1">
            <a:spLocks noChangeArrowheads="1"/>
          </p:cNvSpPr>
          <p:nvPr/>
        </p:nvSpPr>
        <p:spPr bwMode="auto">
          <a:xfrm>
            <a:off x="3638550" y="4946650"/>
            <a:ext cx="1212850"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latin typeface="Courier New" pitchFamily="49" charset="0"/>
              </a:rPr>
              <a:t>opérations</a:t>
            </a:r>
          </a:p>
        </p:txBody>
      </p:sp>
      <p:sp>
        <p:nvSpPr>
          <p:cNvPr id="41015" name="Text Box 55"/>
          <p:cNvSpPr txBox="1">
            <a:spLocks noChangeArrowheads="1"/>
          </p:cNvSpPr>
          <p:nvPr/>
        </p:nvSpPr>
        <p:spPr bwMode="auto">
          <a:xfrm>
            <a:off x="5997575" y="2219325"/>
            <a:ext cx="622300" cy="304800"/>
          </a:xfrm>
          <a:prstGeom prst="rect">
            <a:avLst/>
          </a:prstGeom>
          <a:noFill/>
          <a:ln w="9525">
            <a:noFill/>
            <a:miter lim="800000"/>
            <a:headEnd/>
            <a:tailEnd/>
          </a:ln>
        </p:spPr>
        <p:txBody>
          <a:bodyPr>
            <a:spAutoFit/>
          </a:bodyPr>
          <a:lstStyle/>
          <a:p>
            <a:pPr>
              <a:spcBef>
                <a:spcPct val="50000"/>
              </a:spcBef>
            </a:pPr>
            <a:r>
              <a:rPr lang="fr-FR" sz="1400" b="1">
                <a:solidFill>
                  <a:schemeClr val="tx2"/>
                </a:solidFill>
                <a:effectLst/>
              </a:rPr>
              <a:t>1..*</a:t>
            </a:r>
          </a:p>
        </p:txBody>
      </p:sp>
      <p:sp>
        <p:nvSpPr>
          <p:cNvPr id="891960" name="Freeform 56"/>
          <p:cNvSpPr>
            <a:spLocks/>
          </p:cNvSpPr>
          <p:nvPr/>
        </p:nvSpPr>
        <p:spPr bwMode="auto">
          <a:xfrm flipH="1" flipV="1">
            <a:off x="6021388" y="3627438"/>
            <a:ext cx="990600" cy="155575"/>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1017" name="Text Box 57"/>
          <p:cNvSpPr txBox="1">
            <a:spLocks noChangeArrowheads="1"/>
          </p:cNvSpPr>
          <p:nvPr/>
        </p:nvSpPr>
        <p:spPr bwMode="auto">
          <a:xfrm>
            <a:off x="6700838" y="3354388"/>
            <a:ext cx="1727200" cy="274637"/>
          </a:xfrm>
          <a:prstGeom prst="rect">
            <a:avLst/>
          </a:prstGeom>
          <a:noFill/>
          <a:ln w="19050">
            <a:noFill/>
            <a:miter lim="800000"/>
            <a:headEnd/>
            <a:tailEnd/>
          </a:ln>
        </p:spPr>
        <p:txBody>
          <a:bodyPr>
            <a:spAutoFit/>
          </a:bodyPr>
          <a:lstStyle/>
          <a:p>
            <a:pPr>
              <a:spcBef>
                <a:spcPct val="50000"/>
              </a:spcBef>
            </a:pPr>
            <a:r>
              <a:rPr lang="fr-FR" sz="1200" b="1">
                <a:solidFill>
                  <a:schemeClr val="tx2"/>
                </a:solidFill>
                <a:effectLst/>
                <a:latin typeface="Courier New" pitchFamily="49" charset="0"/>
              </a:rPr>
              <a:t>Généralisation</a:t>
            </a:r>
          </a:p>
        </p:txBody>
      </p:sp>
      <p:sp>
        <p:nvSpPr>
          <p:cNvPr id="41018" name="Rectangle 6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28600"/>
            <a:ext cx="8570913" cy="530225"/>
          </a:xfrm>
        </p:spPr>
        <p:txBody>
          <a:bodyPr/>
          <a:lstStyle/>
          <a:p>
            <a:pPr eaLnBrk="1" hangingPunct="1"/>
            <a:r>
              <a:rPr lang="fr-FR" sz="3200" smtClean="0"/>
              <a:t>Diagramme de classe et classe d’analyse</a:t>
            </a:r>
          </a:p>
        </p:txBody>
      </p:sp>
      <p:sp>
        <p:nvSpPr>
          <p:cNvPr id="923652" name="Rectangle 4"/>
          <p:cNvSpPr>
            <a:spLocks noChangeArrowheads="1"/>
          </p:cNvSpPr>
          <p:nvPr/>
        </p:nvSpPr>
        <p:spPr bwMode="auto">
          <a:xfrm>
            <a:off x="5613400" y="1284288"/>
            <a:ext cx="3184525" cy="4025900"/>
          </a:xfrm>
          <a:prstGeom prst="rect">
            <a:avLst/>
          </a:prstGeom>
          <a:solidFill>
            <a:schemeClr val="tx1">
              <a:alpha val="39999"/>
            </a:schemeClr>
          </a:solidFill>
          <a:ln w="9525">
            <a:solidFill>
              <a:schemeClr val="tx1"/>
            </a:solidFill>
            <a:miter lim="800000"/>
            <a:headEnd/>
            <a:tailEnd/>
          </a:ln>
          <a:effectLst/>
        </p:spPr>
        <p:txBody>
          <a:bodyPr wrap="none" anchor="ctr"/>
          <a:lstStyle/>
          <a:p>
            <a:pPr>
              <a:defRPr/>
            </a:pPr>
            <a:endParaRPr lang="fr-FR"/>
          </a:p>
        </p:txBody>
      </p:sp>
      <p:grpSp>
        <p:nvGrpSpPr>
          <p:cNvPr id="41988" name="Group 5"/>
          <p:cNvGrpSpPr>
            <a:grpSpLocks/>
          </p:cNvGrpSpPr>
          <p:nvPr/>
        </p:nvGrpSpPr>
        <p:grpSpPr bwMode="auto">
          <a:xfrm>
            <a:off x="6953250" y="1400175"/>
            <a:ext cx="536575" cy="355600"/>
            <a:chOff x="2568" y="936"/>
            <a:chExt cx="338" cy="224"/>
          </a:xfrm>
        </p:grpSpPr>
        <p:sp>
          <p:nvSpPr>
            <p:cNvPr id="923654" name="Oval 6"/>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55" name="Line 7"/>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grpSp>
        <p:nvGrpSpPr>
          <p:cNvPr id="41989" name="Group 8"/>
          <p:cNvGrpSpPr>
            <a:grpSpLocks/>
          </p:cNvGrpSpPr>
          <p:nvPr/>
        </p:nvGrpSpPr>
        <p:grpSpPr bwMode="auto">
          <a:xfrm>
            <a:off x="5868988" y="4338638"/>
            <a:ext cx="512762" cy="422275"/>
            <a:chOff x="2542" y="1292"/>
            <a:chExt cx="323" cy="266"/>
          </a:xfrm>
        </p:grpSpPr>
        <p:sp>
          <p:nvSpPr>
            <p:cNvPr id="923657" name="Oval 9"/>
            <p:cNvSpPr>
              <a:spLocks noChangeArrowheads="1"/>
            </p:cNvSpPr>
            <p:nvPr/>
          </p:nvSpPr>
          <p:spPr bwMode="auto">
            <a:xfrm>
              <a:off x="2631" y="1314"/>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58" name="Line 10"/>
            <p:cNvSpPr>
              <a:spLocks noChangeShapeType="1"/>
            </p:cNvSpPr>
            <p:nvPr/>
          </p:nvSpPr>
          <p:spPr bwMode="auto">
            <a:xfrm flipV="1">
              <a:off x="2542" y="1292"/>
              <a:ext cx="0" cy="266"/>
            </a:xfrm>
            <a:prstGeom prst="line">
              <a:avLst/>
            </a:prstGeom>
            <a:noFill/>
            <a:ln w="38100">
              <a:solidFill>
                <a:schemeClr val="bg2"/>
              </a:solidFill>
              <a:round/>
              <a:headEnd/>
              <a:tailEnd/>
            </a:ln>
            <a:effectLst/>
          </p:spPr>
          <p:txBody>
            <a:bodyPr/>
            <a:lstStyle/>
            <a:p>
              <a:pPr>
                <a:defRPr/>
              </a:pPr>
              <a:endParaRPr lang="fr-FR"/>
            </a:p>
          </p:txBody>
        </p:sp>
        <p:sp>
          <p:nvSpPr>
            <p:cNvPr id="923659" name="Line 11"/>
            <p:cNvSpPr>
              <a:spLocks noChangeShapeType="1"/>
            </p:cNvSpPr>
            <p:nvPr/>
          </p:nvSpPr>
          <p:spPr bwMode="auto">
            <a:xfrm flipH="1">
              <a:off x="2548" y="1424"/>
              <a:ext cx="84" cy="2"/>
            </a:xfrm>
            <a:prstGeom prst="line">
              <a:avLst/>
            </a:prstGeom>
            <a:noFill/>
            <a:ln w="38100">
              <a:solidFill>
                <a:schemeClr val="bg2"/>
              </a:solidFill>
              <a:round/>
              <a:headEnd/>
              <a:tailEnd/>
            </a:ln>
            <a:effectLst/>
          </p:spPr>
          <p:txBody>
            <a:bodyPr/>
            <a:lstStyle/>
            <a:p>
              <a:pPr>
                <a:defRPr/>
              </a:pPr>
              <a:endParaRPr lang="fr-FR"/>
            </a:p>
          </p:txBody>
        </p:sp>
      </p:grpSp>
      <p:grpSp>
        <p:nvGrpSpPr>
          <p:cNvPr id="41990" name="Group 12"/>
          <p:cNvGrpSpPr>
            <a:grpSpLocks/>
          </p:cNvGrpSpPr>
          <p:nvPr/>
        </p:nvGrpSpPr>
        <p:grpSpPr bwMode="auto">
          <a:xfrm>
            <a:off x="7040563" y="4365625"/>
            <a:ext cx="371475" cy="350838"/>
            <a:chOff x="2513" y="1758"/>
            <a:chExt cx="234" cy="221"/>
          </a:xfrm>
        </p:grpSpPr>
        <p:sp>
          <p:nvSpPr>
            <p:cNvPr id="923661" name="Oval 13"/>
            <p:cNvSpPr>
              <a:spLocks noChangeArrowheads="1"/>
            </p:cNvSpPr>
            <p:nvPr/>
          </p:nvSpPr>
          <p:spPr bwMode="auto">
            <a:xfrm>
              <a:off x="2513" y="1758"/>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62" name="Line 14"/>
            <p:cNvSpPr>
              <a:spLocks noChangeShapeType="1"/>
            </p:cNvSpPr>
            <p:nvPr/>
          </p:nvSpPr>
          <p:spPr bwMode="auto">
            <a:xfrm flipH="1">
              <a:off x="2590" y="1762"/>
              <a:ext cx="80" cy="4"/>
            </a:xfrm>
            <a:prstGeom prst="line">
              <a:avLst/>
            </a:prstGeom>
            <a:noFill/>
            <a:ln w="28575">
              <a:solidFill>
                <a:schemeClr val="bg2"/>
              </a:solidFill>
              <a:round/>
              <a:headEnd/>
              <a:tailEnd type="arrow" w="lg" len="med"/>
            </a:ln>
            <a:effectLst/>
          </p:spPr>
          <p:txBody>
            <a:bodyPr/>
            <a:lstStyle/>
            <a:p>
              <a:pPr>
                <a:defRPr/>
              </a:pPr>
              <a:endParaRPr lang="fr-FR"/>
            </a:p>
          </p:txBody>
        </p:sp>
      </p:grpSp>
      <p:sp>
        <p:nvSpPr>
          <p:cNvPr id="923663" name="Line 15"/>
          <p:cNvSpPr>
            <a:spLocks noChangeShapeType="1"/>
          </p:cNvSpPr>
          <p:nvPr/>
        </p:nvSpPr>
        <p:spPr bwMode="auto">
          <a:xfrm>
            <a:off x="6099175" y="2159000"/>
            <a:ext cx="2381250" cy="0"/>
          </a:xfrm>
          <a:prstGeom prst="line">
            <a:avLst/>
          </a:prstGeom>
          <a:noFill/>
          <a:ln w="28575">
            <a:solidFill>
              <a:schemeClr val="bg2"/>
            </a:solidFill>
            <a:round/>
            <a:headEnd/>
            <a:tailEnd/>
          </a:ln>
          <a:effectLst/>
        </p:spPr>
        <p:txBody>
          <a:bodyPr/>
          <a:lstStyle/>
          <a:p>
            <a:pPr>
              <a:defRPr/>
            </a:pPr>
            <a:endParaRPr lang="fr-FR"/>
          </a:p>
        </p:txBody>
      </p:sp>
      <p:sp>
        <p:nvSpPr>
          <p:cNvPr id="41992" name="Text Box 16"/>
          <p:cNvSpPr txBox="1">
            <a:spLocks noChangeArrowheads="1"/>
          </p:cNvSpPr>
          <p:nvPr/>
        </p:nvSpPr>
        <p:spPr bwMode="auto">
          <a:xfrm>
            <a:off x="6357938" y="1789113"/>
            <a:ext cx="1927225" cy="366712"/>
          </a:xfrm>
          <a:prstGeom prst="rect">
            <a:avLst/>
          </a:prstGeom>
          <a:noFill/>
          <a:ln w="9525">
            <a:noFill/>
            <a:miter lim="800000"/>
            <a:headEnd/>
            <a:tailEnd/>
          </a:ln>
        </p:spPr>
        <p:txBody>
          <a:bodyPr>
            <a:spAutoFit/>
          </a:bodyPr>
          <a:lstStyle/>
          <a:p>
            <a:pPr>
              <a:spcBef>
                <a:spcPct val="50000"/>
              </a:spcBef>
            </a:pPr>
            <a:r>
              <a:rPr lang="fr-FR" sz="1800" b="1">
                <a:solidFill>
                  <a:schemeClr val="bg2"/>
                </a:solidFill>
                <a:effectLst/>
                <a:latin typeface="Arial Narrow" pitchFamily="34" charset="0"/>
              </a:rPr>
              <a:t>Classe d’analyse</a:t>
            </a:r>
          </a:p>
        </p:txBody>
      </p:sp>
      <p:sp>
        <p:nvSpPr>
          <p:cNvPr id="41993" name="Text Box 17"/>
          <p:cNvSpPr txBox="1">
            <a:spLocks noChangeArrowheads="1"/>
          </p:cNvSpPr>
          <p:nvPr/>
        </p:nvSpPr>
        <p:spPr bwMode="auto">
          <a:xfrm>
            <a:off x="6175375" y="2138363"/>
            <a:ext cx="2171700" cy="825500"/>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Responsabilité attributs relations exigences  particulières</a:t>
            </a:r>
          </a:p>
        </p:txBody>
      </p:sp>
      <p:sp>
        <p:nvSpPr>
          <p:cNvPr id="923666" name="Line 18"/>
          <p:cNvSpPr>
            <a:spLocks noChangeShapeType="1"/>
          </p:cNvSpPr>
          <p:nvPr/>
        </p:nvSpPr>
        <p:spPr bwMode="auto">
          <a:xfrm>
            <a:off x="6110288" y="2973388"/>
            <a:ext cx="2381250" cy="0"/>
          </a:xfrm>
          <a:prstGeom prst="line">
            <a:avLst/>
          </a:prstGeom>
          <a:noFill/>
          <a:ln w="28575">
            <a:solidFill>
              <a:schemeClr val="bg2"/>
            </a:solidFill>
            <a:round/>
            <a:headEnd/>
            <a:tailEnd/>
          </a:ln>
          <a:effectLst/>
        </p:spPr>
        <p:txBody>
          <a:bodyPr/>
          <a:lstStyle/>
          <a:p>
            <a:pPr>
              <a:defRPr/>
            </a:pPr>
            <a:endParaRPr lang="fr-FR"/>
          </a:p>
        </p:txBody>
      </p:sp>
      <p:grpSp>
        <p:nvGrpSpPr>
          <p:cNvPr id="41995" name="Group 19"/>
          <p:cNvGrpSpPr>
            <a:grpSpLocks/>
          </p:cNvGrpSpPr>
          <p:nvPr/>
        </p:nvGrpSpPr>
        <p:grpSpPr bwMode="auto">
          <a:xfrm>
            <a:off x="8053388" y="4351338"/>
            <a:ext cx="536575" cy="355600"/>
            <a:chOff x="2568" y="936"/>
            <a:chExt cx="338" cy="224"/>
          </a:xfrm>
        </p:grpSpPr>
        <p:sp>
          <p:nvSpPr>
            <p:cNvPr id="923668" name="Oval 20"/>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69" name="Line 21"/>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sp>
        <p:nvSpPr>
          <p:cNvPr id="923670" name="Line 22"/>
          <p:cNvSpPr>
            <a:spLocks noChangeShapeType="1"/>
          </p:cNvSpPr>
          <p:nvPr/>
        </p:nvSpPr>
        <p:spPr bwMode="auto">
          <a:xfrm flipV="1">
            <a:off x="6210300" y="3059113"/>
            <a:ext cx="623888" cy="1308100"/>
          </a:xfrm>
          <a:prstGeom prst="line">
            <a:avLst/>
          </a:prstGeom>
          <a:noFill/>
          <a:ln w="28575">
            <a:solidFill>
              <a:schemeClr val="bg2"/>
            </a:solidFill>
            <a:round/>
            <a:headEnd/>
            <a:tailEnd type="triangle" w="lg" len="lg"/>
          </a:ln>
          <a:effectLst/>
        </p:spPr>
        <p:txBody>
          <a:bodyPr/>
          <a:lstStyle/>
          <a:p>
            <a:pPr>
              <a:defRPr/>
            </a:pPr>
            <a:endParaRPr lang="fr-FR"/>
          </a:p>
        </p:txBody>
      </p:sp>
      <p:sp>
        <p:nvSpPr>
          <p:cNvPr id="923671" name="Line 23"/>
          <p:cNvSpPr>
            <a:spLocks noChangeShapeType="1"/>
          </p:cNvSpPr>
          <p:nvPr/>
        </p:nvSpPr>
        <p:spPr bwMode="auto">
          <a:xfrm flipH="1" flipV="1">
            <a:off x="7202488" y="3051175"/>
            <a:ext cx="3175" cy="1327150"/>
          </a:xfrm>
          <a:prstGeom prst="line">
            <a:avLst/>
          </a:prstGeom>
          <a:noFill/>
          <a:ln w="28575">
            <a:solidFill>
              <a:schemeClr val="bg2"/>
            </a:solidFill>
            <a:round/>
            <a:headEnd/>
            <a:tailEnd type="triangle" w="lg" len="lg"/>
          </a:ln>
          <a:effectLst/>
        </p:spPr>
        <p:txBody>
          <a:bodyPr/>
          <a:lstStyle/>
          <a:p>
            <a:pPr>
              <a:defRPr/>
            </a:pPr>
            <a:endParaRPr lang="fr-FR"/>
          </a:p>
        </p:txBody>
      </p:sp>
      <p:sp>
        <p:nvSpPr>
          <p:cNvPr id="923672" name="Line 24"/>
          <p:cNvSpPr>
            <a:spLocks noChangeShapeType="1"/>
          </p:cNvSpPr>
          <p:nvPr/>
        </p:nvSpPr>
        <p:spPr bwMode="auto">
          <a:xfrm flipH="1" flipV="1">
            <a:off x="7554913" y="3043238"/>
            <a:ext cx="758825" cy="1316037"/>
          </a:xfrm>
          <a:prstGeom prst="line">
            <a:avLst/>
          </a:prstGeom>
          <a:noFill/>
          <a:ln w="28575">
            <a:solidFill>
              <a:schemeClr val="bg2"/>
            </a:solidFill>
            <a:round/>
            <a:headEnd/>
            <a:tailEnd type="triangle" w="lg" len="lg"/>
          </a:ln>
          <a:effectLst/>
        </p:spPr>
        <p:txBody>
          <a:bodyPr/>
          <a:lstStyle/>
          <a:p>
            <a:pPr>
              <a:defRPr/>
            </a:pPr>
            <a:endParaRPr lang="fr-FR"/>
          </a:p>
        </p:txBody>
      </p:sp>
      <p:sp>
        <p:nvSpPr>
          <p:cNvPr id="41999" name="Text Box 25"/>
          <p:cNvSpPr txBox="1">
            <a:spLocks noChangeArrowheads="1"/>
          </p:cNvSpPr>
          <p:nvPr/>
        </p:nvSpPr>
        <p:spPr bwMode="auto">
          <a:xfrm>
            <a:off x="5718175" y="4684713"/>
            <a:ext cx="920750" cy="581025"/>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Classe</a:t>
            </a:r>
            <a:br>
              <a:rPr lang="fr-FR" sz="1600" b="1">
                <a:solidFill>
                  <a:schemeClr val="bg2"/>
                </a:solidFill>
                <a:effectLst/>
                <a:latin typeface="Arial Narrow" pitchFamily="34" charset="0"/>
              </a:rPr>
            </a:br>
            <a:r>
              <a:rPr lang="fr-FR" sz="1600" b="1">
                <a:solidFill>
                  <a:schemeClr val="bg2"/>
                </a:solidFill>
                <a:effectLst/>
                <a:latin typeface="Arial Narrow" pitchFamily="34" charset="0"/>
              </a:rPr>
              <a:t>frontière</a:t>
            </a:r>
          </a:p>
        </p:txBody>
      </p:sp>
      <p:sp>
        <p:nvSpPr>
          <p:cNvPr id="42000" name="Text Box 26"/>
          <p:cNvSpPr txBox="1">
            <a:spLocks noChangeArrowheads="1"/>
          </p:cNvSpPr>
          <p:nvPr/>
        </p:nvSpPr>
        <p:spPr bwMode="auto">
          <a:xfrm>
            <a:off x="6696075" y="4684713"/>
            <a:ext cx="1079500" cy="581025"/>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Classe</a:t>
            </a:r>
            <a:br>
              <a:rPr lang="fr-FR" sz="1600" b="1">
                <a:solidFill>
                  <a:schemeClr val="bg2"/>
                </a:solidFill>
                <a:effectLst/>
                <a:latin typeface="Arial Narrow" pitchFamily="34" charset="0"/>
              </a:rPr>
            </a:br>
            <a:r>
              <a:rPr lang="fr-FR" sz="1600" b="1">
                <a:solidFill>
                  <a:schemeClr val="bg2"/>
                </a:solidFill>
                <a:effectLst/>
                <a:latin typeface="Arial Narrow" pitchFamily="34" charset="0"/>
              </a:rPr>
              <a:t>de contrôle</a:t>
            </a:r>
          </a:p>
        </p:txBody>
      </p:sp>
      <p:sp>
        <p:nvSpPr>
          <p:cNvPr id="42001" name="Text Box 27"/>
          <p:cNvSpPr txBox="1">
            <a:spLocks noChangeArrowheads="1"/>
          </p:cNvSpPr>
          <p:nvPr/>
        </p:nvSpPr>
        <p:spPr bwMode="auto">
          <a:xfrm>
            <a:off x="7762875" y="4684713"/>
            <a:ext cx="1079500" cy="581025"/>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Classe</a:t>
            </a:r>
            <a:br>
              <a:rPr lang="fr-FR" sz="1600" b="1">
                <a:solidFill>
                  <a:schemeClr val="bg2"/>
                </a:solidFill>
                <a:effectLst/>
                <a:latin typeface="Arial Narrow" pitchFamily="34" charset="0"/>
              </a:rPr>
            </a:br>
            <a:r>
              <a:rPr lang="fr-FR" sz="1600" b="1">
                <a:solidFill>
                  <a:schemeClr val="bg2"/>
                </a:solidFill>
                <a:effectLst/>
                <a:latin typeface="Arial Narrow" pitchFamily="34" charset="0"/>
              </a:rPr>
              <a:t>entité</a:t>
            </a:r>
          </a:p>
        </p:txBody>
      </p:sp>
      <p:sp>
        <p:nvSpPr>
          <p:cNvPr id="42002" name="Rectangle 28"/>
          <p:cNvSpPr>
            <a:spLocks noGrp="1" noChangeArrowheads="1"/>
          </p:cNvSpPr>
          <p:nvPr>
            <p:ph type="body" idx="1"/>
          </p:nvPr>
        </p:nvSpPr>
        <p:spPr>
          <a:xfrm>
            <a:off x="381000" y="1416050"/>
            <a:ext cx="4821238" cy="1282700"/>
          </a:xfrm>
          <a:noFill/>
        </p:spPr>
        <p:txBody>
          <a:bodyPr/>
          <a:lstStyle/>
          <a:p>
            <a:pPr eaLnBrk="1" hangingPunct="1"/>
            <a:r>
              <a:rPr lang="fr-FR" sz="2000" smtClean="0"/>
              <a:t>UML fournit trois stéréotype de  classes standard, que nous utilisons dans l’analyse.</a:t>
            </a:r>
          </a:p>
          <a:p>
            <a:pPr eaLnBrk="1" hangingPunct="1"/>
            <a:r>
              <a:rPr lang="fr-FR" sz="2000" smtClean="0"/>
              <a:t>Exemple :</a:t>
            </a:r>
          </a:p>
        </p:txBody>
      </p:sp>
      <p:sp>
        <p:nvSpPr>
          <p:cNvPr id="923677" name="Rectangle 29"/>
          <p:cNvSpPr>
            <a:spLocks noChangeArrowheads="1"/>
          </p:cNvSpPr>
          <p:nvPr/>
        </p:nvSpPr>
        <p:spPr bwMode="auto">
          <a:xfrm>
            <a:off x="1114425" y="2735263"/>
            <a:ext cx="3114675" cy="1262062"/>
          </a:xfrm>
          <a:prstGeom prst="rect">
            <a:avLst/>
          </a:prstGeom>
          <a:solidFill>
            <a:schemeClr val="tx1">
              <a:alpha val="39999"/>
            </a:schemeClr>
          </a:solidFill>
          <a:ln w="9525">
            <a:solidFill>
              <a:schemeClr val="tx1"/>
            </a:solidFill>
            <a:miter lim="800000"/>
            <a:headEnd/>
            <a:tailEnd/>
          </a:ln>
          <a:effectLst/>
        </p:spPr>
        <p:txBody>
          <a:bodyPr wrap="none" anchor="ctr"/>
          <a:lstStyle/>
          <a:p>
            <a:pPr>
              <a:defRPr/>
            </a:pPr>
            <a:endParaRPr lang="fr-FR"/>
          </a:p>
        </p:txBody>
      </p:sp>
      <p:grpSp>
        <p:nvGrpSpPr>
          <p:cNvPr id="42004" name="Group 30"/>
          <p:cNvGrpSpPr>
            <a:grpSpLocks/>
          </p:cNvGrpSpPr>
          <p:nvPr/>
        </p:nvGrpSpPr>
        <p:grpSpPr bwMode="auto">
          <a:xfrm>
            <a:off x="1303338" y="3001963"/>
            <a:ext cx="512762" cy="422275"/>
            <a:chOff x="2542" y="1292"/>
            <a:chExt cx="323" cy="266"/>
          </a:xfrm>
        </p:grpSpPr>
        <p:sp>
          <p:nvSpPr>
            <p:cNvPr id="923679" name="Oval 31"/>
            <p:cNvSpPr>
              <a:spLocks noChangeArrowheads="1"/>
            </p:cNvSpPr>
            <p:nvPr/>
          </p:nvSpPr>
          <p:spPr bwMode="auto">
            <a:xfrm>
              <a:off x="2631" y="1314"/>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80" name="Line 32"/>
            <p:cNvSpPr>
              <a:spLocks noChangeShapeType="1"/>
            </p:cNvSpPr>
            <p:nvPr/>
          </p:nvSpPr>
          <p:spPr bwMode="auto">
            <a:xfrm flipV="1">
              <a:off x="2542" y="1292"/>
              <a:ext cx="0" cy="266"/>
            </a:xfrm>
            <a:prstGeom prst="line">
              <a:avLst/>
            </a:prstGeom>
            <a:noFill/>
            <a:ln w="38100">
              <a:solidFill>
                <a:schemeClr val="bg2"/>
              </a:solidFill>
              <a:round/>
              <a:headEnd/>
              <a:tailEnd/>
            </a:ln>
            <a:effectLst/>
          </p:spPr>
          <p:txBody>
            <a:bodyPr/>
            <a:lstStyle/>
            <a:p>
              <a:pPr>
                <a:defRPr/>
              </a:pPr>
              <a:endParaRPr lang="fr-FR"/>
            </a:p>
          </p:txBody>
        </p:sp>
        <p:sp>
          <p:nvSpPr>
            <p:cNvPr id="923681" name="Line 33"/>
            <p:cNvSpPr>
              <a:spLocks noChangeShapeType="1"/>
            </p:cNvSpPr>
            <p:nvPr/>
          </p:nvSpPr>
          <p:spPr bwMode="auto">
            <a:xfrm flipH="1">
              <a:off x="2548" y="1424"/>
              <a:ext cx="84" cy="2"/>
            </a:xfrm>
            <a:prstGeom prst="line">
              <a:avLst/>
            </a:prstGeom>
            <a:noFill/>
            <a:ln w="38100">
              <a:solidFill>
                <a:schemeClr val="bg2"/>
              </a:solidFill>
              <a:round/>
              <a:headEnd/>
              <a:tailEnd/>
            </a:ln>
            <a:effectLst/>
          </p:spPr>
          <p:txBody>
            <a:bodyPr/>
            <a:lstStyle/>
            <a:p>
              <a:pPr>
                <a:defRPr/>
              </a:pPr>
              <a:endParaRPr lang="fr-FR"/>
            </a:p>
          </p:txBody>
        </p:sp>
      </p:grpSp>
      <p:grpSp>
        <p:nvGrpSpPr>
          <p:cNvPr id="42005" name="Group 34"/>
          <p:cNvGrpSpPr>
            <a:grpSpLocks/>
          </p:cNvGrpSpPr>
          <p:nvPr/>
        </p:nvGrpSpPr>
        <p:grpSpPr bwMode="auto">
          <a:xfrm>
            <a:off x="2474913" y="3028950"/>
            <a:ext cx="371475" cy="350838"/>
            <a:chOff x="2513" y="1758"/>
            <a:chExt cx="234" cy="221"/>
          </a:xfrm>
        </p:grpSpPr>
        <p:sp>
          <p:nvSpPr>
            <p:cNvPr id="923683" name="Oval 35"/>
            <p:cNvSpPr>
              <a:spLocks noChangeArrowheads="1"/>
            </p:cNvSpPr>
            <p:nvPr/>
          </p:nvSpPr>
          <p:spPr bwMode="auto">
            <a:xfrm>
              <a:off x="2513" y="1758"/>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84" name="Line 36"/>
            <p:cNvSpPr>
              <a:spLocks noChangeShapeType="1"/>
            </p:cNvSpPr>
            <p:nvPr/>
          </p:nvSpPr>
          <p:spPr bwMode="auto">
            <a:xfrm flipH="1">
              <a:off x="2590" y="1762"/>
              <a:ext cx="80" cy="4"/>
            </a:xfrm>
            <a:prstGeom prst="line">
              <a:avLst/>
            </a:prstGeom>
            <a:noFill/>
            <a:ln w="28575">
              <a:solidFill>
                <a:schemeClr val="bg2"/>
              </a:solidFill>
              <a:round/>
              <a:headEnd/>
              <a:tailEnd type="arrow" w="lg" len="med"/>
            </a:ln>
            <a:effectLst/>
          </p:spPr>
          <p:txBody>
            <a:bodyPr/>
            <a:lstStyle/>
            <a:p>
              <a:pPr>
                <a:defRPr/>
              </a:pPr>
              <a:endParaRPr lang="fr-FR"/>
            </a:p>
          </p:txBody>
        </p:sp>
      </p:grpSp>
      <p:grpSp>
        <p:nvGrpSpPr>
          <p:cNvPr id="42006" name="Group 37"/>
          <p:cNvGrpSpPr>
            <a:grpSpLocks/>
          </p:cNvGrpSpPr>
          <p:nvPr/>
        </p:nvGrpSpPr>
        <p:grpSpPr bwMode="auto">
          <a:xfrm>
            <a:off x="3487738" y="3014663"/>
            <a:ext cx="536575" cy="355600"/>
            <a:chOff x="2568" y="936"/>
            <a:chExt cx="338" cy="224"/>
          </a:xfrm>
        </p:grpSpPr>
        <p:sp>
          <p:nvSpPr>
            <p:cNvPr id="923686" name="Oval 38"/>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3687" name="Line 39"/>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sp>
        <p:nvSpPr>
          <p:cNvPr id="42007" name="Text Box 40"/>
          <p:cNvSpPr txBox="1">
            <a:spLocks noChangeArrowheads="1"/>
          </p:cNvSpPr>
          <p:nvPr/>
        </p:nvSpPr>
        <p:spPr bwMode="auto">
          <a:xfrm>
            <a:off x="1152525" y="3348038"/>
            <a:ext cx="920750" cy="581025"/>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Interface Guichet</a:t>
            </a:r>
          </a:p>
        </p:txBody>
      </p:sp>
      <p:sp>
        <p:nvSpPr>
          <p:cNvPr id="42008" name="Text Box 41"/>
          <p:cNvSpPr txBox="1">
            <a:spLocks noChangeArrowheads="1"/>
          </p:cNvSpPr>
          <p:nvPr/>
        </p:nvSpPr>
        <p:spPr bwMode="auto">
          <a:xfrm>
            <a:off x="2130425" y="3348038"/>
            <a:ext cx="1079500" cy="336550"/>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Retrait</a:t>
            </a:r>
          </a:p>
        </p:txBody>
      </p:sp>
      <p:sp>
        <p:nvSpPr>
          <p:cNvPr id="42009" name="Text Box 42"/>
          <p:cNvSpPr txBox="1">
            <a:spLocks noChangeArrowheads="1"/>
          </p:cNvSpPr>
          <p:nvPr/>
        </p:nvSpPr>
        <p:spPr bwMode="auto">
          <a:xfrm>
            <a:off x="3197225" y="3348038"/>
            <a:ext cx="1079500" cy="336550"/>
          </a:xfrm>
          <a:prstGeom prst="rect">
            <a:avLst/>
          </a:prstGeom>
          <a:noFill/>
          <a:ln w="9525">
            <a:noFill/>
            <a:miter lim="800000"/>
            <a:headEnd/>
            <a:tailEnd/>
          </a:ln>
        </p:spPr>
        <p:txBody>
          <a:bodyPr>
            <a:spAutoFit/>
          </a:bodyPr>
          <a:lstStyle/>
          <a:p>
            <a:pPr algn="ctr">
              <a:spcBef>
                <a:spcPct val="50000"/>
              </a:spcBef>
            </a:pPr>
            <a:r>
              <a:rPr lang="fr-FR" sz="1600" b="1">
                <a:solidFill>
                  <a:schemeClr val="bg2"/>
                </a:solidFill>
                <a:effectLst/>
                <a:latin typeface="Arial Narrow" pitchFamily="34" charset="0"/>
              </a:rPr>
              <a:t>Compte</a:t>
            </a:r>
          </a:p>
        </p:txBody>
      </p:sp>
      <p:sp>
        <p:nvSpPr>
          <p:cNvPr id="42010" name="Rectangle 43"/>
          <p:cNvSpPr>
            <a:spLocks noChangeArrowheads="1"/>
          </p:cNvSpPr>
          <p:nvPr/>
        </p:nvSpPr>
        <p:spPr bwMode="auto">
          <a:xfrm>
            <a:off x="442913" y="4167188"/>
            <a:ext cx="4821237" cy="1858962"/>
          </a:xfrm>
          <a:prstGeom prst="rect">
            <a:avLst/>
          </a:prstGeom>
          <a:noFill/>
          <a:ln w="9525">
            <a:noFill/>
            <a:miter lim="800000"/>
            <a:headEnd/>
            <a:tailEnd/>
          </a:ln>
        </p:spPr>
        <p:txBody>
          <a:bodyPr>
            <a:spAutoFit/>
          </a:bodyPr>
          <a:lstStyle/>
          <a:p>
            <a:pPr marL="342900" indent="-342900">
              <a:lnSpc>
                <a:spcPct val="90000"/>
              </a:lnSpc>
              <a:spcBef>
                <a:spcPct val="30000"/>
              </a:spcBef>
              <a:buClr>
                <a:schemeClr val="tx2"/>
              </a:buClr>
              <a:buSzPct val="75000"/>
              <a:buFont typeface="Wingdings" pitchFamily="2" charset="2"/>
              <a:buChar char="q"/>
            </a:pPr>
            <a:r>
              <a:rPr lang="fr-FR" sz="1600" b="1">
                <a:solidFill>
                  <a:schemeClr val="bg2"/>
                </a:solidFill>
                <a:effectLst/>
              </a:rPr>
              <a:t>Classe frontière:</a:t>
            </a:r>
          </a:p>
          <a:p>
            <a:pPr marL="742950" lvl="1" indent="-285750">
              <a:lnSpc>
                <a:spcPct val="90000"/>
              </a:lnSpc>
              <a:spcBef>
                <a:spcPct val="30000"/>
              </a:spcBef>
              <a:buClr>
                <a:schemeClr val="tx2"/>
              </a:buClr>
              <a:buSzPct val="75000"/>
              <a:buFontTx/>
              <a:buChar char="o"/>
            </a:pPr>
            <a:r>
              <a:rPr lang="fr-FR" sz="1400" b="1">
                <a:solidFill>
                  <a:schemeClr val="bg2"/>
                </a:solidFill>
                <a:effectLst/>
              </a:rPr>
              <a:t>Interaction avec les acteurs</a:t>
            </a:r>
          </a:p>
          <a:p>
            <a:pPr marL="342900" indent="-342900">
              <a:lnSpc>
                <a:spcPct val="90000"/>
              </a:lnSpc>
              <a:spcBef>
                <a:spcPct val="30000"/>
              </a:spcBef>
              <a:buClr>
                <a:schemeClr val="tx2"/>
              </a:buClr>
              <a:buSzPct val="75000"/>
              <a:buFont typeface="Wingdings" pitchFamily="2" charset="2"/>
              <a:buChar char="q"/>
            </a:pPr>
            <a:r>
              <a:rPr lang="fr-FR" sz="1600" b="1">
                <a:solidFill>
                  <a:schemeClr val="bg2"/>
                </a:solidFill>
                <a:effectLst/>
              </a:rPr>
              <a:t>Classe contrôle:</a:t>
            </a:r>
          </a:p>
          <a:p>
            <a:pPr marL="742950" lvl="1" indent="-285750">
              <a:lnSpc>
                <a:spcPct val="90000"/>
              </a:lnSpc>
              <a:spcBef>
                <a:spcPct val="30000"/>
              </a:spcBef>
              <a:buClr>
                <a:schemeClr val="tx2"/>
              </a:buClr>
              <a:buSzPct val="75000"/>
              <a:buFontTx/>
              <a:buChar char="o"/>
            </a:pPr>
            <a:r>
              <a:rPr lang="fr-FR" sz="1400" b="1">
                <a:solidFill>
                  <a:schemeClr val="bg2"/>
                </a:solidFill>
                <a:effectLst/>
              </a:rPr>
              <a:t>Information de longue durée</a:t>
            </a:r>
          </a:p>
          <a:p>
            <a:pPr marL="342900" indent="-342900">
              <a:lnSpc>
                <a:spcPct val="90000"/>
              </a:lnSpc>
              <a:spcBef>
                <a:spcPct val="30000"/>
              </a:spcBef>
              <a:buClr>
                <a:schemeClr val="tx2"/>
              </a:buClr>
              <a:buSzPct val="75000"/>
              <a:buFont typeface="Wingdings" pitchFamily="2" charset="2"/>
              <a:buChar char="q"/>
            </a:pPr>
            <a:r>
              <a:rPr lang="fr-FR" sz="1600" b="1">
                <a:solidFill>
                  <a:schemeClr val="bg2"/>
                </a:solidFill>
                <a:effectLst/>
              </a:rPr>
              <a:t>Classe entité:</a:t>
            </a:r>
          </a:p>
          <a:p>
            <a:pPr marL="742950" lvl="1" indent="-285750">
              <a:lnSpc>
                <a:spcPct val="90000"/>
              </a:lnSpc>
              <a:spcBef>
                <a:spcPct val="30000"/>
              </a:spcBef>
              <a:buClr>
                <a:schemeClr val="tx2"/>
              </a:buClr>
              <a:buSzPct val="75000"/>
              <a:buFontTx/>
              <a:buChar char="o"/>
            </a:pPr>
            <a:r>
              <a:rPr lang="fr-FR" sz="1400" b="1">
                <a:solidFill>
                  <a:schemeClr val="bg2"/>
                </a:solidFill>
                <a:effectLst/>
              </a:rPr>
              <a:t>Coordonne le séquencement, les transactions et le contrôle d’autres objet.</a:t>
            </a:r>
          </a:p>
        </p:txBody>
      </p:sp>
      <p:sp>
        <p:nvSpPr>
          <p:cNvPr id="42011" name="Rectangle 44"/>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fr-FR" smtClean="0"/>
              <a:t>Exemple</a:t>
            </a:r>
          </a:p>
        </p:txBody>
      </p:sp>
      <p:sp>
        <p:nvSpPr>
          <p:cNvPr id="43011" name="Rectangle 4"/>
          <p:cNvSpPr>
            <a:spLocks noGrp="1" noChangeArrowheads="1"/>
          </p:cNvSpPr>
          <p:nvPr>
            <p:ph type="body" idx="1"/>
          </p:nvPr>
        </p:nvSpPr>
        <p:spPr>
          <a:xfrm>
            <a:off x="390525" y="1139825"/>
            <a:ext cx="8388350" cy="366713"/>
          </a:xfrm>
          <a:noFill/>
        </p:spPr>
        <p:txBody>
          <a:bodyPr/>
          <a:lstStyle/>
          <a:p>
            <a:pPr eaLnBrk="1" hangingPunct="1"/>
            <a:r>
              <a:rPr lang="fr-FR" sz="2000" smtClean="0"/>
              <a:t>Cas d’utilisation: régler le facture</a:t>
            </a:r>
          </a:p>
        </p:txBody>
      </p:sp>
      <p:sp>
        <p:nvSpPr>
          <p:cNvPr id="924677" name="Rectangle 5"/>
          <p:cNvSpPr>
            <a:spLocks noChangeArrowheads="1"/>
          </p:cNvSpPr>
          <p:nvPr/>
        </p:nvSpPr>
        <p:spPr bwMode="auto">
          <a:xfrm>
            <a:off x="890588" y="1538288"/>
            <a:ext cx="6999287" cy="4484687"/>
          </a:xfrm>
          <a:prstGeom prst="rect">
            <a:avLst/>
          </a:prstGeom>
          <a:solidFill>
            <a:schemeClr val="tx1">
              <a:alpha val="49001"/>
            </a:schemeClr>
          </a:solidFill>
          <a:ln w="9525">
            <a:solidFill>
              <a:schemeClr val="tx1"/>
            </a:solidFill>
            <a:miter lim="800000"/>
            <a:headEnd/>
            <a:tailEnd/>
          </a:ln>
          <a:effectLst/>
        </p:spPr>
        <p:txBody>
          <a:bodyPr wrap="none" anchor="ctr"/>
          <a:lstStyle/>
          <a:p>
            <a:pPr>
              <a:defRPr/>
            </a:pPr>
            <a:endParaRPr lang="fr-FR"/>
          </a:p>
        </p:txBody>
      </p:sp>
      <p:grpSp>
        <p:nvGrpSpPr>
          <p:cNvPr id="43013" name="Group 6"/>
          <p:cNvGrpSpPr>
            <a:grpSpLocks/>
          </p:cNvGrpSpPr>
          <p:nvPr/>
        </p:nvGrpSpPr>
        <p:grpSpPr bwMode="auto">
          <a:xfrm>
            <a:off x="3176588" y="3990975"/>
            <a:ext cx="512762" cy="422275"/>
            <a:chOff x="2542" y="1292"/>
            <a:chExt cx="323" cy="266"/>
          </a:xfrm>
        </p:grpSpPr>
        <p:sp>
          <p:nvSpPr>
            <p:cNvPr id="924679" name="Oval 7"/>
            <p:cNvSpPr>
              <a:spLocks noChangeArrowheads="1"/>
            </p:cNvSpPr>
            <p:nvPr/>
          </p:nvSpPr>
          <p:spPr bwMode="auto">
            <a:xfrm>
              <a:off x="2631" y="1314"/>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680" name="Line 8"/>
            <p:cNvSpPr>
              <a:spLocks noChangeShapeType="1"/>
            </p:cNvSpPr>
            <p:nvPr/>
          </p:nvSpPr>
          <p:spPr bwMode="auto">
            <a:xfrm flipV="1">
              <a:off x="2542" y="1292"/>
              <a:ext cx="0" cy="266"/>
            </a:xfrm>
            <a:prstGeom prst="line">
              <a:avLst/>
            </a:prstGeom>
            <a:noFill/>
            <a:ln w="38100">
              <a:solidFill>
                <a:schemeClr val="bg2"/>
              </a:solidFill>
              <a:round/>
              <a:headEnd/>
              <a:tailEnd/>
            </a:ln>
            <a:effectLst/>
          </p:spPr>
          <p:txBody>
            <a:bodyPr/>
            <a:lstStyle/>
            <a:p>
              <a:pPr>
                <a:defRPr/>
              </a:pPr>
              <a:endParaRPr lang="fr-FR"/>
            </a:p>
          </p:txBody>
        </p:sp>
        <p:sp>
          <p:nvSpPr>
            <p:cNvPr id="924681" name="Line 9"/>
            <p:cNvSpPr>
              <a:spLocks noChangeShapeType="1"/>
            </p:cNvSpPr>
            <p:nvPr/>
          </p:nvSpPr>
          <p:spPr bwMode="auto">
            <a:xfrm flipH="1">
              <a:off x="2548" y="1424"/>
              <a:ext cx="84" cy="2"/>
            </a:xfrm>
            <a:prstGeom prst="line">
              <a:avLst/>
            </a:prstGeom>
            <a:noFill/>
            <a:ln w="38100">
              <a:solidFill>
                <a:schemeClr val="bg2"/>
              </a:solidFill>
              <a:round/>
              <a:headEnd/>
              <a:tailEnd/>
            </a:ln>
            <a:effectLst/>
          </p:spPr>
          <p:txBody>
            <a:bodyPr/>
            <a:lstStyle/>
            <a:p>
              <a:pPr>
                <a:defRPr/>
              </a:pPr>
              <a:endParaRPr lang="fr-FR"/>
            </a:p>
          </p:txBody>
        </p:sp>
      </p:grpSp>
      <p:grpSp>
        <p:nvGrpSpPr>
          <p:cNvPr id="43014" name="Group 10"/>
          <p:cNvGrpSpPr>
            <a:grpSpLocks/>
          </p:cNvGrpSpPr>
          <p:nvPr/>
        </p:nvGrpSpPr>
        <p:grpSpPr bwMode="auto">
          <a:xfrm>
            <a:off x="3338513" y="2408238"/>
            <a:ext cx="371475" cy="350837"/>
            <a:chOff x="2513" y="1758"/>
            <a:chExt cx="234" cy="221"/>
          </a:xfrm>
        </p:grpSpPr>
        <p:sp>
          <p:nvSpPr>
            <p:cNvPr id="924683" name="Oval 11"/>
            <p:cNvSpPr>
              <a:spLocks noChangeArrowheads="1"/>
            </p:cNvSpPr>
            <p:nvPr/>
          </p:nvSpPr>
          <p:spPr bwMode="auto">
            <a:xfrm>
              <a:off x="2513" y="1758"/>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684" name="Line 12"/>
            <p:cNvSpPr>
              <a:spLocks noChangeShapeType="1"/>
            </p:cNvSpPr>
            <p:nvPr/>
          </p:nvSpPr>
          <p:spPr bwMode="auto">
            <a:xfrm flipH="1">
              <a:off x="2590" y="1762"/>
              <a:ext cx="80" cy="4"/>
            </a:xfrm>
            <a:prstGeom prst="line">
              <a:avLst/>
            </a:prstGeom>
            <a:noFill/>
            <a:ln w="28575">
              <a:solidFill>
                <a:schemeClr val="bg2"/>
              </a:solidFill>
              <a:round/>
              <a:headEnd/>
              <a:tailEnd type="arrow" w="lg" len="med"/>
            </a:ln>
            <a:effectLst/>
          </p:spPr>
          <p:txBody>
            <a:bodyPr/>
            <a:lstStyle/>
            <a:p>
              <a:pPr>
                <a:defRPr/>
              </a:pPr>
              <a:endParaRPr lang="fr-FR"/>
            </a:p>
          </p:txBody>
        </p:sp>
      </p:grpSp>
      <p:grpSp>
        <p:nvGrpSpPr>
          <p:cNvPr id="43015" name="Group 13"/>
          <p:cNvGrpSpPr>
            <a:grpSpLocks/>
          </p:cNvGrpSpPr>
          <p:nvPr/>
        </p:nvGrpSpPr>
        <p:grpSpPr bwMode="auto">
          <a:xfrm>
            <a:off x="4894263" y="3279775"/>
            <a:ext cx="536575" cy="355600"/>
            <a:chOff x="2568" y="936"/>
            <a:chExt cx="338" cy="224"/>
          </a:xfrm>
        </p:grpSpPr>
        <p:sp>
          <p:nvSpPr>
            <p:cNvPr id="924686" name="Oval 14"/>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687" name="Line 15"/>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sp>
        <p:nvSpPr>
          <p:cNvPr id="43016" name="Text Box 16"/>
          <p:cNvSpPr txBox="1">
            <a:spLocks noChangeArrowheads="1"/>
          </p:cNvSpPr>
          <p:nvPr/>
        </p:nvSpPr>
        <p:spPr bwMode="auto">
          <a:xfrm>
            <a:off x="819150" y="4746625"/>
            <a:ext cx="1063625" cy="336550"/>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:Acheteur</a:t>
            </a:r>
          </a:p>
        </p:txBody>
      </p:sp>
      <p:sp>
        <p:nvSpPr>
          <p:cNvPr id="43017" name="Text Box 17"/>
          <p:cNvSpPr txBox="1">
            <a:spLocks noChangeArrowheads="1"/>
          </p:cNvSpPr>
          <p:nvPr/>
        </p:nvSpPr>
        <p:spPr bwMode="auto">
          <a:xfrm>
            <a:off x="2955925" y="2736850"/>
            <a:ext cx="1079500" cy="336550"/>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:Retrait</a:t>
            </a:r>
          </a:p>
        </p:txBody>
      </p:sp>
      <p:sp>
        <p:nvSpPr>
          <p:cNvPr id="43018" name="Text Box 18"/>
          <p:cNvSpPr txBox="1">
            <a:spLocks noChangeArrowheads="1"/>
          </p:cNvSpPr>
          <p:nvPr/>
        </p:nvSpPr>
        <p:spPr bwMode="auto">
          <a:xfrm>
            <a:off x="4622800" y="3613150"/>
            <a:ext cx="1079500" cy="336550"/>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:Facture</a:t>
            </a:r>
          </a:p>
        </p:txBody>
      </p:sp>
      <p:grpSp>
        <p:nvGrpSpPr>
          <p:cNvPr id="43019" name="Group 19"/>
          <p:cNvGrpSpPr>
            <a:grpSpLocks/>
          </p:cNvGrpSpPr>
          <p:nvPr/>
        </p:nvGrpSpPr>
        <p:grpSpPr bwMode="auto">
          <a:xfrm>
            <a:off x="1057275" y="3868738"/>
            <a:ext cx="433388" cy="922337"/>
            <a:chOff x="111" y="3022"/>
            <a:chExt cx="441" cy="791"/>
          </a:xfrm>
        </p:grpSpPr>
        <p:sp>
          <p:nvSpPr>
            <p:cNvPr id="924692" name="Oval 20"/>
            <p:cNvSpPr>
              <a:spLocks noChangeArrowheads="1"/>
            </p:cNvSpPr>
            <p:nvPr/>
          </p:nvSpPr>
          <p:spPr bwMode="auto">
            <a:xfrm>
              <a:off x="245" y="3022"/>
              <a:ext cx="184" cy="178"/>
            </a:xfrm>
            <a:prstGeom prst="ellipse">
              <a:avLst/>
            </a:prstGeom>
            <a:noFill/>
            <a:ln w="28575">
              <a:solidFill>
                <a:schemeClr val="bg2"/>
              </a:solidFill>
              <a:round/>
              <a:headEnd/>
              <a:tailEnd/>
            </a:ln>
            <a:effectLst/>
          </p:spPr>
          <p:txBody>
            <a:bodyPr wrap="none" anchor="ctr"/>
            <a:lstStyle/>
            <a:p>
              <a:pPr>
                <a:defRPr/>
              </a:pPr>
              <a:endParaRPr lang="fr-FR"/>
            </a:p>
          </p:txBody>
        </p:sp>
        <p:sp>
          <p:nvSpPr>
            <p:cNvPr id="924693" name="Line 21"/>
            <p:cNvSpPr>
              <a:spLocks noChangeShapeType="1"/>
            </p:cNvSpPr>
            <p:nvPr/>
          </p:nvSpPr>
          <p:spPr bwMode="auto">
            <a:xfrm>
              <a:off x="336" y="3204"/>
              <a:ext cx="0" cy="404"/>
            </a:xfrm>
            <a:prstGeom prst="line">
              <a:avLst/>
            </a:prstGeom>
            <a:noFill/>
            <a:ln w="28575">
              <a:solidFill>
                <a:schemeClr val="bg2"/>
              </a:solidFill>
              <a:round/>
              <a:headEnd/>
              <a:tailEnd/>
            </a:ln>
            <a:effectLst/>
          </p:spPr>
          <p:txBody>
            <a:bodyPr/>
            <a:lstStyle/>
            <a:p>
              <a:pPr>
                <a:defRPr/>
              </a:pPr>
              <a:endParaRPr lang="fr-FR"/>
            </a:p>
          </p:txBody>
        </p:sp>
        <p:sp>
          <p:nvSpPr>
            <p:cNvPr id="924694" name="Line 22"/>
            <p:cNvSpPr>
              <a:spLocks noChangeShapeType="1"/>
            </p:cNvSpPr>
            <p:nvPr/>
          </p:nvSpPr>
          <p:spPr bwMode="auto">
            <a:xfrm>
              <a:off x="111" y="3309"/>
              <a:ext cx="441" cy="0"/>
            </a:xfrm>
            <a:prstGeom prst="line">
              <a:avLst/>
            </a:prstGeom>
            <a:noFill/>
            <a:ln w="28575">
              <a:solidFill>
                <a:schemeClr val="bg2"/>
              </a:solidFill>
              <a:round/>
              <a:headEnd/>
              <a:tailEnd/>
            </a:ln>
            <a:effectLst/>
          </p:spPr>
          <p:txBody>
            <a:bodyPr/>
            <a:lstStyle/>
            <a:p>
              <a:pPr>
                <a:defRPr/>
              </a:pPr>
              <a:endParaRPr lang="fr-FR"/>
            </a:p>
          </p:txBody>
        </p:sp>
        <p:sp>
          <p:nvSpPr>
            <p:cNvPr id="924695" name="Line 23"/>
            <p:cNvSpPr>
              <a:spLocks noChangeShapeType="1"/>
            </p:cNvSpPr>
            <p:nvPr/>
          </p:nvSpPr>
          <p:spPr bwMode="auto">
            <a:xfrm flipH="1">
              <a:off x="132" y="3603"/>
              <a:ext cx="200" cy="204"/>
            </a:xfrm>
            <a:prstGeom prst="line">
              <a:avLst/>
            </a:prstGeom>
            <a:noFill/>
            <a:ln w="28575">
              <a:solidFill>
                <a:schemeClr val="bg2"/>
              </a:solidFill>
              <a:round/>
              <a:headEnd/>
              <a:tailEnd/>
            </a:ln>
            <a:effectLst/>
          </p:spPr>
          <p:txBody>
            <a:bodyPr/>
            <a:lstStyle/>
            <a:p>
              <a:pPr>
                <a:defRPr/>
              </a:pPr>
              <a:endParaRPr lang="fr-FR"/>
            </a:p>
          </p:txBody>
        </p:sp>
        <p:sp>
          <p:nvSpPr>
            <p:cNvPr id="924696" name="Line 24"/>
            <p:cNvSpPr>
              <a:spLocks noChangeShapeType="1"/>
            </p:cNvSpPr>
            <p:nvPr/>
          </p:nvSpPr>
          <p:spPr bwMode="auto">
            <a:xfrm flipH="1" flipV="1">
              <a:off x="331" y="3594"/>
              <a:ext cx="204" cy="219"/>
            </a:xfrm>
            <a:prstGeom prst="line">
              <a:avLst/>
            </a:prstGeom>
            <a:noFill/>
            <a:ln w="28575">
              <a:solidFill>
                <a:schemeClr val="bg2"/>
              </a:solidFill>
              <a:round/>
              <a:headEnd/>
              <a:tailEnd/>
            </a:ln>
            <a:effectLst/>
          </p:spPr>
          <p:txBody>
            <a:bodyPr/>
            <a:lstStyle/>
            <a:p>
              <a:pPr>
                <a:defRPr/>
              </a:pPr>
              <a:endParaRPr lang="fr-FR"/>
            </a:p>
          </p:txBody>
        </p:sp>
      </p:grpSp>
      <p:grpSp>
        <p:nvGrpSpPr>
          <p:cNvPr id="43020" name="Group 25"/>
          <p:cNvGrpSpPr>
            <a:grpSpLocks/>
          </p:cNvGrpSpPr>
          <p:nvPr/>
        </p:nvGrpSpPr>
        <p:grpSpPr bwMode="auto">
          <a:xfrm>
            <a:off x="4894263" y="1679575"/>
            <a:ext cx="536575" cy="355600"/>
            <a:chOff x="2568" y="936"/>
            <a:chExt cx="338" cy="224"/>
          </a:xfrm>
        </p:grpSpPr>
        <p:sp>
          <p:nvSpPr>
            <p:cNvPr id="924698" name="Oval 26"/>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699" name="Line 27"/>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sp>
        <p:nvSpPr>
          <p:cNvPr id="43021" name="Text Box 28"/>
          <p:cNvSpPr txBox="1">
            <a:spLocks noChangeArrowheads="1"/>
          </p:cNvSpPr>
          <p:nvPr/>
        </p:nvSpPr>
        <p:spPr bwMode="auto">
          <a:xfrm>
            <a:off x="4422775" y="2022475"/>
            <a:ext cx="1546225" cy="581025"/>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:Confirmation de commande</a:t>
            </a:r>
          </a:p>
        </p:txBody>
      </p:sp>
      <p:grpSp>
        <p:nvGrpSpPr>
          <p:cNvPr id="43022" name="Group 29"/>
          <p:cNvGrpSpPr>
            <a:grpSpLocks/>
          </p:cNvGrpSpPr>
          <p:nvPr/>
        </p:nvGrpSpPr>
        <p:grpSpPr bwMode="auto">
          <a:xfrm>
            <a:off x="4957763" y="5113338"/>
            <a:ext cx="371475" cy="350837"/>
            <a:chOff x="2513" y="1758"/>
            <a:chExt cx="234" cy="221"/>
          </a:xfrm>
        </p:grpSpPr>
        <p:sp>
          <p:nvSpPr>
            <p:cNvPr id="924702" name="Oval 30"/>
            <p:cNvSpPr>
              <a:spLocks noChangeArrowheads="1"/>
            </p:cNvSpPr>
            <p:nvPr/>
          </p:nvSpPr>
          <p:spPr bwMode="auto">
            <a:xfrm>
              <a:off x="2513" y="1758"/>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703" name="Line 31"/>
            <p:cNvSpPr>
              <a:spLocks noChangeShapeType="1"/>
            </p:cNvSpPr>
            <p:nvPr/>
          </p:nvSpPr>
          <p:spPr bwMode="auto">
            <a:xfrm flipH="1">
              <a:off x="2590" y="1762"/>
              <a:ext cx="80" cy="4"/>
            </a:xfrm>
            <a:prstGeom prst="line">
              <a:avLst/>
            </a:prstGeom>
            <a:noFill/>
            <a:ln w="28575">
              <a:solidFill>
                <a:schemeClr val="bg2"/>
              </a:solidFill>
              <a:round/>
              <a:headEnd/>
              <a:tailEnd type="arrow" w="lg" len="med"/>
            </a:ln>
            <a:effectLst/>
          </p:spPr>
          <p:txBody>
            <a:bodyPr/>
            <a:lstStyle/>
            <a:p>
              <a:pPr>
                <a:defRPr/>
              </a:pPr>
              <a:endParaRPr lang="fr-FR"/>
            </a:p>
          </p:txBody>
        </p:sp>
      </p:grpSp>
      <p:sp>
        <p:nvSpPr>
          <p:cNvPr id="43023" name="Text Box 32"/>
          <p:cNvSpPr txBox="1">
            <a:spLocks noChangeArrowheads="1"/>
          </p:cNvSpPr>
          <p:nvPr/>
        </p:nvSpPr>
        <p:spPr bwMode="auto">
          <a:xfrm>
            <a:off x="4584700" y="5441950"/>
            <a:ext cx="1184275" cy="336550"/>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:Echéancier</a:t>
            </a:r>
          </a:p>
        </p:txBody>
      </p:sp>
      <p:grpSp>
        <p:nvGrpSpPr>
          <p:cNvPr id="43024" name="Group 33"/>
          <p:cNvGrpSpPr>
            <a:grpSpLocks/>
          </p:cNvGrpSpPr>
          <p:nvPr/>
        </p:nvGrpSpPr>
        <p:grpSpPr bwMode="auto">
          <a:xfrm>
            <a:off x="6865938" y="5099050"/>
            <a:ext cx="536575" cy="355600"/>
            <a:chOff x="2568" y="936"/>
            <a:chExt cx="338" cy="224"/>
          </a:xfrm>
        </p:grpSpPr>
        <p:sp>
          <p:nvSpPr>
            <p:cNvPr id="924706" name="Oval 34"/>
            <p:cNvSpPr>
              <a:spLocks noChangeArrowheads="1"/>
            </p:cNvSpPr>
            <p:nvPr/>
          </p:nvSpPr>
          <p:spPr bwMode="auto">
            <a:xfrm>
              <a:off x="2625" y="936"/>
              <a:ext cx="234" cy="221"/>
            </a:xfrm>
            <a:prstGeom prst="ellipse">
              <a:avLst/>
            </a:prstGeom>
            <a:solidFill>
              <a:schemeClr val="tx1"/>
            </a:solidFill>
            <a:ln w="38100">
              <a:solidFill>
                <a:schemeClr val="bg2"/>
              </a:solidFill>
              <a:round/>
              <a:headEnd/>
              <a:tailEnd/>
            </a:ln>
            <a:effectLst/>
          </p:spPr>
          <p:txBody>
            <a:bodyPr wrap="none" anchor="ctr"/>
            <a:lstStyle/>
            <a:p>
              <a:pPr>
                <a:defRPr/>
              </a:pPr>
              <a:endParaRPr lang="fr-FR"/>
            </a:p>
          </p:txBody>
        </p:sp>
        <p:sp>
          <p:nvSpPr>
            <p:cNvPr id="924707" name="Line 35"/>
            <p:cNvSpPr>
              <a:spLocks noChangeShapeType="1"/>
            </p:cNvSpPr>
            <p:nvPr/>
          </p:nvSpPr>
          <p:spPr bwMode="auto">
            <a:xfrm>
              <a:off x="2568" y="1160"/>
              <a:ext cx="338" cy="0"/>
            </a:xfrm>
            <a:prstGeom prst="line">
              <a:avLst/>
            </a:prstGeom>
            <a:noFill/>
            <a:ln w="38100">
              <a:solidFill>
                <a:schemeClr val="bg2"/>
              </a:solidFill>
              <a:round/>
              <a:headEnd/>
              <a:tailEnd/>
            </a:ln>
            <a:effectLst/>
          </p:spPr>
          <p:txBody>
            <a:bodyPr/>
            <a:lstStyle/>
            <a:p>
              <a:pPr>
                <a:defRPr/>
              </a:pPr>
              <a:endParaRPr lang="fr-FR"/>
            </a:p>
          </p:txBody>
        </p:sp>
      </p:grpSp>
      <p:sp>
        <p:nvSpPr>
          <p:cNvPr id="43025" name="Text Box 36"/>
          <p:cNvSpPr txBox="1">
            <a:spLocks noChangeArrowheads="1"/>
          </p:cNvSpPr>
          <p:nvPr/>
        </p:nvSpPr>
        <p:spPr bwMode="auto">
          <a:xfrm>
            <a:off x="6575425" y="5432425"/>
            <a:ext cx="1249363" cy="581025"/>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:Demande de règlement</a:t>
            </a:r>
          </a:p>
        </p:txBody>
      </p:sp>
      <p:sp>
        <p:nvSpPr>
          <p:cNvPr id="924709" name="Line 37"/>
          <p:cNvSpPr>
            <a:spLocks noChangeShapeType="1"/>
          </p:cNvSpPr>
          <p:nvPr/>
        </p:nvSpPr>
        <p:spPr bwMode="auto">
          <a:xfrm flipH="1">
            <a:off x="1643063" y="4205288"/>
            <a:ext cx="1466850" cy="0"/>
          </a:xfrm>
          <a:prstGeom prst="line">
            <a:avLst/>
          </a:prstGeom>
          <a:noFill/>
          <a:ln w="28575">
            <a:solidFill>
              <a:schemeClr val="bg2"/>
            </a:solidFill>
            <a:round/>
            <a:headEnd/>
            <a:tailEnd/>
          </a:ln>
          <a:effectLst/>
        </p:spPr>
        <p:txBody>
          <a:bodyPr/>
          <a:lstStyle/>
          <a:p>
            <a:pPr>
              <a:defRPr/>
            </a:pPr>
            <a:endParaRPr lang="fr-FR"/>
          </a:p>
        </p:txBody>
      </p:sp>
      <p:sp>
        <p:nvSpPr>
          <p:cNvPr id="924710" name="Line 38"/>
          <p:cNvSpPr>
            <a:spLocks noChangeShapeType="1"/>
          </p:cNvSpPr>
          <p:nvPr/>
        </p:nvSpPr>
        <p:spPr bwMode="auto">
          <a:xfrm flipV="1">
            <a:off x="3509963" y="3043238"/>
            <a:ext cx="0" cy="933450"/>
          </a:xfrm>
          <a:prstGeom prst="line">
            <a:avLst/>
          </a:prstGeom>
          <a:noFill/>
          <a:ln w="28575">
            <a:solidFill>
              <a:schemeClr val="bg2"/>
            </a:solidFill>
            <a:round/>
            <a:headEnd/>
            <a:tailEnd/>
          </a:ln>
          <a:effectLst/>
        </p:spPr>
        <p:txBody>
          <a:bodyPr/>
          <a:lstStyle/>
          <a:p>
            <a:pPr>
              <a:defRPr/>
            </a:pPr>
            <a:endParaRPr lang="fr-FR"/>
          </a:p>
        </p:txBody>
      </p:sp>
      <p:sp>
        <p:nvSpPr>
          <p:cNvPr id="924711" name="Line 39"/>
          <p:cNvSpPr>
            <a:spLocks noChangeShapeType="1"/>
          </p:cNvSpPr>
          <p:nvPr/>
        </p:nvSpPr>
        <p:spPr bwMode="auto">
          <a:xfrm flipH="1" flipV="1">
            <a:off x="3776663" y="2652713"/>
            <a:ext cx="1095375" cy="695325"/>
          </a:xfrm>
          <a:prstGeom prst="line">
            <a:avLst/>
          </a:prstGeom>
          <a:noFill/>
          <a:ln w="28575">
            <a:solidFill>
              <a:schemeClr val="bg2"/>
            </a:solidFill>
            <a:round/>
            <a:headEnd/>
            <a:tailEnd/>
          </a:ln>
          <a:effectLst/>
        </p:spPr>
        <p:txBody>
          <a:bodyPr/>
          <a:lstStyle/>
          <a:p>
            <a:pPr>
              <a:defRPr/>
            </a:pPr>
            <a:endParaRPr lang="fr-FR"/>
          </a:p>
        </p:txBody>
      </p:sp>
      <p:sp>
        <p:nvSpPr>
          <p:cNvPr id="924712" name="Line 40"/>
          <p:cNvSpPr>
            <a:spLocks noChangeShapeType="1"/>
          </p:cNvSpPr>
          <p:nvPr/>
        </p:nvSpPr>
        <p:spPr bwMode="auto">
          <a:xfrm flipH="1">
            <a:off x="3776663" y="1909763"/>
            <a:ext cx="1057275" cy="628650"/>
          </a:xfrm>
          <a:prstGeom prst="line">
            <a:avLst/>
          </a:prstGeom>
          <a:noFill/>
          <a:ln w="28575">
            <a:solidFill>
              <a:schemeClr val="bg2"/>
            </a:solidFill>
            <a:round/>
            <a:headEnd/>
            <a:tailEnd/>
          </a:ln>
          <a:effectLst/>
        </p:spPr>
        <p:txBody>
          <a:bodyPr/>
          <a:lstStyle/>
          <a:p>
            <a:pPr>
              <a:defRPr/>
            </a:pPr>
            <a:endParaRPr lang="fr-FR"/>
          </a:p>
        </p:txBody>
      </p:sp>
      <p:sp>
        <p:nvSpPr>
          <p:cNvPr id="924713" name="Line 41"/>
          <p:cNvSpPr>
            <a:spLocks noChangeShapeType="1"/>
          </p:cNvSpPr>
          <p:nvPr/>
        </p:nvSpPr>
        <p:spPr bwMode="auto">
          <a:xfrm flipH="1" flipV="1">
            <a:off x="3738563" y="4271963"/>
            <a:ext cx="1181100" cy="885825"/>
          </a:xfrm>
          <a:prstGeom prst="line">
            <a:avLst/>
          </a:prstGeom>
          <a:noFill/>
          <a:ln w="28575">
            <a:solidFill>
              <a:schemeClr val="bg2"/>
            </a:solidFill>
            <a:round/>
            <a:headEnd/>
            <a:tailEnd/>
          </a:ln>
          <a:effectLst/>
        </p:spPr>
        <p:txBody>
          <a:bodyPr/>
          <a:lstStyle/>
          <a:p>
            <a:pPr>
              <a:defRPr/>
            </a:pPr>
            <a:endParaRPr lang="fr-FR"/>
          </a:p>
        </p:txBody>
      </p:sp>
      <p:sp>
        <p:nvSpPr>
          <p:cNvPr id="924714" name="Line 42"/>
          <p:cNvSpPr>
            <a:spLocks noChangeShapeType="1"/>
          </p:cNvSpPr>
          <p:nvPr/>
        </p:nvSpPr>
        <p:spPr bwMode="auto">
          <a:xfrm flipH="1">
            <a:off x="5414963" y="5281613"/>
            <a:ext cx="1438275" cy="0"/>
          </a:xfrm>
          <a:prstGeom prst="line">
            <a:avLst/>
          </a:prstGeom>
          <a:noFill/>
          <a:ln w="28575">
            <a:solidFill>
              <a:schemeClr val="bg2"/>
            </a:solidFill>
            <a:round/>
            <a:headEnd/>
            <a:tailEnd/>
          </a:ln>
          <a:effectLst/>
        </p:spPr>
        <p:txBody>
          <a:bodyPr/>
          <a:lstStyle/>
          <a:p>
            <a:pPr>
              <a:defRPr/>
            </a:pPr>
            <a:endParaRPr lang="fr-FR"/>
          </a:p>
        </p:txBody>
      </p:sp>
      <p:sp>
        <p:nvSpPr>
          <p:cNvPr id="924715" name="Line 43"/>
          <p:cNvSpPr>
            <a:spLocks noChangeShapeType="1"/>
          </p:cNvSpPr>
          <p:nvPr/>
        </p:nvSpPr>
        <p:spPr bwMode="auto">
          <a:xfrm flipH="1">
            <a:off x="3735388" y="3463925"/>
            <a:ext cx="1133475" cy="561975"/>
          </a:xfrm>
          <a:prstGeom prst="line">
            <a:avLst/>
          </a:prstGeom>
          <a:noFill/>
          <a:ln w="28575">
            <a:solidFill>
              <a:schemeClr val="bg2"/>
            </a:solidFill>
            <a:round/>
            <a:headEnd/>
            <a:tailEnd/>
          </a:ln>
          <a:effectLst/>
        </p:spPr>
        <p:txBody>
          <a:bodyPr/>
          <a:lstStyle/>
          <a:p>
            <a:pPr>
              <a:defRPr/>
            </a:pPr>
            <a:endParaRPr lang="fr-FR"/>
          </a:p>
        </p:txBody>
      </p:sp>
      <p:sp>
        <p:nvSpPr>
          <p:cNvPr id="924717" name="Line 45"/>
          <p:cNvSpPr>
            <a:spLocks noChangeShapeType="1"/>
          </p:cNvSpPr>
          <p:nvPr/>
        </p:nvSpPr>
        <p:spPr bwMode="auto">
          <a:xfrm>
            <a:off x="2070100" y="4068763"/>
            <a:ext cx="685800" cy="0"/>
          </a:xfrm>
          <a:prstGeom prst="line">
            <a:avLst/>
          </a:prstGeom>
          <a:noFill/>
          <a:ln w="28575">
            <a:solidFill>
              <a:schemeClr val="bg2"/>
            </a:solidFill>
            <a:round/>
            <a:headEnd/>
            <a:tailEnd type="arrow" w="lg" len="med"/>
          </a:ln>
          <a:effectLst/>
        </p:spPr>
        <p:txBody>
          <a:bodyPr/>
          <a:lstStyle/>
          <a:p>
            <a:pPr>
              <a:defRPr/>
            </a:pPr>
            <a:endParaRPr lang="fr-FR"/>
          </a:p>
        </p:txBody>
      </p:sp>
      <p:sp>
        <p:nvSpPr>
          <p:cNvPr id="924718" name="Line 46"/>
          <p:cNvSpPr>
            <a:spLocks noChangeShapeType="1"/>
          </p:cNvSpPr>
          <p:nvPr/>
        </p:nvSpPr>
        <p:spPr bwMode="auto">
          <a:xfrm flipV="1">
            <a:off x="3365500" y="3125788"/>
            <a:ext cx="0" cy="657225"/>
          </a:xfrm>
          <a:prstGeom prst="line">
            <a:avLst/>
          </a:prstGeom>
          <a:noFill/>
          <a:ln w="28575">
            <a:solidFill>
              <a:schemeClr val="bg2"/>
            </a:solidFill>
            <a:round/>
            <a:headEnd/>
            <a:tailEnd type="arrow" w="lg" len="med"/>
          </a:ln>
          <a:effectLst/>
        </p:spPr>
        <p:txBody>
          <a:bodyPr/>
          <a:lstStyle/>
          <a:p>
            <a:pPr>
              <a:defRPr/>
            </a:pPr>
            <a:endParaRPr lang="fr-FR"/>
          </a:p>
        </p:txBody>
      </p:sp>
      <p:sp>
        <p:nvSpPr>
          <p:cNvPr id="924719" name="Line 47"/>
          <p:cNvSpPr>
            <a:spLocks noChangeShapeType="1"/>
          </p:cNvSpPr>
          <p:nvPr/>
        </p:nvSpPr>
        <p:spPr bwMode="auto">
          <a:xfrm>
            <a:off x="5803900" y="5135563"/>
            <a:ext cx="685800" cy="0"/>
          </a:xfrm>
          <a:prstGeom prst="line">
            <a:avLst/>
          </a:prstGeom>
          <a:noFill/>
          <a:ln w="28575">
            <a:solidFill>
              <a:schemeClr val="bg2"/>
            </a:solidFill>
            <a:round/>
            <a:headEnd/>
            <a:tailEnd type="arrow" w="lg" len="med"/>
          </a:ln>
          <a:effectLst/>
        </p:spPr>
        <p:txBody>
          <a:bodyPr/>
          <a:lstStyle/>
          <a:p>
            <a:pPr>
              <a:defRPr/>
            </a:pPr>
            <a:endParaRPr lang="fr-FR"/>
          </a:p>
        </p:txBody>
      </p:sp>
      <p:sp>
        <p:nvSpPr>
          <p:cNvPr id="924720" name="Line 48"/>
          <p:cNvSpPr>
            <a:spLocks noChangeShapeType="1"/>
          </p:cNvSpPr>
          <p:nvPr/>
        </p:nvSpPr>
        <p:spPr bwMode="auto">
          <a:xfrm>
            <a:off x="4032250" y="4297363"/>
            <a:ext cx="533400" cy="381000"/>
          </a:xfrm>
          <a:prstGeom prst="line">
            <a:avLst/>
          </a:prstGeom>
          <a:noFill/>
          <a:ln w="28575">
            <a:solidFill>
              <a:schemeClr val="bg2"/>
            </a:solidFill>
            <a:round/>
            <a:headEnd/>
            <a:tailEnd type="arrow" w="lg" len="med"/>
          </a:ln>
          <a:effectLst/>
        </p:spPr>
        <p:txBody>
          <a:bodyPr/>
          <a:lstStyle/>
          <a:p>
            <a:pPr>
              <a:defRPr/>
            </a:pPr>
            <a:endParaRPr lang="fr-FR"/>
          </a:p>
        </p:txBody>
      </p:sp>
      <p:sp>
        <p:nvSpPr>
          <p:cNvPr id="924721" name="Line 49"/>
          <p:cNvSpPr>
            <a:spLocks noChangeShapeType="1"/>
          </p:cNvSpPr>
          <p:nvPr/>
        </p:nvSpPr>
        <p:spPr bwMode="auto">
          <a:xfrm flipV="1">
            <a:off x="4070350" y="3744913"/>
            <a:ext cx="590550" cy="295275"/>
          </a:xfrm>
          <a:prstGeom prst="line">
            <a:avLst/>
          </a:prstGeom>
          <a:noFill/>
          <a:ln w="28575">
            <a:solidFill>
              <a:schemeClr val="bg2"/>
            </a:solidFill>
            <a:round/>
            <a:headEnd/>
            <a:tailEnd type="arrow" w="lg" len="med"/>
          </a:ln>
          <a:effectLst/>
        </p:spPr>
        <p:txBody>
          <a:bodyPr/>
          <a:lstStyle/>
          <a:p>
            <a:pPr>
              <a:defRPr/>
            </a:pPr>
            <a:endParaRPr lang="fr-FR"/>
          </a:p>
        </p:txBody>
      </p:sp>
      <p:sp>
        <p:nvSpPr>
          <p:cNvPr id="924722" name="Line 50"/>
          <p:cNvSpPr>
            <a:spLocks noChangeShapeType="1"/>
          </p:cNvSpPr>
          <p:nvPr/>
        </p:nvSpPr>
        <p:spPr bwMode="auto">
          <a:xfrm flipV="1">
            <a:off x="3908425" y="1963738"/>
            <a:ext cx="581025" cy="352425"/>
          </a:xfrm>
          <a:prstGeom prst="line">
            <a:avLst/>
          </a:prstGeom>
          <a:noFill/>
          <a:ln w="28575">
            <a:solidFill>
              <a:schemeClr val="bg2"/>
            </a:solidFill>
            <a:round/>
            <a:headEnd/>
            <a:tailEnd type="arrow" w="lg" len="med"/>
          </a:ln>
          <a:effectLst/>
        </p:spPr>
        <p:txBody>
          <a:bodyPr/>
          <a:lstStyle/>
          <a:p>
            <a:pPr>
              <a:defRPr/>
            </a:pPr>
            <a:endParaRPr lang="fr-FR"/>
          </a:p>
        </p:txBody>
      </p:sp>
      <p:sp>
        <p:nvSpPr>
          <p:cNvPr id="924723" name="Line 51"/>
          <p:cNvSpPr>
            <a:spLocks noChangeShapeType="1"/>
          </p:cNvSpPr>
          <p:nvPr/>
        </p:nvSpPr>
        <p:spPr bwMode="auto">
          <a:xfrm>
            <a:off x="4003675" y="2640013"/>
            <a:ext cx="571500" cy="371475"/>
          </a:xfrm>
          <a:prstGeom prst="line">
            <a:avLst/>
          </a:prstGeom>
          <a:noFill/>
          <a:ln w="28575">
            <a:solidFill>
              <a:schemeClr val="bg2"/>
            </a:solidFill>
            <a:round/>
            <a:headEnd/>
            <a:tailEnd type="arrow" w="lg" len="med"/>
          </a:ln>
          <a:effectLst/>
        </p:spPr>
        <p:txBody>
          <a:bodyPr/>
          <a:lstStyle/>
          <a:p>
            <a:pPr>
              <a:defRPr/>
            </a:pPr>
            <a:endParaRPr lang="fr-FR"/>
          </a:p>
        </p:txBody>
      </p:sp>
      <p:sp>
        <p:nvSpPr>
          <p:cNvPr id="43040" name="Text Box 52"/>
          <p:cNvSpPr txBox="1">
            <a:spLocks noChangeArrowheads="1"/>
          </p:cNvSpPr>
          <p:nvPr/>
        </p:nvSpPr>
        <p:spPr bwMode="auto">
          <a:xfrm>
            <a:off x="2565400" y="4365625"/>
            <a:ext cx="1527175" cy="581025"/>
          </a:xfrm>
          <a:prstGeom prst="rect">
            <a:avLst/>
          </a:prstGeom>
          <a:noFill/>
          <a:ln w="9525">
            <a:noFill/>
            <a:miter lim="800000"/>
            <a:headEnd/>
            <a:tailEnd/>
          </a:ln>
        </p:spPr>
        <p:txBody>
          <a:bodyPr>
            <a:spAutoFit/>
          </a:bodyPr>
          <a:lstStyle/>
          <a:p>
            <a:pPr algn="ctr">
              <a:spcBef>
                <a:spcPct val="50000"/>
              </a:spcBef>
            </a:pPr>
            <a:r>
              <a:rPr lang="fr-FR" sz="1600" b="1" u="sng">
                <a:solidFill>
                  <a:schemeClr val="bg2"/>
                </a:solidFill>
                <a:effectLst/>
                <a:latin typeface="Arial Narrow" pitchFamily="34" charset="0"/>
              </a:rPr>
              <a:t>:UI Demande de règlement</a:t>
            </a:r>
          </a:p>
        </p:txBody>
      </p:sp>
      <p:sp>
        <p:nvSpPr>
          <p:cNvPr id="43041" name="Text Box 53"/>
          <p:cNvSpPr txBox="1">
            <a:spLocks noChangeArrowheads="1"/>
          </p:cNvSpPr>
          <p:nvPr/>
        </p:nvSpPr>
        <p:spPr bwMode="auto">
          <a:xfrm>
            <a:off x="1395413" y="3622675"/>
            <a:ext cx="1820862" cy="3968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1: Parcourir les factures</a:t>
            </a:r>
            <a:br>
              <a:rPr lang="fr-FR" sz="1000" b="1">
                <a:solidFill>
                  <a:schemeClr val="bg2"/>
                </a:solidFill>
                <a:effectLst/>
                <a:latin typeface="Arial Narrow" pitchFamily="34" charset="0"/>
              </a:rPr>
            </a:br>
            <a:r>
              <a:rPr lang="fr-FR" sz="1000" b="1">
                <a:solidFill>
                  <a:schemeClr val="bg2"/>
                </a:solidFill>
                <a:effectLst/>
                <a:latin typeface="Arial Narrow" pitchFamily="34" charset="0"/>
              </a:rPr>
              <a:t>2: Lancer facture pour règlement</a:t>
            </a:r>
          </a:p>
        </p:txBody>
      </p:sp>
      <p:sp>
        <p:nvSpPr>
          <p:cNvPr id="43042" name="Text Box 54"/>
          <p:cNvSpPr txBox="1">
            <a:spLocks noChangeArrowheads="1"/>
          </p:cNvSpPr>
          <p:nvPr/>
        </p:nvSpPr>
        <p:spPr bwMode="auto">
          <a:xfrm>
            <a:off x="2076450" y="3298825"/>
            <a:ext cx="1244600"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3:Contrôler la facture</a:t>
            </a:r>
          </a:p>
        </p:txBody>
      </p:sp>
      <p:sp>
        <p:nvSpPr>
          <p:cNvPr id="43043" name="Text Box 55"/>
          <p:cNvSpPr txBox="1">
            <a:spLocks noChangeArrowheads="1"/>
          </p:cNvSpPr>
          <p:nvPr/>
        </p:nvSpPr>
        <p:spPr bwMode="auto">
          <a:xfrm>
            <a:off x="3648075" y="3360738"/>
            <a:ext cx="787400"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2:Parcourir</a:t>
            </a:r>
          </a:p>
        </p:txBody>
      </p:sp>
      <p:sp>
        <p:nvSpPr>
          <p:cNvPr id="924728" name="Line 56"/>
          <p:cNvSpPr>
            <a:spLocks noChangeShapeType="1"/>
          </p:cNvSpPr>
          <p:nvPr/>
        </p:nvSpPr>
        <p:spPr bwMode="auto">
          <a:xfrm flipV="1">
            <a:off x="3922713" y="3487738"/>
            <a:ext cx="590550" cy="295275"/>
          </a:xfrm>
          <a:prstGeom prst="line">
            <a:avLst/>
          </a:prstGeom>
          <a:noFill/>
          <a:ln w="28575">
            <a:solidFill>
              <a:schemeClr val="bg2"/>
            </a:solidFill>
            <a:round/>
            <a:headEnd/>
            <a:tailEnd type="arrow" w="lg" len="med"/>
          </a:ln>
          <a:effectLst/>
        </p:spPr>
        <p:txBody>
          <a:bodyPr/>
          <a:lstStyle/>
          <a:p>
            <a:pPr>
              <a:defRPr/>
            </a:pPr>
            <a:endParaRPr lang="fr-FR"/>
          </a:p>
        </p:txBody>
      </p:sp>
      <p:sp>
        <p:nvSpPr>
          <p:cNvPr id="43045" name="Text Box 57"/>
          <p:cNvSpPr txBox="1">
            <a:spLocks noChangeArrowheads="1"/>
          </p:cNvSpPr>
          <p:nvPr/>
        </p:nvSpPr>
        <p:spPr bwMode="auto">
          <a:xfrm>
            <a:off x="4224338" y="2593975"/>
            <a:ext cx="787400"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4: Obtenir</a:t>
            </a:r>
          </a:p>
        </p:txBody>
      </p:sp>
      <p:sp>
        <p:nvSpPr>
          <p:cNvPr id="43046" name="Text Box 58"/>
          <p:cNvSpPr txBox="1">
            <a:spLocks noChangeArrowheads="1"/>
          </p:cNvSpPr>
          <p:nvPr/>
        </p:nvSpPr>
        <p:spPr bwMode="auto">
          <a:xfrm>
            <a:off x="4238625" y="3898900"/>
            <a:ext cx="887413"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9: Définir état</a:t>
            </a:r>
          </a:p>
        </p:txBody>
      </p:sp>
      <p:sp>
        <p:nvSpPr>
          <p:cNvPr id="43047" name="Text Box 59"/>
          <p:cNvSpPr txBox="1">
            <a:spLocks noChangeArrowheads="1"/>
          </p:cNvSpPr>
          <p:nvPr/>
        </p:nvSpPr>
        <p:spPr bwMode="auto">
          <a:xfrm>
            <a:off x="4229100" y="4241800"/>
            <a:ext cx="1539875"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7: Programmer règlement</a:t>
            </a:r>
          </a:p>
        </p:txBody>
      </p:sp>
      <p:sp>
        <p:nvSpPr>
          <p:cNvPr id="43048" name="Text Box 60"/>
          <p:cNvSpPr txBox="1">
            <a:spLocks noChangeArrowheads="1"/>
          </p:cNvSpPr>
          <p:nvPr/>
        </p:nvSpPr>
        <p:spPr bwMode="auto">
          <a:xfrm>
            <a:off x="5738813" y="4832350"/>
            <a:ext cx="887412"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8: Nouvelle</a:t>
            </a:r>
          </a:p>
        </p:txBody>
      </p:sp>
      <p:sp>
        <p:nvSpPr>
          <p:cNvPr id="43049" name="Text Box 61"/>
          <p:cNvSpPr txBox="1">
            <a:spLocks noChangeArrowheads="1"/>
          </p:cNvSpPr>
          <p:nvPr/>
        </p:nvSpPr>
        <p:spPr bwMode="auto">
          <a:xfrm>
            <a:off x="3514725" y="1874838"/>
            <a:ext cx="787400" cy="244475"/>
          </a:xfrm>
          <a:prstGeom prst="rect">
            <a:avLst/>
          </a:prstGeom>
          <a:noFill/>
          <a:ln w="9525">
            <a:noFill/>
            <a:miter lim="800000"/>
            <a:headEnd/>
            <a:tailEnd/>
          </a:ln>
        </p:spPr>
        <p:txBody>
          <a:bodyPr>
            <a:spAutoFit/>
          </a:bodyPr>
          <a:lstStyle/>
          <a:p>
            <a:pPr>
              <a:spcBef>
                <a:spcPct val="50000"/>
              </a:spcBef>
            </a:pPr>
            <a:r>
              <a:rPr lang="fr-FR" sz="1000" b="1">
                <a:solidFill>
                  <a:schemeClr val="bg2"/>
                </a:solidFill>
                <a:effectLst/>
                <a:latin typeface="Arial Narrow" pitchFamily="34" charset="0"/>
              </a:rPr>
              <a:t>5: Obtenir</a:t>
            </a:r>
          </a:p>
        </p:txBody>
      </p:sp>
      <p:sp>
        <p:nvSpPr>
          <p:cNvPr id="43050" name="Rectangle 62"/>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CA" altLang="en-US" smtClean="0"/>
              <a:t>Catégories de responsabilités</a:t>
            </a:r>
            <a:endParaRPr lang="fr-FR" smtClean="0"/>
          </a:p>
        </p:txBody>
      </p:sp>
      <p:sp>
        <p:nvSpPr>
          <p:cNvPr id="7171" name="Rectangle 3"/>
          <p:cNvSpPr>
            <a:spLocks noGrp="1" noChangeArrowheads="1"/>
          </p:cNvSpPr>
          <p:nvPr>
            <p:ph type="body" idx="1"/>
          </p:nvPr>
        </p:nvSpPr>
        <p:spPr>
          <a:xfrm>
            <a:off x="381000" y="1085850"/>
            <a:ext cx="8578850" cy="4632325"/>
          </a:xfrm>
        </p:spPr>
        <p:txBody>
          <a:bodyPr/>
          <a:lstStyle/>
          <a:p>
            <a:pPr eaLnBrk="1" hangingPunct="1">
              <a:lnSpc>
                <a:spcPct val="80000"/>
              </a:lnSpc>
            </a:pPr>
            <a:r>
              <a:rPr lang="fr-CA" altLang="en-US" smtClean="0"/>
              <a:t>Catégories de responsabilités</a:t>
            </a:r>
          </a:p>
          <a:p>
            <a:pPr lvl="1" eaLnBrk="1" hangingPunct="1">
              <a:lnSpc>
                <a:spcPct val="80000"/>
              </a:lnSpc>
            </a:pPr>
            <a:r>
              <a:rPr lang="fr-CA" altLang="en-US" smtClean="0"/>
              <a:t>Fixer et obtenir la valeur d’un attribut</a:t>
            </a:r>
          </a:p>
          <a:p>
            <a:pPr lvl="1" eaLnBrk="1" hangingPunct="1">
              <a:lnSpc>
                <a:spcPct val="80000"/>
              </a:lnSpc>
            </a:pPr>
            <a:r>
              <a:rPr lang="fr-CA" altLang="en-US" smtClean="0"/>
              <a:t>Créer et initialiser de nouvelle instances </a:t>
            </a:r>
          </a:p>
          <a:p>
            <a:pPr lvl="1" eaLnBrk="1" hangingPunct="1">
              <a:lnSpc>
                <a:spcPct val="80000"/>
              </a:lnSpc>
            </a:pPr>
            <a:r>
              <a:rPr lang="fr-CA" altLang="en-US" smtClean="0"/>
              <a:t>Sauvegarder et récupérer de l’information persistante</a:t>
            </a:r>
          </a:p>
          <a:p>
            <a:pPr lvl="1" eaLnBrk="1" hangingPunct="1">
              <a:lnSpc>
                <a:spcPct val="80000"/>
              </a:lnSpc>
            </a:pPr>
            <a:r>
              <a:rPr lang="fr-CA" altLang="en-US" smtClean="0"/>
              <a:t>Détruire des instances</a:t>
            </a:r>
          </a:p>
          <a:p>
            <a:pPr lvl="1" eaLnBrk="1" hangingPunct="1">
              <a:lnSpc>
                <a:spcPct val="80000"/>
              </a:lnSpc>
            </a:pPr>
            <a:r>
              <a:rPr lang="fr-CA" altLang="en-US" smtClean="0"/>
              <a:t>Ajouter et détruire des liens</a:t>
            </a:r>
          </a:p>
          <a:p>
            <a:pPr lvl="1" eaLnBrk="1" hangingPunct="1">
              <a:lnSpc>
                <a:spcPct val="80000"/>
              </a:lnSpc>
            </a:pPr>
            <a:r>
              <a:rPr lang="fr-CA" altLang="en-US" smtClean="0"/>
              <a:t>Copier, convertir, transformer, transmettre, afficher</a:t>
            </a:r>
          </a:p>
          <a:p>
            <a:pPr lvl="1" eaLnBrk="1" hangingPunct="1">
              <a:lnSpc>
                <a:spcPct val="80000"/>
              </a:lnSpc>
            </a:pPr>
            <a:r>
              <a:rPr lang="fr-CA" altLang="en-US" smtClean="0"/>
              <a:t>Calculer des résultats numériques</a:t>
            </a:r>
          </a:p>
          <a:p>
            <a:pPr lvl="1" eaLnBrk="1" hangingPunct="1">
              <a:lnSpc>
                <a:spcPct val="80000"/>
              </a:lnSpc>
            </a:pPr>
            <a:r>
              <a:rPr lang="fr-CA" altLang="en-US" smtClean="0"/>
              <a:t>Naviguer et rechercher</a:t>
            </a:r>
          </a:p>
          <a:p>
            <a:pPr lvl="1" eaLnBrk="1" hangingPunct="1">
              <a:lnSpc>
                <a:spcPct val="80000"/>
              </a:lnSpc>
            </a:pPr>
            <a:r>
              <a:rPr lang="fr-CA" altLang="en-US" smtClean="0"/>
              <a:t>Tout autre tâche…</a:t>
            </a:r>
            <a:endParaRPr lang="fr-FR" smtClean="0"/>
          </a:p>
        </p:txBody>
      </p:sp>
      <p:sp>
        <p:nvSpPr>
          <p:cNvPr id="7172"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ctrTitle"/>
          </p:nvPr>
        </p:nvSpPr>
        <p:spPr/>
        <p:txBody>
          <a:bodyPr/>
          <a:lstStyle/>
          <a:p>
            <a:pPr eaLnBrk="1" hangingPunct="1"/>
            <a:r>
              <a:rPr lang="fr-FR" smtClean="0"/>
              <a:t>Diagramme de composant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fr-FR" smtClean="0"/>
              <a:t>Diagramme de composant</a:t>
            </a:r>
          </a:p>
        </p:txBody>
      </p:sp>
      <p:sp>
        <p:nvSpPr>
          <p:cNvPr id="45059" name="Rectangle 3"/>
          <p:cNvSpPr>
            <a:spLocks noGrp="1" noChangeArrowheads="1"/>
          </p:cNvSpPr>
          <p:nvPr>
            <p:ph type="body" idx="1"/>
          </p:nvPr>
        </p:nvSpPr>
        <p:spPr>
          <a:xfrm>
            <a:off x="381000" y="1196975"/>
            <a:ext cx="8578850" cy="4875213"/>
          </a:xfrm>
        </p:spPr>
        <p:txBody>
          <a:bodyPr/>
          <a:lstStyle/>
          <a:p>
            <a:pPr eaLnBrk="1" hangingPunct="1">
              <a:lnSpc>
                <a:spcPct val="70000"/>
              </a:lnSpc>
            </a:pPr>
            <a:r>
              <a:rPr lang="fr-FR" sz="1800" smtClean="0"/>
              <a:t>Les composants vivent dans le monde matériel des bits et constituent des briques de base importantes dans la modélisation des aspects physiques d'un système. </a:t>
            </a:r>
          </a:p>
          <a:p>
            <a:pPr eaLnBrk="1" hangingPunct="1">
              <a:lnSpc>
                <a:spcPct val="70000"/>
              </a:lnSpc>
            </a:pPr>
            <a:r>
              <a:rPr lang="fr-FR" sz="1800" smtClean="0"/>
              <a:t>Un composant est une partie physique remplaçable d'un système qui fournit la réalisation d'un ensemble d'interfaces et s'y conforme. </a:t>
            </a:r>
          </a:p>
          <a:p>
            <a:pPr eaLnBrk="1" hangingPunct="1">
              <a:lnSpc>
                <a:spcPct val="70000"/>
              </a:lnSpc>
            </a:pPr>
            <a:r>
              <a:rPr lang="fr-FR" sz="1800" smtClean="0"/>
              <a:t>On utilise les composants pour modéliser les éléments physiques qui peuvent se trouver sur un nœud, comme </a:t>
            </a:r>
          </a:p>
          <a:p>
            <a:pPr lvl="1" eaLnBrk="1" hangingPunct="1">
              <a:lnSpc>
                <a:spcPct val="70000"/>
              </a:lnSpc>
            </a:pPr>
            <a:r>
              <a:rPr lang="fr-FR" sz="1600" smtClean="0"/>
              <a:t>les exécutables, </a:t>
            </a:r>
          </a:p>
          <a:p>
            <a:pPr lvl="1" eaLnBrk="1" hangingPunct="1">
              <a:lnSpc>
                <a:spcPct val="70000"/>
              </a:lnSpc>
            </a:pPr>
            <a:r>
              <a:rPr lang="fr-FR" sz="1600" smtClean="0"/>
              <a:t>les bibliothèques, </a:t>
            </a:r>
          </a:p>
          <a:p>
            <a:pPr lvl="1" eaLnBrk="1" hangingPunct="1">
              <a:lnSpc>
                <a:spcPct val="70000"/>
              </a:lnSpc>
            </a:pPr>
            <a:r>
              <a:rPr lang="fr-FR" sz="1600" smtClean="0"/>
              <a:t>les tables, </a:t>
            </a:r>
          </a:p>
          <a:p>
            <a:pPr lvl="1" eaLnBrk="1" hangingPunct="1">
              <a:lnSpc>
                <a:spcPct val="70000"/>
              </a:lnSpc>
            </a:pPr>
            <a:r>
              <a:rPr lang="fr-FR" sz="1600" smtClean="0"/>
              <a:t>les fichiers </a:t>
            </a:r>
          </a:p>
          <a:p>
            <a:pPr lvl="1" eaLnBrk="1" hangingPunct="1">
              <a:lnSpc>
                <a:spcPct val="70000"/>
              </a:lnSpc>
            </a:pPr>
            <a:r>
              <a:rPr lang="fr-FR" sz="1600" smtClean="0"/>
              <a:t>et les documents. </a:t>
            </a:r>
          </a:p>
          <a:p>
            <a:pPr eaLnBrk="1" hangingPunct="1">
              <a:lnSpc>
                <a:spcPct val="70000"/>
              </a:lnSpc>
            </a:pPr>
            <a:r>
              <a:rPr lang="fr-FR" sz="1800" smtClean="0"/>
              <a:t>Un composant représente en général le regroupement physique d'éléments habituellement logiques, tels que </a:t>
            </a:r>
          </a:p>
          <a:p>
            <a:pPr lvl="1" eaLnBrk="1" hangingPunct="1">
              <a:lnSpc>
                <a:spcPct val="70000"/>
              </a:lnSpc>
            </a:pPr>
            <a:r>
              <a:rPr lang="fr-FR" sz="1600" smtClean="0"/>
              <a:t>les classes, </a:t>
            </a:r>
          </a:p>
          <a:p>
            <a:pPr lvl="1" eaLnBrk="1" hangingPunct="1">
              <a:lnSpc>
                <a:spcPct val="70000"/>
              </a:lnSpc>
            </a:pPr>
            <a:r>
              <a:rPr lang="fr-FR" sz="1600" smtClean="0"/>
              <a:t>les interfaces </a:t>
            </a:r>
          </a:p>
          <a:p>
            <a:pPr lvl="1" eaLnBrk="1" hangingPunct="1">
              <a:lnSpc>
                <a:spcPct val="70000"/>
              </a:lnSpc>
            </a:pPr>
            <a:r>
              <a:rPr lang="fr-FR" sz="1600" smtClean="0"/>
              <a:t>et les collaborations. </a:t>
            </a:r>
          </a:p>
          <a:p>
            <a:pPr eaLnBrk="1" hangingPunct="1">
              <a:lnSpc>
                <a:spcPct val="70000"/>
              </a:lnSpc>
            </a:pPr>
            <a:r>
              <a:rPr lang="fr-FR" sz="1800" smtClean="0"/>
              <a:t>Les bons composants déterminent des abstractions bien délimitées à l'aide d'interfaces bien définies, ce qui permet de remplacer facilement les composants plus anciens par des composants plus récents et compatibles. </a:t>
            </a:r>
          </a:p>
        </p:txBody>
      </p:sp>
      <p:sp>
        <p:nvSpPr>
          <p:cNvPr id="45060"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004" name="Rectangle 28"/>
          <p:cNvSpPr>
            <a:spLocks noChangeArrowheads="1"/>
          </p:cNvSpPr>
          <p:nvPr/>
        </p:nvSpPr>
        <p:spPr bwMode="auto">
          <a:xfrm>
            <a:off x="654050" y="2755900"/>
            <a:ext cx="5919788" cy="328612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46083" name="Rectangle 2"/>
          <p:cNvSpPr>
            <a:spLocks noGrp="1" noChangeArrowheads="1"/>
          </p:cNvSpPr>
          <p:nvPr>
            <p:ph type="title"/>
          </p:nvPr>
        </p:nvSpPr>
        <p:spPr/>
        <p:txBody>
          <a:bodyPr/>
          <a:lstStyle/>
          <a:p>
            <a:pPr eaLnBrk="1" hangingPunct="1"/>
            <a:r>
              <a:rPr lang="fr-FR" smtClean="0"/>
              <a:t>Représentation des composants</a:t>
            </a:r>
          </a:p>
        </p:txBody>
      </p:sp>
      <p:sp>
        <p:nvSpPr>
          <p:cNvPr id="46084" name="Rectangle 3"/>
          <p:cNvSpPr>
            <a:spLocks noGrp="1" noChangeArrowheads="1"/>
          </p:cNvSpPr>
          <p:nvPr>
            <p:ph type="body" idx="1"/>
          </p:nvPr>
        </p:nvSpPr>
        <p:spPr>
          <a:xfrm>
            <a:off x="381000" y="1196975"/>
            <a:ext cx="8578850" cy="1562100"/>
          </a:xfrm>
        </p:spPr>
        <p:txBody>
          <a:bodyPr/>
          <a:lstStyle/>
          <a:p>
            <a:pPr eaLnBrk="1" hangingPunct="1"/>
            <a:r>
              <a:rPr lang="fr-FR" sz="1600" smtClean="0"/>
              <a:t>UML fournit une représentation graphique pour les composants. </a:t>
            </a:r>
          </a:p>
          <a:p>
            <a:pPr eaLnBrk="1" hangingPunct="1"/>
            <a:r>
              <a:rPr lang="fr-FR" sz="1600" smtClean="0"/>
              <a:t>Cette notation canonique permet de visualiser un composant en dehors de tout système d'exploitation ou langage de programmation.</a:t>
            </a:r>
          </a:p>
          <a:p>
            <a:pPr eaLnBrk="1" hangingPunct="1"/>
            <a:r>
              <a:rPr lang="fr-FR" sz="1600" smtClean="0"/>
              <a:t>En utilisant les stéréotypes, qui font partie des mécanismes d'extensibilité d'UML, on peut adapter cette notation pour représenter des types de composants spécifiques.</a:t>
            </a:r>
          </a:p>
        </p:txBody>
      </p:sp>
      <p:sp>
        <p:nvSpPr>
          <p:cNvPr id="46085" name="Rectangle 4"/>
          <p:cNvSpPr>
            <a:spLocks noChangeArrowheads="1"/>
          </p:cNvSpPr>
          <p:nvPr/>
        </p:nvSpPr>
        <p:spPr bwMode="auto">
          <a:xfrm>
            <a:off x="1130300" y="3016250"/>
            <a:ext cx="1585913" cy="1223963"/>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86" name="Rectangle 5"/>
          <p:cNvSpPr>
            <a:spLocks noChangeArrowheads="1"/>
          </p:cNvSpPr>
          <p:nvPr/>
        </p:nvSpPr>
        <p:spPr bwMode="auto">
          <a:xfrm>
            <a:off x="793750" y="3240088"/>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87" name="Rectangle 7"/>
          <p:cNvSpPr>
            <a:spLocks noChangeArrowheads="1"/>
          </p:cNvSpPr>
          <p:nvPr/>
        </p:nvSpPr>
        <p:spPr bwMode="auto">
          <a:xfrm>
            <a:off x="801688" y="3743325"/>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88" name="Text Box 8"/>
          <p:cNvSpPr txBox="1">
            <a:spLocks noChangeArrowheads="1"/>
          </p:cNvSpPr>
          <p:nvPr/>
        </p:nvSpPr>
        <p:spPr bwMode="auto">
          <a:xfrm>
            <a:off x="1495425" y="3225800"/>
            <a:ext cx="129857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Kernel32.dll</a:t>
            </a:r>
          </a:p>
        </p:txBody>
      </p:sp>
      <p:sp>
        <p:nvSpPr>
          <p:cNvPr id="894985" name="Freeform 9"/>
          <p:cNvSpPr>
            <a:spLocks/>
          </p:cNvSpPr>
          <p:nvPr/>
        </p:nvSpPr>
        <p:spPr bwMode="auto">
          <a:xfrm flipH="1" flipV="1">
            <a:off x="2593975" y="2981325"/>
            <a:ext cx="476250" cy="165100"/>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6090" name="Text Box 10"/>
          <p:cNvSpPr txBox="1">
            <a:spLocks noChangeArrowheads="1"/>
          </p:cNvSpPr>
          <p:nvPr/>
        </p:nvSpPr>
        <p:spPr bwMode="auto">
          <a:xfrm>
            <a:off x="2863850" y="2717800"/>
            <a:ext cx="698500"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nom</a:t>
            </a:r>
          </a:p>
        </p:txBody>
      </p:sp>
      <p:sp>
        <p:nvSpPr>
          <p:cNvPr id="46091" name="Rectangle 11"/>
          <p:cNvSpPr>
            <a:spLocks noChangeArrowheads="1"/>
          </p:cNvSpPr>
          <p:nvPr/>
        </p:nvSpPr>
        <p:spPr bwMode="auto">
          <a:xfrm>
            <a:off x="1154113" y="4667250"/>
            <a:ext cx="1585912" cy="1254125"/>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2" name="Rectangle 12"/>
          <p:cNvSpPr>
            <a:spLocks noChangeArrowheads="1"/>
          </p:cNvSpPr>
          <p:nvPr/>
        </p:nvSpPr>
        <p:spPr bwMode="auto">
          <a:xfrm>
            <a:off x="815975" y="4891088"/>
            <a:ext cx="677863"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3" name="Rectangle 13"/>
          <p:cNvSpPr>
            <a:spLocks noChangeArrowheads="1"/>
          </p:cNvSpPr>
          <p:nvPr/>
        </p:nvSpPr>
        <p:spPr bwMode="auto">
          <a:xfrm>
            <a:off x="823913" y="5394325"/>
            <a:ext cx="677862"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4" name="Text Box 14"/>
          <p:cNvSpPr txBox="1">
            <a:spLocks noChangeArrowheads="1"/>
          </p:cNvSpPr>
          <p:nvPr/>
        </p:nvSpPr>
        <p:spPr bwMode="auto">
          <a:xfrm>
            <a:off x="1524000" y="4843463"/>
            <a:ext cx="1298575" cy="274637"/>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Agent.java</a:t>
            </a:r>
          </a:p>
        </p:txBody>
      </p:sp>
      <p:sp>
        <p:nvSpPr>
          <p:cNvPr id="46095" name="Text Box 16"/>
          <p:cNvSpPr txBox="1">
            <a:spLocks noChangeArrowheads="1"/>
          </p:cNvSpPr>
          <p:nvPr/>
        </p:nvSpPr>
        <p:spPr bwMode="auto">
          <a:xfrm>
            <a:off x="1287463" y="4395788"/>
            <a:ext cx="1555750"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Nom simple</a:t>
            </a:r>
          </a:p>
        </p:txBody>
      </p:sp>
      <p:sp>
        <p:nvSpPr>
          <p:cNvPr id="46096" name="Rectangle 17"/>
          <p:cNvSpPr>
            <a:spLocks noChangeArrowheads="1"/>
          </p:cNvSpPr>
          <p:nvPr/>
        </p:nvSpPr>
        <p:spPr bwMode="auto">
          <a:xfrm>
            <a:off x="4084638" y="2971800"/>
            <a:ext cx="2192337" cy="1357313"/>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7" name="Rectangle 18"/>
          <p:cNvSpPr>
            <a:spLocks noChangeArrowheads="1"/>
          </p:cNvSpPr>
          <p:nvPr/>
        </p:nvSpPr>
        <p:spPr bwMode="auto">
          <a:xfrm>
            <a:off x="3746500" y="3298825"/>
            <a:ext cx="677863"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8" name="Rectangle 19"/>
          <p:cNvSpPr>
            <a:spLocks noChangeArrowheads="1"/>
          </p:cNvSpPr>
          <p:nvPr/>
        </p:nvSpPr>
        <p:spPr bwMode="auto">
          <a:xfrm>
            <a:off x="3754438" y="3802063"/>
            <a:ext cx="677862"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099" name="Text Box 20"/>
          <p:cNvSpPr txBox="1">
            <a:spLocks noChangeArrowheads="1"/>
          </p:cNvSpPr>
          <p:nvPr/>
        </p:nvSpPr>
        <p:spPr bwMode="auto">
          <a:xfrm>
            <a:off x="4522788" y="3449638"/>
            <a:ext cx="1708150" cy="822325"/>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Realise</a:t>
            </a:r>
            <a:br>
              <a:rPr lang="fr-FR" sz="1200" b="1">
                <a:solidFill>
                  <a:schemeClr val="tx2"/>
                </a:solidFill>
                <a:effectLst/>
              </a:rPr>
            </a:br>
            <a:r>
              <a:rPr lang="fr-FR" sz="1200" b="1">
                <a:solidFill>
                  <a:schemeClr val="tx2"/>
                </a:solidFill>
                <a:effectLst/>
              </a:rPr>
              <a:t>AgentDesFraudes</a:t>
            </a:r>
            <a:br>
              <a:rPr lang="fr-FR" sz="1200" b="1">
                <a:solidFill>
                  <a:schemeClr val="tx2"/>
                </a:solidFill>
                <a:effectLst/>
              </a:rPr>
            </a:br>
            <a:r>
              <a:rPr lang="fr-FR" sz="1200" b="1">
                <a:solidFill>
                  <a:schemeClr val="tx2"/>
                </a:solidFill>
                <a:effectLst/>
              </a:rPr>
              <a:t>ReglementFraudes</a:t>
            </a:r>
            <a:br>
              <a:rPr lang="fr-FR" sz="1200" b="1">
                <a:solidFill>
                  <a:schemeClr val="tx2"/>
                </a:solidFill>
                <a:effectLst/>
              </a:rPr>
            </a:br>
            <a:r>
              <a:rPr lang="fr-FR" sz="1200" b="1">
                <a:solidFill>
                  <a:schemeClr val="tx2"/>
                </a:solidFill>
                <a:effectLst/>
              </a:rPr>
              <a:t>RechercheDePattern</a:t>
            </a:r>
          </a:p>
        </p:txBody>
      </p:sp>
      <p:sp>
        <p:nvSpPr>
          <p:cNvPr id="46100" name="Text Box 21"/>
          <p:cNvSpPr txBox="1">
            <a:spLocks noChangeArrowheads="1"/>
          </p:cNvSpPr>
          <p:nvPr/>
        </p:nvSpPr>
        <p:spPr bwMode="auto">
          <a:xfrm>
            <a:off x="4360863" y="3017838"/>
            <a:ext cx="1720850"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rPr>
              <a:t>Fraudagent.dll</a:t>
            </a:r>
          </a:p>
        </p:txBody>
      </p:sp>
      <p:sp>
        <p:nvSpPr>
          <p:cNvPr id="894998" name="Line 22"/>
          <p:cNvSpPr>
            <a:spLocks noChangeShapeType="1"/>
          </p:cNvSpPr>
          <p:nvPr/>
        </p:nvSpPr>
        <p:spPr bwMode="auto">
          <a:xfrm>
            <a:off x="4429125" y="3397250"/>
            <a:ext cx="1612900" cy="0"/>
          </a:xfrm>
          <a:prstGeom prst="line">
            <a:avLst/>
          </a:prstGeom>
          <a:noFill/>
          <a:ln w="12700">
            <a:solidFill>
              <a:srgbClr val="FF3300"/>
            </a:solidFill>
            <a:round/>
            <a:headEnd/>
            <a:tailEnd/>
          </a:ln>
          <a:effectLst/>
        </p:spPr>
        <p:txBody>
          <a:bodyPr lIns="0" tIns="0" rIns="0" bIns="0"/>
          <a:lstStyle/>
          <a:p>
            <a:pPr>
              <a:defRPr/>
            </a:pPr>
            <a:endParaRPr lang="fr-FR"/>
          </a:p>
        </p:txBody>
      </p:sp>
      <p:sp>
        <p:nvSpPr>
          <p:cNvPr id="46102" name="Rectangle 23"/>
          <p:cNvSpPr>
            <a:spLocks noChangeArrowheads="1"/>
          </p:cNvSpPr>
          <p:nvPr/>
        </p:nvSpPr>
        <p:spPr bwMode="auto">
          <a:xfrm>
            <a:off x="4087813" y="4703763"/>
            <a:ext cx="2209800" cy="1223962"/>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103" name="Rectangle 24"/>
          <p:cNvSpPr>
            <a:spLocks noChangeArrowheads="1"/>
          </p:cNvSpPr>
          <p:nvPr/>
        </p:nvSpPr>
        <p:spPr bwMode="auto">
          <a:xfrm>
            <a:off x="3749675" y="4965700"/>
            <a:ext cx="677863"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104" name="Rectangle 25"/>
          <p:cNvSpPr>
            <a:spLocks noChangeArrowheads="1"/>
          </p:cNvSpPr>
          <p:nvPr/>
        </p:nvSpPr>
        <p:spPr bwMode="auto">
          <a:xfrm>
            <a:off x="3757613" y="5468938"/>
            <a:ext cx="677862"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6105" name="Text Box 26"/>
          <p:cNvSpPr txBox="1">
            <a:spLocks noChangeArrowheads="1"/>
          </p:cNvSpPr>
          <p:nvPr/>
        </p:nvSpPr>
        <p:spPr bwMode="auto">
          <a:xfrm>
            <a:off x="3954463" y="4403725"/>
            <a:ext cx="2070100"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latin typeface="Courier New" pitchFamily="49" charset="0"/>
              </a:rPr>
              <a:t>Composant étendus</a:t>
            </a:r>
          </a:p>
        </p:txBody>
      </p:sp>
      <p:sp>
        <p:nvSpPr>
          <p:cNvPr id="46106" name="Text Box 27"/>
          <p:cNvSpPr txBox="1">
            <a:spLocks noChangeArrowheads="1"/>
          </p:cNvSpPr>
          <p:nvPr/>
        </p:nvSpPr>
        <p:spPr bwMode="auto">
          <a:xfrm>
            <a:off x="4437063" y="4892675"/>
            <a:ext cx="1730375" cy="623888"/>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rPr>
              <a:t>System::dialog.dll</a:t>
            </a:r>
          </a:p>
          <a:p>
            <a:pPr>
              <a:spcBef>
                <a:spcPct val="50000"/>
              </a:spcBef>
            </a:pPr>
            <a:r>
              <a:rPr lang="fr-FR" sz="1400" b="1">
                <a:solidFill>
                  <a:schemeClr val="tx2"/>
                </a:solidFill>
                <a:effectLst/>
              </a:rPr>
              <a:t>{version=2.0.1.75}</a:t>
            </a:r>
          </a:p>
        </p:txBody>
      </p:sp>
      <p:sp>
        <p:nvSpPr>
          <p:cNvPr id="46107" name="Rectangle 3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23" name="Rectangle 23"/>
          <p:cNvSpPr>
            <a:spLocks noChangeArrowheads="1"/>
          </p:cNvSpPr>
          <p:nvPr/>
        </p:nvSpPr>
        <p:spPr bwMode="auto">
          <a:xfrm>
            <a:off x="1512888" y="4278313"/>
            <a:ext cx="7204075" cy="1774825"/>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47107" name="Rectangle 2"/>
          <p:cNvSpPr>
            <a:spLocks noGrp="1" noChangeArrowheads="1"/>
          </p:cNvSpPr>
          <p:nvPr>
            <p:ph type="title"/>
          </p:nvPr>
        </p:nvSpPr>
        <p:spPr/>
        <p:txBody>
          <a:bodyPr/>
          <a:lstStyle/>
          <a:p>
            <a:pPr eaLnBrk="1" hangingPunct="1"/>
            <a:r>
              <a:rPr lang="fr-FR" smtClean="0"/>
              <a:t>Composants et classes</a:t>
            </a:r>
          </a:p>
        </p:txBody>
      </p:sp>
      <p:sp>
        <p:nvSpPr>
          <p:cNvPr id="47108" name="Rectangle 3"/>
          <p:cNvSpPr>
            <a:spLocks noGrp="1" noChangeArrowheads="1"/>
          </p:cNvSpPr>
          <p:nvPr>
            <p:ph type="body" idx="1"/>
          </p:nvPr>
        </p:nvSpPr>
        <p:spPr>
          <a:xfrm>
            <a:off x="381000" y="1082675"/>
            <a:ext cx="8578850" cy="3457575"/>
          </a:xfrm>
        </p:spPr>
        <p:txBody>
          <a:bodyPr/>
          <a:lstStyle/>
          <a:p>
            <a:pPr eaLnBrk="1" hangingPunct="1">
              <a:lnSpc>
                <a:spcPct val="70000"/>
              </a:lnSpc>
            </a:pPr>
            <a:r>
              <a:rPr lang="fr-FR" sz="1600" smtClean="0"/>
              <a:t>Par de nombreux aspects, les composants sont similaires aux classes: </a:t>
            </a:r>
          </a:p>
          <a:p>
            <a:pPr lvl="1" eaLnBrk="1" hangingPunct="1">
              <a:lnSpc>
                <a:spcPct val="70000"/>
              </a:lnSpc>
            </a:pPr>
            <a:r>
              <a:rPr lang="fr-FR" sz="1400" smtClean="0"/>
              <a:t>ils ont tous deux un nom, </a:t>
            </a:r>
          </a:p>
          <a:p>
            <a:pPr lvl="1" eaLnBrk="1" hangingPunct="1">
              <a:lnSpc>
                <a:spcPct val="70000"/>
              </a:lnSpc>
            </a:pPr>
            <a:r>
              <a:rPr lang="fr-FR" sz="1400" smtClean="0"/>
              <a:t>peuvent réaliser un ensemble d'interfaces, </a:t>
            </a:r>
          </a:p>
          <a:p>
            <a:pPr lvl="1" eaLnBrk="1" hangingPunct="1">
              <a:lnSpc>
                <a:spcPct val="70000"/>
              </a:lnSpc>
            </a:pPr>
            <a:r>
              <a:rPr lang="fr-FR" sz="1400" smtClean="0"/>
              <a:t>participer à des relations de dépendance, de généralisation et d'association, et à des interactions, </a:t>
            </a:r>
          </a:p>
          <a:p>
            <a:pPr lvl="1" eaLnBrk="1" hangingPunct="1">
              <a:lnSpc>
                <a:spcPct val="70000"/>
              </a:lnSpc>
            </a:pPr>
            <a:r>
              <a:rPr lang="fr-FR" sz="1400" smtClean="0"/>
              <a:t>être emboîtés et avoir des instances. </a:t>
            </a:r>
          </a:p>
          <a:p>
            <a:pPr eaLnBrk="1" hangingPunct="1">
              <a:lnSpc>
                <a:spcPct val="70000"/>
              </a:lnSpc>
            </a:pPr>
            <a:r>
              <a:rPr lang="fr-FR" sz="1600" smtClean="0"/>
              <a:t>Il existe cependant des différences importantes entre les composants et les classes: </a:t>
            </a:r>
          </a:p>
          <a:p>
            <a:pPr lvl="1" eaLnBrk="1" hangingPunct="1">
              <a:lnSpc>
                <a:spcPct val="70000"/>
              </a:lnSpc>
            </a:pPr>
            <a:r>
              <a:rPr lang="fr-FR" sz="1400" smtClean="0"/>
              <a:t>les classes représentent des abstractions logiques alors que les composants représentent des éléments physiques qui existent dans le monde des bits. Pour résumer, cela signifie que les composants peuvent résider sur des nœuds, mais pas les classes. </a:t>
            </a:r>
          </a:p>
          <a:p>
            <a:pPr lvl="1" eaLnBrk="1" hangingPunct="1">
              <a:lnSpc>
                <a:spcPct val="70000"/>
              </a:lnSpc>
            </a:pPr>
            <a:r>
              <a:rPr lang="fr-FR" sz="1400" smtClean="0"/>
              <a:t>les composants représentent le regroupement physique de ce qu'on pourrait appeler des composants logiques et se situent à un niveau d'abstraction différent. </a:t>
            </a:r>
          </a:p>
          <a:p>
            <a:pPr lvl="1" eaLnBrk="1" hangingPunct="1">
              <a:lnSpc>
                <a:spcPct val="70000"/>
              </a:lnSpc>
            </a:pPr>
            <a:r>
              <a:rPr lang="fr-FR" sz="1400" smtClean="0"/>
              <a:t>les classes peuvent avoir directement des attributs et des opérations. En général, les composants comportent seulement des opérations que l'on peut atteindre uniquement par leur interface. </a:t>
            </a:r>
          </a:p>
          <a:p>
            <a:pPr eaLnBrk="1" hangingPunct="1">
              <a:lnSpc>
                <a:spcPct val="70000"/>
              </a:lnSpc>
            </a:pPr>
            <a:endParaRPr lang="fr-FR" sz="1600" smtClean="0"/>
          </a:p>
        </p:txBody>
      </p:sp>
      <p:sp>
        <p:nvSpPr>
          <p:cNvPr id="47109" name="Rectangle 4"/>
          <p:cNvSpPr>
            <a:spLocks noChangeArrowheads="1"/>
          </p:cNvSpPr>
          <p:nvPr/>
        </p:nvSpPr>
        <p:spPr bwMode="auto">
          <a:xfrm>
            <a:off x="2886075" y="4672013"/>
            <a:ext cx="1585913" cy="1223962"/>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47110" name="Rectangle 5"/>
          <p:cNvSpPr>
            <a:spLocks noChangeArrowheads="1"/>
          </p:cNvSpPr>
          <p:nvPr/>
        </p:nvSpPr>
        <p:spPr bwMode="auto">
          <a:xfrm>
            <a:off x="2549525" y="4895850"/>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7111" name="Rectangle 6"/>
          <p:cNvSpPr>
            <a:spLocks noChangeArrowheads="1"/>
          </p:cNvSpPr>
          <p:nvPr/>
        </p:nvSpPr>
        <p:spPr bwMode="auto">
          <a:xfrm>
            <a:off x="2557463" y="5399088"/>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47112" name="Text Box 7"/>
          <p:cNvSpPr txBox="1">
            <a:spLocks noChangeArrowheads="1"/>
          </p:cNvSpPr>
          <p:nvPr/>
        </p:nvSpPr>
        <p:spPr bwMode="auto">
          <a:xfrm>
            <a:off x="3254375" y="4864100"/>
            <a:ext cx="129857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fraudagent.dll</a:t>
            </a:r>
          </a:p>
        </p:txBody>
      </p:sp>
      <p:sp>
        <p:nvSpPr>
          <p:cNvPr id="896008" name="Rectangle 8"/>
          <p:cNvSpPr>
            <a:spLocks noChangeArrowheads="1"/>
          </p:cNvSpPr>
          <p:nvPr/>
        </p:nvSpPr>
        <p:spPr bwMode="auto">
          <a:xfrm>
            <a:off x="5532438" y="4600575"/>
            <a:ext cx="2060575" cy="333375"/>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eaLnBrk="0" hangingPunct="0">
              <a:spcBef>
                <a:spcPct val="50000"/>
              </a:spcBef>
              <a:defRPr/>
            </a:pPr>
            <a:r>
              <a:rPr lang="fr-FR" sz="1400" b="1">
                <a:solidFill>
                  <a:schemeClr val="tx2"/>
                </a:solidFill>
                <a:effectLst/>
              </a:rPr>
              <a:t>AgentDesFraudes</a:t>
            </a:r>
          </a:p>
        </p:txBody>
      </p:sp>
      <p:sp>
        <p:nvSpPr>
          <p:cNvPr id="896009" name="Rectangle 9"/>
          <p:cNvSpPr>
            <a:spLocks noChangeArrowheads="1"/>
          </p:cNvSpPr>
          <p:nvPr/>
        </p:nvSpPr>
        <p:spPr bwMode="auto">
          <a:xfrm>
            <a:off x="5527675" y="5099050"/>
            <a:ext cx="2060575" cy="333375"/>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eaLnBrk="0" hangingPunct="0">
              <a:spcBef>
                <a:spcPct val="50000"/>
              </a:spcBef>
              <a:defRPr/>
            </a:pPr>
            <a:r>
              <a:rPr lang="fr-FR" sz="1400" b="1">
                <a:solidFill>
                  <a:schemeClr val="tx2"/>
                </a:solidFill>
                <a:effectLst/>
              </a:rPr>
              <a:t>ReglementFraudes</a:t>
            </a:r>
          </a:p>
        </p:txBody>
      </p:sp>
      <p:sp>
        <p:nvSpPr>
          <p:cNvPr id="896010" name="Rectangle 10"/>
          <p:cNvSpPr>
            <a:spLocks noChangeArrowheads="1"/>
          </p:cNvSpPr>
          <p:nvPr/>
        </p:nvSpPr>
        <p:spPr bwMode="auto">
          <a:xfrm>
            <a:off x="5522913" y="5583238"/>
            <a:ext cx="2074862" cy="333375"/>
          </a:xfrm>
          <a:prstGeom prst="rect">
            <a:avLst/>
          </a:prstGeom>
          <a:solidFill>
            <a:srgbClr val="FCFDC6"/>
          </a:solidFill>
          <a:ln w="28575">
            <a:solidFill>
              <a:srgbClr val="FF3300"/>
            </a:solidFill>
            <a:miter lim="800000"/>
            <a:headEnd/>
            <a:tailEnd/>
          </a:ln>
          <a:effectLst>
            <a:outerShdw dist="107763" dir="2700000" algn="ctr" rotWithShape="0">
              <a:schemeClr val="bg2"/>
            </a:outerShdw>
          </a:effectLst>
        </p:spPr>
        <p:txBody>
          <a:bodyPr anchor="ctr">
            <a:spAutoFit/>
          </a:bodyPr>
          <a:lstStyle/>
          <a:p>
            <a:pPr eaLnBrk="0" hangingPunct="0">
              <a:spcBef>
                <a:spcPct val="50000"/>
              </a:spcBef>
              <a:defRPr/>
            </a:pPr>
            <a:r>
              <a:rPr lang="fr-FR" sz="1400" b="1">
                <a:solidFill>
                  <a:schemeClr val="tx2"/>
                </a:solidFill>
                <a:effectLst/>
              </a:rPr>
              <a:t>RechercheDePattern</a:t>
            </a:r>
          </a:p>
        </p:txBody>
      </p:sp>
      <p:cxnSp>
        <p:nvCxnSpPr>
          <p:cNvPr id="47116" name="AutoShape 13"/>
          <p:cNvCxnSpPr>
            <a:cxnSpLocks noChangeShapeType="1"/>
            <a:stCxn id="47109" idx="3"/>
            <a:endCxn id="896008" idx="1"/>
          </p:cNvCxnSpPr>
          <p:nvPr/>
        </p:nvCxnSpPr>
        <p:spPr bwMode="auto">
          <a:xfrm flipV="1">
            <a:off x="4486275" y="4767263"/>
            <a:ext cx="1031875" cy="517525"/>
          </a:xfrm>
          <a:prstGeom prst="straightConnector1">
            <a:avLst/>
          </a:prstGeom>
          <a:noFill/>
          <a:ln w="28575">
            <a:solidFill>
              <a:srgbClr val="FF3300"/>
            </a:solidFill>
            <a:prstDash val="dash"/>
            <a:round/>
            <a:headEnd/>
            <a:tailEnd type="arrow" w="lg" len="lg"/>
          </a:ln>
        </p:spPr>
      </p:cxnSp>
      <p:cxnSp>
        <p:nvCxnSpPr>
          <p:cNvPr id="47117" name="AutoShape 15"/>
          <p:cNvCxnSpPr>
            <a:cxnSpLocks noChangeShapeType="1"/>
            <a:stCxn id="47109" idx="3"/>
            <a:endCxn id="896009" idx="1"/>
          </p:cNvCxnSpPr>
          <p:nvPr/>
        </p:nvCxnSpPr>
        <p:spPr bwMode="auto">
          <a:xfrm flipV="1">
            <a:off x="4486275" y="5265738"/>
            <a:ext cx="1027113" cy="19050"/>
          </a:xfrm>
          <a:prstGeom prst="straightConnector1">
            <a:avLst/>
          </a:prstGeom>
          <a:noFill/>
          <a:ln w="28575">
            <a:solidFill>
              <a:srgbClr val="FF3300"/>
            </a:solidFill>
            <a:prstDash val="dash"/>
            <a:round/>
            <a:headEnd/>
            <a:tailEnd type="arrow" w="lg" len="lg"/>
          </a:ln>
        </p:spPr>
      </p:cxnSp>
      <p:cxnSp>
        <p:nvCxnSpPr>
          <p:cNvPr id="47118" name="AutoShape 16"/>
          <p:cNvCxnSpPr>
            <a:cxnSpLocks noChangeShapeType="1"/>
            <a:stCxn id="47109" idx="3"/>
            <a:endCxn id="896010" idx="1"/>
          </p:cNvCxnSpPr>
          <p:nvPr/>
        </p:nvCxnSpPr>
        <p:spPr bwMode="auto">
          <a:xfrm>
            <a:off x="4486275" y="5284788"/>
            <a:ext cx="1022350" cy="465137"/>
          </a:xfrm>
          <a:prstGeom prst="straightConnector1">
            <a:avLst/>
          </a:prstGeom>
          <a:noFill/>
          <a:ln w="28575">
            <a:solidFill>
              <a:srgbClr val="FF3300"/>
            </a:solidFill>
            <a:prstDash val="dash"/>
            <a:round/>
            <a:headEnd/>
            <a:tailEnd type="arrow" w="lg" len="lg"/>
          </a:ln>
        </p:spPr>
      </p:cxnSp>
      <p:sp>
        <p:nvSpPr>
          <p:cNvPr id="896017" name="Freeform 17"/>
          <p:cNvSpPr>
            <a:spLocks/>
          </p:cNvSpPr>
          <p:nvPr/>
        </p:nvSpPr>
        <p:spPr bwMode="auto">
          <a:xfrm flipH="1" flipV="1">
            <a:off x="7529513" y="4559300"/>
            <a:ext cx="476250" cy="165100"/>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7120" name="Text Box 18"/>
          <p:cNvSpPr txBox="1">
            <a:spLocks noChangeArrowheads="1"/>
          </p:cNvSpPr>
          <p:nvPr/>
        </p:nvSpPr>
        <p:spPr bwMode="auto">
          <a:xfrm>
            <a:off x="7685088" y="4295775"/>
            <a:ext cx="884237"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rPr>
              <a:t>Classes</a:t>
            </a:r>
          </a:p>
        </p:txBody>
      </p:sp>
      <p:sp>
        <p:nvSpPr>
          <p:cNvPr id="896019" name="Freeform 19"/>
          <p:cNvSpPr>
            <a:spLocks/>
          </p:cNvSpPr>
          <p:nvPr/>
        </p:nvSpPr>
        <p:spPr bwMode="auto">
          <a:xfrm rot="-1694357" flipH="1" flipV="1">
            <a:off x="7286625" y="4718050"/>
            <a:ext cx="876300" cy="379413"/>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896020" name="Freeform 20"/>
          <p:cNvSpPr>
            <a:spLocks/>
          </p:cNvSpPr>
          <p:nvPr/>
        </p:nvSpPr>
        <p:spPr bwMode="auto">
          <a:xfrm rot="-1694357" flipH="1" flipV="1">
            <a:off x="7151688" y="4773613"/>
            <a:ext cx="1130300" cy="842962"/>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7123" name="Text Box 21"/>
          <p:cNvSpPr txBox="1">
            <a:spLocks noChangeArrowheads="1"/>
          </p:cNvSpPr>
          <p:nvPr/>
        </p:nvSpPr>
        <p:spPr bwMode="auto">
          <a:xfrm>
            <a:off x="1500188" y="4508500"/>
            <a:ext cx="1254125" cy="304800"/>
          </a:xfrm>
          <a:prstGeom prst="rect">
            <a:avLst/>
          </a:prstGeom>
          <a:noFill/>
          <a:ln w="19050">
            <a:noFill/>
            <a:miter lim="800000"/>
            <a:headEnd/>
            <a:tailEnd/>
          </a:ln>
        </p:spPr>
        <p:txBody>
          <a:bodyPr>
            <a:spAutoFit/>
          </a:bodyPr>
          <a:lstStyle/>
          <a:p>
            <a:pPr>
              <a:spcBef>
                <a:spcPct val="50000"/>
              </a:spcBef>
            </a:pPr>
            <a:r>
              <a:rPr lang="fr-FR" sz="1400" b="1">
                <a:solidFill>
                  <a:schemeClr val="tx2"/>
                </a:solidFill>
                <a:effectLst/>
              </a:rPr>
              <a:t>Composant</a:t>
            </a:r>
          </a:p>
        </p:txBody>
      </p:sp>
      <p:sp>
        <p:nvSpPr>
          <p:cNvPr id="896022" name="Freeform 22"/>
          <p:cNvSpPr>
            <a:spLocks/>
          </p:cNvSpPr>
          <p:nvPr/>
        </p:nvSpPr>
        <p:spPr bwMode="auto">
          <a:xfrm rot="742845" flipV="1">
            <a:off x="2035175" y="4841875"/>
            <a:ext cx="654050" cy="134938"/>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47125" name="Rectangle 2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smtClean="0"/>
              <a:t>Remplaçabilité binaire </a:t>
            </a:r>
          </a:p>
        </p:txBody>
      </p:sp>
      <p:sp>
        <p:nvSpPr>
          <p:cNvPr id="48131" name="Rectangle 3"/>
          <p:cNvSpPr>
            <a:spLocks noGrp="1" noChangeArrowheads="1"/>
          </p:cNvSpPr>
          <p:nvPr>
            <p:ph type="body" idx="1"/>
          </p:nvPr>
        </p:nvSpPr>
        <p:spPr>
          <a:xfrm>
            <a:off x="381000" y="1196975"/>
            <a:ext cx="8578850" cy="4384675"/>
          </a:xfrm>
        </p:spPr>
        <p:txBody>
          <a:bodyPr/>
          <a:lstStyle/>
          <a:p>
            <a:pPr eaLnBrk="1" hangingPunct="1">
              <a:lnSpc>
                <a:spcPct val="80000"/>
              </a:lnSpc>
            </a:pPr>
            <a:r>
              <a:rPr lang="fr-FR" sz="1800" smtClean="0"/>
              <a:t>Un composant est un élément physique remplaçable d'un système qui fournit la réalisation d'un ensemble d'interfaces et s'y conforme.</a:t>
            </a:r>
          </a:p>
          <a:p>
            <a:pPr lvl="1" eaLnBrk="1" hangingPunct="1">
              <a:lnSpc>
                <a:spcPct val="80000"/>
              </a:lnSpc>
            </a:pPr>
            <a:r>
              <a:rPr lang="fr-FR" sz="1600" smtClean="0"/>
              <a:t>Premièrement, un composant est </a:t>
            </a:r>
            <a:r>
              <a:rPr lang="fr-FR" sz="1600" i="1" smtClean="0"/>
              <a:t>physique. </a:t>
            </a:r>
            <a:r>
              <a:rPr lang="fr-FR" sz="1600" smtClean="0"/>
              <a:t>Il vit dans le monde des bits et non dans celui des concepts. </a:t>
            </a:r>
          </a:p>
          <a:p>
            <a:pPr lvl="1" eaLnBrk="1" hangingPunct="1">
              <a:lnSpc>
                <a:spcPct val="80000"/>
              </a:lnSpc>
            </a:pPr>
            <a:r>
              <a:rPr lang="fr-FR" sz="1600" smtClean="0"/>
              <a:t>Deuxièmement, un composant est </a:t>
            </a:r>
            <a:r>
              <a:rPr lang="fr-FR" sz="1600" i="1" smtClean="0"/>
              <a:t>remplaçable. </a:t>
            </a:r>
            <a:r>
              <a:rPr lang="fr-FR" sz="1600" smtClean="0"/>
              <a:t>Il peut être remplacé par un autre composant qui se conforme aux mêmes interfaces. </a:t>
            </a:r>
          </a:p>
          <a:p>
            <a:pPr lvl="1" eaLnBrk="1" hangingPunct="1">
              <a:lnSpc>
                <a:spcPct val="80000"/>
              </a:lnSpc>
            </a:pPr>
            <a:r>
              <a:rPr lang="fr-FR" sz="1600" smtClean="0"/>
              <a:t>Troisièmement, un composant est un </a:t>
            </a:r>
            <a:r>
              <a:rPr lang="fr-FR" sz="1600" i="1" smtClean="0"/>
              <a:t>élément d'un système. </a:t>
            </a:r>
          </a:p>
          <a:p>
            <a:pPr lvl="2" eaLnBrk="1" hangingPunct="1">
              <a:lnSpc>
                <a:spcPct val="80000"/>
              </a:lnSpc>
            </a:pPr>
            <a:r>
              <a:rPr lang="fr-FR" sz="1600" smtClean="0"/>
              <a:t>Un composant existe rarement indépendamment des autres. </a:t>
            </a:r>
          </a:p>
          <a:p>
            <a:pPr lvl="2" eaLnBrk="1" hangingPunct="1">
              <a:lnSpc>
                <a:spcPct val="80000"/>
              </a:lnSpc>
            </a:pPr>
            <a:r>
              <a:rPr lang="fr-FR" sz="1600" smtClean="0"/>
              <a:t>Un composant donné collabore avec d'autres composants et, </a:t>
            </a:r>
          </a:p>
          <a:p>
            <a:pPr lvl="2" eaLnBrk="1" hangingPunct="1">
              <a:lnSpc>
                <a:spcPct val="80000"/>
              </a:lnSpc>
            </a:pPr>
            <a:r>
              <a:rPr lang="fr-FR" sz="1600" smtClean="0"/>
              <a:t>ce faisant, existe dans le contexte d'architecture ou de technologie dans lequel il est supposé être utilisé. </a:t>
            </a:r>
          </a:p>
          <a:p>
            <a:pPr lvl="2" eaLnBrk="1" hangingPunct="1">
              <a:lnSpc>
                <a:spcPct val="80000"/>
              </a:lnSpc>
            </a:pPr>
            <a:r>
              <a:rPr lang="fr-FR" sz="1600" smtClean="0"/>
              <a:t>Un composant est logiquement et physiquement cohérent et dénote donc une partie structurelle et/ou comportementale importante d'un plus grand système. </a:t>
            </a:r>
          </a:p>
          <a:p>
            <a:pPr lvl="2" eaLnBrk="1" hangingPunct="1">
              <a:lnSpc>
                <a:spcPct val="80000"/>
              </a:lnSpc>
            </a:pPr>
            <a:r>
              <a:rPr lang="fr-FR" sz="1600" smtClean="0"/>
              <a:t>Il peut être réutilisé à travers de nombreux systèmes. </a:t>
            </a:r>
          </a:p>
          <a:p>
            <a:pPr lvl="2" eaLnBrk="1" hangingPunct="1">
              <a:lnSpc>
                <a:spcPct val="80000"/>
              </a:lnSpc>
            </a:pPr>
            <a:r>
              <a:rPr lang="fr-FR" sz="1600" smtClean="0"/>
              <a:t>simple composant à un plus haut niveau d'abstraction.</a:t>
            </a:r>
          </a:p>
          <a:p>
            <a:pPr lvl="1" eaLnBrk="1" hangingPunct="1">
              <a:lnSpc>
                <a:spcPct val="80000"/>
              </a:lnSpc>
            </a:pPr>
            <a:r>
              <a:rPr lang="fr-FR" sz="1600" smtClean="0"/>
              <a:t>Quatrièmement, comme cela est expliqué dans la partie précédente, un composant </a:t>
            </a:r>
            <a:r>
              <a:rPr lang="fr-FR" sz="1600" i="1" smtClean="0"/>
              <a:t>fournit la réalisation d'un ensemble d'interfaces et s'y conforme.</a:t>
            </a:r>
            <a:r>
              <a:rPr lang="fr-FR" sz="1600" smtClean="0"/>
              <a:t> </a:t>
            </a:r>
          </a:p>
        </p:txBody>
      </p:sp>
      <p:sp>
        <p:nvSpPr>
          <p:cNvPr id="48132"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smtClean="0"/>
              <a:t>Types de composants</a:t>
            </a:r>
          </a:p>
        </p:txBody>
      </p:sp>
      <p:sp>
        <p:nvSpPr>
          <p:cNvPr id="49155" name="Rectangle 3"/>
          <p:cNvSpPr>
            <a:spLocks noGrp="1" noChangeArrowheads="1"/>
          </p:cNvSpPr>
          <p:nvPr>
            <p:ph type="body" idx="1"/>
          </p:nvPr>
        </p:nvSpPr>
        <p:spPr>
          <a:xfrm>
            <a:off x="381000" y="1196975"/>
            <a:ext cx="8578850" cy="4760913"/>
          </a:xfrm>
        </p:spPr>
        <p:txBody>
          <a:bodyPr/>
          <a:lstStyle/>
          <a:p>
            <a:pPr eaLnBrk="1" hangingPunct="1">
              <a:lnSpc>
                <a:spcPct val="70000"/>
              </a:lnSpc>
            </a:pPr>
            <a:r>
              <a:rPr lang="fr-FR" sz="2000" smtClean="0"/>
              <a:t>Types de composants </a:t>
            </a:r>
          </a:p>
          <a:p>
            <a:pPr eaLnBrk="1" hangingPunct="1">
              <a:lnSpc>
                <a:spcPct val="70000"/>
              </a:lnSpc>
            </a:pPr>
            <a:r>
              <a:rPr lang="fr-FR" sz="2000" smtClean="0"/>
              <a:t>On distingue trois types de composants. </a:t>
            </a:r>
          </a:p>
          <a:p>
            <a:pPr lvl="1" eaLnBrk="1" hangingPunct="1">
              <a:lnSpc>
                <a:spcPct val="70000"/>
              </a:lnSpc>
            </a:pPr>
            <a:r>
              <a:rPr lang="fr-FR" sz="1800" smtClean="0"/>
              <a:t>Premièrement, les </a:t>
            </a:r>
            <a:r>
              <a:rPr lang="fr-FR" sz="1800" i="1" smtClean="0"/>
              <a:t>composants de déploiement </a:t>
            </a:r>
            <a:r>
              <a:rPr lang="fr-FR" sz="1800" smtClean="0"/>
              <a:t>qui sont nécessaires et suffisants pour former un système exécutable, </a:t>
            </a:r>
          </a:p>
          <a:p>
            <a:pPr lvl="2" eaLnBrk="1" hangingPunct="1">
              <a:lnSpc>
                <a:spcPct val="70000"/>
              </a:lnSpc>
            </a:pPr>
            <a:r>
              <a:rPr lang="fr-FR" sz="1800" smtClean="0"/>
              <a:t>comme les bibliothèques dynamiques (DLL) </a:t>
            </a:r>
          </a:p>
          <a:p>
            <a:pPr lvl="2" eaLnBrk="1" hangingPunct="1">
              <a:lnSpc>
                <a:spcPct val="70000"/>
              </a:lnSpc>
            </a:pPr>
            <a:r>
              <a:rPr lang="fr-FR" sz="1800" smtClean="0"/>
              <a:t>les exécutables (EXE). . </a:t>
            </a:r>
          </a:p>
          <a:p>
            <a:pPr eaLnBrk="1" hangingPunct="1">
              <a:lnSpc>
                <a:spcPct val="70000"/>
              </a:lnSpc>
            </a:pPr>
            <a:r>
              <a:rPr lang="fr-FR" sz="2000" smtClean="0"/>
              <a:t>Deuxièmement, les </a:t>
            </a:r>
            <a:r>
              <a:rPr lang="fr-FR" sz="2000" i="1" smtClean="0"/>
              <a:t>composants produits par le développement. </a:t>
            </a:r>
            <a:r>
              <a:rPr lang="fr-FR" sz="2000" smtClean="0"/>
              <a:t>Ces composants sont essentiellement le résultat du processus de développement; </a:t>
            </a:r>
          </a:p>
          <a:p>
            <a:pPr lvl="1" eaLnBrk="1" hangingPunct="1">
              <a:lnSpc>
                <a:spcPct val="70000"/>
              </a:lnSpc>
            </a:pPr>
            <a:r>
              <a:rPr lang="fr-FR" sz="1800" smtClean="0"/>
              <a:t>ils se composent d'éléments tels que </a:t>
            </a:r>
          </a:p>
          <a:p>
            <a:pPr lvl="2" eaLnBrk="1" hangingPunct="1">
              <a:lnSpc>
                <a:spcPct val="70000"/>
              </a:lnSpc>
            </a:pPr>
            <a:r>
              <a:rPr lang="fr-FR" sz="1800" smtClean="0"/>
              <a:t>des fichiers code source </a:t>
            </a:r>
          </a:p>
          <a:p>
            <a:pPr lvl="2" eaLnBrk="1" hangingPunct="1">
              <a:lnSpc>
                <a:spcPct val="70000"/>
              </a:lnSpc>
            </a:pPr>
            <a:r>
              <a:rPr lang="fr-FR" sz="1800" smtClean="0"/>
              <a:t>des fichiers de données à partir desquels les composants de déploiement sont créés. </a:t>
            </a:r>
          </a:p>
          <a:p>
            <a:pPr lvl="1" eaLnBrk="1" hangingPunct="1">
              <a:lnSpc>
                <a:spcPct val="70000"/>
              </a:lnSpc>
            </a:pPr>
            <a:r>
              <a:rPr lang="fr-FR" sz="1800" smtClean="0"/>
              <a:t>Ils ne participent pas directement à un système exécutable mais sont les produits du travail de développement qui servent à créer le système exécutable. </a:t>
            </a:r>
          </a:p>
          <a:p>
            <a:pPr eaLnBrk="1" hangingPunct="1">
              <a:lnSpc>
                <a:spcPct val="70000"/>
              </a:lnSpc>
            </a:pPr>
            <a:r>
              <a:rPr lang="fr-FR" sz="2000" smtClean="0"/>
              <a:t>Troisièmement, les </a:t>
            </a:r>
            <a:r>
              <a:rPr lang="fr-FR" sz="2000" i="1" smtClean="0"/>
              <a:t>composants d'exécution. </a:t>
            </a:r>
            <a:r>
              <a:rPr lang="fr-FR" sz="2000" smtClean="0"/>
              <a:t>Ces composants sont créés en tant que produits d'une exécution, comme par exemple un objet COM+ qui est instancié à partir d'une DLL.</a:t>
            </a:r>
          </a:p>
        </p:txBody>
      </p:sp>
      <p:sp>
        <p:nvSpPr>
          <p:cNvPr id="49156"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smtClean="0"/>
              <a:t>Organisation des composants </a:t>
            </a:r>
          </a:p>
        </p:txBody>
      </p:sp>
      <p:sp>
        <p:nvSpPr>
          <p:cNvPr id="50179" name="Rectangle 3"/>
          <p:cNvSpPr>
            <a:spLocks noGrp="1" noChangeArrowheads="1"/>
          </p:cNvSpPr>
          <p:nvPr>
            <p:ph type="body" idx="1"/>
          </p:nvPr>
        </p:nvSpPr>
        <p:spPr>
          <a:xfrm>
            <a:off x="381000" y="1196975"/>
            <a:ext cx="8578850" cy="2909888"/>
          </a:xfrm>
        </p:spPr>
        <p:txBody>
          <a:bodyPr/>
          <a:lstStyle/>
          <a:p>
            <a:pPr eaLnBrk="1" hangingPunct="1"/>
            <a:r>
              <a:rPr lang="fr-FR" b="0" smtClean="0"/>
              <a:t>On organise les composants en les groupant dans des paquetages de la même façon que l'on organise les classes. </a:t>
            </a:r>
          </a:p>
          <a:p>
            <a:pPr eaLnBrk="1" hangingPunct="1"/>
            <a:r>
              <a:rPr lang="fr-FR" b="0" smtClean="0"/>
              <a:t>On peut également organiser des composants en spécifiant leurs relations de dépendance, de généralisation, d'association (y compris d'agrégation) et de réalisation.</a:t>
            </a:r>
            <a:r>
              <a:rPr lang="fr-FR" smtClean="0"/>
              <a:t> </a:t>
            </a:r>
          </a:p>
        </p:txBody>
      </p:sp>
      <p:sp>
        <p:nvSpPr>
          <p:cNvPr id="50180"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smtClean="0"/>
              <a:t>Stéréotypes standard</a:t>
            </a:r>
          </a:p>
        </p:txBody>
      </p:sp>
      <p:sp>
        <p:nvSpPr>
          <p:cNvPr id="51203" name="Rectangle 3"/>
          <p:cNvSpPr>
            <a:spLocks noGrp="1" noChangeArrowheads="1"/>
          </p:cNvSpPr>
          <p:nvPr>
            <p:ph type="body" idx="1"/>
          </p:nvPr>
        </p:nvSpPr>
        <p:spPr>
          <a:xfrm>
            <a:off x="381000" y="1196975"/>
            <a:ext cx="8578850" cy="4275138"/>
          </a:xfrm>
        </p:spPr>
        <p:txBody>
          <a:bodyPr/>
          <a:lstStyle/>
          <a:p>
            <a:pPr eaLnBrk="1" hangingPunct="1">
              <a:lnSpc>
                <a:spcPct val="80000"/>
              </a:lnSpc>
            </a:pPr>
            <a:r>
              <a:rPr lang="fr-FR" sz="2400" smtClean="0"/>
              <a:t>UML définit cinq stéréotypes standard qui s'appliquent aux composants: </a:t>
            </a:r>
          </a:p>
          <a:p>
            <a:pPr marL="1030288" lvl="1" indent="-457200" eaLnBrk="1" hangingPunct="1">
              <a:lnSpc>
                <a:spcPct val="80000"/>
              </a:lnSpc>
              <a:buFontTx/>
              <a:buAutoNum type="arabicPeriod"/>
            </a:pPr>
            <a:r>
              <a:rPr lang="fr-FR" sz="2000" smtClean="0"/>
              <a:t>executable précise un composant qui peut être exécuté sur un nœud.</a:t>
            </a:r>
          </a:p>
          <a:p>
            <a:pPr marL="1030288" lvl="1" indent="-457200" eaLnBrk="1" hangingPunct="1">
              <a:lnSpc>
                <a:spcPct val="80000"/>
              </a:lnSpc>
              <a:buFontTx/>
              <a:buAutoNum type="arabicPeriod"/>
            </a:pPr>
            <a:r>
              <a:rPr lang="fr-FR" sz="2000" smtClean="0"/>
              <a:t>library précise une bibliothèque objet statique ou dynamique. </a:t>
            </a:r>
          </a:p>
          <a:p>
            <a:pPr marL="1030288" lvl="1" indent="-457200" eaLnBrk="1" hangingPunct="1">
              <a:lnSpc>
                <a:spcPct val="80000"/>
              </a:lnSpc>
              <a:buFontTx/>
              <a:buAutoNum type="arabicPeriod"/>
            </a:pPr>
            <a:r>
              <a:rPr lang="fr-FR" sz="2000" smtClean="0"/>
              <a:t>table précise un composant qui représente une table de base de données. </a:t>
            </a:r>
          </a:p>
          <a:p>
            <a:pPr marL="1030288" lvl="1" indent="-457200" eaLnBrk="1" hangingPunct="1">
              <a:lnSpc>
                <a:spcPct val="80000"/>
              </a:lnSpc>
              <a:buFontTx/>
              <a:buAutoNum type="arabicPeriod"/>
            </a:pPr>
            <a:r>
              <a:rPr lang="fr-FR" sz="2000" smtClean="0"/>
              <a:t>file précise un composant qui représente un document contenant un code source ou des données. </a:t>
            </a:r>
          </a:p>
          <a:p>
            <a:pPr marL="1030288" lvl="1" indent="-457200" eaLnBrk="1" hangingPunct="1">
              <a:lnSpc>
                <a:spcPct val="80000"/>
              </a:lnSpc>
              <a:buFontTx/>
              <a:buAutoNum type="arabicPeriod"/>
            </a:pPr>
            <a:r>
              <a:rPr lang="fr-FR" sz="2000" smtClean="0"/>
              <a:t>document précise un composant qui représente un document. </a:t>
            </a:r>
          </a:p>
          <a:p>
            <a:pPr eaLnBrk="1" hangingPunct="1">
              <a:lnSpc>
                <a:spcPct val="80000"/>
              </a:lnSpc>
            </a:pPr>
            <a:r>
              <a:rPr lang="fr-FR" sz="2400" smtClean="0"/>
              <a:t>Remarque: </a:t>
            </a:r>
            <a:r>
              <a:rPr lang="fr-FR" sz="2400" b="0" smtClean="0"/>
              <a:t>UML ne fournit pas d'icônes définies pour ces stéréotypes. </a:t>
            </a:r>
            <a:endParaRPr lang="fr-FR" sz="2400" smtClean="0"/>
          </a:p>
        </p:txBody>
      </p:sp>
      <p:sp>
        <p:nvSpPr>
          <p:cNvPr id="51204"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1" name="Rectangle 51"/>
          <p:cNvSpPr>
            <a:spLocks noChangeArrowheads="1"/>
          </p:cNvSpPr>
          <p:nvPr/>
        </p:nvSpPr>
        <p:spPr bwMode="auto">
          <a:xfrm>
            <a:off x="339725" y="1166813"/>
            <a:ext cx="5643563" cy="4546600"/>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52227" name="Rectangle 2"/>
          <p:cNvSpPr>
            <a:spLocks noGrp="1" noChangeArrowheads="1"/>
          </p:cNvSpPr>
          <p:nvPr>
            <p:ph type="title"/>
          </p:nvPr>
        </p:nvSpPr>
        <p:spPr/>
        <p:txBody>
          <a:bodyPr/>
          <a:lstStyle/>
          <a:p>
            <a:pPr eaLnBrk="1" hangingPunct="1"/>
            <a:r>
              <a:rPr lang="fr-FR" smtClean="0"/>
              <a:t>Modélisations</a:t>
            </a:r>
          </a:p>
        </p:txBody>
      </p:sp>
      <p:sp>
        <p:nvSpPr>
          <p:cNvPr id="52228" name="Rectangle 4"/>
          <p:cNvSpPr>
            <a:spLocks noChangeArrowheads="1"/>
          </p:cNvSpPr>
          <p:nvPr/>
        </p:nvSpPr>
        <p:spPr bwMode="auto">
          <a:xfrm>
            <a:off x="1868488" y="2247900"/>
            <a:ext cx="1779587" cy="1038225"/>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52229" name="Rectangle 5"/>
          <p:cNvSpPr>
            <a:spLocks noChangeArrowheads="1"/>
          </p:cNvSpPr>
          <p:nvPr/>
        </p:nvSpPr>
        <p:spPr bwMode="auto">
          <a:xfrm>
            <a:off x="1531938" y="2389188"/>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2230" name="Rectangle 6"/>
          <p:cNvSpPr>
            <a:spLocks noChangeArrowheads="1"/>
          </p:cNvSpPr>
          <p:nvPr/>
        </p:nvSpPr>
        <p:spPr bwMode="auto">
          <a:xfrm>
            <a:off x="1539875" y="2892425"/>
            <a:ext cx="657225" cy="260350"/>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2231" name="Text Box 7"/>
          <p:cNvSpPr txBox="1">
            <a:spLocks noChangeArrowheads="1"/>
          </p:cNvSpPr>
          <p:nvPr/>
        </p:nvSpPr>
        <p:spPr bwMode="auto">
          <a:xfrm>
            <a:off x="2236788" y="2357438"/>
            <a:ext cx="1514475" cy="549275"/>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animator.exe</a:t>
            </a:r>
          </a:p>
          <a:p>
            <a:pPr>
              <a:spcBef>
                <a:spcPct val="50000"/>
              </a:spcBef>
            </a:pPr>
            <a:r>
              <a:rPr lang="fr-FR" sz="1200" b="1">
                <a:solidFill>
                  <a:schemeClr val="tx2"/>
                </a:solidFill>
                <a:effectLst/>
              </a:rPr>
              <a:t>{version = 5.0.1}</a:t>
            </a:r>
          </a:p>
        </p:txBody>
      </p:sp>
      <p:cxnSp>
        <p:nvCxnSpPr>
          <p:cNvPr id="52232" name="AutoShape 8"/>
          <p:cNvCxnSpPr>
            <a:cxnSpLocks noChangeShapeType="1"/>
            <a:stCxn id="52228" idx="3"/>
            <a:endCxn id="901129" idx="1"/>
          </p:cNvCxnSpPr>
          <p:nvPr/>
        </p:nvCxnSpPr>
        <p:spPr bwMode="auto">
          <a:xfrm flipV="1">
            <a:off x="3662363" y="1927225"/>
            <a:ext cx="1085850" cy="839788"/>
          </a:xfrm>
          <a:prstGeom prst="straightConnector1">
            <a:avLst/>
          </a:prstGeom>
          <a:noFill/>
          <a:ln w="28575">
            <a:solidFill>
              <a:srgbClr val="FF3300"/>
            </a:solidFill>
            <a:prstDash val="dash"/>
            <a:round/>
            <a:headEnd/>
            <a:tailEnd type="arrow" w="lg" len="lg"/>
          </a:ln>
        </p:spPr>
      </p:cxnSp>
      <p:sp>
        <p:nvSpPr>
          <p:cNvPr id="901129" name="AutoShape 9"/>
          <p:cNvSpPr>
            <a:spLocks noChangeArrowheads="1"/>
          </p:cNvSpPr>
          <p:nvPr/>
        </p:nvSpPr>
        <p:spPr bwMode="auto">
          <a:xfrm flipV="1">
            <a:off x="4748213" y="1449388"/>
            <a:ext cx="728662" cy="955675"/>
          </a:xfrm>
          <a:prstGeom prst="foldedCorner">
            <a:avLst>
              <a:gd name="adj" fmla="val 12500"/>
            </a:avLst>
          </a:prstGeom>
          <a:solidFill>
            <a:srgbClr val="FFFFCC"/>
          </a:solidFill>
          <a:ln w="12700">
            <a:solidFill>
              <a:srgbClr val="FF0000"/>
            </a:solidFill>
            <a:round/>
            <a:headEnd/>
            <a:tailEnd/>
          </a:ln>
          <a:effectLst/>
        </p:spPr>
        <p:txBody>
          <a:bodyPr wrap="none" lIns="0" tIns="0" rIns="0" bIns="0" anchor="ctr"/>
          <a:lstStyle/>
          <a:p>
            <a:pPr>
              <a:defRPr/>
            </a:pPr>
            <a:endParaRPr lang="fr-FR"/>
          </a:p>
        </p:txBody>
      </p:sp>
      <p:sp>
        <p:nvSpPr>
          <p:cNvPr id="901130" name="AutoShape 10"/>
          <p:cNvSpPr>
            <a:spLocks noChangeArrowheads="1"/>
          </p:cNvSpPr>
          <p:nvPr/>
        </p:nvSpPr>
        <p:spPr bwMode="auto">
          <a:xfrm flipV="1">
            <a:off x="4773613" y="2727325"/>
            <a:ext cx="728662" cy="955675"/>
          </a:xfrm>
          <a:prstGeom prst="foldedCorner">
            <a:avLst>
              <a:gd name="adj" fmla="val 12500"/>
            </a:avLst>
          </a:prstGeom>
          <a:solidFill>
            <a:srgbClr val="FFFFCC"/>
          </a:solidFill>
          <a:ln w="12700">
            <a:solidFill>
              <a:srgbClr val="FF0000"/>
            </a:solidFill>
            <a:round/>
            <a:headEnd/>
            <a:tailEnd/>
          </a:ln>
          <a:effectLst/>
        </p:spPr>
        <p:txBody>
          <a:bodyPr wrap="none" lIns="0" tIns="0" rIns="0" bIns="0" anchor="ctr"/>
          <a:lstStyle/>
          <a:p>
            <a:pPr>
              <a:defRPr/>
            </a:pPr>
            <a:endParaRPr lang="fr-FR"/>
          </a:p>
        </p:txBody>
      </p:sp>
      <p:cxnSp>
        <p:nvCxnSpPr>
          <p:cNvPr id="52235" name="AutoShape 11"/>
          <p:cNvCxnSpPr>
            <a:cxnSpLocks noChangeShapeType="1"/>
            <a:stCxn id="52228" idx="3"/>
            <a:endCxn id="901130" idx="1"/>
          </p:cNvCxnSpPr>
          <p:nvPr/>
        </p:nvCxnSpPr>
        <p:spPr bwMode="auto">
          <a:xfrm>
            <a:off x="3662363" y="2767013"/>
            <a:ext cx="1111250" cy="438150"/>
          </a:xfrm>
          <a:prstGeom prst="straightConnector1">
            <a:avLst/>
          </a:prstGeom>
          <a:noFill/>
          <a:ln w="28575">
            <a:solidFill>
              <a:srgbClr val="FF3300"/>
            </a:solidFill>
            <a:prstDash val="dash"/>
            <a:round/>
            <a:headEnd/>
            <a:tailEnd type="arrow" w="lg" len="lg"/>
          </a:ln>
        </p:spPr>
      </p:cxnSp>
      <p:sp>
        <p:nvSpPr>
          <p:cNvPr id="901132" name="AutoShape 12"/>
          <p:cNvSpPr>
            <a:spLocks noChangeArrowheads="1"/>
          </p:cNvSpPr>
          <p:nvPr/>
        </p:nvSpPr>
        <p:spPr bwMode="auto">
          <a:xfrm flipV="1">
            <a:off x="2406650" y="3787775"/>
            <a:ext cx="728663" cy="955675"/>
          </a:xfrm>
          <a:prstGeom prst="foldedCorner">
            <a:avLst>
              <a:gd name="adj" fmla="val 12500"/>
            </a:avLst>
          </a:prstGeom>
          <a:solidFill>
            <a:srgbClr val="FFFFCC"/>
          </a:solidFill>
          <a:ln w="12700">
            <a:solidFill>
              <a:srgbClr val="FF0000"/>
            </a:solidFill>
            <a:round/>
            <a:headEnd/>
            <a:tailEnd/>
          </a:ln>
          <a:effectLst/>
        </p:spPr>
        <p:txBody>
          <a:bodyPr wrap="none" lIns="0" tIns="0" rIns="0" bIns="0" anchor="ctr"/>
          <a:lstStyle/>
          <a:p>
            <a:pPr>
              <a:defRPr/>
            </a:pPr>
            <a:endParaRPr lang="fr-FR"/>
          </a:p>
        </p:txBody>
      </p:sp>
      <p:cxnSp>
        <p:nvCxnSpPr>
          <p:cNvPr id="52237" name="AutoShape 13"/>
          <p:cNvCxnSpPr>
            <a:cxnSpLocks noChangeShapeType="1"/>
            <a:stCxn id="52228" idx="2"/>
            <a:endCxn id="901132" idx="2"/>
          </p:cNvCxnSpPr>
          <p:nvPr/>
        </p:nvCxnSpPr>
        <p:spPr bwMode="auto">
          <a:xfrm>
            <a:off x="2759075" y="3300413"/>
            <a:ext cx="11113" cy="487362"/>
          </a:xfrm>
          <a:prstGeom prst="straightConnector1">
            <a:avLst/>
          </a:prstGeom>
          <a:noFill/>
          <a:ln w="28575">
            <a:solidFill>
              <a:srgbClr val="FF3300"/>
            </a:solidFill>
            <a:prstDash val="dash"/>
            <a:round/>
            <a:headEnd/>
            <a:tailEnd type="arrow" w="lg" len="lg"/>
          </a:ln>
        </p:spPr>
      </p:cxnSp>
      <p:sp>
        <p:nvSpPr>
          <p:cNvPr id="901136" name="AutoShape 16"/>
          <p:cNvSpPr>
            <a:spLocks noChangeArrowheads="1"/>
          </p:cNvSpPr>
          <p:nvPr/>
        </p:nvSpPr>
        <p:spPr bwMode="auto">
          <a:xfrm flipV="1">
            <a:off x="530225" y="1516063"/>
            <a:ext cx="728663" cy="955675"/>
          </a:xfrm>
          <a:prstGeom prst="foldedCorner">
            <a:avLst>
              <a:gd name="adj" fmla="val 12500"/>
            </a:avLst>
          </a:prstGeom>
          <a:solidFill>
            <a:srgbClr val="FFFFCC"/>
          </a:solidFill>
          <a:ln w="12700">
            <a:solidFill>
              <a:srgbClr val="FF0000"/>
            </a:solidFill>
            <a:round/>
            <a:headEnd/>
            <a:tailEnd/>
          </a:ln>
          <a:effectLst/>
        </p:spPr>
        <p:txBody>
          <a:bodyPr wrap="none" lIns="0" tIns="0" rIns="0" bIns="0" anchor="ctr"/>
          <a:lstStyle/>
          <a:p>
            <a:pPr>
              <a:defRPr/>
            </a:pPr>
            <a:endParaRPr lang="fr-FR"/>
          </a:p>
        </p:txBody>
      </p:sp>
      <p:grpSp>
        <p:nvGrpSpPr>
          <p:cNvPr id="52239" name="Group 17"/>
          <p:cNvGrpSpPr>
            <a:grpSpLocks/>
          </p:cNvGrpSpPr>
          <p:nvPr/>
        </p:nvGrpSpPr>
        <p:grpSpPr bwMode="auto">
          <a:xfrm>
            <a:off x="4867275" y="1793875"/>
            <a:ext cx="496888" cy="465138"/>
            <a:chOff x="1632" y="1248"/>
            <a:chExt cx="2682" cy="2286"/>
          </a:xfrm>
        </p:grpSpPr>
        <p:sp>
          <p:nvSpPr>
            <p:cNvPr id="901138" name="Gear"/>
            <p:cNvSpPr>
              <a:spLocks noEditPoints="1" noChangeArrowheads="1"/>
            </p:cNvSpPr>
            <p:nvPr/>
          </p:nvSpPr>
          <p:spPr bwMode="auto">
            <a:xfrm>
              <a:off x="3123" y="1248"/>
              <a:ext cx="1191" cy="1045"/>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39" name="AutoShape 19"/>
            <p:cNvSpPr>
              <a:spLocks noEditPoints="1" noChangeArrowheads="1"/>
            </p:cNvSpPr>
            <p:nvPr/>
          </p:nvSpPr>
          <p:spPr bwMode="auto">
            <a:xfrm>
              <a:off x="1632" y="1677"/>
              <a:ext cx="1431" cy="1256"/>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40" name="AutoShape 20"/>
            <p:cNvSpPr>
              <a:spLocks noEditPoints="1" noChangeArrowheads="1"/>
            </p:cNvSpPr>
            <p:nvPr/>
          </p:nvSpPr>
          <p:spPr bwMode="auto">
            <a:xfrm>
              <a:off x="2557" y="2145"/>
              <a:ext cx="1594" cy="1389"/>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grpSp>
      <p:sp>
        <p:nvSpPr>
          <p:cNvPr id="901141" name="Line 21"/>
          <p:cNvSpPr>
            <a:spLocks noChangeShapeType="1"/>
          </p:cNvSpPr>
          <p:nvPr/>
        </p:nvSpPr>
        <p:spPr bwMode="auto">
          <a:xfrm rot="5254273" flipH="1" flipV="1">
            <a:off x="2317750" y="2027238"/>
            <a:ext cx="427037" cy="14288"/>
          </a:xfrm>
          <a:prstGeom prst="line">
            <a:avLst/>
          </a:prstGeom>
          <a:noFill/>
          <a:ln w="38100">
            <a:solidFill>
              <a:srgbClr val="FF3300"/>
            </a:solidFill>
            <a:round/>
            <a:headEnd/>
            <a:tailEnd/>
          </a:ln>
          <a:effectLst/>
        </p:spPr>
        <p:txBody>
          <a:bodyPr lIns="0" tIns="0" rIns="0" bIns="0"/>
          <a:lstStyle/>
          <a:p>
            <a:pPr>
              <a:defRPr/>
            </a:pPr>
            <a:endParaRPr lang="fr-FR"/>
          </a:p>
        </p:txBody>
      </p:sp>
      <p:sp>
        <p:nvSpPr>
          <p:cNvPr id="901142" name="Oval 22"/>
          <p:cNvSpPr>
            <a:spLocks noChangeArrowheads="1"/>
          </p:cNvSpPr>
          <p:nvPr/>
        </p:nvSpPr>
        <p:spPr bwMode="auto">
          <a:xfrm rot="5254273">
            <a:off x="2402681" y="1589882"/>
            <a:ext cx="239713" cy="228600"/>
          </a:xfrm>
          <a:prstGeom prst="ellipse">
            <a:avLst/>
          </a:prstGeom>
          <a:solidFill>
            <a:srgbClr val="FFFFCC"/>
          </a:solidFill>
          <a:ln w="28575">
            <a:solidFill>
              <a:srgbClr val="FF0000"/>
            </a:solidFill>
            <a:round/>
            <a:headEnd/>
            <a:tailEnd/>
          </a:ln>
          <a:effectLst/>
        </p:spPr>
        <p:txBody>
          <a:bodyPr wrap="none" lIns="0" tIns="0" rIns="0" bIns="0" anchor="ctr"/>
          <a:lstStyle/>
          <a:p>
            <a:pPr>
              <a:defRPr/>
            </a:pPr>
            <a:endParaRPr lang="fr-FR"/>
          </a:p>
        </p:txBody>
      </p:sp>
      <p:sp>
        <p:nvSpPr>
          <p:cNvPr id="901144" name="AutoShape 24"/>
          <p:cNvSpPr>
            <a:spLocks noChangeArrowheads="1"/>
          </p:cNvSpPr>
          <p:nvPr/>
        </p:nvSpPr>
        <p:spPr bwMode="auto">
          <a:xfrm>
            <a:off x="4244975" y="4465638"/>
            <a:ext cx="800100" cy="769937"/>
          </a:xfrm>
          <a:prstGeom prst="flowChartInternalStorage">
            <a:avLst/>
          </a:prstGeom>
          <a:solidFill>
            <a:srgbClr val="FFFFCC"/>
          </a:solidFill>
          <a:ln w="12700">
            <a:solidFill>
              <a:srgbClr val="FF0000"/>
            </a:solidFill>
            <a:miter lim="800000"/>
            <a:headEnd/>
            <a:tailEnd/>
          </a:ln>
          <a:effectLst/>
        </p:spPr>
        <p:txBody>
          <a:bodyPr wrap="none" lIns="0" tIns="0" rIns="0" bIns="0" anchor="ctr"/>
          <a:lstStyle/>
          <a:p>
            <a:pPr>
              <a:defRPr/>
            </a:pPr>
            <a:endParaRPr lang="fr-FR"/>
          </a:p>
        </p:txBody>
      </p:sp>
      <p:sp>
        <p:nvSpPr>
          <p:cNvPr id="52243" name="Text Box 25"/>
          <p:cNvSpPr txBox="1">
            <a:spLocks noChangeArrowheads="1"/>
          </p:cNvSpPr>
          <p:nvPr/>
        </p:nvSpPr>
        <p:spPr bwMode="auto">
          <a:xfrm>
            <a:off x="4678363" y="1195388"/>
            <a:ext cx="760412" cy="274637"/>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Dlog.dll</a:t>
            </a:r>
          </a:p>
        </p:txBody>
      </p:sp>
      <p:sp>
        <p:nvSpPr>
          <p:cNvPr id="52244" name="Text Box 26"/>
          <p:cNvSpPr txBox="1">
            <a:spLocks noChangeArrowheads="1"/>
          </p:cNvSpPr>
          <p:nvPr/>
        </p:nvSpPr>
        <p:spPr bwMode="auto">
          <a:xfrm>
            <a:off x="4692650" y="2463800"/>
            <a:ext cx="116522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Wrfrme.dll</a:t>
            </a:r>
          </a:p>
        </p:txBody>
      </p:sp>
      <p:grpSp>
        <p:nvGrpSpPr>
          <p:cNvPr id="52245" name="Group 27"/>
          <p:cNvGrpSpPr>
            <a:grpSpLocks/>
          </p:cNvGrpSpPr>
          <p:nvPr/>
        </p:nvGrpSpPr>
        <p:grpSpPr bwMode="auto">
          <a:xfrm>
            <a:off x="4886325" y="3054350"/>
            <a:ext cx="496888" cy="465138"/>
            <a:chOff x="1632" y="1248"/>
            <a:chExt cx="2682" cy="2286"/>
          </a:xfrm>
        </p:grpSpPr>
        <p:sp>
          <p:nvSpPr>
            <p:cNvPr id="901148" name="Gear"/>
            <p:cNvSpPr>
              <a:spLocks noEditPoints="1" noChangeArrowheads="1"/>
            </p:cNvSpPr>
            <p:nvPr/>
          </p:nvSpPr>
          <p:spPr bwMode="auto">
            <a:xfrm>
              <a:off x="3123" y="1248"/>
              <a:ext cx="1191" cy="1045"/>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49" name="AutoShape 29"/>
            <p:cNvSpPr>
              <a:spLocks noEditPoints="1" noChangeArrowheads="1"/>
            </p:cNvSpPr>
            <p:nvPr/>
          </p:nvSpPr>
          <p:spPr bwMode="auto">
            <a:xfrm>
              <a:off x="1632" y="1677"/>
              <a:ext cx="1431" cy="1256"/>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50" name="AutoShape 30"/>
            <p:cNvSpPr>
              <a:spLocks noEditPoints="1" noChangeArrowheads="1"/>
            </p:cNvSpPr>
            <p:nvPr/>
          </p:nvSpPr>
          <p:spPr bwMode="auto">
            <a:xfrm>
              <a:off x="2557" y="2145"/>
              <a:ext cx="1594" cy="1389"/>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grpSp>
      <p:cxnSp>
        <p:nvCxnSpPr>
          <p:cNvPr id="52246" name="AutoShape 31"/>
          <p:cNvCxnSpPr>
            <a:cxnSpLocks noChangeShapeType="1"/>
            <a:stCxn id="901130" idx="0"/>
            <a:endCxn id="52247" idx="0"/>
          </p:cNvCxnSpPr>
          <p:nvPr/>
        </p:nvCxnSpPr>
        <p:spPr bwMode="auto">
          <a:xfrm flipH="1">
            <a:off x="4762500" y="3683000"/>
            <a:ext cx="374650" cy="508000"/>
          </a:xfrm>
          <a:prstGeom prst="straightConnector1">
            <a:avLst/>
          </a:prstGeom>
          <a:noFill/>
          <a:ln w="28575">
            <a:solidFill>
              <a:srgbClr val="FF3300"/>
            </a:solidFill>
            <a:prstDash val="dash"/>
            <a:round/>
            <a:headEnd/>
            <a:tailEnd type="arrow" w="lg" len="lg"/>
          </a:ln>
        </p:spPr>
      </p:cxnSp>
      <p:sp>
        <p:nvSpPr>
          <p:cNvPr id="52247" name="Text Box 32"/>
          <p:cNvSpPr txBox="1">
            <a:spLocks noChangeArrowheads="1"/>
          </p:cNvSpPr>
          <p:nvPr/>
        </p:nvSpPr>
        <p:spPr bwMode="auto">
          <a:xfrm>
            <a:off x="4179888" y="4191000"/>
            <a:ext cx="116522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Shapes.tbl</a:t>
            </a:r>
          </a:p>
        </p:txBody>
      </p:sp>
      <p:sp>
        <p:nvSpPr>
          <p:cNvPr id="52248" name="Text Box 33"/>
          <p:cNvSpPr txBox="1">
            <a:spLocks noChangeArrowheads="1"/>
          </p:cNvSpPr>
          <p:nvPr/>
        </p:nvSpPr>
        <p:spPr bwMode="auto">
          <a:xfrm>
            <a:off x="2185988" y="1231900"/>
            <a:ext cx="908050"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IScripts</a:t>
            </a:r>
          </a:p>
        </p:txBody>
      </p:sp>
      <p:grpSp>
        <p:nvGrpSpPr>
          <p:cNvPr id="52249" name="Group 41"/>
          <p:cNvGrpSpPr>
            <a:grpSpLocks/>
          </p:cNvGrpSpPr>
          <p:nvPr/>
        </p:nvGrpSpPr>
        <p:grpSpPr bwMode="auto">
          <a:xfrm>
            <a:off x="685800" y="1816100"/>
            <a:ext cx="465138" cy="328613"/>
            <a:chOff x="1352" y="3215"/>
            <a:chExt cx="293" cy="207"/>
          </a:xfrm>
        </p:grpSpPr>
        <p:sp>
          <p:nvSpPr>
            <p:cNvPr id="901155" name="Line 35"/>
            <p:cNvSpPr>
              <a:spLocks noChangeShapeType="1"/>
            </p:cNvSpPr>
            <p:nvPr/>
          </p:nvSpPr>
          <p:spPr bwMode="auto">
            <a:xfrm>
              <a:off x="1354" y="3258"/>
              <a:ext cx="288" cy="0"/>
            </a:xfrm>
            <a:prstGeom prst="line">
              <a:avLst/>
            </a:prstGeom>
            <a:noFill/>
            <a:ln w="12700">
              <a:solidFill>
                <a:schemeClr val="bg2"/>
              </a:solidFill>
              <a:round/>
              <a:headEnd/>
              <a:tailEnd/>
            </a:ln>
            <a:effectLst/>
          </p:spPr>
          <p:txBody>
            <a:bodyPr lIns="0" tIns="0" rIns="0" bIns="0"/>
            <a:lstStyle/>
            <a:p>
              <a:pPr>
                <a:defRPr/>
              </a:pPr>
              <a:endParaRPr lang="fr-FR"/>
            </a:p>
          </p:txBody>
        </p:sp>
        <p:sp>
          <p:nvSpPr>
            <p:cNvPr id="901156" name="Line 36"/>
            <p:cNvSpPr>
              <a:spLocks noChangeShapeType="1"/>
            </p:cNvSpPr>
            <p:nvPr/>
          </p:nvSpPr>
          <p:spPr bwMode="auto">
            <a:xfrm>
              <a:off x="1355" y="3299"/>
              <a:ext cx="288" cy="0"/>
            </a:xfrm>
            <a:prstGeom prst="line">
              <a:avLst/>
            </a:prstGeom>
            <a:noFill/>
            <a:ln w="12700">
              <a:solidFill>
                <a:schemeClr val="bg2"/>
              </a:solidFill>
              <a:round/>
              <a:headEnd/>
              <a:tailEnd/>
            </a:ln>
            <a:effectLst/>
          </p:spPr>
          <p:txBody>
            <a:bodyPr lIns="0" tIns="0" rIns="0" bIns="0"/>
            <a:lstStyle/>
            <a:p>
              <a:pPr>
                <a:defRPr/>
              </a:pPr>
              <a:endParaRPr lang="fr-FR"/>
            </a:p>
          </p:txBody>
        </p:sp>
        <p:sp>
          <p:nvSpPr>
            <p:cNvPr id="901157" name="Line 37"/>
            <p:cNvSpPr>
              <a:spLocks noChangeShapeType="1"/>
            </p:cNvSpPr>
            <p:nvPr/>
          </p:nvSpPr>
          <p:spPr bwMode="auto">
            <a:xfrm flipV="1">
              <a:off x="1352" y="3215"/>
              <a:ext cx="153" cy="1"/>
            </a:xfrm>
            <a:prstGeom prst="line">
              <a:avLst/>
            </a:prstGeom>
            <a:noFill/>
            <a:ln w="12700">
              <a:solidFill>
                <a:schemeClr val="bg2"/>
              </a:solidFill>
              <a:round/>
              <a:headEnd/>
              <a:tailEnd/>
            </a:ln>
            <a:effectLst/>
          </p:spPr>
          <p:txBody>
            <a:bodyPr lIns="0" tIns="0" rIns="0" bIns="0"/>
            <a:lstStyle/>
            <a:p>
              <a:pPr>
                <a:defRPr/>
              </a:pPr>
              <a:endParaRPr lang="fr-FR"/>
            </a:p>
          </p:txBody>
        </p:sp>
        <p:sp>
          <p:nvSpPr>
            <p:cNvPr id="901158" name="Line 38"/>
            <p:cNvSpPr>
              <a:spLocks noChangeShapeType="1"/>
            </p:cNvSpPr>
            <p:nvPr/>
          </p:nvSpPr>
          <p:spPr bwMode="auto">
            <a:xfrm>
              <a:off x="1354" y="3337"/>
              <a:ext cx="288" cy="0"/>
            </a:xfrm>
            <a:prstGeom prst="line">
              <a:avLst/>
            </a:prstGeom>
            <a:noFill/>
            <a:ln w="12700">
              <a:solidFill>
                <a:schemeClr val="bg2"/>
              </a:solidFill>
              <a:round/>
              <a:headEnd/>
              <a:tailEnd/>
            </a:ln>
            <a:effectLst/>
          </p:spPr>
          <p:txBody>
            <a:bodyPr lIns="0" tIns="0" rIns="0" bIns="0"/>
            <a:lstStyle/>
            <a:p>
              <a:pPr>
                <a:defRPr/>
              </a:pPr>
              <a:endParaRPr lang="fr-FR"/>
            </a:p>
          </p:txBody>
        </p:sp>
        <p:sp>
          <p:nvSpPr>
            <p:cNvPr id="901159" name="Line 39"/>
            <p:cNvSpPr>
              <a:spLocks noChangeShapeType="1"/>
            </p:cNvSpPr>
            <p:nvPr/>
          </p:nvSpPr>
          <p:spPr bwMode="auto">
            <a:xfrm>
              <a:off x="1356" y="3379"/>
              <a:ext cx="288" cy="0"/>
            </a:xfrm>
            <a:prstGeom prst="line">
              <a:avLst/>
            </a:prstGeom>
            <a:noFill/>
            <a:ln w="12700">
              <a:solidFill>
                <a:schemeClr val="bg2"/>
              </a:solidFill>
              <a:round/>
              <a:headEnd/>
              <a:tailEnd/>
            </a:ln>
            <a:effectLst/>
          </p:spPr>
          <p:txBody>
            <a:bodyPr lIns="0" tIns="0" rIns="0" bIns="0"/>
            <a:lstStyle/>
            <a:p>
              <a:pPr>
                <a:defRPr/>
              </a:pPr>
              <a:endParaRPr lang="fr-FR"/>
            </a:p>
          </p:txBody>
        </p:sp>
        <p:sp>
          <p:nvSpPr>
            <p:cNvPr id="901160" name="Line 40"/>
            <p:cNvSpPr>
              <a:spLocks noChangeShapeType="1"/>
            </p:cNvSpPr>
            <p:nvPr/>
          </p:nvSpPr>
          <p:spPr bwMode="auto">
            <a:xfrm>
              <a:off x="1357" y="3422"/>
              <a:ext cx="288" cy="0"/>
            </a:xfrm>
            <a:prstGeom prst="line">
              <a:avLst/>
            </a:prstGeom>
            <a:noFill/>
            <a:ln w="12700">
              <a:solidFill>
                <a:schemeClr val="bg2"/>
              </a:solidFill>
              <a:round/>
              <a:headEnd/>
              <a:tailEnd/>
            </a:ln>
            <a:effectLst/>
          </p:spPr>
          <p:txBody>
            <a:bodyPr lIns="0" tIns="0" rIns="0" bIns="0"/>
            <a:lstStyle/>
            <a:p>
              <a:pPr>
                <a:defRPr/>
              </a:pPr>
              <a:endParaRPr lang="fr-FR"/>
            </a:p>
          </p:txBody>
        </p:sp>
      </p:grpSp>
      <p:cxnSp>
        <p:nvCxnSpPr>
          <p:cNvPr id="52250" name="AutoShape 42"/>
          <p:cNvCxnSpPr>
            <a:cxnSpLocks noChangeShapeType="1"/>
            <a:stCxn id="52229" idx="0"/>
            <a:endCxn id="901136" idx="3"/>
          </p:cNvCxnSpPr>
          <p:nvPr/>
        </p:nvCxnSpPr>
        <p:spPr bwMode="auto">
          <a:xfrm flipH="1" flipV="1">
            <a:off x="1258888" y="1993900"/>
            <a:ext cx="601662" cy="395288"/>
          </a:xfrm>
          <a:prstGeom prst="straightConnector1">
            <a:avLst/>
          </a:prstGeom>
          <a:noFill/>
          <a:ln w="28575">
            <a:solidFill>
              <a:srgbClr val="FF3300"/>
            </a:solidFill>
            <a:prstDash val="dash"/>
            <a:round/>
            <a:headEnd/>
            <a:tailEnd type="arrow" w="lg" len="lg"/>
          </a:ln>
        </p:spPr>
      </p:cxnSp>
      <p:sp>
        <p:nvSpPr>
          <p:cNvPr id="52251" name="Text Box 43"/>
          <p:cNvSpPr txBox="1">
            <a:spLocks noChangeArrowheads="1"/>
          </p:cNvSpPr>
          <p:nvPr/>
        </p:nvSpPr>
        <p:spPr bwMode="auto">
          <a:xfrm>
            <a:off x="461963" y="1254125"/>
            <a:ext cx="1174750"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Animator.ini</a:t>
            </a:r>
          </a:p>
        </p:txBody>
      </p:sp>
      <p:sp>
        <p:nvSpPr>
          <p:cNvPr id="52252" name="Text Box 44"/>
          <p:cNvSpPr txBox="1">
            <a:spLocks noChangeArrowheads="1"/>
          </p:cNvSpPr>
          <p:nvPr/>
        </p:nvSpPr>
        <p:spPr bwMode="auto">
          <a:xfrm>
            <a:off x="2328863" y="4721225"/>
            <a:ext cx="1165225"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Render.dll</a:t>
            </a:r>
          </a:p>
        </p:txBody>
      </p:sp>
      <p:grpSp>
        <p:nvGrpSpPr>
          <p:cNvPr id="52253" name="Group 45"/>
          <p:cNvGrpSpPr>
            <a:grpSpLocks/>
          </p:cNvGrpSpPr>
          <p:nvPr/>
        </p:nvGrpSpPr>
        <p:grpSpPr bwMode="auto">
          <a:xfrm>
            <a:off x="2516188" y="4092575"/>
            <a:ext cx="496887" cy="465138"/>
            <a:chOff x="1632" y="1248"/>
            <a:chExt cx="2682" cy="2286"/>
          </a:xfrm>
        </p:grpSpPr>
        <p:sp>
          <p:nvSpPr>
            <p:cNvPr id="901166" name="Gear"/>
            <p:cNvSpPr>
              <a:spLocks noEditPoints="1" noChangeArrowheads="1"/>
            </p:cNvSpPr>
            <p:nvPr/>
          </p:nvSpPr>
          <p:spPr bwMode="auto">
            <a:xfrm>
              <a:off x="3123" y="1248"/>
              <a:ext cx="1191" cy="1045"/>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67" name="AutoShape 47"/>
            <p:cNvSpPr>
              <a:spLocks noEditPoints="1" noChangeArrowheads="1"/>
            </p:cNvSpPr>
            <p:nvPr/>
          </p:nvSpPr>
          <p:spPr bwMode="auto">
            <a:xfrm>
              <a:off x="1632" y="1677"/>
              <a:ext cx="1431" cy="1256"/>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sp>
          <p:nvSpPr>
            <p:cNvPr id="901168" name="AutoShape 48"/>
            <p:cNvSpPr>
              <a:spLocks noEditPoints="1" noChangeArrowheads="1"/>
            </p:cNvSpPr>
            <p:nvPr/>
          </p:nvSpPr>
          <p:spPr bwMode="auto">
            <a:xfrm>
              <a:off x="2557" y="2145"/>
              <a:ext cx="1594" cy="1389"/>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000000"/>
              </a:solidFill>
              <a:miter lim="800000"/>
              <a:headEnd/>
              <a:tailEnd/>
            </a:ln>
            <a:effectLst/>
          </p:spPr>
          <p:txBody>
            <a:bodyPr/>
            <a:lstStyle/>
            <a:p>
              <a:pPr>
                <a:defRPr/>
              </a:pPr>
              <a:endParaRPr lang="fr-FR"/>
            </a:p>
          </p:txBody>
        </p:sp>
      </p:grpSp>
      <p:sp>
        <p:nvSpPr>
          <p:cNvPr id="52254" name="Text Box 49"/>
          <p:cNvSpPr txBox="1">
            <a:spLocks noChangeArrowheads="1"/>
          </p:cNvSpPr>
          <p:nvPr/>
        </p:nvSpPr>
        <p:spPr bwMode="auto">
          <a:xfrm>
            <a:off x="746125" y="5373688"/>
            <a:ext cx="4545013" cy="304800"/>
          </a:xfrm>
          <a:prstGeom prst="rect">
            <a:avLst/>
          </a:prstGeom>
          <a:noFill/>
          <a:ln w="9525">
            <a:noFill/>
            <a:miter lim="800000"/>
            <a:headEnd/>
            <a:tailEnd/>
          </a:ln>
        </p:spPr>
        <p:txBody>
          <a:bodyPr>
            <a:spAutoFit/>
          </a:bodyPr>
          <a:lstStyle/>
          <a:p>
            <a:pPr>
              <a:spcBef>
                <a:spcPct val="50000"/>
              </a:spcBef>
            </a:pPr>
            <a:r>
              <a:rPr lang="fr-FR" sz="1400" b="1">
                <a:solidFill>
                  <a:schemeClr val="tx2"/>
                </a:solidFill>
                <a:effectLst/>
              </a:rPr>
              <a:t>Modélisation de tables, de fichiers et de documents</a:t>
            </a:r>
          </a:p>
        </p:txBody>
      </p:sp>
      <p:sp>
        <p:nvSpPr>
          <p:cNvPr id="52255" name="Rectangle 50"/>
          <p:cNvSpPr>
            <a:spLocks noChangeArrowheads="1"/>
          </p:cNvSpPr>
          <p:nvPr/>
        </p:nvSpPr>
        <p:spPr bwMode="auto">
          <a:xfrm>
            <a:off x="2727325" y="1619250"/>
            <a:ext cx="1393825" cy="152400"/>
          </a:xfrm>
          <a:prstGeom prst="rect">
            <a:avLst/>
          </a:prstGeom>
          <a:noFill/>
          <a:ln w="12700">
            <a:noFill/>
            <a:miter lim="800000"/>
            <a:headEnd/>
            <a:tailEnd/>
          </a:ln>
        </p:spPr>
        <p:txBody>
          <a:bodyPr wrap="none" lIns="0" tIns="0" rIns="0" bIns="0">
            <a:spAutoFit/>
          </a:bodyPr>
          <a:lstStyle/>
          <a:p>
            <a:r>
              <a:rPr lang="fr-FR" sz="1000" b="1">
                <a:solidFill>
                  <a:schemeClr val="tx2"/>
                </a:solidFill>
                <a:effectLst/>
              </a:rPr>
              <a:t>Modélisation d’une API</a:t>
            </a:r>
          </a:p>
        </p:txBody>
      </p:sp>
      <p:sp>
        <p:nvSpPr>
          <p:cNvPr id="52256" name="Rectangle 53"/>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ctrTitle"/>
          </p:nvPr>
        </p:nvSpPr>
        <p:spPr/>
        <p:txBody>
          <a:bodyPr/>
          <a:lstStyle/>
          <a:p>
            <a:pPr eaLnBrk="1" hangingPunct="1"/>
            <a:r>
              <a:rPr lang="fr-FR" smtClean="0"/>
              <a:t>Diagramme de déploiement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smtClean="0"/>
              <a:t>Classe : Trucs et astuces</a:t>
            </a:r>
          </a:p>
        </p:txBody>
      </p:sp>
      <p:sp>
        <p:nvSpPr>
          <p:cNvPr id="8195" name="Rectangle 3"/>
          <p:cNvSpPr>
            <a:spLocks noGrp="1" noChangeArrowheads="1"/>
          </p:cNvSpPr>
          <p:nvPr>
            <p:ph type="body" idx="1"/>
          </p:nvPr>
        </p:nvSpPr>
        <p:spPr>
          <a:xfrm>
            <a:off x="381000" y="1196975"/>
            <a:ext cx="8578850" cy="4497388"/>
          </a:xfrm>
        </p:spPr>
        <p:txBody>
          <a:bodyPr/>
          <a:lstStyle/>
          <a:p>
            <a:pPr eaLnBrk="1" hangingPunct="1">
              <a:lnSpc>
                <a:spcPct val="80000"/>
              </a:lnSpc>
            </a:pPr>
            <a:r>
              <a:rPr lang="fr-FR" smtClean="0"/>
              <a:t>Une classe bien structurée: </a:t>
            </a:r>
          </a:p>
          <a:p>
            <a:pPr lvl="1" eaLnBrk="1" hangingPunct="1">
              <a:lnSpc>
                <a:spcPct val="80000"/>
              </a:lnSpc>
            </a:pPr>
            <a:r>
              <a:rPr lang="fr-FR" sz="1800" smtClean="0"/>
              <a:t>fournit une abstraction claire de quelque chose tiré du vocabulaire du domaine du problème ou de celui de la solution; </a:t>
            </a:r>
          </a:p>
          <a:p>
            <a:pPr lvl="1" eaLnBrk="1" hangingPunct="1">
              <a:lnSpc>
                <a:spcPct val="80000"/>
              </a:lnSpc>
            </a:pPr>
            <a:r>
              <a:rPr lang="fr-FR" sz="1800" smtClean="0"/>
              <a:t>comprend un petit ensemble de responsabilités bien définies et les réalise parfaitement; </a:t>
            </a:r>
          </a:p>
          <a:p>
            <a:pPr lvl="1" eaLnBrk="1" hangingPunct="1">
              <a:lnSpc>
                <a:spcPct val="80000"/>
              </a:lnSpc>
            </a:pPr>
            <a:r>
              <a:rPr lang="fr-FR" sz="1800" smtClean="0"/>
              <a:t>fournit une séparation nette entre les spécifications de l'abstraction et son implémentation; </a:t>
            </a:r>
          </a:p>
          <a:p>
            <a:pPr lvl="1" eaLnBrk="1" hangingPunct="1">
              <a:lnSpc>
                <a:spcPct val="80000"/>
              </a:lnSpc>
            </a:pPr>
            <a:r>
              <a:rPr lang="fr-FR" sz="1800" smtClean="0"/>
              <a:t>est compréhensible et simple tout en étant extensible et adaptable. </a:t>
            </a:r>
          </a:p>
          <a:p>
            <a:pPr lvl="1" eaLnBrk="1" hangingPunct="1">
              <a:lnSpc>
                <a:spcPct val="80000"/>
              </a:lnSpc>
            </a:pPr>
            <a:r>
              <a:rPr lang="fr-FR" sz="1800" smtClean="0"/>
              <a:t>Lorsqu'on représente une /classe avec UML: </a:t>
            </a:r>
          </a:p>
          <a:p>
            <a:pPr lvl="1" eaLnBrk="1" hangingPunct="1">
              <a:lnSpc>
                <a:spcPct val="80000"/>
              </a:lnSpc>
            </a:pPr>
            <a:r>
              <a:rPr lang="fr-FR" sz="1800" smtClean="0"/>
              <a:t>seules les propriétés de la classe essentielles à la compréhension de l' abstraction dans son contexte sont représentées; </a:t>
            </a:r>
          </a:p>
          <a:p>
            <a:pPr lvl="1" eaLnBrk="1" hangingPunct="1">
              <a:lnSpc>
                <a:spcPct val="80000"/>
              </a:lnSpc>
            </a:pPr>
            <a:r>
              <a:rPr lang="fr-FR" sz="1800" smtClean="0"/>
              <a:t>de longues listes d'attributs et d'opérations sont organisées en fonction de leurs catégories; </a:t>
            </a:r>
          </a:p>
          <a:p>
            <a:pPr lvl="1" eaLnBrk="1" hangingPunct="1">
              <a:lnSpc>
                <a:spcPct val="80000"/>
              </a:lnSpc>
            </a:pPr>
            <a:r>
              <a:rPr lang="fr-FR" sz="1800" smtClean="0"/>
              <a:t>les classes en relation sont représentées sur les mêmes diagrammes de classes. </a:t>
            </a:r>
          </a:p>
          <a:p>
            <a:pPr eaLnBrk="1" hangingPunct="1">
              <a:lnSpc>
                <a:spcPct val="80000"/>
              </a:lnSpc>
            </a:pPr>
            <a:endParaRPr lang="fr-FR" sz="2000" smtClean="0"/>
          </a:p>
        </p:txBody>
      </p:sp>
      <p:sp>
        <p:nvSpPr>
          <p:cNvPr id="8196" name="Rectangle 6"/>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fr-FR" smtClean="0"/>
              <a:t>Diagramme de déploiement</a:t>
            </a:r>
          </a:p>
        </p:txBody>
      </p:sp>
      <p:sp>
        <p:nvSpPr>
          <p:cNvPr id="54275" name="Rectangle 3"/>
          <p:cNvSpPr>
            <a:spLocks noGrp="1" noChangeArrowheads="1"/>
          </p:cNvSpPr>
          <p:nvPr>
            <p:ph type="body" idx="1"/>
          </p:nvPr>
        </p:nvSpPr>
        <p:spPr>
          <a:xfrm>
            <a:off x="381000" y="1196975"/>
            <a:ext cx="8578850" cy="3975100"/>
          </a:xfrm>
        </p:spPr>
        <p:txBody>
          <a:bodyPr/>
          <a:lstStyle/>
          <a:p>
            <a:pPr eaLnBrk="1" hangingPunct="1">
              <a:lnSpc>
                <a:spcPct val="80000"/>
              </a:lnSpc>
            </a:pPr>
            <a:r>
              <a:rPr lang="fr-FR" sz="2000" smtClean="0"/>
              <a:t>Comme les composants, les nœuds vivent dans le monde du matériel et constituent des briques de base importantes pour la modélisation des aspects physiques d'un système. </a:t>
            </a:r>
          </a:p>
          <a:p>
            <a:pPr eaLnBrk="1" hangingPunct="1">
              <a:lnSpc>
                <a:spcPct val="80000"/>
              </a:lnSpc>
            </a:pPr>
            <a:r>
              <a:rPr lang="fr-FR" sz="2000" smtClean="0"/>
              <a:t>Un nœud est un élément physique qui existe au moment de l'exécution et représente une ressource de calcul. En général, il a au moins de la mémoire et souvent, en plus, des capacités de traitement. </a:t>
            </a:r>
          </a:p>
          <a:p>
            <a:pPr eaLnBrk="1" hangingPunct="1">
              <a:lnSpc>
                <a:spcPct val="80000"/>
              </a:lnSpc>
            </a:pPr>
            <a:r>
              <a:rPr lang="fr-FR" sz="2000" smtClean="0"/>
              <a:t>On utilise les nœuds pour modéliser la topologie du matériel sur lequel le système s'exécute. </a:t>
            </a:r>
          </a:p>
          <a:p>
            <a:pPr eaLnBrk="1" hangingPunct="1">
              <a:lnSpc>
                <a:spcPct val="80000"/>
              </a:lnSpc>
            </a:pPr>
            <a:r>
              <a:rPr lang="fr-FR" sz="2000" smtClean="0"/>
              <a:t>La plupart du temps, un nœud représente un processeur ou un périphérique sur lequel les composants peuvent être déployés. </a:t>
            </a:r>
          </a:p>
          <a:p>
            <a:pPr eaLnBrk="1" hangingPunct="1">
              <a:lnSpc>
                <a:spcPct val="80000"/>
              </a:lnSpc>
            </a:pPr>
            <a:r>
              <a:rPr lang="fr-FR" sz="2000" smtClean="0"/>
              <a:t>Les bons nœuds représentent clairement le vocabulaire du matériel dans le domaine de solution concerné. </a:t>
            </a:r>
          </a:p>
          <a:p>
            <a:pPr eaLnBrk="1" hangingPunct="1">
              <a:lnSpc>
                <a:spcPct val="80000"/>
              </a:lnSpc>
            </a:pPr>
            <a:endParaRPr lang="fr-FR" sz="2000" smtClean="0"/>
          </a:p>
        </p:txBody>
      </p:sp>
      <p:sp>
        <p:nvSpPr>
          <p:cNvPr id="54276"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8" name="Rectangle 28"/>
          <p:cNvSpPr>
            <a:spLocks noChangeArrowheads="1"/>
          </p:cNvSpPr>
          <p:nvPr/>
        </p:nvSpPr>
        <p:spPr bwMode="auto">
          <a:xfrm>
            <a:off x="923925" y="2174875"/>
            <a:ext cx="6486525" cy="3700463"/>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55299" name="Rectangle 2"/>
          <p:cNvSpPr>
            <a:spLocks noGrp="1" noChangeArrowheads="1"/>
          </p:cNvSpPr>
          <p:nvPr>
            <p:ph type="title"/>
          </p:nvPr>
        </p:nvSpPr>
        <p:spPr/>
        <p:txBody>
          <a:bodyPr/>
          <a:lstStyle/>
          <a:p>
            <a:pPr eaLnBrk="1" hangingPunct="1"/>
            <a:r>
              <a:rPr lang="fr-FR" smtClean="0"/>
              <a:t>Représentation</a:t>
            </a:r>
          </a:p>
        </p:txBody>
      </p:sp>
      <p:sp>
        <p:nvSpPr>
          <p:cNvPr id="55300" name="Rectangle 3"/>
          <p:cNvSpPr>
            <a:spLocks noGrp="1" noChangeArrowheads="1"/>
          </p:cNvSpPr>
          <p:nvPr>
            <p:ph type="body" idx="1"/>
          </p:nvPr>
        </p:nvSpPr>
        <p:spPr>
          <a:xfrm>
            <a:off x="381000" y="1196975"/>
            <a:ext cx="8578850" cy="915988"/>
          </a:xfrm>
        </p:spPr>
        <p:txBody>
          <a:bodyPr/>
          <a:lstStyle/>
          <a:p>
            <a:pPr eaLnBrk="1" hangingPunct="1"/>
            <a:r>
              <a:rPr lang="fr-FR" sz="2000" smtClean="0"/>
              <a:t>UML propose une représentation graphique des nœuds. Cette notation canonique permet de visualiser un nœud en dehors de tout matériel spécifique. </a:t>
            </a:r>
          </a:p>
        </p:txBody>
      </p:sp>
      <p:sp>
        <p:nvSpPr>
          <p:cNvPr id="55301" name="AutoShape 4"/>
          <p:cNvSpPr>
            <a:spLocks noChangeArrowheads="1"/>
          </p:cNvSpPr>
          <p:nvPr/>
        </p:nvSpPr>
        <p:spPr bwMode="auto">
          <a:xfrm>
            <a:off x="1122363" y="2303463"/>
            <a:ext cx="1239837"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a:solidFill>
                  <a:schemeClr val="bg2"/>
                </a:solidFill>
                <a:effectLst/>
              </a:rPr>
              <a:t>Kiosque *</a:t>
            </a:r>
          </a:p>
        </p:txBody>
      </p:sp>
      <p:sp>
        <p:nvSpPr>
          <p:cNvPr id="55302" name="AutoShape 5"/>
          <p:cNvSpPr>
            <a:spLocks noChangeArrowheads="1"/>
          </p:cNvSpPr>
          <p:nvPr/>
        </p:nvSpPr>
        <p:spPr bwMode="auto">
          <a:xfrm>
            <a:off x="1101725" y="3684588"/>
            <a:ext cx="1239838"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a:solidFill>
                  <a:schemeClr val="bg2"/>
                </a:solidFill>
                <a:effectLst/>
              </a:rPr>
              <a:t>console</a:t>
            </a:r>
          </a:p>
        </p:txBody>
      </p:sp>
      <p:sp>
        <p:nvSpPr>
          <p:cNvPr id="55303" name="AutoShape 6"/>
          <p:cNvSpPr>
            <a:spLocks noChangeArrowheads="1"/>
          </p:cNvSpPr>
          <p:nvPr/>
        </p:nvSpPr>
        <p:spPr bwMode="auto">
          <a:xfrm>
            <a:off x="3776663" y="3008313"/>
            <a:ext cx="1239837"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a:solidFill>
                  <a:schemeClr val="bg2"/>
                </a:solidFill>
                <a:effectLst/>
              </a:rPr>
              <a:t>Serveur</a:t>
            </a:r>
          </a:p>
        </p:txBody>
      </p:sp>
      <p:sp>
        <p:nvSpPr>
          <p:cNvPr id="55304" name="AutoShape 7"/>
          <p:cNvSpPr>
            <a:spLocks noChangeArrowheads="1"/>
          </p:cNvSpPr>
          <p:nvPr/>
        </p:nvSpPr>
        <p:spPr bwMode="auto">
          <a:xfrm>
            <a:off x="5900738" y="3001963"/>
            <a:ext cx="1239837"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a:solidFill>
                  <a:schemeClr val="bg2"/>
                </a:solidFill>
                <a:effectLst/>
              </a:rPr>
              <a:t>RAID</a:t>
            </a:r>
          </a:p>
        </p:txBody>
      </p:sp>
      <p:cxnSp>
        <p:nvCxnSpPr>
          <p:cNvPr id="55305" name="AutoShape 8"/>
          <p:cNvCxnSpPr>
            <a:cxnSpLocks noChangeShapeType="1"/>
            <a:stCxn id="55301" idx="4"/>
            <a:endCxn id="55303" idx="2"/>
          </p:cNvCxnSpPr>
          <p:nvPr/>
        </p:nvCxnSpPr>
        <p:spPr bwMode="auto">
          <a:xfrm>
            <a:off x="2181225" y="3008313"/>
            <a:ext cx="1581150" cy="704850"/>
          </a:xfrm>
          <a:prstGeom prst="straightConnector1">
            <a:avLst/>
          </a:prstGeom>
          <a:noFill/>
          <a:ln w="28575">
            <a:solidFill>
              <a:srgbClr val="FF3300"/>
            </a:solidFill>
            <a:round/>
            <a:headEnd/>
            <a:tailEnd/>
          </a:ln>
        </p:spPr>
      </p:cxnSp>
      <p:cxnSp>
        <p:nvCxnSpPr>
          <p:cNvPr id="55306" name="AutoShape 9"/>
          <p:cNvCxnSpPr>
            <a:cxnSpLocks noChangeShapeType="1"/>
            <a:stCxn id="55302" idx="4"/>
            <a:endCxn id="55303" idx="2"/>
          </p:cNvCxnSpPr>
          <p:nvPr/>
        </p:nvCxnSpPr>
        <p:spPr bwMode="auto">
          <a:xfrm flipV="1">
            <a:off x="2160588" y="3713163"/>
            <a:ext cx="1601787" cy="676275"/>
          </a:xfrm>
          <a:prstGeom prst="straightConnector1">
            <a:avLst/>
          </a:prstGeom>
          <a:noFill/>
          <a:ln w="28575">
            <a:solidFill>
              <a:srgbClr val="FF3300"/>
            </a:solidFill>
            <a:round/>
            <a:headEnd/>
            <a:tailEnd/>
          </a:ln>
        </p:spPr>
      </p:cxnSp>
      <p:cxnSp>
        <p:nvCxnSpPr>
          <p:cNvPr id="55307" name="AutoShape 10"/>
          <p:cNvCxnSpPr>
            <a:cxnSpLocks noChangeShapeType="1"/>
            <a:stCxn id="55303" idx="4"/>
            <a:endCxn id="55304" idx="2"/>
          </p:cNvCxnSpPr>
          <p:nvPr/>
        </p:nvCxnSpPr>
        <p:spPr bwMode="auto">
          <a:xfrm flipV="1">
            <a:off x="4835525" y="3706813"/>
            <a:ext cx="1050925" cy="6350"/>
          </a:xfrm>
          <a:prstGeom prst="straightConnector1">
            <a:avLst/>
          </a:prstGeom>
          <a:noFill/>
          <a:ln w="28575">
            <a:solidFill>
              <a:srgbClr val="FF3300"/>
            </a:solidFill>
            <a:round/>
            <a:headEnd/>
            <a:tailEnd/>
          </a:ln>
        </p:spPr>
      </p:cxnSp>
      <p:sp>
        <p:nvSpPr>
          <p:cNvPr id="55308" name="Rectangle 11"/>
          <p:cNvSpPr>
            <a:spLocks noChangeArrowheads="1"/>
          </p:cNvSpPr>
          <p:nvPr/>
        </p:nvSpPr>
        <p:spPr bwMode="auto">
          <a:xfrm>
            <a:off x="2501900" y="2392363"/>
            <a:ext cx="1504950" cy="182562"/>
          </a:xfrm>
          <a:prstGeom prst="rect">
            <a:avLst/>
          </a:prstGeom>
          <a:noFill/>
          <a:ln w="12700">
            <a:noFill/>
            <a:miter lim="800000"/>
            <a:headEnd/>
            <a:tailEnd/>
          </a:ln>
        </p:spPr>
        <p:txBody>
          <a:bodyPr wrap="none" lIns="0" tIns="0" rIns="0" bIns="0">
            <a:spAutoFit/>
          </a:bodyPr>
          <a:lstStyle/>
          <a:p>
            <a:r>
              <a:rPr lang="fr-FR" sz="1200" b="1">
                <a:solidFill>
                  <a:schemeClr val="bg2"/>
                </a:solidFill>
                <a:effectLst/>
              </a:rPr>
              <a:t>&lt;&lt;100-Btx Ethenet&gt;&gt;</a:t>
            </a:r>
          </a:p>
        </p:txBody>
      </p:sp>
      <p:sp>
        <p:nvSpPr>
          <p:cNvPr id="55309" name="Rectangle 12"/>
          <p:cNvSpPr>
            <a:spLocks noChangeArrowheads="1"/>
          </p:cNvSpPr>
          <p:nvPr/>
        </p:nvSpPr>
        <p:spPr bwMode="auto">
          <a:xfrm>
            <a:off x="2579688" y="4306888"/>
            <a:ext cx="955675" cy="182562"/>
          </a:xfrm>
          <a:prstGeom prst="rect">
            <a:avLst/>
          </a:prstGeom>
          <a:noFill/>
          <a:ln w="12700">
            <a:noFill/>
            <a:miter lim="800000"/>
            <a:headEnd/>
            <a:tailEnd/>
          </a:ln>
        </p:spPr>
        <p:txBody>
          <a:bodyPr wrap="none" lIns="0" tIns="0" rIns="0" bIns="0">
            <a:spAutoFit/>
          </a:bodyPr>
          <a:lstStyle/>
          <a:p>
            <a:r>
              <a:rPr lang="fr-FR" sz="1200" b="1">
                <a:solidFill>
                  <a:schemeClr val="bg2"/>
                </a:solidFill>
                <a:effectLst/>
              </a:rPr>
              <a:t>&lt;&lt; RS-232 &gt;&gt;</a:t>
            </a:r>
          </a:p>
        </p:txBody>
      </p:sp>
      <p:sp>
        <p:nvSpPr>
          <p:cNvPr id="911373" name="Freeform 13"/>
          <p:cNvSpPr>
            <a:spLocks/>
          </p:cNvSpPr>
          <p:nvPr/>
        </p:nvSpPr>
        <p:spPr bwMode="auto">
          <a:xfrm rot="18087123" flipH="1">
            <a:off x="2761457" y="2909093"/>
            <a:ext cx="2190750" cy="735013"/>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911375" name="Freeform 15"/>
          <p:cNvSpPr>
            <a:spLocks/>
          </p:cNvSpPr>
          <p:nvPr/>
        </p:nvSpPr>
        <p:spPr bwMode="auto">
          <a:xfrm rot="19040632" flipH="1">
            <a:off x="2984500" y="2686050"/>
            <a:ext cx="1836738" cy="527050"/>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911376" name="Freeform 16"/>
          <p:cNvSpPr>
            <a:spLocks/>
          </p:cNvSpPr>
          <p:nvPr/>
        </p:nvSpPr>
        <p:spPr bwMode="auto">
          <a:xfrm rot="-26167533" flipH="1" flipV="1">
            <a:off x="4587081" y="2624932"/>
            <a:ext cx="993775" cy="992188"/>
          </a:xfrm>
          <a:custGeom>
            <a:avLst/>
            <a:gdLst/>
            <a:ahLst/>
            <a:cxnLst>
              <a:cxn ang="0">
                <a:pos x="464" y="6"/>
              </a:cxn>
              <a:cxn ang="0">
                <a:pos x="312" y="6"/>
              </a:cxn>
              <a:cxn ang="0">
                <a:pos x="148" y="42"/>
              </a:cxn>
              <a:cxn ang="0">
                <a:pos x="0" y="126"/>
              </a:cxn>
            </a:cxnLst>
            <a:rect l="0" t="0" r="r" b="b"/>
            <a:pathLst>
              <a:path w="464" h="126">
                <a:moveTo>
                  <a:pt x="464" y="6"/>
                </a:moveTo>
                <a:cubicBezTo>
                  <a:pt x="414" y="3"/>
                  <a:pt x="365" y="0"/>
                  <a:pt x="312" y="6"/>
                </a:cubicBezTo>
                <a:cubicBezTo>
                  <a:pt x="259" y="12"/>
                  <a:pt x="200" y="22"/>
                  <a:pt x="148" y="42"/>
                </a:cubicBezTo>
                <a:cubicBezTo>
                  <a:pt x="96" y="62"/>
                  <a:pt x="48" y="94"/>
                  <a:pt x="0" y="126"/>
                </a:cubicBezTo>
              </a:path>
            </a:pathLst>
          </a:custGeom>
          <a:noFill/>
          <a:ln w="19050" cmpd="sng">
            <a:solidFill>
              <a:srgbClr val="003300"/>
            </a:solidFill>
            <a:round/>
            <a:headEnd type="oval" w="med" len="med"/>
            <a:tailEnd/>
          </a:ln>
          <a:effectLst/>
        </p:spPr>
        <p:txBody>
          <a:bodyPr/>
          <a:lstStyle/>
          <a:p>
            <a:pPr>
              <a:defRPr/>
            </a:pPr>
            <a:endParaRPr lang="fr-FR"/>
          </a:p>
        </p:txBody>
      </p:sp>
      <p:sp>
        <p:nvSpPr>
          <p:cNvPr id="55313" name="Rectangle 17"/>
          <p:cNvSpPr>
            <a:spLocks noChangeArrowheads="1"/>
          </p:cNvSpPr>
          <p:nvPr/>
        </p:nvSpPr>
        <p:spPr bwMode="auto">
          <a:xfrm>
            <a:off x="4381500" y="2271713"/>
            <a:ext cx="1068388" cy="212725"/>
          </a:xfrm>
          <a:prstGeom prst="rect">
            <a:avLst/>
          </a:prstGeom>
          <a:noFill/>
          <a:ln w="12700">
            <a:noFill/>
            <a:miter lim="800000"/>
            <a:headEnd/>
            <a:tailEnd/>
          </a:ln>
        </p:spPr>
        <p:txBody>
          <a:bodyPr lIns="0" tIns="0" rIns="0" bIns="0">
            <a:spAutoFit/>
          </a:bodyPr>
          <a:lstStyle/>
          <a:p>
            <a:r>
              <a:rPr lang="fr-FR" sz="1400" b="1">
                <a:solidFill>
                  <a:schemeClr val="bg2"/>
                </a:solidFill>
                <a:effectLst/>
              </a:rPr>
              <a:t>connexion</a:t>
            </a:r>
          </a:p>
        </p:txBody>
      </p:sp>
      <p:sp>
        <p:nvSpPr>
          <p:cNvPr id="55314" name="Rectangle 18"/>
          <p:cNvSpPr>
            <a:spLocks noChangeArrowheads="1"/>
          </p:cNvSpPr>
          <p:nvPr/>
        </p:nvSpPr>
        <p:spPr bwMode="auto">
          <a:xfrm>
            <a:off x="2744788" y="4833938"/>
            <a:ext cx="1216025" cy="806450"/>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15" name="Rectangle 19"/>
          <p:cNvSpPr>
            <a:spLocks noChangeArrowheads="1"/>
          </p:cNvSpPr>
          <p:nvPr/>
        </p:nvSpPr>
        <p:spPr bwMode="auto">
          <a:xfrm>
            <a:off x="2408238" y="5002213"/>
            <a:ext cx="657225" cy="157162"/>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16" name="Rectangle 20"/>
          <p:cNvSpPr>
            <a:spLocks noChangeArrowheads="1"/>
          </p:cNvSpPr>
          <p:nvPr/>
        </p:nvSpPr>
        <p:spPr bwMode="auto">
          <a:xfrm>
            <a:off x="2416175" y="5316538"/>
            <a:ext cx="657225" cy="166687"/>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17" name="Text Box 21"/>
          <p:cNvSpPr txBox="1">
            <a:spLocks noChangeArrowheads="1"/>
          </p:cNvSpPr>
          <p:nvPr/>
        </p:nvSpPr>
        <p:spPr bwMode="auto">
          <a:xfrm>
            <a:off x="3068638" y="5059363"/>
            <a:ext cx="801687" cy="274637"/>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Pos.exe</a:t>
            </a:r>
          </a:p>
        </p:txBody>
      </p:sp>
      <p:sp>
        <p:nvSpPr>
          <p:cNvPr id="55318" name="Rectangle 22"/>
          <p:cNvSpPr>
            <a:spLocks noChangeArrowheads="1"/>
          </p:cNvSpPr>
          <p:nvPr/>
        </p:nvSpPr>
        <p:spPr bwMode="auto">
          <a:xfrm>
            <a:off x="4624388" y="4851400"/>
            <a:ext cx="1401762" cy="806450"/>
          </a:xfrm>
          <a:prstGeom prst="rect">
            <a:avLst/>
          </a:prstGeom>
          <a:solidFill>
            <a:srgbClr val="FFFFCC"/>
          </a:solidFill>
          <a:ln w="28575">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19" name="Rectangle 23"/>
          <p:cNvSpPr>
            <a:spLocks noChangeArrowheads="1"/>
          </p:cNvSpPr>
          <p:nvPr/>
        </p:nvSpPr>
        <p:spPr bwMode="auto">
          <a:xfrm>
            <a:off x="4287838" y="5019675"/>
            <a:ext cx="657225" cy="157163"/>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20" name="Rectangle 24"/>
          <p:cNvSpPr>
            <a:spLocks noChangeArrowheads="1"/>
          </p:cNvSpPr>
          <p:nvPr/>
        </p:nvSpPr>
        <p:spPr bwMode="auto">
          <a:xfrm>
            <a:off x="4295775" y="5334000"/>
            <a:ext cx="657225" cy="166688"/>
          </a:xfrm>
          <a:prstGeom prst="rect">
            <a:avLst/>
          </a:prstGeom>
          <a:solidFill>
            <a:srgbClr val="FFFFCC"/>
          </a:solidFill>
          <a:ln w="12700">
            <a:solidFill>
              <a:srgbClr val="FF0000"/>
            </a:solidFill>
            <a:miter lim="800000"/>
            <a:headEnd/>
            <a:tailEnd/>
          </a:ln>
        </p:spPr>
        <p:txBody>
          <a:bodyPr wrap="none" anchor="ctr"/>
          <a:lstStyle/>
          <a:p>
            <a:pPr algn="ctr"/>
            <a:endParaRPr lang="fr-FR" sz="2000" b="1">
              <a:solidFill>
                <a:schemeClr val="bg2"/>
              </a:solidFill>
              <a:effectLst/>
            </a:endParaRPr>
          </a:p>
        </p:txBody>
      </p:sp>
      <p:sp>
        <p:nvSpPr>
          <p:cNvPr id="55321" name="Text Box 25"/>
          <p:cNvSpPr txBox="1">
            <a:spLocks noChangeArrowheads="1"/>
          </p:cNvSpPr>
          <p:nvPr/>
        </p:nvSpPr>
        <p:spPr bwMode="auto">
          <a:xfrm>
            <a:off x="4948238" y="5076825"/>
            <a:ext cx="1138237" cy="2746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contact.exe</a:t>
            </a:r>
          </a:p>
        </p:txBody>
      </p:sp>
      <p:cxnSp>
        <p:nvCxnSpPr>
          <p:cNvPr id="55322" name="AutoShape 26"/>
          <p:cNvCxnSpPr>
            <a:cxnSpLocks noChangeShapeType="1"/>
            <a:stCxn id="55303" idx="3"/>
            <a:endCxn id="55318" idx="0"/>
          </p:cNvCxnSpPr>
          <p:nvPr/>
        </p:nvCxnSpPr>
        <p:spPr bwMode="auto">
          <a:xfrm>
            <a:off x="4298950" y="4237038"/>
            <a:ext cx="1027113" cy="600075"/>
          </a:xfrm>
          <a:prstGeom prst="straightConnector1">
            <a:avLst/>
          </a:prstGeom>
          <a:noFill/>
          <a:ln w="28575">
            <a:solidFill>
              <a:srgbClr val="FF3300"/>
            </a:solidFill>
            <a:prstDash val="dash"/>
            <a:round/>
            <a:headEnd/>
            <a:tailEnd type="arrow" w="lg" len="lg"/>
          </a:ln>
        </p:spPr>
      </p:cxnSp>
      <p:cxnSp>
        <p:nvCxnSpPr>
          <p:cNvPr id="55323" name="AutoShape 27"/>
          <p:cNvCxnSpPr>
            <a:cxnSpLocks noChangeShapeType="1"/>
            <a:endCxn id="55314" idx="0"/>
          </p:cNvCxnSpPr>
          <p:nvPr/>
        </p:nvCxnSpPr>
        <p:spPr bwMode="auto">
          <a:xfrm flipH="1">
            <a:off x="3352800" y="4230688"/>
            <a:ext cx="939800" cy="588962"/>
          </a:xfrm>
          <a:prstGeom prst="straightConnector1">
            <a:avLst/>
          </a:prstGeom>
          <a:noFill/>
          <a:ln w="28575">
            <a:solidFill>
              <a:srgbClr val="FF3300"/>
            </a:solidFill>
            <a:prstDash val="dash"/>
            <a:round/>
            <a:headEnd/>
            <a:tailEnd type="arrow" w="lg" len="lg"/>
          </a:ln>
        </p:spPr>
      </p:cxnSp>
      <p:sp>
        <p:nvSpPr>
          <p:cNvPr id="55324" name="Rectangle 30"/>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228600"/>
            <a:ext cx="8570913" cy="476250"/>
          </a:xfrm>
        </p:spPr>
        <p:txBody>
          <a:bodyPr/>
          <a:lstStyle/>
          <a:p>
            <a:pPr eaLnBrk="1" hangingPunct="1"/>
            <a:r>
              <a:rPr lang="fr-FR" sz="2800" smtClean="0"/>
              <a:t>Modélisation de la répartition de composant</a:t>
            </a:r>
          </a:p>
        </p:txBody>
      </p:sp>
      <p:sp>
        <p:nvSpPr>
          <p:cNvPr id="56323" name="Rectangle 3"/>
          <p:cNvSpPr>
            <a:spLocks noGrp="1" noChangeArrowheads="1"/>
          </p:cNvSpPr>
          <p:nvPr>
            <p:ph type="body" idx="1"/>
          </p:nvPr>
        </p:nvSpPr>
        <p:spPr>
          <a:xfrm>
            <a:off x="381000" y="1196975"/>
            <a:ext cx="8578850" cy="860425"/>
          </a:xfrm>
        </p:spPr>
        <p:txBody>
          <a:bodyPr/>
          <a:lstStyle/>
          <a:p>
            <a:pPr eaLnBrk="1" hangingPunct="1"/>
            <a:r>
              <a:rPr lang="fr-FR" smtClean="0"/>
              <a:t>Visualise l’instance spécifique de chaque noeud</a:t>
            </a:r>
          </a:p>
        </p:txBody>
      </p:sp>
      <p:sp>
        <p:nvSpPr>
          <p:cNvPr id="912388" name="Rectangle 4"/>
          <p:cNvSpPr>
            <a:spLocks noChangeArrowheads="1"/>
          </p:cNvSpPr>
          <p:nvPr/>
        </p:nvSpPr>
        <p:spPr bwMode="auto">
          <a:xfrm>
            <a:off x="676275" y="2174875"/>
            <a:ext cx="6734175" cy="3471863"/>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56325" name="AutoShape 5"/>
          <p:cNvSpPr>
            <a:spLocks noChangeArrowheads="1"/>
          </p:cNvSpPr>
          <p:nvPr/>
        </p:nvSpPr>
        <p:spPr bwMode="auto">
          <a:xfrm>
            <a:off x="960438" y="2465388"/>
            <a:ext cx="1239837"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u="sng">
                <a:solidFill>
                  <a:schemeClr val="bg2"/>
                </a:solidFill>
                <a:effectLst/>
              </a:rPr>
              <a:t>:Kiosque *</a:t>
            </a:r>
          </a:p>
        </p:txBody>
      </p:sp>
      <p:sp>
        <p:nvSpPr>
          <p:cNvPr id="56326" name="AutoShape 6"/>
          <p:cNvSpPr>
            <a:spLocks noChangeArrowheads="1"/>
          </p:cNvSpPr>
          <p:nvPr/>
        </p:nvSpPr>
        <p:spPr bwMode="auto">
          <a:xfrm>
            <a:off x="939800" y="4103688"/>
            <a:ext cx="1239838"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u="sng">
                <a:solidFill>
                  <a:schemeClr val="bg2"/>
                </a:solidFill>
                <a:effectLst/>
              </a:rPr>
              <a:t>c:console</a:t>
            </a:r>
          </a:p>
        </p:txBody>
      </p:sp>
      <p:sp>
        <p:nvSpPr>
          <p:cNvPr id="56327" name="AutoShape 7"/>
          <p:cNvSpPr>
            <a:spLocks noChangeArrowheads="1"/>
          </p:cNvSpPr>
          <p:nvPr/>
        </p:nvSpPr>
        <p:spPr bwMode="auto">
          <a:xfrm>
            <a:off x="3776663" y="3008313"/>
            <a:ext cx="1735137" cy="19002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u="sng">
                <a:solidFill>
                  <a:schemeClr val="bg2"/>
                </a:solidFill>
                <a:effectLst/>
              </a:rPr>
              <a:t>S : Serveur</a:t>
            </a:r>
          </a:p>
        </p:txBody>
      </p:sp>
      <p:sp>
        <p:nvSpPr>
          <p:cNvPr id="56328" name="AutoShape 8"/>
          <p:cNvSpPr>
            <a:spLocks noChangeArrowheads="1"/>
          </p:cNvSpPr>
          <p:nvPr/>
        </p:nvSpPr>
        <p:spPr bwMode="auto">
          <a:xfrm>
            <a:off x="5900738" y="3402013"/>
            <a:ext cx="1239837" cy="1214437"/>
          </a:xfrm>
          <a:prstGeom prst="cube">
            <a:avLst>
              <a:gd name="adj" fmla="val 16144"/>
            </a:avLst>
          </a:prstGeom>
          <a:noFill/>
          <a:ln w="28575">
            <a:solidFill>
              <a:srgbClr val="FF3300"/>
            </a:solidFill>
            <a:miter lim="800000"/>
            <a:headEnd/>
            <a:tailEnd/>
          </a:ln>
        </p:spPr>
        <p:txBody>
          <a:bodyPr wrap="none" lIns="0" tIns="0" rIns="0" bIns="0"/>
          <a:lstStyle/>
          <a:p>
            <a:pPr algn="ctr"/>
            <a:r>
              <a:rPr lang="fr-FR" sz="1600">
                <a:solidFill>
                  <a:schemeClr val="bg2"/>
                </a:solidFill>
                <a:effectLst/>
              </a:rPr>
              <a:t>:</a:t>
            </a:r>
            <a:r>
              <a:rPr lang="fr-FR" sz="1600" u="sng">
                <a:solidFill>
                  <a:schemeClr val="bg2"/>
                </a:solidFill>
                <a:effectLst/>
              </a:rPr>
              <a:t>RAID</a:t>
            </a:r>
          </a:p>
        </p:txBody>
      </p:sp>
      <p:cxnSp>
        <p:nvCxnSpPr>
          <p:cNvPr id="56329" name="AutoShape 9"/>
          <p:cNvCxnSpPr>
            <a:cxnSpLocks noChangeShapeType="1"/>
            <a:stCxn id="56325" idx="4"/>
            <a:endCxn id="56327" idx="2"/>
          </p:cNvCxnSpPr>
          <p:nvPr/>
        </p:nvCxnSpPr>
        <p:spPr bwMode="auto">
          <a:xfrm>
            <a:off x="2019300" y="3170238"/>
            <a:ext cx="1743075" cy="928687"/>
          </a:xfrm>
          <a:prstGeom prst="straightConnector1">
            <a:avLst/>
          </a:prstGeom>
          <a:noFill/>
          <a:ln w="28575">
            <a:solidFill>
              <a:srgbClr val="FF3300"/>
            </a:solidFill>
            <a:round/>
            <a:headEnd/>
            <a:tailEnd/>
          </a:ln>
        </p:spPr>
      </p:cxnSp>
      <p:cxnSp>
        <p:nvCxnSpPr>
          <p:cNvPr id="56330" name="AutoShape 10"/>
          <p:cNvCxnSpPr>
            <a:cxnSpLocks noChangeShapeType="1"/>
            <a:stCxn id="56326" idx="4"/>
            <a:endCxn id="56327" idx="2"/>
          </p:cNvCxnSpPr>
          <p:nvPr/>
        </p:nvCxnSpPr>
        <p:spPr bwMode="auto">
          <a:xfrm flipV="1">
            <a:off x="1998663" y="4098925"/>
            <a:ext cx="1763712" cy="709613"/>
          </a:xfrm>
          <a:prstGeom prst="straightConnector1">
            <a:avLst/>
          </a:prstGeom>
          <a:noFill/>
          <a:ln w="28575">
            <a:solidFill>
              <a:srgbClr val="FF3300"/>
            </a:solidFill>
            <a:round/>
            <a:headEnd/>
            <a:tailEnd/>
          </a:ln>
        </p:spPr>
      </p:cxnSp>
      <p:cxnSp>
        <p:nvCxnSpPr>
          <p:cNvPr id="56331" name="AutoShape 11"/>
          <p:cNvCxnSpPr>
            <a:cxnSpLocks noChangeShapeType="1"/>
            <a:stCxn id="56327" idx="4"/>
            <a:endCxn id="56328" idx="2"/>
          </p:cNvCxnSpPr>
          <p:nvPr/>
        </p:nvCxnSpPr>
        <p:spPr bwMode="auto">
          <a:xfrm>
            <a:off x="5246688" y="4098925"/>
            <a:ext cx="639762" cy="7938"/>
          </a:xfrm>
          <a:prstGeom prst="straightConnector1">
            <a:avLst/>
          </a:prstGeom>
          <a:noFill/>
          <a:ln w="28575">
            <a:solidFill>
              <a:srgbClr val="FF3300"/>
            </a:solidFill>
            <a:round/>
            <a:headEnd/>
            <a:tailEnd/>
          </a:ln>
        </p:spPr>
      </p:cxnSp>
      <p:sp>
        <p:nvSpPr>
          <p:cNvPr id="56332" name="Rectangle 12"/>
          <p:cNvSpPr>
            <a:spLocks noChangeArrowheads="1"/>
          </p:cNvSpPr>
          <p:nvPr/>
        </p:nvSpPr>
        <p:spPr bwMode="auto">
          <a:xfrm>
            <a:off x="2235200" y="2935288"/>
            <a:ext cx="1504950" cy="182562"/>
          </a:xfrm>
          <a:prstGeom prst="rect">
            <a:avLst/>
          </a:prstGeom>
          <a:noFill/>
          <a:ln w="12700">
            <a:noFill/>
            <a:miter lim="800000"/>
            <a:headEnd/>
            <a:tailEnd/>
          </a:ln>
        </p:spPr>
        <p:txBody>
          <a:bodyPr wrap="none" lIns="0" tIns="0" rIns="0" bIns="0">
            <a:spAutoFit/>
          </a:bodyPr>
          <a:lstStyle/>
          <a:p>
            <a:r>
              <a:rPr lang="fr-FR" sz="1200" b="1">
                <a:solidFill>
                  <a:schemeClr val="bg2"/>
                </a:solidFill>
                <a:effectLst/>
              </a:rPr>
              <a:t>&lt;&lt;100-Btx Ethenet&gt;&gt;</a:t>
            </a:r>
          </a:p>
        </p:txBody>
      </p:sp>
      <p:sp>
        <p:nvSpPr>
          <p:cNvPr id="56333" name="Rectangle 13"/>
          <p:cNvSpPr>
            <a:spLocks noChangeArrowheads="1"/>
          </p:cNvSpPr>
          <p:nvPr/>
        </p:nvSpPr>
        <p:spPr bwMode="auto">
          <a:xfrm>
            <a:off x="2598738" y="4687888"/>
            <a:ext cx="955675" cy="182562"/>
          </a:xfrm>
          <a:prstGeom prst="rect">
            <a:avLst/>
          </a:prstGeom>
          <a:noFill/>
          <a:ln w="12700">
            <a:noFill/>
            <a:miter lim="800000"/>
            <a:headEnd/>
            <a:tailEnd/>
          </a:ln>
        </p:spPr>
        <p:txBody>
          <a:bodyPr wrap="none" lIns="0" tIns="0" rIns="0" bIns="0">
            <a:spAutoFit/>
          </a:bodyPr>
          <a:lstStyle/>
          <a:p>
            <a:r>
              <a:rPr lang="fr-FR" sz="1200" b="1">
                <a:solidFill>
                  <a:schemeClr val="bg2"/>
                </a:solidFill>
                <a:effectLst/>
              </a:rPr>
              <a:t>&lt;&lt; RS-232 &gt;&gt;</a:t>
            </a:r>
          </a:p>
        </p:txBody>
      </p:sp>
      <p:sp>
        <p:nvSpPr>
          <p:cNvPr id="56334" name="Text Box 28"/>
          <p:cNvSpPr txBox="1">
            <a:spLocks noChangeArrowheads="1"/>
          </p:cNvSpPr>
          <p:nvPr/>
        </p:nvSpPr>
        <p:spPr bwMode="auto">
          <a:xfrm>
            <a:off x="3789363" y="3605213"/>
            <a:ext cx="1514475" cy="365125"/>
          </a:xfrm>
          <a:prstGeom prst="rect">
            <a:avLst/>
          </a:prstGeom>
          <a:noFill/>
          <a:ln w="9525">
            <a:noFill/>
            <a:miter lim="800000"/>
            <a:headEnd/>
            <a:tailEnd/>
          </a:ln>
        </p:spPr>
        <p:txBody>
          <a:bodyPr>
            <a:spAutoFit/>
          </a:bodyPr>
          <a:lstStyle/>
          <a:p>
            <a:pPr>
              <a:spcBef>
                <a:spcPct val="50000"/>
              </a:spcBef>
            </a:pPr>
            <a:r>
              <a:rPr lang="fr-FR" sz="900" b="1">
                <a:solidFill>
                  <a:schemeClr val="tx2"/>
                </a:solidFill>
                <a:effectLst/>
              </a:rPr>
              <a:t>vitesseProcesseur = 3G</a:t>
            </a:r>
            <a:br>
              <a:rPr lang="fr-FR" sz="900" b="1">
                <a:solidFill>
                  <a:schemeClr val="tx2"/>
                </a:solidFill>
                <a:effectLst/>
              </a:rPr>
            </a:br>
            <a:r>
              <a:rPr lang="fr-FR" sz="900" b="1">
                <a:solidFill>
                  <a:schemeClr val="tx2"/>
                </a:solidFill>
                <a:effectLst/>
              </a:rPr>
              <a:t>mémoire = 4Go</a:t>
            </a:r>
          </a:p>
        </p:txBody>
      </p:sp>
      <p:sp>
        <p:nvSpPr>
          <p:cNvPr id="56335" name="Text Box 29"/>
          <p:cNvSpPr txBox="1">
            <a:spLocks noChangeArrowheads="1"/>
          </p:cNvSpPr>
          <p:nvPr/>
        </p:nvSpPr>
        <p:spPr bwMode="auto">
          <a:xfrm>
            <a:off x="3806825" y="3994150"/>
            <a:ext cx="1514475" cy="731838"/>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Deploys</a:t>
            </a:r>
          </a:p>
          <a:p>
            <a:pPr>
              <a:spcBef>
                <a:spcPct val="50000"/>
              </a:spcBef>
            </a:pPr>
            <a:r>
              <a:rPr lang="fr-FR" sz="1200" b="1">
                <a:solidFill>
                  <a:schemeClr val="tx2"/>
                </a:solidFill>
                <a:effectLst/>
              </a:rPr>
              <a:t>Pos.exe</a:t>
            </a:r>
            <a:br>
              <a:rPr lang="fr-FR" sz="1200" b="1">
                <a:solidFill>
                  <a:schemeClr val="tx2"/>
                </a:solidFill>
                <a:effectLst/>
              </a:rPr>
            </a:br>
            <a:r>
              <a:rPr lang="fr-FR" sz="1200" b="1">
                <a:solidFill>
                  <a:schemeClr val="tx2"/>
                </a:solidFill>
                <a:effectLst/>
              </a:rPr>
              <a:t>contact.exe</a:t>
            </a:r>
          </a:p>
        </p:txBody>
      </p:sp>
      <p:sp>
        <p:nvSpPr>
          <p:cNvPr id="912416" name="Line 32"/>
          <p:cNvSpPr>
            <a:spLocks noChangeShapeType="1"/>
          </p:cNvSpPr>
          <p:nvPr/>
        </p:nvSpPr>
        <p:spPr bwMode="auto">
          <a:xfrm>
            <a:off x="3771900" y="3600450"/>
            <a:ext cx="1466850" cy="0"/>
          </a:xfrm>
          <a:prstGeom prst="line">
            <a:avLst/>
          </a:prstGeom>
          <a:noFill/>
          <a:ln w="28575">
            <a:solidFill>
              <a:srgbClr val="FF3300"/>
            </a:solidFill>
            <a:round/>
            <a:headEnd/>
            <a:tailEnd/>
          </a:ln>
          <a:effectLst/>
        </p:spPr>
        <p:txBody>
          <a:bodyPr lIns="0" tIns="0" rIns="0" bIns="0"/>
          <a:lstStyle/>
          <a:p>
            <a:pPr>
              <a:defRPr/>
            </a:pPr>
            <a:endParaRPr lang="fr-FR"/>
          </a:p>
        </p:txBody>
      </p:sp>
      <p:sp>
        <p:nvSpPr>
          <p:cNvPr id="912417" name="Line 33"/>
          <p:cNvSpPr>
            <a:spLocks noChangeShapeType="1"/>
          </p:cNvSpPr>
          <p:nvPr/>
        </p:nvSpPr>
        <p:spPr bwMode="auto">
          <a:xfrm>
            <a:off x="3760788" y="3979863"/>
            <a:ext cx="1466850" cy="0"/>
          </a:xfrm>
          <a:prstGeom prst="line">
            <a:avLst/>
          </a:prstGeom>
          <a:noFill/>
          <a:ln w="28575">
            <a:solidFill>
              <a:srgbClr val="FF3300"/>
            </a:solidFill>
            <a:round/>
            <a:headEnd/>
            <a:tailEnd/>
          </a:ln>
          <a:effectLst/>
        </p:spPr>
        <p:txBody>
          <a:bodyPr lIns="0" tIns="0" rIns="0" bIns="0"/>
          <a:lstStyle/>
          <a:p>
            <a:pPr>
              <a:defRPr/>
            </a:pPr>
            <a:endParaRPr lang="fr-FR"/>
          </a:p>
        </p:txBody>
      </p:sp>
      <p:sp>
        <p:nvSpPr>
          <p:cNvPr id="56338" name="Text Box 34"/>
          <p:cNvSpPr txBox="1">
            <a:spLocks noChangeArrowheads="1"/>
          </p:cNvSpPr>
          <p:nvPr/>
        </p:nvSpPr>
        <p:spPr bwMode="auto">
          <a:xfrm>
            <a:off x="976313" y="4583113"/>
            <a:ext cx="1028700" cy="731837"/>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Deploys</a:t>
            </a:r>
          </a:p>
          <a:p>
            <a:pPr>
              <a:spcBef>
                <a:spcPct val="50000"/>
              </a:spcBef>
            </a:pPr>
            <a:r>
              <a:rPr lang="fr-FR" sz="1200" b="1">
                <a:solidFill>
                  <a:schemeClr val="tx2"/>
                </a:solidFill>
                <a:effectLst/>
              </a:rPr>
              <a:t>admin.exe</a:t>
            </a:r>
            <a:br>
              <a:rPr lang="fr-FR" sz="1200" b="1">
                <a:solidFill>
                  <a:schemeClr val="tx2"/>
                </a:solidFill>
                <a:effectLst/>
              </a:rPr>
            </a:br>
            <a:r>
              <a:rPr lang="fr-FR" sz="1200" b="1">
                <a:solidFill>
                  <a:schemeClr val="tx2"/>
                </a:solidFill>
                <a:effectLst/>
              </a:rPr>
              <a:t>config.exe</a:t>
            </a:r>
          </a:p>
        </p:txBody>
      </p:sp>
      <p:sp>
        <p:nvSpPr>
          <p:cNvPr id="912419" name="Line 35"/>
          <p:cNvSpPr>
            <a:spLocks noChangeShapeType="1"/>
          </p:cNvSpPr>
          <p:nvPr/>
        </p:nvSpPr>
        <p:spPr bwMode="auto">
          <a:xfrm flipV="1">
            <a:off x="933450" y="4603750"/>
            <a:ext cx="1038225" cy="3175"/>
          </a:xfrm>
          <a:prstGeom prst="line">
            <a:avLst/>
          </a:prstGeom>
          <a:noFill/>
          <a:ln w="28575">
            <a:solidFill>
              <a:srgbClr val="FF3300"/>
            </a:solidFill>
            <a:round/>
            <a:headEnd/>
            <a:tailEnd/>
          </a:ln>
          <a:effectLst/>
        </p:spPr>
        <p:txBody>
          <a:bodyPr lIns="0" tIns="0" rIns="0" bIns="0"/>
          <a:lstStyle/>
          <a:p>
            <a:pPr>
              <a:defRPr/>
            </a:pPr>
            <a:endParaRPr lang="fr-FR"/>
          </a:p>
        </p:txBody>
      </p:sp>
      <p:sp>
        <p:nvSpPr>
          <p:cNvPr id="56340" name="Text Box 36"/>
          <p:cNvSpPr txBox="1">
            <a:spLocks noChangeArrowheads="1"/>
          </p:cNvSpPr>
          <p:nvPr/>
        </p:nvSpPr>
        <p:spPr bwMode="auto">
          <a:xfrm>
            <a:off x="990600" y="2965450"/>
            <a:ext cx="1028700" cy="549275"/>
          </a:xfrm>
          <a:prstGeom prst="rect">
            <a:avLst/>
          </a:prstGeom>
          <a:noFill/>
          <a:ln w="9525">
            <a:noFill/>
            <a:miter lim="800000"/>
            <a:headEnd/>
            <a:tailEnd/>
          </a:ln>
        </p:spPr>
        <p:txBody>
          <a:bodyPr>
            <a:spAutoFit/>
          </a:bodyPr>
          <a:lstStyle/>
          <a:p>
            <a:pPr>
              <a:spcBef>
                <a:spcPct val="50000"/>
              </a:spcBef>
            </a:pPr>
            <a:r>
              <a:rPr lang="fr-FR" sz="1200" b="1">
                <a:solidFill>
                  <a:schemeClr val="tx2"/>
                </a:solidFill>
                <a:effectLst/>
              </a:rPr>
              <a:t>Deploys</a:t>
            </a:r>
          </a:p>
          <a:p>
            <a:pPr>
              <a:spcBef>
                <a:spcPct val="50000"/>
              </a:spcBef>
            </a:pPr>
            <a:r>
              <a:rPr lang="fr-FR" sz="1200" b="1">
                <a:solidFill>
                  <a:schemeClr val="tx2"/>
                </a:solidFill>
                <a:effectLst/>
              </a:rPr>
              <a:t>user.dll</a:t>
            </a:r>
          </a:p>
        </p:txBody>
      </p:sp>
      <p:sp>
        <p:nvSpPr>
          <p:cNvPr id="912421" name="Line 37"/>
          <p:cNvSpPr>
            <a:spLocks noChangeShapeType="1"/>
          </p:cNvSpPr>
          <p:nvPr/>
        </p:nvSpPr>
        <p:spPr bwMode="auto">
          <a:xfrm flipV="1">
            <a:off x="960438" y="2973388"/>
            <a:ext cx="1038225" cy="3175"/>
          </a:xfrm>
          <a:prstGeom prst="line">
            <a:avLst/>
          </a:prstGeom>
          <a:noFill/>
          <a:ln w="28575">
            <a:solidFill>
              <a:srgbClr val="FF3300"/>
            </a:solidFill>
            <a:round/>
            <a:headEnd/>
            <a:tailEnd/>
          </a:ln>
          <a:effectLst/>
        </p:spPr>
        <p:txBody>
          <a:bodyPr lIns="0" tIns="0" rIns="0" bIns="0"/>
          <a:lstStyle/>
          <a:p>
            <a:pPr>
              <a:defRPr/>
            </a:pPr>
            <a:endParaRPr lang="fr-FR"/>
          </a:p>
        </p:txBody>
      </p:sp>
      <p:sp>
        <p:nvSpPr>
          <p:cNvPr id="56342" name="Rectangle 3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fr-FR" smtClean="0"/>
              <a:t>A vous de jouer (échauffement)</a:t>
            </a:r>
          </a:p>
        </p:txBody>
      </p:sp>
      <p:sp>
        <p:nvSpPr>
          <p:cNvPr id="2052" name="Rectangle 3"/>
          <p:cNvSpPr>
            <a:spLocks noGrp="1" noChangeArrowheads="1"/>
          </p:cNvSpPr>
          <p:nvPr>
            <p:ph type="body" sz="half" idx="1"/>
          </p:nvPr>
        </p:nvSpPr>
        <p:spPr>
          <a:xfrm>
            <a:off x="1460500" y="977900"/>
            <a:ext cx="6816725" cy="5080000"/>
          </a:xfrm>
        </p:spPr>
        <p:txBody>
          <a:bodyPr/>
          <a:lstStyle/>
          <a:p>
            <a:pPr eaLnBrk="1" hangingPunct="1">
              <a:buFont typeface="Wingdings" pitchFamily="2" charset="2"/>
              <a:buNone/>
            </a:pPr>
            <a:r>
              <a:rPr lang="fr-FR" sz="2400" smtClean="0"/>
              <a:t>Exercice 1 :</a:t>
            </a:r>
          </a:p>
          <a:p>
            <a:pPr eaLnBrk="1" hangingPunct="1">
              <a:buFont typeface="Wingdings" pitchFamily="2" charset="2"/>
              <a:buNone/>
            </a:pPr>
            <a:r>
              <a:rPr lang="fr-FR" sz="1800" smtClean="0"/>
              <a:t>	</a:t>
            </a:r>
            <a:r>
              <a:rPr lang="fr-FR" sz="2400" smtClean="0"/>
              <a:t>Réaliser les diagrammes de classe des expressions suivantes:</a:t>
            </a:r>
          </a:p>
          <a:p>
            <a:pPr eaLnBrk="1" hangingPunct="1">
              <a:buFont typeface="Wingdings" pitchFamily="2" charset="2"/>
              <a:buAutoNum type="arabicPeriod"/>
            </a:pPr>
            <a:r>
              <a:rPr lang="fr-FR" sz="1600" smtClean="0"/>
              <a:t>Un pays possède une capitale. </a:t>
            </a:r>
          </a:p>
          <a:p>
            <a:pPr eaLnBrk="1" hangingPunct="1">
              <a:buFont typeface="Wingdings" pitchFamily="2" charset="2"/>
              <a:buAutoNum type="arabicPeriod"/>
            </a:pPr>
            <a:r>
              <a:rPr lang="fr-FR" sz="1600" smtClean="0"/>
              <a:t>Une personne dîne avec une fourchette. </a:t>
            </a:r>
          </a:p>
          <a:p>
            <a:pPr eaLnBrk="1" hangingPunct="1">
              <a:buFont typeface="Wingdings" pitchFamily="2" charset="2"/>
              <a:buAutoNum type="arabicPeriod"/>
            </a:pPr>
            <a:r>
              <a:rPr lang="fr-FR" sz="1600" smtClean="0"/>
              <a:t>Un chemin peut représenter un fichier ou un répertoire.</a:t>
            </a:r>
          </a:p>
          <a:p>
            <a:pPr eaLnBrk="1" hangingPunct="1">
              <a:buFont typeface="Wingdings" pitchFamily="2" charset="2"/>
              <a:buAutoNum type="arabicPeriod"/>
            </a:pPr>
            <a:r>
              <a:rPr lang="fr-FR" sz="1600" smtClean="0"/>
              <a:t>Un chemin est un répertoire avec éventuellement un nom de fichier. </a:t>
            </a:r>
          </a:p>
          <a:p>
            <a:pPr eaLnBrk="1" hangingPunct="1">
              <a:buFont typeface="Wingdings" pitchFamily="2" charset="2"/>
              <a:buAutoNum type="arabicPeriod"/>
            </a:pPr>
            <a:r>
              <a:rPr lang="fr-FR" sz="1600" smtClean="0"/>
              <a:t>Un fichier contient des enregistrements. </a:t>
            </a:r>
          </a:p>
          <a:p>
            <a:pPr eaLnBrk="1" hangingPunct="1">
              <a:buFont typeface="Wingdings" pitchFamily="2" charset="2"/>
              <a:buAutoNum type="arabicPeriod"/>
            </a:pPr>
            <a:r>
              <a:rPr lang="fr-FR" sz="1600" smtClean="0"/>
              <a:t>Un fichier est accessible par un utilisateur selon des droits d'accès. </a:t>
            </a:r>
          </a:p>
          <a:p>
            <a:pPr eaLnBrk="1" hangingPunct="1">
              <a:buFont typeface="Wingdings" pitchFamily="2" charset="2"/>
              <a:buAutoNum type="arabicPeriod"/>
            </a:pPr>
            <a:r>
              <a:rPr lang="fr-FR" sz="1600" smtClean="0"/>
              <a:t>Un dessin est soit du texte, soit une forme géométrique, soit un groupe de dessins.</a:t>
            </a:r>
            <a:endParaRPr lang="fr-FR" sz="2000" smtClean="0"/>
          </a:p>
          <a:p>
            <a:pPr eaLnBrk="1" hangingPunct="1">
              <a:buFont typeface="Wingdings" pitchFamily="2" charset="2"/>
              <a:buAutoNum type="arabicPeriod"/>
            </a:pPr>
            <a:r>
              <a:rPr lang="fr-FR" sz="1600" smtClean="0"/>
              <a:t>Des personnes utilisent un langage pour un projet.</a:t>
            </a:r>
          </a:p>
          <a:p>
            <a:pPr eaLnBrk="1" hangingPunct="1">
              <a:buFont typeface="Wingdings" pitchFamily="2" charset="2"/>
              <a:buAutoNum type="arabicPeriod"/>
            </a:pPr>
            <a:r>
              <a:rPr lang="fr-FR" sz="1600" smtClean="0"/>
              <a:t>Une personne joue dans une équipe pour une certaine durée.</a:t>
            </a:r>
            <a:endParaRPr lang="fr-FR" sz="2400" smtClean="0"/>
          </a:p>
          <a:p>
            <a:pPr eaLnBrk="1" hangingPunct="1">
              <a:buFont typeface="Wingdings" pitchFamily="2" charset="2"/>
              <a:buAutoNum type="arabicPeriod"/>
            </a:pPr>
            <a:r>
              <a:rPr lang="fr-FR" sz="1600" smtClean="0"/>
              <a:t>Une équipe est composée de plusieurs personnes.</a:t>
            </a:r>
          </a:p>
          <a:p>
            <a:pPr eaLnBrk="1" hangingPunct="1">
              <a:buFont typeface="Wingdings" pitchFamily="2" charset="2"/>
              <a:buAutoNum type="arabicPeriod"/>
            </a:pPr>
            <a:r>
              <a:rPr lang="fr-FR" sz="1600" smtClean="0"/>
              <a:t>Une route connecte deux villes.</a:t>
            </a:r>
          </a:p>
        </p:txBody>
      </p:sp>
      <p:graphicFrame>
        <p:nvGraphicFramePr>
          <p:cNvPr id="2050" name="Object 6"/>
          <p:cNvGraphicFramePr>
            <a:graphicFrameLocks noGrp="1" noChangeAspect="1"/>
          </p:cNvGraphicFramePr>
          <p:nvPr>
            <p:ph sz="half" idx="2"/>
          </p:nvPr>
        </p:nvGraphicFramePr>
        <p:xfrm>
          <a:off x="177800" y="1535113"/>
          <a:ext cx="1116013" cy="2398712"/>
        </p:xfrm>
        <a:graphic>
          <a:graphicData uri="http://schemas.openxmlformats.org/presentationml/2006/ole">
            <mc:AlternateContent xmlns:mc="http://schemas.openxmlformats.org/markup-compatibility/2006">
              <mc:Choice xmlns:v="urn:schemas-microsoft-com:vml" Requires="v">
                <p:oleObj spid="_x0000_s2052" name="Clip" r:id="rId3" imgW="1857600" imgH="3995640" progId="MS_ClipArt_Gallery.2">
                  <p:embed/>
                </p:oleObj>
              </mc:Choice>
              <mc:Fallback>
                <p:oleObj name="Clip" r:id="rId3" imgW="1857600" imgH="3995640"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535113"/>
                        <a:ext cx="1116013" cy="239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fr-FR" smtClean="0"/>
              <a:t>Corrections exercices 1</a:t>
            </a:r>
          </a:p>
        </p:txBody>
      </p:sp>
      <p:pic>
        <p:nvPicPr>
          <p:cNvPr id="890904" name="Picture 24" descr="paperboard"/>
          <p:cNvPicPr>
            <a:picLocks noGrp="1" noChangeAspect="1" noChangeArrowheads="1"/>
          </p:cNvPicPr>
          <p:nvPr>
            <p:ph idx="1"/>
          </p:nvPr>
        </p:nvPicPr>
        <p:blipFill>
          <a:blip r:embed="rId2"/>
          <a:srcRect/>
          <a:stretch>
            <a:fillRect/>
          </a:stretch>
        </p:blipFill>
        <p:spPr>
          <a:xfrm>
            <a:off x="2027238" y="1573213"/>
            <a:ext cx="5029200" cy="3910012"/>
          </a:xfrm>
          <a:effectLst>
            <a:outerShdw dist="107763" dir="2700000" algn="ctr" rotWithShape="0">
              <a:srgbClr val="808080">
                <a:alpha val="50000"/>
              </a:srgbClr>
            </a:outerShdw>
          </a:effectLst>
        </p:spPr>
      </p:pic>
      <p:sp>
        <p:nvSpPr>
          <p:cNvPr id="57348" name="Rectangle 27"/>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8393113" cy="641350"/>
          </a:xfrm>
          <a:noFill/>
        </p:spPr>
        <p:txBody>
          <a:bodyPr/>
          <a:lstStyle/>
          <a:p>
            <a:pPr eaLnBrk="1" hangingPunct="1"/>
            <a:r>
              <a:rPr lang="fr-FR" smtClean="0"/>
              <a:t>Plus d’information …</a:t>
            </a:r>
          </a:p>
        </p:txBody>
      </p:sp>
      <p:sp>
        <p:nvSpPr>
          <p:cNvPr id="58371" name="Rectangle 3"/>
          <p:cNvSpPr>
            <a:spLocks noGrp="1" noChangeArrowheads="1"/>
          </p:cNvSpPr>
          <p:nvPr>
            <p:ph type="body" idx="1"/>
          </p:nvPr>
        </p:nvSpPr>
        <p:spPr>
          <a:xfrm>
            <a:off x="381000" y="1404938"/>
            <a:ext cx="8388350" cy="1466850"/>
          </a:xfrm>
          <a:noFill/>
        </p:spPr>
        <p:txBody>
          <a:bodyPr/>
          <a:lstStyle/>
          <a:p>
            <a:pPr marL="342900" indent="-342900" eaLnBrk="1" hangingPunct="1"/>
            <a:r>
              <a:rPr lang="en-GB" sz="2000" smtClean="0"/>
              <a:t>http://www.rational.com/products/rup/</a:t>
            </a:r>
          </a:p>
          <a:p>
            <a:pPr marL="342900" indent="-342900" eaLnBrk="1" hangingPunct="1"/>
            <a:r>
              <a:rPr lang="en-GB" sz="2000" smtClean="0"/>
              <a:t>http://www.therationaledge.com</a:t>
            </a:r>
          </a:p>
          <a:p>
            <a:pPr marL="342900" indent="-342900" eaLnBrk="1" hangingPunct="1"/>
            <a:r>
              <a:rPr lang="en-US" sz="2000" smtClean="0"/>
              <a:t>http://www.ambysoft.com/</a:t>
            </a:r>
          </a:p>
          <a:p>
            <a:pPr marL="342900" indent="-342900" eaLnBrk="1" hangingPunct="1"/>
            <a:r>
              <a:rPr lang="en-US" sz="2000" smtClean="0"/>
              <a:t>http://www.ronin-intl.com/publications/unifiedProcess.html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photo dialogue"/>
          <p:cNvPicPr>
            <a:picLocks noGrp="1" noChangeAspect="1" noChangeArrowheads="1"/>
          </p:cNvPicPr>
          <p:nvPr>
            <p:ph/>
          </p:nvPr>
        </p:nvPicPr>
        <p:blipFill>
          <a:blip r:embed="rId2"/>
          <a:srcRect/>
          <a:stretch>
            <a:fillRect/>
          </a:stretch>
        </p:blipFill>
        <p:spPr>
          <a:xfrm>
            <a:off x="2108200" y="2155825"/>
            <a:ext cx="5010150" cy="2936875"/>
          </a:xfrm>
          <a:noFill/>
        </p:spPr>
      </p:pic>
      <p:sp>
        <p:nvSpPr>
          <p:cNvPr id="59395" name="Rectangle 3"/>
          <p:cNvSpPr>
            <a:spLocks noChangeArrowheads="1"/>
          </p:cNvSpPr>
          <p:nvPr/>
        </p:nvSpPr>
        <p:spPr bwMode="auto">
          <a:xfrm>
            <a:off x="180975" y="228600"/>
            <a:ext cx="8393113" cy="641350"/>
          </a:xfrm>
          <a:prstGeom prst="rect">
            <a:avLst/>
          </a:prstGeom>
          <a:noFill/>
          <a:ln w="9525">
            <a:noFill/>
            <a:miter lim="800000"/>
            <a:headEnd/>
            <a:tailEnd/>
          </a:ln>
        </p:spPr>
        <p:txBody>
          <a:bodyPr>
            <a:spAutoFit/>
          </a:bodyPr>
          <a:lstStyle/>
          <a:p>
            <a:pPr>
              <a:lnSpc>
                <a:spcPct val="90000"/>
              </a:lnSpc>
            </a:pPr>
            <a:r>
              <a:rPr lang="fr-FR" sz="4000" b="1">
                <a:solidFill>
                  <a:srgbClr val="0066FF"/>
                </a:solidFill>
                <a:effectLst/>
              </a:rPr>
              <a:t>Dialogue</a:t>
            </a:r>
          </a:p>
        </p:txBody>
      </p:sp>
      <p:sp>
        <p:nvSpPr>
          <p:cNvPr id="922628" name="Rectangle 4"/>
          <p:cNvSpPr>
            <a:spLocks noChangeArrowheads="1"/>
          </p:cNvSpPr>
          <p:nvPr/>
        </p:nvSpPr>
        <p:spPr bwMode="auto">
          <a:xfrm>
            <a:off x="2106613" y="2143125"/>
            <a:ext cx="5018087" cy="2962275"/>
          </a:xfrm>
          <a:prstGeom prst="rect">
            <a:avLst/>
          </a:prstGeom>
          <a:solidFill>
            <a:srgbClr val="FFFFFF">
              <a:alpha val="50999"/>
            </a:srgbClr>
          </a:solidFill>
          <a:ln w="38100">
            <a:solidFill>
              <a:schemeClr val="tx1"/>
            </a:solidFill>
            <a:miter lim="800000"/>
            <a:headEnd/>
            <a:tailEnd/>
          </a:ln>
          <a:effectLst/>
        </p:spPr>
        <p:txBody>
          <a:bodyPr wrap="none" anchor="ctr"/>
          <a:lstStyle/>
          <a:p>
            <a:pPr>
              <a:defRPr/>
            </a:pPr>
            <a:endParaRPr lang="fr-FR"/>
          </a:p>
        </p:txBody>
      </p:sp>
      <p:pic>
        <p:nvPicPr>
          <p:cNvPr id="59397" name="Picture 5"/>
          <p:cNvPicPr>
            <a:picLocks noChangeAspect="1" noChangeArrowheads="1"/>
          </p:cNvPicPr>
          <p:nvPr/>
        </p:nvPicPr>
        <p:blipFill>
          <a:blip r:embed="rId3"/>
          <a:srcRect/>
          <a:stretch>
            <a:fillRect/>
          </a:stretch>
        </p:blipFill>
        <p:spPr bwMode="auto">
          <a:xfrm>
            <a:off x="4662488" y="95250"/>
            <a:ext cx="725487" cy="78581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69" name="Rectangle 25"/>
          <p:cNvSpPr>
            <a:spLocks noChangeArrowheads="1"/>
          </p:cNvSpPr>
          <p:nvPr/>
        </p:nvSpPr>
        <p:spPr bwMode="auto">
          <a:xfrm>
            <a:off x="385763" y="1149350"/>
            <a:ext cx="5546725" cy="2624138"/>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9219" name="Rectangle 2"/>
          <p:cNvSpPr>
            <a:spLocks noGrp="1" noChangeArrowheads="1"/>
          </p:cNvSpPr>
          <p:nvPr>
            <p:ph type="title"/>
          </p:nvPr>
        </p:nvSpPr>
        <p:spPr/>
        <p:txBody>
          <a:bodyPr/>
          <a:lstStyle/>
          <a:p>
            <a:pPr eaLnBrk="1" hangingPunct="1"/>
            <a:r>
              <a:rPr lang="fr-FR" smtClean="0"/>
              <a:t>Classe : représentation UML</a:t>
            </a:r>
          </a:p>
        </p:txBody>
      </p:sp>
      <p:sp>
        <p:nvSpPr>
          <p:cNvPr id="850948" name="Rectangle 4"/>
          <p:cNvSpPr>
            <a:spLocks noChangeArrowheads="1"/>
          </p:cNvSpPr>
          <p:nvPr/>
        </p:nvSpPr>
        <p:spPr bwMode="auto">
          <a:xfrm>
            <a:off x="2062163" y="1609725"/>
            <a:ext cx="1955800"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 Compte</a:t>
            </a:r>
          </a:p>
        </p:txBody>
      </p:sp>
      <p:sp>
        <p:nvSpPr>
          <p:cNvPr id="850949" name="Rectangle 5"/>
          <p:cNvSpPr>
            <a:spLocks noChangeArrowheads="1"/>
          </p:cNvSpPr>
          <p:nvPr/>
        </p:nvSpPr>
        <p:spPr bwMode="auto">
          <a:xfrm>
            <a:off x="2062163" y="1949450"/>
            <a:ext cx="1955800" cy="538163"/>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defRPr/>
            </a:pPr>
            <a:r>
              <a:rPr lang="fr-FR" sz="1000">
                <a:solidFill>
                  <a:srgbClr val="000000"/>
                </a:solidFill>
                <a:effectLst/>
              </a:rPr>
              <a:t>numero : String</a:t>
            </a:r>
          </a:p>
          <a:p>
            <a:pPr>
              <a:defRPr/>
            </a:pPr>
            <a:r>
              <a:rPr lang="fr-FR" sz="1000">
                <a:solidFill>
                  <a:srgbClr val="000000"/>
                </a:solidFill>
                <a:effectLst/>
              </a:rPr>
              <a:t>solde : Float</a:t>
            </a:r>
          </a:p>
          <a:p>
            <a:pPr eaLnBrk="0" hangingPunct="0">
              <a:spcBef>
                <a:spcPct val="50000"/>
              </a:spcBef>
              <a:defRPr/>
            </a:pPr>
            <a:endParaRPr lang="fr-FR" sz="600">
              <a:solidFill>
                <a:srgbClr val="000000"/>
              </a:solidFill>
              <a:effectLst/>
            </a:endParaRPr>
          </a:p>
        </p:txBody>
      </p:sp>
      <p:sp>
        <p:nvSpPr>
          <p:cNvPr id="850950" name="Rectangle 6"/>
          <p:cNvSpPr>
            <a:spLocks noChangeArrowheads="1"/>
          </p:cNvSpPr>
          <p:nvPr/>
        </p:nvSpPr>
        <p:spPr bwMode="auto">
          <a:xfrm>
            <a:off x="2062163" y="2446338"/>
            <a:ext cx="1957387" cy="706437"/>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defRPr/>
            </a:pPr>
            <a:r>
              <a:rPr lang="fr-FR" sz="800">
                <a:solidFill>
                  <a:srgbClr val="000000"/>
                </a:solidFill>
                <a:effectLst/>
              </a:rPr>
              <a:t>+ debiter (montant : Float) : void</a:t>
            </a:r>
          </a:p>
          <a:p>
            <a:pPr>
              <a:defRPr/>
            </a:pPr>
            <a:r>
              <a:rPr lang="fr-FR" sz="800">
                <a:solidFill>
                  <a:srgbClr val="000000"/>
                </a:solidFill>
                <a:effectLst/>
              </a:rPr>
              <a:t>+ crediter (montant : Float) : void</a:t>
            </a:r>
          </a:p>
          <a:p>
            <a:pPr>
              <a:defRPr/>
            </a:pPr>
            <a:r>
              <a:rPr lang="fr-FR" sz="800">
                <a:solidFill>
                  <a:srgbClr val="000000"/>
                </a:solidFill>
                <a:effectLst/>
              </a:rPr>
              <a:t>+ getSolde () : Float</a:t>
            </a:r>
          </a:p>
          <a:p>
            <a:pPr>
              <a:defRPr/>
            </a:pPr>
            <a:r>
              <a:rPr lang="fr-FR" sz="800">
                <a:solidFill>
                  <a:srgbClr val="000000"/>
                </a:solidFill>
                <a:effectLst/>
              </a:rPr>
              <a:t>- modifierSolde (montant : Float) : void</a:t>
            </a:r>
          </a:p>
          <a:p>
            <a:pPr>
              <a:defRPr/>
            </a:pPr>
            <a:r>
              <a:rPr lang="fr-FR" sz="800" u="sng">
                <a:solidFill>
                  <a:srgbClr val="000000"/>
                </a:solidFill>
                <a:effectLst/>
              </a:rPr>
              <a:t># calculerNouveauNumero () : String</a:t>
            </a:r>
          </a:p>
        </p:txBody>
      </p:sp>
      <p:sp>
        <p:nvSpPr>
          <p:cNvPr id="9223" name="AutoShape 7"/>
          <p:cNvSpPr>
            <a:spLocks/>
          </p:cNvSpPr>
          <p:nvPr/>
        </p:nvSpPr>
        <p:spPr bwMode="auto">
          <a:xfrm>
            <a:off x="546100" y="1265238"/>
            <a:ext cx="1109663" cy="277812"/>
          </a:xfrm>
          <a:prstGeom prst="accentCallout2">
            <a:avLst>
              <a:gd name="adj1" fmla="val 41144"/>
              <a:gd name="adj2" fmla="val 106866"/>
              <a:gd name="adj3" fmla="val 41144"/>
              <a:gd name="adj4" fmla="val 145495"/>
              <a:gd name="adj5" fmla="val 118287"/>
              <a:gd name="adj6" fmla="val 156366"/>
            </a:avLst>
          </a:prstGeom>
          <a:noFill/>
          <a:ln w="3175">
            <a:solidFill>
              <a:schemeClr val="accent2"/>
            </a:solidFill>
            <a:miter lim="800000"/>
            <a:headEnd/>
            <a:tailEnd type="arrow" w="med" len="med"/>
          </a:ln>
        </p:spPr>
        <p:txBody>
          <a:bodyPr wrap="none">
            <a:spAutoFit/>
          </a:bodyPr>
          <a:lstStyle/>
          <a:p>
            <a:pPr algn="r" eaLnBrk="0" hangingPunct="0">
              <a:spcBef>
                <a:spcPct val="50000"/>
              </a:spcBef>
            </a:pPr>
            <a:r>
              <a:rPr lang="fr-FR" sz="1200" b="1">
                <a:solidFill>
                  <a:srgbClr val="000000"/>
                </a:solidFill>
                <a:effectLst/>
              </a:rPr>
              <a:t>Un rectangle</a:t>
            </a:r>
          </a:p>
        </p:txBody>
      </p:sp>
      <p:sp>
        <p:nvSpPr>
          <p:cNvPr id="9224" name="AutoShape 8"/>
          <p:cNvSpPr>
            <a:spLocks/>
          </p:cNvSpPr>
          <p:nvPr/>
        </p:nvSpPr>
        <p:spPr bwMode="auto">
          <a:xfrm>
            <a:off x="4497388" y="2047875"/>
            <a:ext cx="1404937" cy="277813"/>
          </a:xfrm>
          <a:prstGeom prst="accentCallout2">
            <a:avLst>
              <a:gd name="adj1" fmla="val 41144"/>
              <a:gd name="adj2" fmla="val -5426"/>
              <a:gd name="adj3" fmla="val 41144"/>
              <a:gd name="adj4" fmla="val -14574"/>
              <a:gd name="adj5" fmla="val -78856"/>
              <a:gd name="adj6" fmla="val -41468"/>
            </a:avLst>
          </a:prstGeom>
          <a:noFill/>
          <a:ln w="3175">
            <a:solidFill>
              <a:schemeClr val="accent2"/>
            </a:solidFill>
            <a:miter lim="800000"/>
            <a:headEnd/>
            <a:tailEnd type="arrow" w="med" len="med"/>
          </a:ln>
        </p:spPr>
        <p:txBody>
          <a:bodyPr wrap="none">
            <a:spAutoFit/>
          </a:bodyPr>
          <a:lstStyle/>
          <a:p>
            <a:pPr algn="r" eaLnBrk="0" hangingPunct="0">
              <a:spcBef>
                <a:spcPct val="50000"/>
              </a:spcBef>
            </a:pPr>
            <a:r>
              <a:rPr lang="fr-FR" sz="1200" b="1">
                <a:solidFill>
                  <a:srgbClr val="000000"/>
                </a:solidFill>
                <a:effectLst/>
              </a:rPr>
              <a:t>3 compartiments</a:t>
            </a:r>
          </a:p>
        </p:txBody>
      </p:sp>
      <p:sp>
        <p:nvSpPr>
          <p:cNvPr id="850953" name="Line 9"/>
          <p:cNvSpPr>
            <a:spLocks noChangeShapeType="1"/>
          </p:cNvSpPr>
          <p:nvPr/>
        </p:nvSpPr>
        <p:spPr bwMode="auto">
          <a:xfrm flipH="1">
            <a:off x="3895725" y="2206625"/>
            <a:ext cx="525463" cy="0"/>
          </a:xfrm>
          <a:prstGeom prst="line">
            <a:avLst/>
          </a:prstGeom>
          <a:noFill/>
          <a:ln w="3175">
            <a:solidFill>
              <a:schemeClr val="accent2"/>
            </a:solidFill>
            <a:round/>
            <a:headEnd/>
            <a:tailEnd type="arrow" w="med" len="med"/>
          </a:ln>
          <a:effectLst/>
        </p:spPr>
        <p:txBody>
          <a:bodyPr anchor="ctr">
            <a:spAutoFit/>
          </a:bodyPr>
          <a:lstStyle/>
          <a:p>
            <a:pPr>
              <a:defRPr/>
            </a:pPr>
            <a:endParaRPr lang="fr-FR"/>
          </a:p>
        </p:txBody>
      </p:sp>
      <p:sp>
        <p:nvSpPr>
          <p:cNvPr id="850954" name="Freeform 10"/>
          <p:cNvSpPr>
            <a:spLocks/>
          </p:cNvSpPr>
          <p:nvPr/>
        </p:nvSpPr>
        <p:spPr bwMode="auto">
          <a:xfrm>
            <a:off x="3914775" y="2251075"/>
            <a:ext cx="488950" cy="400050"/>
          </a:xfrm>
          <a:custGeom>
            <a:avLst/>
            <a:gdLst/>
            <a:ahLst/>
            <a:cxnLst>
              <a:cxn ang="0">
                <a:pos x="587" y="0"/>
              </a:cxn>
              <a:cxn ang="0">
                <a:pos x="437" y="0"/>
              </a:cxn>
              <a:cxn ang="0">
                <a:pos x="0" y="344"/>
              </a:cxn>
            </a:cxnLst>
            <a:rect l="0" t="0" r="r" b="b"/>
            <a:pathLst>
              <a:path w="587" h="344">
                <a:moveTo>
                  <a:pt x="587" y="0"/>
                </a:moveTo>
                <a:lnTo>
                  <a:pt x="437" y="0"/>
                </a:lnTo>
                <a:lnTo>
                  <a:pt x="0" y="344"/>
                </a:lnTo>
              </a:path>
            </a:pathLst>
          </a:custGeom>
          <a:noFill/>
          <a:ln w="3175" cap="flat" cmpd="sng">
            <a:solidFill>
              <a:schemeClr val="accent2"/>
            </a:solidFill>
            <a:prstDash val="solid"/>
            <a:round/>
            <a:headEnd type="none" w="med" len="med"/>
            <a:tailEnd type="arrow" w="med" len="med"/>
          </a:ln>
          <a:effectLst/>
        </p:spPr>
        <p:txBody>
          <a:bodyPr anchor="ctr">
            <a:spAutoFit/>
          </a:bodyPr>
          <a:lstStyle/>
          <a:p>
            <a:pPr>
              <a:defRPr/>
            </a:pPr>
            <a:endParaRPr lang="fr-FR"/>
          </a:p>
        </p:txBody>
      </p:sp>
      <p:sp>
        <p:nvSpPr>
          <p:cNvPr id="9227" name="AutoShape 18"/>
          <p:cNvSpPr>
            <a:spLocks/>
          </p:cNvSpPr>
          <p:nvPr/>
        </p:nvSpPr>
        <p:spPr bwMode="auto">
          <a:xfrm>
            <a:off x="565150" y="1930400"/>
            <a:ext cx="1101725" cy="277813"/>
          </a:xfrm>
          <a:prstGeom prst="accentCallout2">
            <a:avLst>
              <a:gd name="adj1" fmla="val 41144"/>
              <a:gd name="adj2" fmla="val 106917"/>
              <a:gd name="adj3" fmla="val 41144"/>
              <a:gd name="adj4" fmla="val 113111"/>
              <a:gd name="adj5" fmla="val 93144"/>
              <a:gd name="adj6" fmla="val 135301"/>
            </a:avLst>
          </a:prstGeom>
          <a:noFill/>
          <a:ln w="3175">
            <a:solidFill>
              <a:schemeClr val="accent2"/>
            </a:solidFill>
            <a:miter lim="800000"/>
            <a:headEnd/>
            <a:tailEnd type="arrow" w="med" len="med"/>
          </a:ln>
        </p:spPr>
        <p:txBody>
          <a:bodyPr wrap="none">
            <a:spAutoFit/>
          </a:bodyPr>
          <a:lstStyle/>
          <a:p>
            <a:pPr algn="r" eaLnBrk="0" hangingPunct="0">
              <a:spcBef>
                <a:spcPct val="50000"/>
              </a:spcBef>
            </a:pPr>
            <a:r>
              <a:rPr lang="fr-FR" sz="1200" b="1">
                <a:solidFill>
                  <a:srgbClr val="000000"/>
                </a:solidFill>
                <a:effectLst/>
              </a:rPr>
              <a:t>Les attributs</a:t>
            </a:r>
          </a:p>
        </p:txBody>
      </p:sp>
      <p:sp>
        <p:nvSpPr>
          <p:cNvPr id="9228" name="AutoShape 21"/>
          <p:cNvSpPr>
            <a:spLocks/>
          </p:cNvSpPr>
          <p:nvPr/>
        </p:nvSpPr>
        <p:spPr bwMode="auto">
          <a:xfrm>
            <a:off x="461963" y="2378075"/>
            <a:ext cx="1211262" cy="277813"/>
          </a:xfrm>
          <a:prstGeom prst="accentCallout2">
            <a:avLst>
              <a:gd name="adj1" fmla="val 41144"/>
              <a:gd name="adj2" fmla="val 106292"/>
              <a:gd name="adj3" fmla="val 41144"/>
              <a:gd name="adj4" fmla="val 115727"/>
              <a:gd name="adj5" fmla="val 49144"/>
              <a:gd name="adj6" fmla="val 148884"/>
            </a:avLst>
          </a:prstGeom>
          <a:noFill/>
          <a:ln w="3175">
            <a:solidFill>
              <a:schemeClr val="accent2"/>
            </a:solidFill>
            <a:miter lim="800000"/>
            <a:headEnd/>
            <a:tailEnd type="arrow" w="med" len="med"/>
          </a:ln>
        </p:spPr>
        <p:txBody>
          <a:bodyPr wrap="none">
            <a:spAutoFit/>
          </a:bodyPr>
          <a:lstStyle/>
          <a:p>
            <a:pPr algn="r" eaLnBrk="0" hangingPunct="0">
              <a:spcBef>
                <a:spcPct val="50000"/>
              </a:spcBef>
            </a:pPr>
            <a:r>
              <a:rPr lang="fr-FR" sz="1200" b="1">
                <a:solidFill>
                  <a:srgbClr val="000000"/>
                </a:solidFill>
                <a:effectLst/>
              </a:rPr>
              <a:t>Les méthodes</a:t>
            </a:r>
          </a:p>
        </p:txBody>
      </p:sp>
      <p:sp>
        <p:nvSpPr>
          <p:cNvPr id="9229" name="AutoShape 24"/>
          <p:cNvSpPr>
            <a:spLocks/>
          </p:cNvSpPr>
          <p:nvPr/>
        </p:nvSpPr>
        <p:spPr bwMode="auto">
          <a:xfrm>
            <a:off x="854075" y="2770188"/>
            <a:ext cx="815975" cy="277812"/>
          </a:xfrm>
          <a:prstGeom prst="accentCallout2">
            <a:avLst>
              <a:gd name="adj1" fmla="val 41144"/>
              <a:gd name="adj2" fmla="val 109338"/>
              <a:gd name="adj3" fmla="val 41144"/>
              <a:gd name="adj4" fmla="val 118870"/>
              <a:gd name="adj5" fmla="val 90856"/>
              <a:gd name="adj6" fmla="val 153500"/>
            </a:avLst>
          </a:prstGeom>
          <a:noFill/>
          <a:ln w="3175">
            <a:solidFill>
              <a:schemeClr val="accent2"/>
            </a:solidFill>
            <a:miter lim="800000"/>
            <a:headEnd/>
            <a:tailEnd type="arrow" w="med" len="med"/>
          </a:ln>
        </p:spPr>
        <p:txBody>
          <a:bodyPr>
            <a:spAutoFit/>
          </a:bodyPr>
          <a:lstStyle/>
          <a:p>
            <a:r>
              <a:rPr lang="fr-FR" sz="1200" b="1">
                <a:solidFill>
                  <a:srgbClr val="000000"/>
                </a:solidFill>
                <a:effectLst/>
              </a:rPr>
              <a:t>Visibilité</a:t>
            </a:r>
          </a:p>
        </p:txBody>
      </p:sp>
      <p:sp>
        <p:nvSpPr>
          <p:cNvPr id="850971" name="Rectangle 27"/>
          <p:cNvSpPr>
            <a:spLocks noChangeArrowheads="1"/>
          </p:cNvSpPr>
          <p:nvPr/>
        </p:nvSpPr>
        <p:spPr bwMode="auto">
          <a:xfrm>
            <a:off x="4156075" y="3929063"/>
            <a:ext cx="4737100" cy="2065337"/>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850972" name="Rectangle 28"/>
          <p:cNvSpPr>
            <a:spLocks noChangeArrowheads="1"/>
          </p:cNvSpPr>
          <p:nvPr/>
        </p:nvSpPr>
        <p:spPr bwMode="auto">
          <a:xfrm>
            <a:off x="5573713" y="4497388"/>
            <a:ext cx="1955800"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i="1">
                <a:solidFill>
                  <a:srgbClr val="000000"/>
                </a:solidFill>
                <a:effectLst/>
              </a:rPr>
              <a:t> Frame</a:t>
            </a:r>
          </a:p>
        </p:txBody>
      </p:sp>
      <p:sp>
        <p:nvSpPr>
          <p:cNvPr id="850973" name="Rectangle 29"/>
          <p:cNvSpPr>
            <a:spLocks noChangeArrowheads="1"/>
          </p:cNvSpPr>
          <p:nvPr/>
        </p:nvSpPr>
        <p:spPr bwMode="auto">
          <a:xfrm>
            <a:off x="5573713" y="4837113"/>
            <a:ext cx="1955800" cy="538162"/>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defRPr/>
            </a:pPr>
            <a:r>
              <a:rPr lang="fr-FR" sz="1000">
                <a:solidFill>
                  <a:srgbClr val="000000"/>
                </a:solidFill>
                <a:effectLst/>
              </a:rPr>
              <a:t>header : FrameHeader</a:t>
            </a:r>
          </a:p>
          <a:p>
            <a:pPr>
              <a:defRPr/>
            </a:pPr>
            <a:r>
              <a:rPr lang="fr-FR" sz="1000" u="sng">
                <a:solidFill>
                  <a:srgbClr val="000000"/>
                </a:solidFill>
                <a:effectLst/>
              </a:rPr>
              <a:t>uniqueID : Long</a:t>
            </a:r>
          </a:p>
          <a:p>
            <a:pPr eaLnBrk="0" hangingPunct="0">
              <a:spcBef>
                <a:spcPct val="50000"/>
              </a:spcBef>
              <a:defRPr/>
            </a:pPr>
            <a:endParaRPr lang="fr-FR" sz="600">
              <a:solidFill>
                <a:srgbClr val="000000"/>
              </a:solidFill>
              <a:effectLst/>
            </a:endParaRPr>
          </a:p>
        </p:txBody>
      </p:sp>
      <p:sp>
        <p:nvSpPr>
          <p:cNvPr id="850974" name="Rectangle 30"/>
          <p:cNvSpPr>
            <a:spLocks noChangeArrowheads="1"/>
          </p:cNvSpPr>
          <p:nvPr/>
        </p:nvSpPr>
        <p:spPr bwMode="auto">
          <a:xfrm>
            <a:off x="5573713" y="5376863"/>
            <a:ext cx="1957387" cy="461962"/>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defRPr/>
            </a:pPr>
            <a:r>
              <a:rPr lang="fr-FR" sz="800">
                <a:solidFill>
                  <a:srgbClr val="000000"/>
                </a:solidFill>
                <a:effectLst/>
              </a:rPr>
              <a:t>+ addMessage (m:Message) : Status </a:t>
            </a:r>
          </a:p>
          <a:p>
            <a:pPr>
              <a:defRPr/>
            </a:pPr>
            <a:r>
              <a:rPr lang="fr-FR" sz="800">
                <a:solidFill>
                  <a:srgbClr val="000000"/>
                </a:solidFill>
                <a:effectLst/>
              </a:rPr>
              <a:t># setCheckSum()</a:t>
            </a:r>
          </a:p>
          <a:p>
            <a:pPr>
              <a:defRPr/>
            </a:pPr>
            <a:r>
              <a:rPr lang="fr-FR" sz="800">
                <a:solidFill>
                  <a:srgbClr val="000000"/>
                </a:solidFill>
                <a:effectLst/>
              </a:rPr>
              <a:t>-encrypt()</a:t>
            </a:r>
            <a:endParaRPr lang="fr-FR" sz="800" u="sng">
              <a:solidFill>
                <a:srgbClr val="000000"/>
              </a:solidFill>
              <a:effectLst/>
            </a:endParaRPr>
          </a:p>
        </p:txBody>
      </p:sp>
      <p:sp>
        <p:nvSpPr>
          <p:cNvPr id="850975" name="Arc 31"/>
          <p:cNvSpPr>
            <a:spLocks/>
          </p:cNvSpPr>
          <p:nvPr/>
        </p:nvSpPr>
        <p:spPr bwMode="auto">
          <a:xfrm flipH="1" flipV="1">
            <a:off x="5648325" y="4354513"/>
            <a:ext cx="571500" cy="3190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0976" name="Arc 32"/>
          <p:cNvSpPr>
            <a:spLocks/>
          </p:cNvSpPr>
          <p:nvPr/>
        </p:nvSpPr>
        <p:spPr bwMode="auto">
          <a:xfrm flipH="1" flipV="1">
            <a:off x="5046663" y="4819650"/>
            <a:ext cx="571500" cy="319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0977" name="Arc 33"/>
          <p:cNvSpPr>
            <a:spLocks/>
          </p:cNvSpPr>
          <p:nvPr/>
        </p:nvSpPr>
        <p:spPr bwMode="auto">
          <a:xfrm rot="-1942841">
            <a:off x="7026275" y="4670425"/>
            <a:ext cx="104775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0978" name="Arc 34"/>
          <p:cNvSpPr>
            <a:spLocks/>
          </p:cNvSpPr>
          <p:nvPr/>
        </p:nvSpPr>
        <p:spPr bwMode="auto">
          <a:xfrm rot="1306901" flipV="1">
            <a:off x="7019925" y="5443538"/>
            <a:ext cx="904875" cy="284162"/>
          </a:xfrm>
          <a:custGeom>
            <a:avLst/>
            <a:gdLst>
              <a:gd name="G0" fmla="+- 0 0 0"/>
              <a:gd name="G1" fmla="+- 21600 0 0"/>
              <a:gd name="G2" fmla="+- 21600 0 0"/>
              <a:gd name="T0" fmla="*/ 0 w 20118"/>
              <a:gd name="T1" fmla="*/ 0 h 21600"/>
              <a:gd name="T2" fmla="*/ 20118 w 20118"/>
              <a:gd name="T3" fmla="*/ 13737 h 21600"/>
              <a:gd name="T4" fmla="*/ 0 w 20118"/>
              <a:gd name="T5" fmla="*/ 21600 h 21600"/>
            </a:gdLst>
            <a:ahLst/>
            <a:cxnLst>
              <a:cxn ang="0">
                <a:pos x="T0" y="T1"/>
              </a:cxn>
              <a:cxn ang="0">
                <a:pos x="T2" y="T3"/>
              </a:cxn>
              <a:cxn ang="0">
                <a:pos x="T4" y="T5"/>
              </a:cxn>
            </a:cxnLst>
            <a:rect l="0" t="0" r="r" b="b"/>
            <a:pathLst>
              <a:path w="20118" h="21600" fill="none" extrusionOk="0">
                <a:moveTo>
                  <a:pt x="-1" y="0"/>
                </a:moveTo>
                <a:cubicBezTo>
                  <a:pt x="8894" y="0"/>
                  <a:pt x="16880" y="5452"/>
                  <a:pt x="20117" y="13737"/>
                </a:cubicBezTo>
              </a:path>
              <a:path w="20118" h="21600" stroke="0" extrusionOk="0">
                <a:moveTo>
                  <a:pt x="-1" y="0"/>
                </a:moveTo>
                <a:cubicBezTo>
                  <a:pt x="8894" y="0"/>
                  <a:pt x="16880" y="5452"/>
                  <a:pt x="20117" y="13737"/>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0979" name="Arc 35"/>
          <p:cNvSpPr>
            <a:spLocks/>
          </p:cNvSpPr>
          <p:nvPr/>
        </p:nvSpPr>
        <p:spPr bwMode="auto">
          <a:xfrm flipH="1" flipV="1">
            <a:off x="5159375" y="5157788"/>
            <a:ext cx="466725" cy="319087"/>
          </a:xfrm>
          <a:custGeom>
            <a:avLst/>
            <a:gdLst>
              <a:gd name="G0" fmla="+- 0 0 0"/>
              <a:gd name="G1" fmla="+- 21600 0 0"/>
              <a:gd name="G2" fmla="+- 21600 0 0"/>
              <a:gd name="T0" fmla="*/ 0 w 17665"/>
              <a:gd name="T1" fmla="*/ 0 h 21600"/>
              <a:gd name="T2" fmla="*/ 17665 w 17665"/>
              <a:gd name="T3" fmla="*/ 9170 h 21600"/>
              <a:gd name="T4" fmla="*/ 0 w 17665"/>
              <a:gd name="T5" fmla="*/ 21600 h 21600"/>
            </a:gdLst>
            <a:ahLst/>
            <a:cxnLst>
              <a:cxn ang="0">
                <a:pos x="T0" y="T1"/>
              </a:cxn>
              <a:cxn ang="0">
                <a:pos x="T2" y="T3"/>
              </a:cxn>
              <a:cxn ang="0">
                <a:pos x="T4" y="T5"/>
              </a:cxn>
            </a:cxnLst>
            <a:rect l="0" t="0" r="r" b="b"/>
            <a:pathLst>
              <a:path w="17665" h="21600" fill="none" extrusionOk="0">
                <a:moveTo>
                  <a:pt x="-1" y="0"/>
                </a:moveTo>
                <a:cubicBezTo>
                  <a:pt x="7029" y="0"/>
                  <a:pt x="13619" y="3420"/>
                  <a:pt x="17665" y="9169"/>
                </a:cubicBezTo>
              </a:path>
              <a:path w="17665" h="21600" stroke="0" extrusionOk="0">
                <a:moveTo>
                  <a:pt x="-1" y="0"/>
                </a:moveTo>
                <a:cubicBezTo>
                  <a:pt x="7029" y="0"/>
                  <a:pt x="13619" y="3420"/>
                  <a:pt x="17665" y="9169"/>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9239" name="Rectangle 36"/>
          <p:cNvSpPr>
            <a:spLocks noChangeArrowheads="1"/>
          </p:cNvSpPr>
          <p:nvPr/>
        </p:nvSpPr>
        <p:spPr bwMode="auto">
          <a:xfrm>
            <a:off x="4310063" y="5257800"/>
            <a:ext cx="1009650" cy="547688"/>
          </a:xfrm>
          <a:prstGeom prst="rect">
            <a:avLst/>
          </a:prstGeom>
          <a:noFill/>
          <a:ln w="12700">
            <a:noFill/>
            <a:miter lim="800000"/>
            <a:headEnd/>
            <a:tailEnd/>
          </a:ln>
        </p:spPr>
        <p:txBody>
          <a:bodyPr lIns="0" tIns="0" rIns="0" bIns="0">
            <a:spAutoFit/>
          </a:bodyPr>
          <a:lstStyle/>
          <a:p>
            <a:r>
              <a:rPr lang="fr-FR" sz="1200" b="1">
                <a:solidFill>
                  <a:srgbClr val="000000"/>
                </a:solidFill>
                <a:effectLst/>
              </a:rPr>
              <a:t>+ : public</a:t>
            </a:r>
          </a:p>
          <a:p>
            <a:r>
              <a:rPr lang="fr-FR" sz="1200" b="1">
                <a:solidFill>
                  <a:srgbClr val="000000"/>
                </a:solidFill>
                <a:effectLst/>
              </a:rPr>
              <a:t># : protected</a:t>
            </a:r>
          </a:p>
          <a:p>
            <a:r>
              <a:rPr lang="fr-FR" sz="1200" b="1">
                <a:solidFill>
                  <a:srgbClr val="000000"/>
                </a:solidFill>
                <a:effectLst/>
              </a:rPr>
              <a:t>-  : private</a:t>
            </a:r>
          </a:p>
        </p:txBody>
      </p:sp>
      <p:sp>
        <p:nvSpPr>
          <p:cNvPr id="850981" name="Arc 37"/>
          <p:cNvSpPr>
            <a:spLocks/>
          </p:cNvSpPr>
          <p:nvPr/>
        </p:nvSpPr>
        <p:spPr bwMode="auto">
          <a:xfrm flipH="1" flipV="1">
            <a:off x="5264150" y="5289550"/>
            <a:ext cx="374650" cy="319088"/>
          </a:xfrm>
          <a:custGeom>
            <a:avLst/>
            <a:gdLst>
              <a:gd name="G0" fmla="+- 0 0 0"/>
              <a:gd name="G1" fmla="+- 21584 0 0"/>
              <a:gd name="G2" fmla="+- 21600 0 0"/>
              <a:gd name="T0" fmla="*/ 826 w 14202"/>
              <a:gd name="T1" fmla="*/ 0 h 21584"/>
              <a:gd name="T2" fmla="*/ 14202 w 14202"/>
              <a:gd name="T3" fmla="*/ 5309 h 21584"/>
              <a:gd name="T4" fmla="*/ 0 w 14202"/>
              <a:gd name="T5" fmla="*/ 21584 h 21584"/>
            </a:gdLst>
            <a:ahLst/>
            <a:cxnLst>
              <a:cxn ang="0">
                <a:pos x="T0" y="T1"/>
              </a:cxn>
              <a:cxn ang="0">
                <a:pos x="T2" y="T3"/>
              </a:cxn>
              <a:cxn ang="0">
                <a:pos x="T4" y="T5"/>
              </a:cxn>
            </a:cxnLst>
            <a:rect l="0" t="0" r="r" b="b"/>
            <a:pathLst>
              <a:path w="14202" h="21584" fill="none" extrusionOk="0">
                <a:moveTo>
                  <a:pt x="826" y="-1"/>
                </a:moveTo>
                <a:cubicBezTo>
                  <a:pt x="5760" y="188"/>
                  <a:pt x="10481" y="2062"/>
                  <a:pt x="14201" y="5309"/>
                </a:cubicBezTo>
              </a:path>
              <a:path w="14202" h="21584" stroke="0" extrusionOk="0">
                <a:moveTo>
                  <a:pt x="826" y="-1"/>
                </a:moveTo>
                <a:cubicBezTo>
                  <a:pt x="5760" y="188"/>
                  <a:pt x="10481" y="2062"/>
                  <a:pt x="14201" y="5309"/>
                </a:cubicBezTo>
                <a:lnTo>
                  <a:pt x="0" y="21584"/>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0982" name="Arc 38"/>
          <p:cNvSpPr>
            <a:spLocks/>
          </p:cNvSpPr>
          <p:nvPr/>
        </p:nvSpPr>
        <p:spPr bwMode="auto">
          <a:xfrm rot="-448853" flipH="1" flipV="1">
            <a:off x="5060950" y="5456238"/>
            <a:ext cx="555625" cy="319087"/>
          </a:xfrm>
          <a:custGeom>
            <a:avLst/>
            <a:gdLst>
              <a:gd name="G0" fmla="+- 0 0 0"/>
              <a:gd name="G1" fmla="+- 21584 0 0"/>
              <a:gd name="G2" fmla="+- 21600 0 0"/>
              <a:gd name="T0" fmla="*/ 826 w 12415"/>
              <a:gd name="T1" fmla="*/ 0 h 21584"/>
              <a:gd name="T2" fmla="*/ 12415 w 12415"/>
              <a:gd name="T3" fmla="*/ 3908 h 21584"/>
              <a:gd name="T4" fmla="*/ 0 w 12415"/>
              <a:gd name="T5" fmla="*/ 21584 h 21584"/>
            </a:gdLst>
            <a:ahLst/>
            <a:cxnLst>
              <a:cxn ang="0">
                <a:pos x="T0" y="T1"/>
              </a:cxn>
              <a:cxn ang="0">
                <a:pos x="T2" y="T3"/>
              </a:cxn>
              <a:cxn ang="0">
                <a:pos x="T4" y="T5"/>
              </a:cxn>
            </a:cxnLst>
            <a:rect l="0" t="0" r="r" b="b"/>
            <a:pathLst>
              <a:path w="12415" h="21584" fill="none" extrusionOk="0">
                <a:moveTo>
                  <a:pt x="826" y="-1"/>
                </a:moveTo>
                <a:cubicBezTo>
                  <a:pt x="4984" y="158"/>
                  <a:pt x="9009" y="1516"/>
                  <a:pt x="12414" y="3908"/>
                </a:cubicBezTo>
              </a:path>
              <a:path w="12415" h="21584" stroke="0" extrusionOk="0">
                <a:moveTo>
                  <a:pt x="826" y="-1"/>
                </a:moveTo>
                <a:cubicBezTo>
                  <a:pt x="4984" y="158"/>
                  <a:pt x="9009" y="1516"/>
                  <a:pt x="12414" y="3908"/>
                </a:cubicBezTo>
                <a:lnTo>
                  <a:pt x="0" y="21584"/>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9242" name="Rectangle 39"/>
          <p:cNvSpPr>
            <a:spLocks noChangeArrowheads="1"/>
          </p:cNvSpPr>
          <p:nvPr/>
        </p:nvSpPr>
        <p:spPr bwMode="auto">
          <a:xfrm>
            <a:off x="4308475" y="4608513"/>
            <a:ext cx="1009650"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Portée classe</a:t>
            </a:r>
          </a:p>
        </p:txBody>
      </p:sp>
      <p:sp>
        <p:nvSpPr>
          <p:cNvPr id="9243" name="Rectangle 40"/>
          <p:cNvSpPr>
            <a:spLocks noChangeArrowheads="1"/>
          </p:cNvSpPr>
          <p:nvPr/>
        </p:nvSpPr>
        <p:spPr bwMode="auto">
          <a:xfrm>
            <a:off x="5102225" y="4149725"/>
            <a:ext cx="742950"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Abstraite</a:t>
            </a:r>
          </a:p>
        </p:txBody>
      </p:sp>
      <p:sp>
        <p:nvSpPr>
          <p:cNvPr id="9244" name="Rectangle 41"/>
          <p:cNvSpPr>
            <a:spLocks noChangeArrowheads="1"/>
          </p:cNvSpPr>
          <p:nvPr/>
        </p:nvSpPr>
        <p:spPr bwMode="auto">
          <a:xfrm>
            <a:off x="7958138" y="4681538"/>
            <a:ext cx="395287"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Type</a:t>
            </a:r>
          </a:p>
        </p:txBody>
      </p:sp>
      <p:sp>
        <p:nvSpPr>
          <p:cNvPr id="9245" name="Rectangle 42"/>
          <p:cNvSpPr>
            <a:spLocks noChangeArrowheads="1"/>
          </p:cNvSpPr>
          <p:nvPr/>
        </p:nvSpPr>
        <p:spPr bwMode="auto">
          <a:xfrm>
            <a:off x="7937500" y="5608638"/>
            <a:ext cx="828675"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Signature</a:t>
            </a:r>
          </a:p>
        </p:txBody>
      </p:sp>
      <p:sp>
        <p:nvSpPr>
          <p:cNvPr id="9246" name="Rectangle 43"/>
          <p:cNvSpPr>
            <a:spLocks noChangeArrowheads="1"/>
          </p:cNvSpPr>
          <p:nvPr/>
        </p:nvSpPr>
        <p:spPr bwMode="auto">
          <a:xfrm>
            <a:off x="7593013" y="4000500"/>
            <a:ext cx="1319212"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Classe avancée</a:t>
            </a:r>
          </a:p>
        </p:txBody>
      </p:sp>
      <p:sp>
        <p:nvSpPr>
          <p:cNvPr id="850988" name="Rectangle 44"/>
          <p:cNvSpPr>
            <a:spLocks noChangeArrowheads="1"/>
          </p:cNvSpPr>
          <p:nvPr/>
        </p:nvSpPr>
        <p:spPr bwMode="auto">
          <a:xfrm>
            <a:off x="427038" y="4208463"/>
            <a:ext cx="3625850" cy="1524000"/>
          </a:xfrm>
          <a:prstGeom prst="rect">
            <a:avLst/>
          </a:prstGeom>
          <a:noFill/>
          <a:ln w="12700">
            <a:noFill/>
            <a:miter lim="800000"/>
            <a:headEnd/>
            <a:tailEnd/>
          </a:ln>
          <a:effectLst/>
        </p:spPr>
        <p:txBody>
          <a:bodyPr lIns="0" tIns="0" rIns="0" bIns="0">
            <a:spAutoFit/>
          </a:bodyPr>
          <a:lstStyle/>
          <a:p>
            <a:pPr>
              <a:defRPr/>
            </a:pPr>
            <a:r>
              <a:rPr lang="fr-FR" sz="1000" b="1">
                <a:solidFill>
                  <a:schemeClr val="bg2"/>
                </a:solidFill>
                <a:effectLst/>
              </a:rPr>
              <a:t>+ public : tout classificateur extérieur ayant une visibilité sur le classificateur donné peut utiliser cette caractéristique indiquée par le symbole +.</a:t>
            </a:r>
          </a:p>
          <a:p>
            <a:pPr>
              <a:defRPr/>
            </a:pPr>
            <a:endParaRPr lang="fr-FR" sz="1000" b="1">
              <a:solidFill>
                <a:schemeClr val="bg2"/>
              </a:solidFill>
              <a:effectLst/>
            </a:endParaRPr>
          </a:p>
          <a:p>
            <a:pPr>
              <a:defRPr/>
            </a:pPr>
            <a:r>
              <a:rPr lang="fr-FR" sz="1000" b="1">
                <a:solidFill>
                  <a:schemeClr val="bg2"/>
                </a:solidFill>
                <a:effectLst/>
              </a:rPr>
              <a:t># protected : seuls les descendants du classificateur peuvent utiliser cette caractéristique indiquée par le symbole #</a:t>
            </a:r>
            <a:r>
              <a:rPr lang="fr-FR" sz="1000" b="1">
                <a:solidFill>
                  <a:schemeClr val="bg2"/>
                </a:solidFill>
                <a:effectLst>
                  <a:outerShdw blurRad="38100" dist="38100" dir="2700000" algn="tl">
                    <a:srgbClr val="FFFFFF"/>
                  </a:outerShdw>
                </a:effectLst>
              </a:rPr>
              <a:t>.</a:t>
            </a:r>
          </a:p>
          <a:p>
            <a:pPr>
              <a:defRPr/>
            </a:pPr>
            <a:endParaRPr lang="fr-FR" sz="1000" b="1">
              <a:solidFill>
                <a:schemeClr val="bg2"/>
              </a:solidFill>
              <a:effectLst>
                <a:outerShdw blurRad="38100" dist="38100" dir="2700000" algn="tl">
                  <a:srgbClr val="FFFFFF"/>
                </a:outerShdw>
              </a:effectLst>
            </a:endParaRPr>
          </a:p>
          <a:p>
            <a:pPr>
              <a:defRPr/>
            </a:pPr>
            <a:r>
              <a:rPr lang="fr-FR" sz="1000" b="1">
                <a:solidFill>
                  <a:schemeClr val="bg2"/>
                </a:solidFill>
                <a:effectLst/>
              </a:rPr>
              <a:t>- private : le classificateur, et lui seul, peut utiliser cette caractéristique indiquée par le symbole -</a:t>
            </a:r>
          </a:p>
        </p:txBody>
      </p:sp>
      <p:sp>
        <p:nvSpPr>
          <p:cNvPr id="9248" name="Rectangle 47"/>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Les relations</a:t>
            </a:r>
          </a:p>
        </p:txBody>
      </p:sp>
      <p:sp>
        <p:nvSpPr>
          <p:cNvPr id="10243" name="Rectangle 3"/>
          <p:cNvSpPr>
            <a:spLocks noGrp="1" noChangeArrowheads="1"/>
          </p:cNvSpPr>
          <p:nvPr>
            <p:ph type="body" idx="1"/>
          </p:nvPr>
        </p:nvSpPr>
        <p:spPr>
          <a:xfrm>
            <a:off x="381000" y="1196975"/>
            <a:ext cx="8578850" cy="4759325"/>
          </a:xfrm>
        </p:spPr>
        <p:txBody>
          <a:bodyPr/>
          <a:lstStyle/>
          <a:p>
            <a:pPr eaLnBrk="1" hangingPunct="1">
              <a:lnSpc>
                <a:spcPct val="80000"/>
              </a:lnSpc>
            </a:pPr>
            <a:r>
              <a:rPr lang="fr-CA" sz="1800" smtClean="0"/>
              <a:t>La construction d'abstractions enseigne que très peu de classes sont isolées mais qu'au contraire la plupart d'entre elles collaborent avec d'autres classes de différentes manière. </a:t>
            </a:r>
          </a:p>
          <a:p>
            <a:pPr eaLnBrk="1" hangingPunct="1">
              <a:lnSpc>
                <a:spcPct val="80000"/>
              </a:lnSpc>
            </a:pPr>
            <a:r>
              <a:rPr lang="fr-CA" sz="1800" smtClean="0"/>
              <a:t>Modéliser un système nécessite </a:t>
            </a:r>
          </a:p>
          <a:p>
            <a:pPr lvl="1" eaLnBrk="1" hangingPunct="1">
              <a:lnSpc>
                <a:spcPct val="80000"/>
              </a:lnSpc>
            </a:pPr>
            <a:r>
              <a:rPr lang="fr-CA" sz="1600" smtClean="0"/>
              <a:t>identification des éléments qui composent son vocabulaire, </a:t>
            </a:r>
          </a:p>
          <a:p>
            <a:pPr lvl="1" eaLnBrk="1" hangingPunct="1">
              <a:lnSpc>
                <a:spcPct val="80000"/>
              </a:lnSpc>
            </a:pPr>
            <a:r>
              <a:rPr lang="fr-CA" sz="1600" smtClean="0"/>
              <a:t>mais également la compréhension des relations qui s'établissent entre eux. </a:t>
            </a:r>
          </a:p>
          <a:p>
            <a:pPr eaLnBrk="1" hangingPunct="1">
              <a:lnSpc>
                <a:spcPct val="80000"/>
              </a:lnSpc>
            </a:pPr>
            <a:r>
              <a:rPr lang="fr-CA" sz="1800" smtClean="0"/>
              <a:t>En modélisation orientée objet, trois sortes de relations sont particulièrement importantes: </a:t>
            </a:r>
          </a:p>
          <a:p>
            <a:pPr lvl="1" eaLnBrk="1" hangingPunct="1">
              <a:lnSpc>
                <a:spcPct val="80000"/>
              </a:lnSpc>
            </a:pPr>
            <a:r>
              <a:rPr lang="fr-CA" sz="1600" smtClean="0"/>
              <a:t>les </a:t>
            </a:r>
            <a:r>
              <a:rPr lang="fr-CA" sz="1600" i="1" smtClean="0"/>
              <a:t>dépendances, </a:t>
            </a:r>
            <a:r>
              <a:rPr lang="fr-CA" sz="1600" smtClean="0"/>
              <a:t>c'est-à-dire les relations d'utilisation entre les classes (comme les relations de raffinement, de trace et de liaison), </a:t>
            </a:r>
          </a:p>
          <a:p>
            <a:pPr lvl="1" eaLnBrk="1" hangingPunct="1">
              <a:lnSpc>
                <a:spcPct val="80000"/>
              </a:lnSpc>
            </a:pPr>
            <a:r>
              <a:rPr lang="fr-CA" sz="1600" smtClean="0"/>
              <a:t>les </a:t>
            </a:r>
            <a:r>
              <a:rPr lang="fr-CA" sz="1600" i="1" smtClean="0"/>
              <a:t>généralisations, </a:t>
            </a:r>
            <a:r>
              <a:rPr lang="fr-CA" sz="1600" smtClean="0"/>
              <a:t>qui relient les classes générales à leurs spécialisations, </a:t>
            </a:r>
          </a:p>
          <a:p>
            <a:pPr lvl="1" eaLnBrk="1" hangingPunct="1">
              <a:lnSpc>
                <a:spcPct val="80000"/>
              </a:lnSpc>
            </a:pPr>
            <a:r>
              <a:rPr lang="fr-CA" sz="1600" smtClean="0"/>
              <a:t>et les </a:t>
            </a:r>
            <a:r>
              <a:rPr lang="fr-CA" sz="1600" i="1" smtClean="0"/>
              <a:t>associations, </a:t>
            </a:r>
            <a:r>
              <a:rPr lang="fr-CA" sz="1600" smtClean="0"/>
              <a:t>qui décrivent les relations structurelles entre objets. Toutes ces relations proposent une manière différente de combiner des abstractions. </a:t>
            </a:r>
          </a:p>
          <a:p>
            <a:pPr eaLnBrk="1" hangingPunct="1">
              <a:lnSpc>
                <a:spcPct val="80000"/>
              </a:lnSpc>
            </a:pPr>
            <a:r>
              <a:rPr lang="fr-CA" sz="1800" smtClean="0"/>
              <a:t>Si elle est trop élaborée, l'écheveau des relations rend le modèle incompréhensible. </a:t>
            </a:r>
          </a:p>
          <a:p>
            <a:pPr eaLnBrk="1" hangingPunct="1">
              <a:lnSpc>
                <a:spcPct val="80000"/>
              </a:lnSpc>
            </a:pPr>
            <a:r>
              <a:rPr lang="fr-CA" sz="1800" smtClean="0"/>
              <a:t>À l'inverse, si elle est trop laxiste, une bonne partie de la richesse du système, à savoir la manière dont les éléments collaborent, n'est pas exploitée. </a:t>
            </a:r>
            <a:endParaRPr lang="fr-FR" sz="1800" smtClean="0"/>
          </a:p>
        </p:txBody>
      </p:sp>
      <p:sp>
        <p:nvSpPr>
          <p:cNvPr id="10244" name="Rectangle 5"/>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42" name="Rectangle 26"/>
          <p:cNvSpPr>
            <a:spLocks noChangeArrowheads="1"/>
          </p:cNvSpPr>
          <p:nvPr/>
        </p:nvSpPr>
        <p:spPr bwMode="auto">
          <a:xfrm>
            <a:off x="385763" y="1152525"/>
            <a:ext cx="7386637" cy="3167063"/>
          </a:xfrm>
          <a:prstGeom prst="rect">
            <a:avLst/>
          </a:prstGeom>
          <a:solidFill>
            <a:schemeClr val="tx1">
              <a:alpha val="39999"/>
            </a:schemeClr>
          </a:solidFill>
          <a:ln w="12700">
            <a:noFill/>
            <a:miter lim="800000"/>
            <a:headEnd/>
            <a:tailEnd/>
          </a:ln>
          <a:effectLst/>
        </p:spPr>
        <p:txBody>
          <a:bodyPr wrap="none" lIns="0" tIns="0" rIns="0" bIns="0" anchor="ctr"/>
          <a:lstStyle/>
          <a:p>
            <a:pPr>
              <a:defRPr/>
            </a:pPr>
            <a:endParaRPr lang="fr-FR"/>
          </a:p>
        </p:txBody>
      </p:sp>
      <p:sp>
        <p:nvSpPr>
          <p:cNvPr id="11267" name="Rectangle 2"/>
          <p:cNvSpPr>
            <a:spLocks noGrp="1" noChangeArrowheads="1"/>
          </p:cNvSpPr>
          <p:nvPr>
            <p:ph type="title"/>
          </p:nvPr>
        </p:nvSpPr>
        <p:spPr/>
        <p:txBody>
          <a:bodyPr/>
          <a:lstStyle/>
          <a:p>
            <a:pPr eaLnBrk="1" hangingPunct="1"/>
            <a:r>
              <a:rPr lang="fr-FR" smtClean="0"/>
              <a:t>Représentation</a:t>
            </a:r>
          </a:p>
        </p:txBody>
      </p:sp>
      <p:sp>
        <p:nvSpPr>
          <p:cNvPr id="854020" name="Rectangle 4"/>
          <p:cNvSpPr>
            <a:spLocks noChangeArrowheads="1"/>
          </p:cNvSpPr>
          <p:nvPr/>
        </p:nvSpPr>
        <p:spPr bwMode="auto">
          <a:xfrm>
            <a:off x="2084388" y="1319213"/>
            <a:ext cx="1955800"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Window</a:t>
            </a:r>
          </a:p>
        </p:txBody>
      </p:sp>
      <p:sp>
        <p:nvSpPr>
          <p:cNvPr id="854021" name="Rectangle 5"/>
          <p:cNvSpPr>
            <a:spLocks noChangeArrowheads="1"/>
          </p:cNvSpPr>
          <p:nvPr/>
        </p:nvSpPr>
        <p:spPr bwMode="auto">
          <a:xfrm>
            <a:off x="2084388" y="1652588"/>
            <a:ext cx="1955800" cy="1873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eaLnBrk="0" hangingPunct="0">
              <a:spcBef>
                <a:spcPct val="50000"/>
              </a:spcBef>
              <a:defRPr/>
            </a:pPr>
            <a:endParaRPr lang="fr-FR" sz="600">
              <a:solidFill>
                <a:srgbClr val="000000"/>
              </a:solidFill>
              <a:effectLst/>
            </a:endParaRPr>
          </a:p>
        </p:txBody>
      </p:sp>
      <p:sp>
        <p:nvSpPr>
          <p:cNvPr id="854022" name="Rectangle 6"/>
          <p:cNvSpPr>
            <a:spLocks noChangeArrowheads="1"/>
          </p:cNvSpPr>
          <p:nvPr/>
        </p:nvSpPr>
        <p:spPr bwMode="auto">
          <a:xfrm>
            <a:off x="2084388" y="1770063"/>
            <a:ext cx="1947862" cy="857250"/>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defRPr/>
            </a:pPr>
            <a:r>
              <a:rPr lang="fr-FR" sz="1000" b="1">
                <a:solidFill>
                  <a:srgbClr val="000000"/>
                </a:solidFill>
                <a:effectLst/>
              </a:rPr>
              <a:t>Open()</a:t>
            </a:r>
          </a:p>
          <a:p>
            <a:pPr>
              <a:defRPr/>
            </a:pPr>
            <a:r>
              <a:rPr lang="fr-FR" sz="1000" b="1">
                <a:solidFill>
                  <a:srgbClr val="000000"/>
                </a:solidFill>
                <a:effectLst/>
              </a:rPr>
              <a:t>Close()</a:t>
            </a:r>
          </a:p>
          <a:p>
            <a:pPr>
              <a:defRPr/>
            </a:pPr>
            <a:r>
              <a:rPr lang="fr-FR" sz="1000" b="1">
                <a:solidFill>
                  <a:srgbClr val="000000"/>
                </a:solidFill>
                <a:effectLst/>
              </a:rPr>
              <a:t>Move()</a:t>
            </a:r>
          </a:p>
          <a:p>
            <a:pPr>
              <a:defRPr/>
            </a:pPr>
            <a:r>
              <a:rPr lang="fr-FR" sz="1000" b="1">
                <a:solidFill>
                  <a:srgbClr val="000000"/>
                </a:solidFill>
                <a:effectLst/>
              </a:rPr>
              <a:t>Display()</a:t>
            </a:r>
          </a:p>
          <a:p>
            <a:pPr>
              <a:defRPr/>
            </a:pPr>
            <a:r>
              <a:rPr lang="fr-FR" sz="1000" b="1">
                <a:solidFill>
                  <a:srgbClr val="000000"/>
                </a:solidFill>
                <a:effectLst/>
              </a:rPr>
              <a:t>handleEvent()</a:t>
            </a:r>
            <a:endParaRPr lang="fr-FR" sz="1000" b="1" u="sng">
              <a:solidFill>
                <a:srgbClr val="000000"/>
              </a:solidFill>
              <a:effectLst/>
            </a:endParaRPr>
          </a:p>
        </p:txBody>
      </p:sp>
      <p:sp>
        <p:nvSpPr>
          <p:cNvPr id="854023" name="Rectangle 7"/>
          <p:cNvSpPr>
            <a:spLocks noChangeArrowheads="1"/>
          </p:cNvSpPr>
          <p:nvPr/>
        </p:nvSpPr>
        <p:spPr bwMode="auto">
          <a:xfrm>
            <a:off x="5540375" y="2032000"/>
            <a:ext cx="1955800"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Event</a:t>
            </a:r>
          </a:p>
        </p:txBody>
      </p:sp>
      <p:sp>
        <p:nvSpPr>
          <p:cNvPr id="854024" name="Rectangle 8"/>
          <p:cNvSpPr>
            <a:spLocks noChangeArrowheads="1"/>
          </p:cNvSpPr>
          <p:nvPr/>
        </p:nvSpPr>
        <p:spPr bwMode="auto">
          <a:xfrm>
            <a:off x="795338" y="3421063"/>
            <a:ext cx="1889125"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consoleWindow</a:t>
            </a:r>
          </a:p>
        </p:txBody>
      </p:sp>
      <p:sp>
        <p:nvSpPr>
          <p:cNvPr id="854025" name="Rectangle 9"/>
          <p:cNvSpPr>
            <a:spLocks noChangeArrowheads="1"/>
          </p:cNvSpPr>
          <p:nvPr/>
        </p:nvSpPr>
        <p:spPr bwMode="auto">
          <a:xfrm>
            <a:off x="3651250" y="3435350"/>
            <a:ext cx="1546225"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dialogBox</a:t>
            </a:r>
          </a:p>
        </p:txBody>
      </p:sp>
      <p:sp>
        <p:nvSpPr>
          <p:cNvPr id="854026" name="Rectangle 10"/>
          <p:cNvSpPr>
            <a:spLocks noChangeArrowheads="1"/>
          </p:cNvSpPr>
          <p:nvPr/>
        </p:nvSpPr>
        <p:spPr bwMode="auto">
          <a:xfrm>
            <a:off x="6354763" y="3436938"/>
            <a:ext cx="1222375" cy="339725"/>
          </a:xfrm>
          <a:prstGeom prst="rect">
            <a:avLst/>
          </a:prstGeom>
          <a:solidFill>
            <a:srgbClr val="FCFDC6"/>
          </a:solidFill>
          <a:ln w="3175">
            <a:solidFill>
              <a:schemeClr val="accent2"/>
            </a:solidFill>
            <a:miter lim="800000"/>
            <a:headEnd/>
            <a:tailEnd/>
          </a:ln>
          <a:effectLst>
            <a:outerShdw dist="107763" dir="2700000" algn="ctr" rotWithShape="0">
              <a:schemeClr val="bg2"/>
            </a:outerShdw>
          </a:effectLst>
        </p:spPr>
        <p:txBody>
          <a:bodyPr anchor="ctr">
            <a:spAutoFit/>
          </a:bodyPr>
          <a:lstStyle/>
          <a:p>
            <a:pPr algn="ctr" eaLnBrk="0" hangingPunct="0">
              <a:spcBef>
                <a:spcPct val="50000"/>
              </a:spcBef>
              <a:defRPr/>
            </a:pPr>
            <a:r>
              <a:rPr lang="fr-FR" sz="1600">
                <a:solidFill>
                  <a:srgbClr val="000000"/>
                </a:solidFill>
                <a:effectLst/>
              </a:rPr>
              <a:t>control</a:t>
            </a:r>
          </a:p>
        </p:txBody>
      </p:sp>
      <p:cxnSp>
        <p:nvCxnSpPr>
          <p:cNvPr id="11275" name="AutoShape 11"/>
          <p:cNvCxnSpPr>
            <a:cxnSpLocks noChangeShapeType="1"/>
            <a:stCxn id="854025" idx="3"/>
            <a:endCxn id="854026" idx="1"/>
          </p:cNvCxnSpPr>
          <p:nvPr/>
        </p:nvCxnSpPr>
        <p:spPr bwMode="auto">
          <a:xfrm>
            <a:off x="5197475" y="3605213"/>
            <a:ext cx="1157288" cy="1587"/>
          </a:xfrm>
          <a:prstGeom prst="straightConnector1">
            <a:avLst/>
          </a:prstGeom>
          <a:noFill/>
          <a:ln w="28575">
            <a:solidFill>
              <a:schemeClr val="bg2"/>
            </a:solidFill>
            <a:round/>
            <a:headEnd/>
            <a:tailEnd/>
          </a:ln>
        </p:spPr>
      </p:cxnSp>
      <p:cxnSp>
        <p:nvCxnSpPr>
          <p:cNvPr id="11276" name="AutoShape 12"/>
          <p:cNvCxnSpPr>
            <a:cxnSpLocks noChangeShapeType="1"/>
            <a:stCxn id="854022" idx="3"/>
            <a:endCxn id="854023" idx="1"/>
          </p:cNvCxnSpPr>
          <p:nvPr/>
        </p:nvCxnSpPr>
        <p:spPr bwMode="auto">
          <a:xfrm>
            <a:off x="4032250" y="2198688"/>
            <a:ext cx="1508125" cy="3175"/>
          </a:xfrm>
          <a:prstGeom prst="straightConnector1">
            <a:avLst/>
          </a:prstGeom>
          <a:noFill/>
          <a:ln w="28575">
            <a:solidFill>
              <a:schemeClr val="bg2"/>
            </a:solidFill>
            <a:prstDash val="dash"/>
            <a:round/>
            <a:headEnd/>
            <a:tailEnd type="arrow" w="med" len="med"/>
          </a:ln>
        </p:spPr>
      </p:cxnSp>
      <p:grpSp>
        <p:nvGrpSpPr>
          <p:cNvPr id="11277" name="Group 15"/>
          <p:cNvGrpSpPr>
            <a:grpSpLocks/>
          </p:cNvGrpSpPr>
          <p:nvPr/>
        </p:nvGrpSpPr>
        <p:grpSpPr bwMode="auto">
          <a:xfrm rot="2982537">
            <a:off x="2287587" y="2424113"/>
            <a:ext cx="276225" cy="1225550"/>
            <a:chOff x="1562" y="2966"/>
            <a:chExt cx="174" cy="646"/>
          </a:xfrm>
        </p:grpSpPr>
        <p:sp>
          <p:nvSpPr>
            <p:cNvPr id="854029" name="AutoShape 13"/>
            <p:cNvSpPr>
              <a:spLocks noChangeArrowheads="1"/>
            </p:cNvSpPr>
            <p:nvPr/>
          </p:nvSpPr>
          <p:spPr bwMode="auto">
            <a:xfrm>
              <a:off x="1562" y="2966"/>
              <a:ext cx="174" cy="132"/>
            </a:xfrm>
            <a:prstGeom prst="triangle">
              <a:avLst>
                <a:gd name="adj" fmla="val 50000"/>
              </a:avLst>
            </a:prstGeom>
            <a:solidFill>
              <a:schemeClr val="tx1"/>
            </a:solidFill>
            <a:ln w="12700">
              <a:solidFill>
                <a:schemeClr val="bg2"/>
              </a:solidFill>
              <a:miter lim="800000"/>
              <a:headEnd/>
              <a:tailEnd/>
            </a:ln>
            <a:effectLst/>
          </p:spPr>
          <p:txBody>
            <a:bodyPr wrap="none" lIns="0" tIns="0" rIns="0" bIns="0" anchor="ctr"/>
            <a:lstStyle/>
            <a:p>
              <a:pPr>
                <a:defRPr/>
              </a:pPr>
              <a:endParaRPr lang="fr-FR"/>
            </a:p>
          </p:txBody>
        </p:sp>
        <p:cxnSp>
          <p:nvCxnSpPr>
            <p:cNvPr id="11298" name="AutoShape 14"/>
            <p:cNvCxnSpPr>
              <a:cxnSpLocks noChangeShapeType="1"/>
              <a:stCxn id="854029" idx="3"/>
            </p:cNvCxnSpPr>
            <p:nvPr/>
          </p:nvCxnSpPr>
          <p:spPr bwMode="auto">
            <a:xfrm flipH="1">
              <a:off x="1648" y="3098"/>
              <a:ext cx="1" cy="514"/>
            </a:xfrm>
            <a:prstGeom prst="straightConnector1">
              <a:avLst/>
            </a:prstGeom>
            <a:noFill/>
            <a:ln w="12700">
              <a:solidFill>
                <a:schemeClr val="bg2"/>
              </a:solidFill>
              <a:round/>
              <a:headEnd/>
              <a:tailEnd/>
            </a:ln>
          </p:spPr>
        </p:cxnSp>
      </p:grpSp>
      <p:grpSp>
        <p:nvGrpSpPr>
          <p:cNvPr id="11278" name="Group 16"/>
          <p:cNvGrpSpPr>
            <a:grpSpLocks/>
          </p:cNvGrpSpPr>
          <p:nvPr/>
        </p:nvGrpSpPr>
        <p:grpSpPr bwMode="auto">
          <a:xfrm rot="-2966673">
            <a:off x="3629025" y="2419351"/>
            <a:ext cx="276225" cy="1225550"/>
            <a:chOff x="1562" y="2966"/>
            <a:chExt cx="174" cy="646"/>
          </a:xfrm>
        </p:grpSpPr>
        <p:sp>
          <p:nvSpPr>
            <p:cNvPr id="854033" name="AutoShape 17"/>
            <p:cNvSpPr>
              <a:spLocks noChangeArrowheads="1"/>
            </p:cNvSpPr>
            <p:nvPr/>
          </p:nvSpPr>
          <p:spPr bwMode="auto">
            <a:xfrm>
              <a:off x="1562" y="2965"/>
              <a:ext cx="174" cy="132"/>
            </a:xfrm>
            <a:prstGeom prst="triangle">
              <a:avLst>
                <a:gd name="adj" fmla="val 50000"/>
              </a:avLst>
            </a:prstGeom>
            <a:solidFill>
              <a:schemeClr val="tx1"/>
            </a:solidFill>
            <a:ln w="12700">
              <a:solidFill>
                <a:schemeClr val="bg2"/>
              </a:solidFill>
              <a:miter lim="800000"/>
              <a:headEnd/>
              <a:tailEnd/>
            </a:ln>
            <a:effectLst/>
          </p:spPr>
          <p:txBody>
            <a:bodyPr wrap="none" lIns="0" tIns="0" rIns="0" bIns="0" anchor="ctr"/>
            <a:lstStyle/>
            <a:p>
              <a:pPr>
                <a:defRPr/>
              </a:pPr>
              <a:endParaRPr lang="fr-FR"/>
            </a:p>
          </p:txBody>
        </p:sp>
        <p:cxnSp>
          <p:nvCxnSpPr>
            <p:cNvPr id="11296" name="AutoShape 18"/>
            <p:cNvCxnSpPr>
              <a:cxnSpLocks noChangeShapeType="1"/>
              <a:stCxn id="854033" idx="3"/>
            </p:cNvCxnSpPr>
            <p:nvPr/>
          </p:nvCxnSpPr>
          <p:spPr bwMode="auto">
            <a:xfrm flipH="1">
              <a:off x="1648" y="3098"/>
              <a:ext cx="1" cy="514"/>
            </a:xfrm>
            <a:prstGeom prst="straightConnector1">
              <a:avLst/>
            </a:prstGeom>
            <a:noFill/>
            <a:ln w="12700">
              <a:solidFill>
                <a:schemeClr val="bg2"/>
              </a:solidFill>
              <a:round/>
              <a:headEnd/>
              <a:tailEnd/>
            </a:ln>
          </p:spPr>
        </p:cxnSp>
      </p:grpSp>
      <p:sp>
        <p:nvSpPr>
          <p:cNvPr id="854035" name="Arc 19"/>
          <p:cNvSpPr>
            <a:spLocks/>
          </p:cNvSpPr>
          <p:nvPr/>
        </p:nvSpPr>
        <p:spPr bwMode="auto">
          <a:xfrm flipH="1" flipV="1">
            <a:off x="982663" y="2689225"/>
            <a:ext cx="1450975" cy="319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854036" name="Arc 20"/>
          <p:cNvSpPr>
            <a:spLocks/>
          </p:cNvSpPr>
          <p:nvPr/>
        </p:nvSpPr>
        <p:spPr bwMode="auto">
          <a:xfrm rot="538358" flipH="1" flipV="1">
            <a:off x="1004888" y="2887663"/>
            <a:ext cx="3046412" cy="404812"/>
          </a:xfrm>
          <a:custGeom>
            <a:avLst/>
            <a:gdLst>
              <a:gd name="G0" fmla="+- 20760 0 0"/>
              <a:gd name="G1" fmla="+- 21600 0 0"/>
              <a:gd name="G2" fmla="+- 21600 0 0"/>
              <a:gd name="T0" fmla="*/ 0 w 41555"/>
              <a:gd name="T1" fmla="*/ 15634 h 21600"/>
              <a:gd name="T2" fmla="*/ 41555 w 41555"/>
              <a:gd name="T3" fmla="*/ 15760 h 21600"/>
              <a:gd name="T4" fmla="*/ 20760 w 41555"/>
              <a:gd name="T5" fmla="*/ 21600 h 21600"/>
            </a:gdLst>
            <a:ahLst/>
            <a:cxnLst>
              <a:cxn ang="0">
                <a:pos x="T0" y="T1"/>
              </a:cxn>
              <a:cxn ang="0">
                <a:pos x="T2" y="T3"/>
              </a:cxn>
              <a:cxn ang="0">
                <a:pos x="T4" y="T5"/>
              </a:cxn>
            </a:cxnLst>
            <a:rect l="0" t="0" r="r" b="b"/>
            <a:pathLst>
              <a:path w="41555" h="21600" fill="none" extrusionOk="0">
                <a:moveTo>
                  <a:pt x="0" y="15634"/>
                </a:moveTo>
                <a:cubicBezTo>
                  <a:pt x="2660" y="6377"/>
                  <a:pt x="11128" y="-1"/>
                  <a:pt x="20760" y="0"/>
                </a:cubicBezTo>
                <a:cubicBezTo>
                  <a:pt x="30440" y="0"/>
                  <a:pt x="38938" y="6440"/>
                  <a:pt x="41555" y="15759"/>
                </a:cubicBezTo>
              </a:path>
              <a:path w="41555" h="21600" stroke="0" extrusionOk="0">
                <a:moveTo>
                  <a:pt x="0" y="15634"/>
                </a:moveTo>
                <a:cubicBezTo>
                  <a:pt x="2660" y="6377"/>
                  <a:pt x="11128" y="-1"/>
                  <a:pt x="20760" y="0"/>
                </a:cubicBezTo>
                <a:cubicBezTo>
                  <a:pt x="30440" y="0"/>
                  <a:pt x="38938" y="6440"/>
                  <a:pt x="41555" y="15759"/>
                </a:cubicBezTo>
                <a:lnTo>
                  <a:pt x="20760" y="21600"/>
                </a:lnTo>
                <a:close/>
              </a:path>
            </a:pathLst>
          </a:custGeom>
          <a:noFill/>
          <a:ln w="12700">
            <a:solidFill>
              <a:schemeClr val="bg2"/>
            </a:solidFill>
            <a:round/>
            <a:headEnd type="oval" w="med" len="med"/>
            <a:tailEnd/>
          </a:ln>
          <a:effectLst/>
        </p:spPr>
        <p:txBody>
          <a:bodyPr rot="10800000" wrap="none" lIns="0" tIns="0" rIns="0" bIns="0" anchor="ctr"/>
          <a:lstStyle/>
          <a:p>
            <a:pPr algn="ctr">
              <a:defRPr/>
            </a:pPr>
            <a:endParaRPr lang="fr-FR">
              <a:effectLst>
                <a:outerShdw blurRad="38100" dist="38100" dir="2700000" algn="tl">
                  <a:srgbClr val="000000"/>
                </a:outerShdw>
              </a:effectLst>
            </a:endParaRPr>
          </a:p>
        </p:txBody>
      </p:sp>
      <p:sp>
        <p:nvSpPr>
          <p:cNvPr id="11281" name="Rectangle 21"/>
          <p:cNvSpPr>
            <a:spLocks noChangeArrowheads="1"/>
          </p:cNvSpPr>
          <p:nvPr/>
        </p:nvSpPr>
        <p:spPr bwMode="auto">
          <a:xfrm>
            <a:off x="473075" y="2482850"/>
            <a:ext cx="121761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Généralisation</a:t>
            </a:r>
          </a:p>
        </p:txBody>
      </p:sp>
      <p:sp>
        <p:nvSpPr>
          <p:cNvPr id="854038" name="Arc 22"/>
          <p:cNvSpPr>
            <a:spLocks/>
          </p:cNvSpPr>
          <p:nvPr/>
        </p:nvSpPr>
        <p:spPr bwMode="auto">
          <a:xfrm rot="7070201" flipH="1" flipV="1">
            <a:off x="4340225" y="1709738"/>
            <a:ext cx="881063" cy="3190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1283" name="Rectangle 23"/>
          <p:cNvSpPr>
            <a:spLocks noChangeArrowheads="1"/>
          </p:cNvSpPr>
          <p:nvPr/>
        </p:nvSpPr>
        <p:spPr bwMode="auto">
          <a:xfrm>
            <a:off x="5178425" y="1443038"/>
            <a:ext cx="1217613"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Dépendance</a:t>
            </a:r>
          </a:p>
        </p:txBody>
      </p:sp>
      <p:sp>
        <p:nvSpPr>
          <p:cNvPr id="854040" name="Arc 24"/>
          <p:cNvSpPr>
            <a:spLocks/>
          </p:cNvSpPr>
          <p:nvPr/>
        </p:nvSpPr>
        <p:spPr bwMode="auto">
          <a:xfrm rot="7070201" flipH="1" flipV="1">
            <a:off x="5592762" y="3132138"/>
            <a:ext cx="881063" cy="319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1285" name="Rectangle 25"/>
          <p:cNvSpPr>
            <a:spLocks noChangeArrowheads="1"/>
          </p:cNvSpPr>
          <p:nvPr/>
        </p:nvSpPr>
        <p:spPr bwMode="auto">
          <a:xfrm>
            <a:off x="6430963" y="2865438"/>
            <a:ext cx="1217612"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Association</a:t>
            </a:r>
          </a:p>
        </p:txBody>
      </p:sp>
      <p:sp>
        <p:nvSpPr>
          <p:cNvPr id="11286" name="Rectangle 27"/>
          <p:cNvSpPr>
            <a:spLocks noChangeArrowheads="1"/>
          </p:cNvSpPr>
          <p:nvPr/>
        </p:nvSpPr>
        <p:spPr bwMode="auto">
          <a:xfrm>
            <a:off x="4645025" y="3984625"/>
            <a:ext cx="121761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Classe feuille</a:t>
            </a:r>
          </a:p>
        </p:txBody>
      </p:sp>
      <p:sp>
        <p:nvSpPr>
          <p:cNvPr id="854044" name="Arc 28"/>
          <p:cNvSpPr>
            <a:spLocks/>
          </p:cNvSpPr>
          <p:nvPr/>
        </p:nvSpPr>
        <p:spPr bwMode="auto">
          <a:xfrm rot="12881969" flipH="1">
            <a:off x="3971925" y="3662363"/>
            <a:ext cx="712788" cy="312737"/>
          </a:xfrm>
          <a:custGeom>
            <a:avLst/>
            <a:gdLst>
              <a:gd name="G0" fmla="+- 0 0 0"/>
              <a:gd name="G1" fmla="+- 21600 0 0"/>
              <a:gd name="G2" fmla="+- 21600 0 0"/>
              <a:gd name="T0" fmla="*/ 0 w 17469"/>
              <a:gd name="T1" fmla="*/ 0 h 21600"/>
              <a:gd name="T2" fmla="*/ 17469 w 17469"/>
              <a:gd name="T3" fmla="*/ 8896 h 21600"/>
              <a:gd name="T4" fmla="*/ 0 w 17469"/>
              <a:gd name="T5" fmla="*/ 21600 h 21600"/>
            </a:gdLst>
            <a:ahLst/>
            <a:cxnLst>
              <a:cxn ang="0">
                <a:pos x="T0" y="T1"/>
              </a:cxn>
              <a:cxn ang="0">
                <a:pos x="T2" y="T3"/>
              </a:cxn>
              <a:cxn ang="0">
                <a:pos x="T4" y="T5"/>
              </a:cxn>
            </a:cxnLst>
            <a:rect l="0" t="0" r="r" b="b"/>
            <a:pathLst>
              <a:path w="17469" h="21600" fill="none" extrusionOk="0">
                <a:moveTo>
                  <a:pt x="-1" y="0"/>
                </a:moveTo>
                <a:cubicBezTo>
                  <a:pt x="6910" y="0"/>
                  <a:pt x="13404" y="3306"/>
                  <a:pt x="17469" y="8895"/>
                </a:cubicBezTo>
              </a:path>
              <a:path w="17469" h="21600" stroke="0" extrusionOk="0">
                <a:moveTo>
                  <a:pt x="-1" y="0"/>
                </a:moveTo>
                <a:cubicBezTo>
                  <a:pt x="6910" y="0"/>
                  <a:pt x="13404" y="3306"/>
                  <a:pt x="17469" y="8895"/>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1288" name="Rectangle 29"/>
          <p:cNvSpPr>
            <a:spLocks noChangeArrowheads="1"/>
          </p:cNvSpPr>
          <p:nvPr/>
        </p:nvSpPr>
        <p:spPr bwMode="auto">
          <a:xfrm>
            <a:off x="568325" y="1184275"/>
            <a:ext cx="121761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Classe de base</a:t>
            </a:r>
          </a:p>
        </p:txBody>
      </p:sp>
      <p:sp>
        <p:nvSpPr>
          <p:cNvPr id="854046" name="Arc 30"/>
          <p:cNvSpPr>
            <a:spLocks/>
          </p:cNvSpPr>
          <p:nvPr/>
        </p:nvSpPr>
        <p:spPr bwMode="auto">
          <a:xfrm flipH="1" flipV="1">
            <a:off x="1320800" y="1379538"/>
            <a:ext cx="931863" cy="173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1290" name="Rectangle 34"/>
          <p:cNvSpPr>
            <a:spLocks noGrp="1" noChangeArrowheads="1"/>
          </p:cNvSpPr>
          <p:nvPr>
            <p:ph type="body" idx="1"/>
          </p:nvPr>
        </p:nvSpPr>
        <p:spPr>
          <a:xfrm>
            <a:off x="290513" y="4581525"/>
            <a:ext cx="7710487" cy="752475"/>
          </a:xfrm>
        </p:spPr>
        <p:txBody>
          <a:bodyPr/>
          <a:lstStyle/>
          <a:p>
            <a:pPr eaLnBrk="1" hangingPunct="1">
              <a:lnSpc>
                <a:spcPct val="70000"/>
              </a:lnSpc>
            </a:pPr>
            <a:r>
              <a:rPr lang="fr-FR" sz="1600" b="0" smtClean="0"/>
              <a:t>Une relation est une connexion sémantique entre des éléments. </a:t>
            </a:r>
          </a:p>
          <a:p>
            <a:pPr eaLnBrk="1" hangingPunct="1">
              <a:lnSpc>
                <a:spcPct val="70000"/>
              </a:lnSpc>
            </a:pPr>
            <a:r>
              <a:rPr lang="fr-FR" sz="1600" b="0" smtClean="0"/>
              <a:t>Une relation est représentée par une ligne. </a:t>
            </a:r>
          </a:p>
          <a:p>
            <a:pPr eaLnBrk="1" hangingPunct="1">
              <a:lnSpc>
                <a:spcPct val="70000"/>
              </a:lnSpc>
            </a:pPr>
            <a:r>
              <a:rPr lang="fr-FR" sz="1600" b="0" smtClean="0"/>
              <a:t>Chaque sorte de relation est représentée par un type de ligne différent. </a:t>
            </a:r>
            <a:endParaRPr lang="fr-FR" sz="1600" smtClean="0"/>
          </a:p>
        </p:txBody>
      </p:sp>
      <p:sp>
        <p:nvSpPr>
          <p:cNvPr id="11291" name="Rectangle 35"/>
          <p:cNvSpPr>
            <a:spLocks noChangeArrowheads="1"/>
          </p:cNvSpPr>
          <p:nvPr/>
        </p:nvSpPr>
        <p:spPr bwMode="auto">
          <a:xfrm>
            <a:off x="3686175" y="2773363"/>
            <a:ext cx="642938" cy="182562"/>
          </a:xfrm>
          <a:prstGeom prst="rect">
            <a:avLst/>
          </a:prstGeom>
          <a:noFill/>
          <a:ln w="12700">
            <a:noFill/>
            <a:miter lim="800000"/>
            <a:headEnd/>
            <a:tailEnd/>
          </a:ln>
        </p:spPr>
        <p:txBody>
          <a:bodyPr lIns="0" tIns="0" rIns="0" bIns="0">
            <a:spAutoFit/>
          </a:bodyPr>
          <a:lstStyle/>
          <a:p>
            <a:r>
              <a:rPr lang="fr-FR" sz="1200" b="1">
                <a:solidFill>
                  <a:srgbClr val="000000"/>
                </a:solidFill>
                <a:effectLst/>
              </a:rPr>
              <a:t>Est_un</a:t>
            </a:r>
          </a:p>
        </p:txBody>
      </p:sp>
      <p:sp>
        <p:nvSpPr>
          <p:cNvPr id="854052" name="Arc 36"/>
          <p:cNvSpPr>
            <a:spLocks/>
          </p:cNvSpPr>
          <p:nvPr/>
        </p:nvSpPr>
        <p:spPr bwMode="auto">
          <a:xfrm flipV="1">
            <a:off x="4316413" y="2778125"/>
            <a:ext cx="693737" cy="104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type="oval" w="med" len="med"/>
            <a:tailEnd/>
          </a:ln>
          <a:effectLst/>
        </p:spPr>
        <p:txBody>
          <a:bodyPr wrap="none" lIns="0" tIns="0" rIns="0" bIns="0" anchor="ctr"/>
          <a:lstStyle/>
          <a:p>
            <a:pPr>
              <a:defRPr/>
            </a:pPr>
            <a:endParaRPr lang="fr-FR"/>
          </a:p>
        </p:txBody>
      </p:sp>
      <p:sp>
        <p:nvSpPr>
          <p:cNvPr id="11293" name="Rectangle 37"/>
          <p:cNvSpPr>
            <a:spLocks noChangeArrowheads="1"/>
          </p:cNvSpPr>
          <p:nvPr/>
        </p:nvSpPr>
        <p:spPr bwMode="auto">
          <a:xfrm>
            <a:off x="4803775" y="2571750"/>
            <a:ext cx="1217613" cy="182563"/>
          </a:xfrm>
          <a:prstGeom prst="rect">
            <a:avLst/>
          </a:prstGeom>
          <a:noFill/>
          <a:ln w="12700">
            <a:noFill/>
            <a:miter lim="800000"/>
            <a:headEnd/>
            <a:tailEnd/>
          </a:ln>
        </p:spPr>
        <p:txBody>
          <a:bodyPr lIns="0" tIns="0" rIns="0" bIns="0">
            <a:spAutoFit/>
          </a:bodyPr>
          <a:lstStyle/>
          <a:p>
            <a:r>
              <a:rPr lang="fr-FR" sz="1200" b="1">
                <a:solidFill>
                  <a:srgbClr val="000000"/>
                </a:solidFill>
                <a:effectLst/>
              </a:rPr>
              <a:t>Discriminant</a:t>
            </a:r>
          </a:p>
        </p:txBody>
      </p:sp>
      <p:sp>
        <p:nvSpPr>
          <p:cNvPr id="11294" name="Rectangle 39"/>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smtClean="0"/>
              <a:t>Dépendance et généralisation</a:t>
            </a:r>
          </a:p>
        </p:txBody>
      </p:sp>
      <p:sp>
        <p:nvSpPr>
          <p:cNvPr id="12291" name="Rectangle 3"/>
          <p:cNvSpPr>
            <a:spLocks noGrp="1" noChangeArrowheads="1"/>
          </p:cNvSpPr>
          <p:nvPr>
            <p:ph type="body" idx="1"/>
          </p:nvPr>
        </p:nvSpPr>
        <p:spPr>
          <a:xfrm>
            <a:off x="381000" y="1196975"/>
            <a:ext cx="8578850" cy="4645025"/>
          </a:xfrm>
        </p:spPr>
        <p:txBody>
          <a:bodyPr/>
          <a:lstStyle/>
          <a:p>
            <a:pPr eaLnBrk="1" hangingPunct="1">
              <a:lnSpc>
                <a:spcPct val="70000"/>
              </a:lnSpc>
            </a:pPr>
            <a:r>
              <a:rPr lang="fr-FR" sz="2000" smtClean="0"/>
              <a:t>Dépendance </a:t>
            </a:r>
          </a:p>
          <a:p>
            <a:pPr lvl="1" eaLnBrk="1" hangingPunct="1">
              <a:lnSpc>
                <a:spcPct val="70000"/>
              </a:lnSpc>
            </a:pPr>
            <a:r>
              <a:rPr lang="fr-FR" sz="1800" b="0" smtClean="0"/>
              <a:t>Relation d'utilisation qui établit qu'un changement de spécification d'un élément (par exemple, la classe Event) peut en affecter un autre qui l'utilise (par exemple, la classe Window), mais que l'inverse n'est pas nécessairement vrai.</a:t>
            </a:r>
          </a:p>
          <a:p>
            <a:pPr lvl="1" eaLnBrk="1" hangingPunct="1">
              <a:lnSpc>
                <a:spcPct val="70000"/>
              </a:lnSpc>
            </a:pPr>
            <a:endParaRPr lang="fr-FR" sz="1800" b="0" smtClean="0"/>
          </a:p>
          <a:p>
            <a:pPr eaLnBrk="1" hangingPunct="1">
              <a:lnSpc>
                <a:spcPct val="70000"/>
              </a:lnSpc>
            </a:pPr>
            <a:r>
              <a:rPr lang="fr-FR" sz="2000" smtClean="0"/>
              <a:t>Généralisation </a:t>
            </a:r>
          </a:p>
          <a:p>
            <a:pPr lvl="1" eaLnBrk="1" hangingPunct="1">
              <a:lnSpc>
                <a:spcPct val="70000"/>
              </a:lnSpc>
            </a:pPr>
            <a:r>
              <a:rPr lang="fr-FR" sz="1800" b="0" smtClean="0"/>
              <a:t>relation entre un élément général (appelé super-classe ou mère) et un élément dérivé de celui-ci, mais plus spécifique (désigné par le terme sous-classe ou fille). </a:t>
            </a:r>
          </a:p>
          <a:p>
            <a:pPr lvl="1" eaLnBrk="1" hangingPunct="1">
              <a:lnSpc>
                <a:spcPct val="70000"/>
              </a:lnSpc>
            </a:pPr>
            <a:r>
              <a:rPr lang="fr-FR" sz="1800" b="0" smtClean="0"/>
              <a:t>La généralisation est parfois qualifiée de relation "est_une_sorte_de" : </a:t>
            </a:r>
          </a:p>
          <a:p>
            <a:pPr lvl="1" eaLnBrk="1" hangingPunct="1">
              <a:lnSpc>
                <a:spcPct val="70000"/>
              </a:lnSpc>
            </a:pPr>
            <a:r>
              <a:rPr lang="fr-FR" sz="1800" b="0" smtClean="0"/>
              <a:t>La généralisa!ion implique que des objets de l'enfant puissent être utilisés partout où le parent apparaît, mais pas l'inverse. </a:t>
            </a:r>
          </a:p>
          <a:p>
            <a:pPr lvl="1" eaLnBrk="1" hangingPunct="1">
              <a:lnSpc>
                <a:spcPct val="70000"/>
              </a:lnSpc>
            </a:pPr>
            <a:r>
              <a:rPr lang="fr-FR" sz="1800" b="0" smtClean="0"/>
              <a:t>En d'autres termes, elle indique que l'enfant peut remplacer le parent. L'enfant hérite des propriétés du parent, en particulier de ses attributs et de ses opérations mais, le plus souvent, ceux-ci s'ajoutent à ses propres attributs et à ses propres opérations. Lorsqu'un enfant a une opération dont la signature est la même que celle d'une opération du parent, l'opération de l'enfant prévaut sur celle du parent. </a:t>
            </a:r>
          </a:p>
          <a:p>
            <a:pPr lvl="1" eaLnBrk="1" hangingPunct="1">
              <a:lnSpc>
                <a:spcPct val="70000"/>
              </a:lnSpc>
            </a:pPr>
            <a:r>
              <a:rPr lang="fr-FR" sz="1800" b="0" smtClean="0"/>
              <a:t>Ce phénomène est connu sous le nom de polymorphisme. Comme le</a:t>
            </a:r>
          </a:p>
        </p:txBody>
      </p:sp>
      <p:sp>
        <p:nvSpPr>
          <p:cNvPr id="12292" name="Rectangle 12"/>
          <p:cNvSpPr>
            <a:spLocks noChangeArrowheads="1"/>
          </p:cNvSpPr>
          <p:nvPr/>
        </p:nvSpPr>
        <p:spPr bwMode="auto">
          <a:xfrm>
            <a:off x="2365375" y="6396038"/>
            <a:ext cx="6175375" cy="304800"/>
          </a:xfrm>
          <a:prstGeom prst="rect">
            <a:avLst/>
          </a:prstGeom>
          <a:noFill/>
          <a:ln w="12700">
            <a:noFill/>
            <a:miter lim="800000"/>
            <a:headEnd/>
            <a:tailEnd/>
          </a:ln>
        </p:spPr>
        <p:txBody>
          <a:bodyPr wrap="none" lIns="0" tIns="0" rIns="0" bIns="0">
            <a:spAutoFit/>
          </a:bodyPr>
          <a:lstStyle/>
          <a:p>
            <a:r>
              <a:rPr lang="fr-FR" sz="2000" b="1">
                <a:solidFill>
                  <a:srgbClr val="FFFF66"/>
                </a:solidFill>
                <a:effectLst/>
              </a:rPr>
              <a:t>Modélisation des structures élémentaires statiques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10033_SAP_template_v5">
  <a:themeElements>
    <a:clrScheme name="">
      <a:dk1>
        <a:srgbClr val="000000"/>
      </a:dk1>
      <a:lt1>
        <a:srgbClr val="FFFFFF"/>
      </a:lt1>
      <a:dk2>
        <a:srgbClr val="6699FF"/>
      </a:dk2>
      <a:lt2>
        <a:srgbClr val="1C3862"/>
      </a:lt2>
      <a:accent1>
        <a:srgbClr val="3363A9"/>
      </a:accent1>
      <a:accent2>
        <a:srgbClr val="D46F54"/>
      </a:accent2>
      <a:accent3>
        <a:srgbClr val="B8CAFF"/>
      </a:accent3>
      <a:accent4>
        <a:srgbClr val="DADADA"/>
      </a:accent4>
      <a:accent5>
        <a:srgbClr val="ADB7D1"/>
      </a:accent5>
      <a:accent6>
        <a:srgbClr val="C0644B"/>
      </a:accent6>
      <a:hlink>
        <a:srgbClr val="88BE64"/>
      </a:hlink>
      <a:folHlink>
        <a:srgbClr val="5592C9"/>
      </a:folHlink>
    </a:clrScheme>
    <a:fontScheme name="2-10033_SAP_template_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10033_SAP_template_v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10033_SAP_template_v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10033_SAP_template_v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10033_SAP_template_v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10033_SAP_template_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10033_SAP_template_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10033_SAP_template_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K:\SAP_Congress_01-24\2-10033_SAP_template_v5.ppt</Template>
  <TotalTime>15643</TotalTime>
  <Words>4485</Words>
  <Application>Microsoft Office PowerPoint</Application>
  <PresentationFormat>Affichage à l'écran (4:3)</PresentationFormat>
  <Paragraphs>792</Paragraphs>
  <Slides>56</Slides>
  <Notes>2</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56</vt:i4>
      </vt:variant>
    </vt:vector>
  </HeadingPairs>
  <TitlesOfParts>
    <vt:vector size="65" baseType="lpstr">
      <vt:lpstr>Arial</vt:lpstr>
      <vt:lpstr>Arial Narrow</vt:lpstr>
      <vt:lpstr>Courier New</vt:lpstr>
      <vt:lpstr>Times</vt:lpstr>
      <vt:lpstr>Times New Roman</vt:lpstr>
      <vt:lpstr>Wingdings</vt:lpstr>
      <vt:lpstr>2-10033_SAP_template_v5</vt:lpstr>
      <vt:lpstr>Image</vt:lpstr>
      <vt:lpstr>Clip</vt:lpstr>
      <vt:lpstr>UML – les bases</vt:lpstr>
      <vt:lpstr>Classes</vt:lpstr>
      <vt:lpstr>Allouer des responsabilités aux classes</vt:lpstr>
      <vt:lpstr>Catégories de responsabilités</vt:lpstr>
      <vt:lpstr>Classe : Trucs et astuces</vt:lpstr>
      <vt:lpstr>Classe : représentation UML</vt:lpstr>
      <vt:lpstr>Les relations</vt:lpstr>
      <vt:lpstr>Représentation</vt:lpstr>
      <vt:lpstr>Dépendance et généralisation</vt:lpstr>
      <vt:lpstr>Association</vt:lpstr>
      <vt:lpstr>Analyser et valider les dépendances</vt:lpstr>
      <vt:lpstr>Analyser et valider généralisation</vt:lpstr>
      <vt:lpstr>Analyser et valider les associations (1..1)</vt:lpstr>
      <vt:lpstr>Analyser et valider les associations (1..*)</vt:lpstr>
      <vt:lpstr>Analyser et valider les associations (*..*)</vt:lpstr>
      <vt:lpstr>Associations (exemples)</vt:lpstr>
      <vt:lpstr>Quelques trucs</vt:lpstr>
      <vt:lpstr>La navigabilité</vt:lpstr>
      <vt:lpstr>Agrégations</vt:lpstr>
      <vt:lpstr>Quand faut-il utiliser l’agrégation?</vt:lpstr>
      <vt:lpstr>Propagation</vt:lpstr>
      <vt:lpstr>Composition</vt:lpstr>
      <vt:lpstr>Associations réflexives</vt:lpstr>
      <vt:lpstr>Associations n-aires</vt:lpstr>
      <vt:lpstr>Association qualifiée</vt:lpstr>
      <vt:lpstr>Classes-Associations</vt:lpstr>
      <vt:lpstr>Les interfaces</vt:lpstr>
      <vt:lpstr>Notes</vt:lpstr>
      <vt:lpstr>Contraintes</vt:lpstr>
      <vt:lpstr>Paquetages</vt:lpstr>
      <vt:lpstr>Paquetages simples et étendu</vt:lpstr>
      <vt:lpstr>Instances</vt:lpstr>
      <vt:lpstr>Diagramme d’objet</vt:lpstr>
      <vt:lpstr>Diagramme d’objet</vt:lpstr>
      <vt:lpstr>Diagramme de classe</vt:lpstr>
      <vt:lpstr>Diagramme de classe</vt:lpstr>
      <vt:lpstr>Diagramme de classe</vt:lpstr>
      <vt:lpstr>Diagramme de classe et classe d’analyse</vt:lpstr>
      <vt:lpstr>Exemple</vt:lpstr>
      <vt:lpstr>Diagramme de composant</vt:lpstr>
      <vt:lpstr>Diagramme de composant</vt:lpstr>
      <vt:lpstr>Représentation des composants</vt:lpstr>
      <vt:lpstr>Composants et classes</vt:lpstr>
      <vt:lpstr>Remplaçabilité binaire </vt:lpstr>
      <vt:lpstr>Types de composants</vt:lpstr>
      <vt:lpstr>Organisation des composants </vt:lpstr>
      <vt:lpstr>Stéréotypes standard</vt:lpstr>
      <vt:lpstr>Modélisations</vt:lpstr>
      <vt:lpstr>Diagramme de déploiement</vt:lpstr>
      <vt:lpstr>Diagramme de déploiement</vt:lpstr>
      <vt:lpstr>Représentation</vt:lpstr>
      <vt:lpstr>Modélisation de la répartition de composant</vt:lpstr>
      <vt:lpstr>A vous de jouer (échauffement)</vt:lpstr>
      <vt:lpstr>Corrections exercices 1</vt:lpstr>
      <vt:lpstr>Plus d’information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and Microsoft</dc:title>
  <dc:creator>Moi</dc:creator>
  <cp:lastModifiedBy>Renaud BERNARD</cp:lastModifiedBy>
  <cp:revision>771</cp:revision>
  <dcterms:created xsi:type="dcterms:W3CDTF">2000-12-18T09:20:48Z</dcterms:created>
  <dcterms:modified xsi:type="dcterms:W3CDTF">2018-01-31T08:33:06Z</dcterms:modified>
</cp:coreProperties>
</file>