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4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5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7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97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9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FC56-0673-46A6-BE04-D6DD9B7FA052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1F59-47B4-4D86-90C4-D45AC7486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7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renaud.jaunatre@irstea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spire-project.irstea.f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480716"/>
            <a:ext cx="914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1 : Définition du cadre du projet</a:t>
            </a:r>
          </a:p>
          <a:p>
            <a:r>
              <a:rPr lang="fr-FR" sz="1400" dirty="0" smtClean="0"/>
              <a:t>Il faut répondre aux questions suivantes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quels sont les acteurs du projet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quels sont les objectifs du projet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quels coefficient donne chacun des acteurs à chaque objectif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quels sont les variables composant chaque objectif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quels sont les coefficients de chaque variable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quels sont les fonctions d’utilité de chaque variable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i="1" dirty="0" smtClean="0"/>
              <a:t>Il peut être utile de dessiner un schéma conceptuel du projet, comme ci-après pour notre exemple :</a:t>
            </a:r>
          </a:p>
          <a:p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8367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L’exemple développé ci-après est fictif et ne sert qu’à illustrer la manière d’aborder le cadre ASPIRE (Appréciation du Succès des Projets d’Ingénierie et de Restauration Ecologique). </a:t>
            </a:r>
            <a:endParaRPr lang="fr-FR" sz="1400" i="1" dirty="0"/>
          </a:p>
        </p:txBody>
      </p:sp>
      <p:grpSp>
        <p:nvGrpSpPr>
          <p:cNvPr id="46" name="Groupe 45"/>
          <p:cNvGrpSpPr/>
          <p:nvPr/>
        </p:nvGrpSpPr>
        <p:grpSpPr>
          <a:xfrm>
            <a:off x="863078" y="3879658"/>
            <a:ext cx="7237314" cy="2865995"/>
            <a:chOff x="420982" y="180156"/>
            <a:chExt cx="7933554" cy="4141005"/>
          </a:xfrm>
        </p:grpSpPr>
        <p:grpSp>
          <p:nvGrpSpPr>
            <p:cNvPr id="47" name="Groupe 46"/>
            <p:cNvGrpSpPr/>
            <p:nvPr/>
          </p:nvGrpSpPr>
          <p:grpSpPr>
            <a:xfrm>
              <a:off x="420982" y="180156"/>
              <a:ext cx="7933554" cy="4141005"/>
              <a:chOff x="420982" y="180156"/>
              <a:chExt cx="7933554" cy="4141005"/>
            </a:xfrm>
          </p:grpSpPr>
          <p:sp>
            <p:nvSpPr>
              <p:cNvPr id="49" name="Rectangle à coins arrondis 48"/>
              <p:cNvSpPr/>
              <p:nvPr/>
            </p:nvSpPr>
            <p:spPr>
              <a:xfrm>
                <a:off x="420982" y="1779663"/>
                <a:ext cx="7920880" cy="897584"/>
              </a:xfrm>
              <a:prstGeom prst="roundRect">
                <a:avLst/>
              </a:prstGeom>
              <a:solidFill>
                <a:srgbClr val="B4D44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à coins arrondis 49"/>
              <p:cNvSpPr/>
              <p:nvPr/>
            </p:nvSpPr>
            <p:spPr>
              <a:xfrm>
                <a:off x="443555" y="2941302"/>
                <a:ext cx="7898308" cy="1084195"/>
              </a:xfrm>
              <a:prstGeom prst="roundRect">
                <a:avLst/>
              </a:prstGeom>
              <a:solidFill>
                <a:srgbClr val="FFC40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51" name="Rectangle à coins arrondis 50"/>
              <p:cNvSpPr/>
              <p:nvPr/>
            </p:nvSpPr>
            <p:spPr>
              <a:xfrm>
                <a:off x="420982" y="293479"/>
                <a:ext cx="7920880" cy="582409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2555775" y="2067694"/>
                <a:ext cx="1562369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Biodiversité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 rot="16200000">
                <a:off x="-126347" y="3486239"/>
                <a:ext cx="1416807" cy="253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Variables</a:t>
                </a:r>
                <a:endParaRPr lang="fr-F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cxnSp>
            <p:nvCxnSpPr>
              <p:cNvPr id="54" name="Connecteur droit avec flèche 53"/>
              <p:cNvCxnSpPr>
                <a:stCxn id="52" idx="2"/>
                <a:endCxn id="48" idx="3"/>
              </p:cNvCxnSpPr>
              <p:nvPr/>
            </p:nvCxnSpPr>
            <p:spPr>
              <a:xfrm flipH="1">
                <a:off x="2357105" y="2401218"/>
                <a:ext cx="979855" cy="556619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52" idx="2"/>
                <a:endCxn id="59" idx="3"/>
              </p:cNvCxnSpPr>
              <p:nvPr/>
            </p:nvCxnSpPr>
            <p:spPr>
              <a:xfrm>
                <a:off x="3336960" y="2401218"/>
                <a:ext cx="28258" cy="622234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>
                <a:stCxn id="86" idx="2"/>
                <a:endCxn id="52" idx="0"/>
              </p:cNvCxnSpPr>
              <p:nvPr/>
            </p:nvCxnSpPr>
            <p:spPr>
              <a:xfrm flipH="1">
                <a:off x="3336960" y="626542"/>
                <a:ext cx="1083344" cy="1441153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 rot="16200000">
                <a:off x="19627" y="2102204"/>
                <a:ext cx="1124857" cy="253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Objectifs</a:t>
                </a:r>
                <a:endParaRPr lang="fr-F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 rot="16200000">
                <a:off x="182074" y="453619"/>
                <a:ext cx="799964" cy="253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Projet</a:t>
                </a:r>
                <a:endParaRPr lang="fr-F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 rot="20205486">
                <a:off x="1383959" y="3393739"/>
                <a:ext cx="2065052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Composition lépidoptère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cxnSp>
            <p:nvCxnSpPr>
              <p:cNvPr id="60" name="Connecteur droit avec flèche 59"/>
              <p:cNvCxnSpPr>
                <a:stCxn id="52" idx="2"/>
                <a:endCxn id="83" idx="3"/>
              </p:cNvCxnSpPr>
              <p:nvPr/>
            </p:nvCxnSpPr>
            <p:spPr>
              <a:xfrm>
                <a:off x="3336960" y="2401218"/>
                <a:ext cx="604322" cy="599966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2" idx="2"/>
                <a:endCxn id="82" idx="3"/>
              </p:cNvCxnSpPr>
              <p:nvPr/>
            </p:nvCxnSpPr>
            <p:spPr>
              <a:xfrm flipH="1">
                <a:off x="2789152" y="2401218"/>
                <a:ext cx="547808" cy="649645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4572000" y="2067695"/>
                <a:ext cx="1584630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Fonctionnement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cxnSp>
            <p:nvCxnSpPr>
              <p:cNvPr id="63" name="Connecteur droit avec flèche 62"/>
              <p:cNvCxnSpPr>
                <a:stCxn id="86" idx="2"/>
                <a:endCxn id="62" idx="0"/>
              </p:cNvCxnSpPr>
              <p:nvPr/>
            </p:nvCxnSpPr>
            <p:spPr>
              <a:xfrm>
                <a:off x="4420304" y="626542"/>
                <a:ext cx="944011" cy="1441153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ZoneTexte 63"/>
              <p:cNvSpPr txBox="1"/>
              <p:nvPr/>
            </p:nvSpPr>
            <p:spPr>
              <a:xfrm rot="20123713">
                <a:off x="2880759" y="3404016"/>
                <a:ext cx="2012996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Couvert végétal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 rot="20123713">
                <a:off x="3591776" y="3358881"/>
                <a:ext cx="1796190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Décomposition MO</a:t>
                </a:r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 rot="20123713">
                <a:off x="4295967" y="3315237"/>
                <a:ext cx="1586539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Respiration du sol</a:t>
                </a:r>
              </a:p>
            </p:txBody>
          </p:sp>
          <p:cxnSp>
            <p:nvCxnSpPr>
              <p:cNvPr id="67" name="Connecteur droit avec flèche 66"/>
              <p:cNvCxnSpPr>
                <a:stCxn id="62" idx="2"/>
                <a:endCxn id="66" idx="3"/>
              </p:cNvCxnSpPr>
              <p:nvPr/>
            </p:nvCxnSpPr>
            <p:spPr>
              <a:xfrm>
                <a:off x="5364316" y="2401218"/>
                <a:ext cx="446162" cy="645443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/>
              <p:cNvCxnSpPr>
                <a:stCxn id="62" idx="2"/>
                <a:endCxn id="64" idx="3"/>
              </p:cNvCxnSpPr>
              <p:nvPr/>
            </p:nvCxnSpPr>
            <p:spPr>
              <a:xfrm flipH="1">
                <a:off x="4802366" y="2401218"/>
                <a:ext cx="561950" cy="617204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/>
              <p:cNvCxnSpPr>
                <a:stCxn id="62" idx="2"/>
                <a:endCxn id="65" idx="3"/>
              </p:cNvCxnSpPr>
              <p:nvPr/>
            </p:nvCxnSpPr>
            <p:spPr>
              <a:xfrm flipH="1">
                <a:off x="5306420" y="2401218"/>
                <a:ext cx="57896" cy="631561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ZoneTexte 69"/>
              <p:cNvSpPr txBox="1"/>
              <p:nvPr/>
            </p:nvSpPr>
            <p:spPr>
              <a:xfrm>
                <a:off x="6587770" y="2078728"/>
                <a:ext cx="1584630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Production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cxnSp>
            <p:nvCxnSpPr>
              <p:cNvPr id="71" name="Connecteur droit avec flèche 70"/>
              <p:cNvCxnSpPr>
                <a:stCxn id="86" idx="2"/>
                <a:endCxn id="70" idx="0"/>
              </p:cNvCxnSpPr>
              <p:nvPr/>
            </p:nvCxnSpPr>
            <p:spPr>
              <a:xfrm>
                <a:off x="4420304" y="626542"/>
                <a:ext cx="2959781" cy="1452186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ZoneTexte 71"/>
              <p:cNvSpPr txBox="1"/>
              <p:nvPr/>
            </p:nvSpPr>
            <p:spPr>
              <a:xfrm rot="20123713">
                <a:off x="6421394" y="3260016"/>
                <a:ext cx="1321278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Labelisation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 rot="20123713">
                <a:off x="5291792" y="3286509"/>
                <a:ext cx="1448544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Productivité</a:t>
                </a: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 rot="20123713">
                <a:off x="5795849" y="3286509"/>
                <a:ext cx="1448544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Digestibilité</a:t>
                </a:r>
              </a:p>
            </p:txBody>
          </p:sp>
          <p:cxnSp>
            <p:nvCxnSpPr>
              <p:cNvPr id="75" name="Connecteur droit avec flèche 74"/>
              <p:cNvCxnSpPr>
                <a:stCxn id="70" idx="2"/>
                <a:endCxn id="73" idx="3"/>
              </p:cNvCxnSpPr>
              <p:nvPr/>
            </p:nvCxnSpPr>
            <p:spPr>
              <a:xfrm flipH="1">
                <a:off x="6674572" y="2412251"/>
                <a:ext cx="705513" cy="643547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avec flèche 75"/>
              <p:cNvCxnSpPr>
                <a:stCxn id="70" idx="2"/>
                <a:endCxn id="72" idx="3"/>
              </p:cNvCxnSpPr>
              <p:nvPr/>
            </p:nvCxnSpPr>
            <p:spPr>
              <a:xfrm>
                <a:off x="7380085" y="2412251"/>
                <a:ext cx="302601" cy="651975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>
                <a:stCxn id="70" idx="2"/>
                <a:endCxn id="74" idx="3"/>
              </p:cNvCxnSpPr>
              <p:nvPr/>
            </p:nvCxnSpPr>
            <p:spPr>
              <a:xfrm flipH="1">
                <a:off x="7178629" y="2412251"/>
                <a:ext cx="201457" cy="643547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2213091" y="2646007"/>
                <a:ext cx="5959311" cy="35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>
                    <a:solidFill>
                      <a:schemeClr val="accent6">
                        <a:lumMod val="50000"/>
                      </a:schemeClr>
                    </a:solidFill>
                    <a:latin typeface="Century Gothic" pitchFamily="34" charset="0"/>
                  </a:rPr>
                  <a:t>2             1      1        2	               2     2        1                                  4     3     1       1</a:t>
                </a:r>
                <a:endParaRPr lang="fr-FR" sz="1000" dirty="0">
                  <a:solidFill>
                    <a:schemeClr val="accent6">
                      <a:lumMod val="50000"/>
                    </a:schemeClr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547664" y="915566"/>
                <a:ext cx="6552728" cy="35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Gothic" pitchFamily="34" charset="0"/>
                  </a:rPr>
                  <a:t>Asso. naturaliste	</a:t>
                </a:r>
                <a:r>
                  <a:rPr lang="fr-FR" sz="1000" dirty="0">
                    <a:solidFill>
                      <a:schemeClr val="accent3">
                        <a:lumMod val="50000"/>
                      </a:schemeClr>
                    </a:solidFill>
                    <a:latin typeface="Century Gothic" pitchFamily="34" charset="0"/>
                  </a:rPr>
                  <a:t> </a:t>
                </a:r>
                <a:r>
                  <a:rPr lang="fr-FR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Gothic" pitchFamily="34" charset="0"/>
                  </a:rPr>
                  <a:t>      6               2	          1</a:t>
                </a:r>
                <a:endParaRPr lang="fr-FR" sz="1000" dirty="0">
                  <a:solidFill>
                    <a:schemeClr val="accent3">
                      <a:lumMod val="50000"/>
                    </a:schemeClr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1547664" y="1185023"/>
                <a:ext cx="6552728" cy="35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itchFamily="34" charset="0"/>
                  </a:rPr>
                  <a:t>Gestionnaire	    	3	  2</a:t>
                </a:r>
                <a:r>
                  <a:rPr lang="fr-FR" sz="1000" dirty="0">
                    <a:solidFill>
                      <a:schemeClr val="accent5">
                        <a:lumMod val="50000"/>
                      </a:schemeClr>
                    </a:solidFill>
                    <a:latin typeface="Century Gothic" pitchFamily="34" charset="0"/>
                  </a:rPr>
                  <a:t> </a:t>
                </a:r>
                <a:r>
                  <a:rPr lang="fr-FR" sz="1000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itchFamily="34" charset="0"/>
                  </a:rPr>
                  <a:t>                 1</a:t>
                </a:r>
                <a:endParaRPr lang="fr-FR" sz="1000" dirty="0">
                  <a:solidFill>
                    <a:schemeClr val="accent5">
                      <a:lumMod val="50000"/>
                    </a:schemeClr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81" name="ZoneTexte 80"/>
              <p:cNvSpPr txBox="1"/>
              <p:nvPr/>
            </p:nvSpPr>
            <p:spPr>
              <a:xfrm>
                <a:off x="1547664" y="1435503"/>
                <a:ext cx="6552728" cy="35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>
                    <a:solidFill>
                      <a:schemeClr val="accent4">
                        <a:lumMod val="50000"/>
                      </a:schemeClr>
                    </a:solidFill>
                    <a:latin typeface="Century Gothic" pitchFamily="34" charset="0"/>
                  </a:rPr>
                  <a:t>Agriculteur	</a:t>
                </a:r>
                <a:r>
                  <a:rPr lang="fr-FR" sz="1000" dirty="0">
                    <a:solidFill>
                      <a:schemeClr val="accent4">
                        <a:lumMod val="50000"/>
                      </a:schemeClr>
                    </a:solidFill>
                    <a:latin typeface="Century Gothic" pitchFamily="34" charset="0"/>
                  </a:rPr>
                  <a:t> </a:t>
                </a:r>
                <a:r>
                  <a:rPr lang="fr-FR" sz="1000" dirty="0" smtClean="0">
                    <a:solidFill>
                      <a:schemeClr val="accent4">
                        <a:lumMod val="50000"/>
                      </a:schemeClr>
                    </a:solidFill>
                    <a:latin typeface="Century Gothic" pitchFamily="34" charset="0"/>
                  </a:rPr>
                  <a:t>                    1	        	      1	           3</a:t>
                </a:r>
                <a:endParaRPr lang="fr-FR" sz="1000" dirty="0">
                  <a:solidFill>
                    <a:schemeClr val="accent4">
                      <a:lumMod val="50000"/>
                    </a:schemeClr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 rot="20205486">
                <a:off x="1226922" y="3307565"/>
                <a:ext cx="1628301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Diversité floristique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sp>
            <p:nvSpPr>
              <p:cNvPr id="83" name="ZoneTexte 82"/>
              <p:cNvSpPr txBox="1"/>
              <p:nvPr/>
            </p:nvSpPr>
            <p:spPr>
              <a:xfrm rot="20205486">
                <a:off x="1619596" y="3463748"/>
                <a:ext cx="2419875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Composition végétation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 rot="20123713">
                <a:off x="6244688" y="3424178"/>
                <a:ext cx="2109848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Durée de saison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  <p:cxnSp>
            <p:nvCxnSpPr>
              <p:cNvPr id="85" name="Connecteur droit avec flèche 84"/>
              <p:cNvCxnSpPr>
                <a:stCxn id="70" idx="2"/>
                <a:endCxn id="84" idx="3"/>
              </p:cNvCxnSpPr>
              <p:nvPr/>
            </p:nvCxnSpPr>
            <p:spPr>
              <a:xfrm>
                <a:off x="7380085" y="2412251"/>
                <a:ext cx="878665" cy="599758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 w="med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ZoneTexte 85"/>
              <p:cNvSpPr txBox="1"/>
              <p:nvPr/>
            </p:nvSpPr>
            <p:spPr>
              <a:xfrm>
                <a:off x="3639119" y="293018"/>
                <a:ext cx="1562369" cy="333523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itchFamily="34" charset="0"/>
                  </a:rPr>
                  <a:t>Projet</a:t>
                </a:r>
                <a:endParaRPr lang="fr-FR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endParaRPr>
              </a:p>
            </p:txBody>
          </p:sp>
        </p:grpSp>
        <p:sp>
          <p:nvSpPr>
            <p:cNvPr id="48" name="ZoneTexte 47"/>
            <p:cNvSpPr txBox="1"/>
            <p:nvPr/>
          </p:nvSpPr>
          <p:spPr>
            <a:xfrm rot="20205486">
              <a:off x="473572" y="3301634"/>
              <a:ext cx="1963194" cy="333523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9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Diversité lépidoptères</a:t>
              </a:r>
              <a:endParaRPr lang="fr-F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06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473" y="69269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8 : Lire les 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nglet graphique par acteur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830388"/>
            <a:ext cx="4392613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4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473" y="1013247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finir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Nous sommes intéressés par vos retours : n’hésitez pas à nous faire part de vos remarques, difficultés d’utilisation, proposition d’amélioration,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Nous sommes intéressés par vos données : nous aimerions à terme faire une analyse globale de l’évaluation des projets de restauration. Si vous le souhaitez, vous pouvez contribuer à cette analyse en nous transmettant vos 3 tableaux à l’adresse suivante : </a:t>
            </a:r>
            <a:r>
              <a:rPr lang="fr-FR" sz="1600" dirty="0" smtClean="0">
                <a:hlinkClick r:id="rId2"/>
              </a:rPr>
              <a:t>renaud.jaunatre@irstea.fr</a:t>
            </a:r>
            <a:r>
              <a:rPr lang="fr-FR" sz="1600" dirty="0" smtClean="0"/>
              <a:t> . En vous remerciant !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77662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ZoneTexte 229"/>
          <p:cNvSpPr txBox="1"/>
          <p:nvPr/>
        </p:nvSpPr>
        <p:spPr>
          <a:xfrm>
            <a:off x="0" y="100218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2 : Récolte des données</a:t>
            </a:r>
          </a:p>
          <a:p>
            <a:r>
              <a:rPr lang="fr-FR" sz="1400" dirty="0" smtClean="0"/>
              <a:t>Pour chaque variables, il faut renseigner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valeurs mesurées sur le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valeurs de référence (mesurées sur des références, ou issues de la bibliographie)</a:t>
            </a:r>
            <a:endParaRPr lang="fr-FR" sz="1400" dirty="0"/>
          </a:p>
        </p:txBody>
      </p:sp>
      <p:sp>
        <p:nvSpPr>
          <p:cNvPr id="231" name="ZoneTexte 230"/>
          <p:cNvSpPr txBox="1"/>
          <p:nvPr/>
        </p:nvSpPr>
        <p:spPr>
          <a:xfrm>
            <a:off x="0" y="2458279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3 : Elaboration du tableau « Projet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la 1</a:t>
            </a:r>
            <a:r>
              <a:rPr lang="fr-FR" sz="1400" baseline="30000" dirty="0" smtClean="0"/>
              <a:t>ère</a:t>
            </a:r>
            <a:r>
              <a:rPr lang="fr-FR" sz="1400" dirty="0" smtClean="0"/>
              <a:t> colonne donne les noms des 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 nom de cette colonne doit être « Objectifs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colonnes suivantes donnent les coefficients des objectifs par acteur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noms de ces colonnes correspondent aux noms des acteurs/groupes d’acteurs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enregistrer au format « .</a:t>
            </a:r>
            <a:r>
              <a:rPr lang="fr-FR" sz="1400" dirty="0" err="1" smtClean="0"/>
              <a:t>txt</a:t>
            </a:r>
            <a:r>
              <a:rPr lang="fr-FR" sz="1400" dirty="0" smtClean="0"/>
              <a:t> 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4195167"/>
            <a:ext cx="360203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" name="ZoneTexte 232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832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4716016" y="2708920"/>
            <a:ext cx="4248472" cy="4104456"/>
          </a:xfrm>
          <a:prstGeom prst="roundRect">
            <a:avLst>
              <a:gd name="adj" fmla="val 70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691302" y="2724160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	Les fonctions d’utilité</a:t>
            </a:r>
          </a:p>
          <a:p>
            <a:r>
              <a:rPr lang="fr-FR" sz="1200" dirty="0" smtClean="0"/>
              <a:t>C’est la relation entre la valeur de la variable et le score de cette variable. Ici, elle peut prendre 3 valeurs : « continu », « seuil », « pas » et « bosse ».</a:t>
            </a:r>
            <a:endParaRPr lang="fr-FR" sz="1200" dirty="0"/>
          </a:p>
          <a:p>
            <a:pPr algn="ctr"/>
            <a:r>
              <a:rPr lang="fr-FR" sz="1200" dirty="0" smtClean="0"/>
              <a:t>Voici les relations valeur – score en résultant :</a:t>
            </a:r>
          </a:p>
        </p:txBody>
      </p:sp>
      <p:sp>
        <p:nvSpPr>
          <p:cNvPr id="84" name="Rectangle à coins arrondis 83"/>
          <p:cNvSpPr/>
          <p:nvPr/>
        </p:nvSpPr>
        <p:spPr>
          <a:xfrm>
            <a:off x="4783841" y="3828718"/>
            <a:ext cx="4108639" cy="2912650"/>
          </a:xfrm>
          <a:prstGeom prst="roundRect">
            <a:avLst>
              <a:gd name="adj" fmla="val 8486"/>
            </a:avLst>
          </a:prstGeom>
          <a:solidFill>
            <a:schemeClr val="bg1"/>
          </a:solidFill>
          <a:ln>
            <a:noFill/>
          </a:ln>
          <a:effectLst>
            <a:innerShdw blurRad="228600" dist="508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ZoneTexte 229"/>
          <p:cNvSpPr txBox="1"/>
          <p:nvPr/>
        </p:nvSpPr>
        <p:spPr>
          <a:xfrm>
            <a:off x="0" y="83264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4 : Elaboration du tableau « Objectifs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la 1</a:t>
            </a:r>
            <a:r>
              <a:rPr lang="fr-FR" sz="1400" baseline="30000" dirty="0" smtClean="0"/>
              <a:t>ère</a:t>
            </a:r>
            <a:r>
              <a:rPr lang="fr-FR" sz="1400" dirty="0" smtClean="0"/>
              <a:t> colonne donne le nom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la 1</a:t>
            </a:r>
            <a:r>
              <a:rPr lang="fr-FR" sz="1400" baseline="30000" dirty="0" smtClean="0"/>
              <a:t>ère</a:t>
            </a:r>
            <a:r>
              <a:rPr lang="fr-FR" sz="1400" dirty="0" smtClean="0"/>
              <a:t> colonne se nomme « Variables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la 2</a:t>
            </a:r>
            <a:r>
              <a:rPr lang="fr-FR" sz="1400" baseline="30000" dirty="0" smtClean="0"/>
              <a:t>ème</a:t>
            </a:r>
            <a:r>
              <a:rPr lang="fr-FR" sz="1400" dirty="0" smtClean="0"/>
              <a:t> colonne donne les fonctions d’utilités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</a:t>
            </a:r>
            <a:r>
              <a:rPr lang="fr-FR" sz="1400" dirty="0" smtClean="0"/>
              <a:t>a 2</a:t>
            </a:r>
            <a:r>
              <a:rPr lang="fr-FR" sz="1400" baseline="30000" dirty="0" smtClean="0"/>
              <a:t>ème</a:t>
            </a:r>
            <a:r>
              <a:rPr lang="fr-FR" sz="1400" dirty="0" smtClean="0"/>
              <a:t> colonne se nomme « </a:t>
            </a:r>
            <a:r>
              <a:rPr lang="fr-FR" sz="1400" dirty="0" err="1" smtClean="0"/>
              <a:t>Utilite</a:t>
            </a:r>
            <a:r>
              <a:rPr lang="fr-FR" sz="1400" dirty="0" smtClean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colonnes suivantes donnes les coefficients des variables au sein de chaque objectif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noms de ces colonnes correspondent aux noms des objectifs donnés dans le tableau « Projet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aucun nom de colonne ne contient d’espace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enregistrer au format « .</a:t>
            </a:r>
            <a:r>
              <a:rPr lang="fr-FR" sz="1400" dirty="0" err="1" smtClean="0"/>
              <a:t>txt</a:t>
            </a:r>
            <a:r>
              <a:rPr lang="fr-FR" sz="1400" dirty="0" smtClean="0"/>
              <a:t> »</a:t>
            </a:r>
          </a:p>
          <a:p>
            <a:endParaRPr lang="fr-FR" sz="1400" dirty="0" smtClean="0"/>
          </a:p>
        </p:txBody>
      </p:sp>
      <p:sp>
        <p:nvSpPr>
          <p:cNvPr id="233" name="ZoneTexte 232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3" y="4247009"/>
            <a:ext cx="4183063" cy="241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19"/>
          <a:stretch/>
        </p:blipFill>
        <p:spPr bwMode="auto">
          <a:xfrm>
            <a:off x="2345481" y="3068960"/>
            <a:ext cx="1083519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10804" y="3068960"/>
            <a:ext cx="1037060" cy="9620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73658" y="4247009"/>
            <a:ext cx="2428678" cy="303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2141792" y="3495303"/>
            <a:ext cx="163258" cy="752475"/>
          </a:xfrm>
          <a:custGeom>
            <a:avLst/>
            <a:gdLst>
              <a:gd name="connsiteX0" fmla="*/ 163258 w 163258"/>
              <a:gd name="connsiteY0" fmla="*/ 0 h 752475"/>
              <a:gd name="connsiteX1" fmla="*/ 68008 w 163258"/>
              <a:gd name="connsiteY1" fmla="*/ 133350 h 752475"/>
              <a:gd name="connsiteX2" fmla="*/ 1333 w 163258"/>
              <a:gd name="connsiteY2" fmla="*/ 438150 h 752475"/>
              <a:gd name="connsiteX3" fmla="*/ 29908 w 163258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8" h="752475">
                <a:moveTo>
                  <a:pt x="163258" y="0"/>
                </a:moveTo>
                <a:cubicBezTo>
                  <a:pt x="129126" y="30162"/>
                  <a:pt x="94995" y="60325"/>
                  <a:pt x="68008" y="133350"/>
                </a:cubicBezTo>
                <a:cubicBezTo>
                  <a:pt x="41020" y="206375"/>
                  <a:pt x="7683" y="334963"/>
                  <a:pt x="1333" y="438150"/>
                </a:cubicBezTo>
                <a:cubicBezTo>
                  <a:pt x="-5017" y="541338"/>
                  <a:pt x="12445" y="646906"/>
                  <a:pt x="29908" y="752475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9" name="Groupe 228"/>
          <p:cNvGrpSpPr/>
          <p:nvPr/>
        </p:nvGrpSpPr>
        <p:grpSpPr>
          <a:xfrm>
            <a:off x="4716016" y="3861048"/>
            <a:ext cx="4109733" cy="2851745"/>
            <a:chOff x="4716016" y="3789040"/>
            <a:chExt cx="4109733" cy="2851745"/>
          </a:xfrm>
        </p:grpSpPr>
        <p:grpSp>
          <p:nvGrpSpPr>
            <p:cNvPr id="16" name="Groupe 15"/>
            <p:cNvGrpSpPr/>
            <p:nvPr/>
          </p:nvGrpSpPr>
          <p:grpSpPr>
            <a:xfrm>
              <a:off x="4716016" y="3789040"/>
              <a:ext cx="2237524" cy="1415550"/>
              <a:chOff x="4629150" y="4354001"/>
              <a:chExt cx="1924893" cy="1415550"/>
            </a:xfrm>
          </p:grpSpPr>
          <p:grpSp>
            <p:nvGrpSpPr>
              <p:cNvPr id="20" name="Groupe 19"/>
              <p:cNvGrpSpPr/>
              <p:nvPr/>
            </p:nvGrpSpPr>
            <p:grpSpPr>
              <a:xfrm>
                <a:off x="4629150" y="4354001"/>
                <a:ext cx="1924893" cy="1415550"/>
                <a:chOff x="2099767" y="1765252"/>
                <a:chExt cx="5043604" cy="3941904"/>
              </a:xfrm>
            </p:grpSpPr>
            <p:cxnSp>
              <p:nvCxnSpPr>
                <p:cNvPr id="21" name="Connecteur droit 20"/>
                <p:cNvCxnSpPr/>
                <p:nvPr/>
              </p:nvCxnSpPr>
              <p:spPr>
                <a:xfrm>
                  <a:off x="2915816" y="2204864"/>
                  <a:ext cx="0" cy="26452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stealth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/>
                <p:cNvCxnSpPr/>
                <p:nvPr/>
              </p:nvCxnSpPr>
              <p:spPr>
                <a:xfrm flipH="1">
                  <a:off x="2915816" y="4850085"/>
                  <a:ext cx="2880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stealth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/>
                <p:cNvCxnSpPr/>
                <p:nvPr/>
              </p:nvCxnSpPr>
              <p:spPr>
                <a:xfrm flipV="1">
                  <a:off x="4211960" y="4788768"/>
                  <a:ext cx="0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>
                  <a:off x="3056965" y="4830522"/>
                  <a:ext cx="2448270" cy="857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/>
                    <a:t>Moyenne de la référence</a:t>
                  </a:r>
                  <a:endParaRPr lang="fr-FR" sz="700" dirty="0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5157860" y="4850085"/>
                  <a:ext cx="1985511" cy="857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1" dirty="0" smtClean="0"/>
                    <a:t>Valeur de la variable</a:t>
                  </a:r>
                  <a:endParaRPr lang="fr-FR" sz="700" b="1" dirty="0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2099767" y="1765252"/>
                  <a:ext cx="1584177" cy="557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1" dirty="0" smtClean="0"/>
                    <a:t>Score</a:t>
                  </a:r>
                  <a:endParaRPr lang="fr-FR" sz="700" b="1" dirty="0"/>
                </a:p>
              </p:txBody>
            </p:sp>
            <p:cxnSp>
              <p:nvCxnSpPr>
                <p:cNvPr id="27" name="Connecteur droit 26"/>
                <p:cNvCxnSpPr/>
                <p:nvPr/>
              </p:nvCxnSpPr>
              <p:spPr>
                <a:xfrm flipH="1">
                  <a:off x="2843808" y="3356992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/>
                <p:cNvSpPr txBox="1"/>
                <p:nvPr/>
              </p:nvSpPr>
              <p:spPr>
                <a:xfrm>
                  <a:off x="2243833" y="3078443"/>
                  <a:ext cx="792089" cy="557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/>
                    <a:t>1</a:t>
                  </a:r>
                  <a:endParaRPr lang="fr-FR" sz="700" dirty="0"/>
                </a:p>
              </p:txBody>
            </p:sp>
            <p:cxnSp>
              <p:nvCxnSpPr>
                <p:cNvPr id="29" name="Connecteur droit 28"/>
                <p:cNvCxnSpPr/>
                <p:nvPr/>
              </p:nvCxnSpPr>
              <p:spPr>
                <a:xfrm>
                  <a:off x="2915816" y="3356992"/>
                  <a:ext cx="1296144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>
                  <a:off x="4211960" y="3356992"/>
                  <a:ext cx="0" cy="1493093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>
                  <a:off x="3082074" y="1875744"/>
                  <a:ext cx="3056625" cy="642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b="1" dirty="0" smtClean="0"/>
                    <a:t>Utilité : « continu »</a:t>
                  </a:r>
                  <a:endParaRPr lang="fr-FR" sz="900" b="1" dirty="0"/>
                </a:p>
              </p:txBody>
            </p:sp>
          </p:grpSp>
          <p:cxnSp>
            <p:nvCxnSpPr>
              <p:cNvPr id="14" name="Connecteur droit 13"/>
              <p:cNvCxnSpPr/>
              <p:nvPr/>
            </p:nvCxnSpPr>
            <p:spPr>
              <a:xfrm flipV="1">
                <a:off x="4940596" y="4614986"/>
                <a:ext cx="783532" cy="84260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>
              <a:off x="6631947" y="3789040"/>
              <a:ext cx="2193801" cy="1415550"/>
              <a:chOff x="2099767" y="1765252"/>
              <a:chExt cx="4945048" cy="3941904"/>
            </a:xfrm>
          </p:grpSpPr>
          <p:cxnSp>
            <p:nvCxnSpPr>
              <p:cNvPr id="39" name="Connecteur droit 38"/>
              <p:cNvCxnSpPr/>
              <p:nvPr/>
            </p:nvCxnSpPr>
            <p:spPr>
              <a:xfrm>
                <a:off x="2915816" y="2204864"/>
                <a:ext cx="0" cy="26452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flipH="1">
                <a:off x="2915816" y="4850085"/>
                <a:ext cx="2880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 flipV="1">
                <a:off x="4211960" y="4788768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3056965" y="4830522"/>
                <a:ext cx="2448270" cy="85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/>
                  <a:t>Moyenne de la référence</a:t>
                </a:r>
                <a:endParaRPr lang="fr-FR" sz="700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5059304" y="4850085"/>
                <a:ext cx="1985511" cy="85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1" dirty="0" smtClean="0"/>
                  <a:t>Valeur de la variable</a:t>
                </a:r>
                <a:endParaRPr lang="fr-FR" sz="700" b="1" dirty="0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2099767" y="1765252"/>
                <a:ext cx="1584177" cy="55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1" dirty="0" smtClean="0"/>
                  <a:t>Score</a:t>
                </a:r>
                <a:endParaRPr lang="fr-FR" sz="700" b="1" dirty="0"/>
              </a:p>
            </p:txBody>
          </p:sp>
          <p:cxnSp>
            <p:nvCxnSpPr>
              <p:cNvPr id="45" name="Connecteur droit 44"/>
              <p:cNvCxnSpPr/>
              <p:nvPr/>
            </p:nvCxnSpPr>
            <p:spPr>
              <a:xfrm flipH="1">
                <a:off x="2843808" y="3356992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ZoneTexte 45"/>
              <p:cNvSpPr txBox="1"/>
              <p:nvPr/>
            </p:nvSpPr>
            <p:spPr>
              <a:xfrm>
                <a:off x="2243833" y="3078443"/>
                <a:ext cx="792089" cy="55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/>
                  <a:t>1</a:t>
                </a:r>
                <a:endParaRPr lang="fr-FR" sz="700" dirty="0"/>
              </a:p>
            </p:txBody>
          </p:sp>
          <p:cxnSp>
            <p:nvCxnSpPr>
              <p:cNvPr id="47" name="Connecteur droit 46"/>
              <p:cNvCxnSpPr/>
              <p:nvPr/>
            </p:nvCxnSpPr>
            <p:spPr>
              <a:xfrm>
                <a:off x="2915816" y="3356992"/>
                <a:ext cx="1296144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>
                <a:off x="4211960" y="3356992"/>
                <a:ext cx="0" cy="149309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3082074" y="1875744"/>
                <a:ext cx="3056625" cy="642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 smtClean="0"/>
                  <a:t>Utilité : « seuil »</a:t>
                </a:r>
                <a:endParaRPr lang="fr-FR" sz="900" b="1" dirty="0"/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4719928" y="5225235"/>
              <a:ext cx="2233613" cy="1415550"/>
              <a:chOff x="2099767" y="1765252"/>
              <a:chExt cx="5034788" cy="3941904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2915816" y="2204864"/>
                <a:ext cx="0" cy="26452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flipH="1">
                <a:off x="2915816" y="4850085"/>
                <a:ext cx="2880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flipV="1">
                <a:off x="4211960" y="4788768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ZoneTexte 55"/>
              <p:cNvSpPr txBox="1"/>
              <p:nvPr/>
            </p:nvSpPr>
            <p:spPr>
              <a:xfrm>
                <a:off x="3056965" y="4830522"/>
                <a:ext cx="2448270" cy="85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/>
                  <a:t>Moyenne de la référence</a:t>
                </a:r>
                <a:endParaRPr lang="fr-FR" sz="700" dirty="0"/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5149044" y="4850085"/>
                <a:ext cx="1985511" cy="85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1" dirty="0" smtClean="0"/>
                  <a:t>Valeur de la variable</a:t>
                </a:r>
                <a:endParaRPr lang="fr-FR" sz="700" b="1" dirty="0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2099767" y="1765252"/>
                <a:ext cx="1584177" cy="55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1" dirty="0" smtClean="0"/>
                  <a:t>Score</a:t>
                </a:r>
                <a:endParaRPr lang="fr-FR" sz="700" b="1" dirty="0"/>
              </a:p>
            </p:txBody>
          </p:sp>
          <p:cxnSp>
            <p:nvCxnSpPr>
              <p:cNvPr id="59" name="Connecteur droit 58"/>
              <p:cNvCxnSpPr/>
              <p:nvPr/>
            </p:nvCxnSpPr>
            <p:spPr>
              <a:xfrm flipH="1">
                <a:off x="2843808" y="3356992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2243833" y="3078443"/>
                <a:ext cx="792089" cy="55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/>
                  <a:t>1</a:t>
                </a:r>
                <a:endParaRPr lang="fr-FR" sz="700" dirty="0"/>
              </a:p>
            </p:txBody>
          </p:sp>
          <p:cxnSp>
            <p:nvCxnSpPr>
              <p:cNvPr id="61" name="Connecteur droit 60"/>
              <p:cNvCxnSpPr/>
              <p:nvPr/>
            </p:nvCxnSpPr>
            <p:spPr>
              <a:xfrm>
                <a:off x="2915816" y="3356992"/>
                <a:ext cx="1296144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211960" y="3356992"/>
                <a:ext cx="0" cy="149309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ZoneTexte 62"/>
              <p:cNvSpPr txBox="1"/>
              <p:nvPr/>
            </p:nvSpPr>
            <p:spPr>
              <a:xfrm>
                <a:off x="3082074" y="1875744"/>
                <a:ext cx="3056625" cy="642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 smtClean="0"/>
                  <a:t>Utilité : « pas »</a:t>
                </a:r>
                <a:endParaRPr lang="fr-FR" sz="900" b="1" dirty="0"/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6635859" y="5225235"/>
              <a:ext cx="2189890" cy="1415550"/>
              <a:chOff x="2099767" y="1765252"/>
              <a:chExt cx="4936232" cy="3941904"/>
            </a:xfrm>
          </p:grpSpPr>
          <p:cxnSp>
            <p:nvCxnSpPr>
              <p:cNvPr id="67" name="Connecteur droit 66"/>
              <p:cNvCxnSpPr/>
              <p:nvPr/>
            </p:nvCxnSpPr>
            <p:spPr>
              <a:xfrm>
                <a:off x="2915816" y="2204864"/>
                <a:ext cx="0" cy="26452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flipH="1">
                <a:off x="2915816" y="4850085"/>
                <a:ext cx="2880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V="1">
                <a:off x="4211960" y="4788768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ZoneTexte 69"/>
              <p:cNvSpPr txBox="1"/>
              <p:nvPr/>
            </p:nvSpPr>
            <p:spPr>
              <a:xfrm>
                <a:off x="3056965" y="4830522"/>
                <a:ext cx="2448270" cy="85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/>
                  <a:t>Moyenne de la référence</a:t>
                </a:r>
                <a:endParaRPr lang="fr-FR" sz="700" dirty="0"/>
              </a:p>
            </p:txBody>
          </p:sp>
          <p:sp>
            <p:nvSpPr>
              <p:cNvPr id="71" name="ZoneTexte 70"/>
              <p:cNvSpPr txBox="1"/>
              <p:nvPr/>
            </p:nvSpPr>
            <p:spPr>
              <a:xfrm>
                <a:off x="5050488" y="4850085"/>
                <a:ext cx="1985511" cy="85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1" dirty="0" smtClean="0"/>
                  <a:t>Valeur de la variable</a:t>
                </a:r>
                <a:endParaRPr lang="fr-FR" sz="700" b="1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2099767" y="1765252"/>
                <a:ext cx="1584177" cy="55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1" dirty="0" smtClean="0"/>
                  <a:t>Score</a:t>
                </a:r>
                <a:endParaRPr lang="fr-FR" sz="700" b="1" dirty="0"/>
              </a:p>
            </p:txBody>
          </p:sp>
          <p:cxnSp>
            <p:nvCxnSpPr>
              <p:cNvPr id="73" name="Connecteur droit 72"/>
              <p:cNvCxnSpPr/>
              <p:nvPr/>
            </p:nvCxnSpPr>
            <p:spPr>
              <a:xfrm flipH="1">
                <a:off x="2843808" y="3356992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73"/>
              <p:cNvSpPr txBox="1"/>
              <p:nvPr/>
            </p:nvSpPr>
            <p:spPr>
              <a:xfrm>
                <a:off x="2243833" y="3078443"/>
                <a:ext cx="792089" cy="55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/>
                  <a:t>1</a:t>
                </a:r>
                <a:endParaRPr lang="fr-FR" sz="700" dirty="0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915816" y="3356992"/>
                <a:ext cx="1296144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4211960" y="3356992"/>
                <a:ext cx="0" cy="149309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ZoneTexte 76"/>
              <p:cNvSpPr txBox="1"/>
              <p:nvPr/>
            </p:nvSpPr>
            <p:spPr>
              <a:xfrm>
                <a:off x="3082074" y="1875744"/>
                <a:ext cx="3056625" cy="642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 smtClean="0"/>
                  <a:t>Utilité : « bosse »</a:t>
                </a:r>
                <a:endParaRPr lang="fr-FR" sz="900" b="1" dirty="0"/>
              </a:p>
            </p:txBody>
          </p:sp>
        </p:grpSp>
        <p:sp>
          <p:nvSpPr>
            <p:cNvPr id="225" name="Forme libre 224"/>
            <p:cNvSpPr/>
            <p:nvPr/>
          </p:nvSpPr>
          <p:spPr>
            <a:xfrm>
              <a:off x="7000875" y="4362450"/>
              <a:ext cx="1152525" cy="523875"/>
            </a:xfrm>
            <a:custGeom>
              <a:avLst/>
              <a:gdLst>
                <a:gd name="connsiteX0" fmla="*/ 0 w 1152525"/>
                <a:gd name="connsiteY0" fmla="*/ 523875 h 523875"/>
                <a:gd name="connsiteX1" fmla="*/ 561975 w 1152525"/>
                <a:gd name="connsiteY1" fmla="*/ 0 h 523875"/>
                <a:gd name="connsiteX2" fmla="*/ 1152525 w 1152525"/>
                <a:gd name="connsiteY2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2525" h="523875">
                  <a:moveTo>
                    <a:pt x="0" y="523875"/>
                  </a:moveTo>
                  <a:lnTo>
                    <a:pt x="561975" y="0"/>
                  </a:lnTo>
                  <a:lnTo>
                    <a:pt x="1152525" y="0"/>
                  </a:ln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orme libre 226"/>
            <p:cNvSpPr/>
            <p:nvPr/>
          </p:nvSpPr>
          <p:spPr>
            <a:xfrm>
              <a:off x="5086350" y="5797550"/>
              <a:ext cx="1177925" cy="530225"/>
            </a:xfrm>
            <a:custGeom>
              <a:avLst/>
              <a:gdLst>
                <a:gd name="connsiteX0" fmla="*/ 0 w 1177925"/>
                <a:gd name="connsiteY0" fmla="*/ 530225 h 530225"/>
                <a:gd name="connsiteX1" fmla="*/ 574675 w 1177925"/>
                <a:gd name="connsiteY1" fmla="*/ 530225 h 530225"/>
                <a:gd name="connsiteX2" fmla="*/ 571500 w 1177925"/>
                <a:gd name="connsiteY2" fmla="*/ 0 h 530225"/>
                <a:gd name="connsiteX3" fmla="*/ 1177925 w 1177925"/>
                <a:gd name="connsiteY3" fmla="*/ 0 h 53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925" h="530225">
                  <a:moveTo>
                    <a:pt x="0" y="530225"/>
                  </a:moveTo>
                  <a:lnTo>
                    <a:pt x="574675" y="530225"/>
                  </a:lnTo>
                  <a:cubicBezTo>
                    <a:pt x="573617" y="353483"/>
                    <a:pt x="572558" y="176742"/>
                    <a:pt x="571500" y="0"/>
                  </a:cubicBezTo>
                  <a:lnTo>
                    <a:pt x="1177925" y="0"/>
                  </a:ln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Forme libre 227"/>
            <p:cNvSpPr/>
            <p:nvPr/>
          </p:nvSpPr>
          <p:spPr>
            <a:xfrm>
              <a:off x="7000875" y="5797550"/>
              <a:ext cx="1098550" cy="527050"/>
            </a:xfrm>
            <a:custGeom>
              <a:avLst/>
              <a:gdLst>
                <a:gd name="connsiteX0" fmla="*/ 0 w 1098550"/>
                <a:gd name="connsiteY0" fmla="*/ 523875 h 527050"/>
                <a:gd name="connsiteX1" fmla="*/ 571500 w 1098550"/>
                <a:gd name="connsiteY1" fmla="*/ 0 h 527050"/>
                <a:gd name="connsiteX2" fmla="*/ 1098550 w 1098550"/>
                <a:gd name="connsiteY2" fmla="*/ 5270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550" h="527050">
                  <a:moveTo>
                    <a:pt x="0" y="523875"/>
                  </a:moveTo>
                  <a:lnTo>
                    <a:pt x="571500" y="0"/>
                  </a:lnTo>
                  <a:lnTo>
                    <a:pt x="1098550" y="527050"/>
                  </a:ln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6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ZoneTexte 229"/>
          <p:cNvSpPr txBox="1"/>
          <p:nvPr/>
        </p:nvSpPr>
        <p:spPr>
          <a:xfrm>
            <a:off x="0" y="764704"/>
            <a:ext cx="914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5 : Elaboration du tableau « Variables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 tableau contient 2 sous-ensembles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premières colonnes donnent les valeurs mesurées des variables sur le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noms de ces colonnes doivent correspondre strictement aux noms des variables données dans le tableau « Objectifs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colonnes suivantes donnent la valeurs de référence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noms de ces colonnes doivent correspondre au 1</a:t>
            </a:r>
            <a:r>
              <a:rPr lang="fr-FR" sz="1400" baseline="30000" dirty="0" smtClean="0"/>
              <a:t>er</a:t>
            </a:r>
            <a:r>
              <a:rPr lang="fr-FR" sz="1400" dirty="0" smtClean="0"/>
              <a:t> sous ensemble suivi du suffixe « _</a:t>
            </a:r>
            <a:r>
              <a:rPr lang="fr-FR" sz="1400" dirty="0" err="1" smtClean="0"/>
              <a:t>Ref</a:t>
            </a:r>
            <a:r>
              <a:rPr lang="fr-FR" sz="1400" dirty="0" smtClean="0"/>
              <a:t> 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cellules vides sont remplacées par « NA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 séparateur de décimal doit être un point « .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aucun nom de colonne ne contient d’espace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enregistrer au format « .</a:t>
            </a:r>
            <a:r>
              <a:rPr lang="fr-FR" sz="1400" dirty="0" err="1" smtClean="0"/>
              <a:t>txt</a:t>
            </a:r>
            <a:r>
              <a:rPr lang="fr-FR" sz="1400" dirty="0" smtClean="0"/>
              <a:t> »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9075412" cy="72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ZoneTexte 77"/>
          <p:cNvSpPr txBox="1"/>
          <p:nvPr/>
        </p:nvSpPr>
        <p:spPr>
          <a:xfrm>
            <a:off x="4142" y="41455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6 : Vérifier que la syntaxe des tableau a bien été respectée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75212"/>
            <a:ext cx="7128792" cy="233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14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ZoneTexte 229"/>
          <p:cNvSpPr txBox="1"/>
          <p:nvPr/>
        </p:nvSpPr>
        <p:spPr>
          <a:xfrm>
            <a:off x="0" y="1484784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7 : Utiliser la plateforme </a:t>
            </a:r>
            <a:r>
              <a:rPr lang="fr-FR" dirty="0" err="1"/>
              <a:t>S</a:t>
            </a:r>
            <a:r>
              <a:rPr lang="fr-FR" dirty="0" err="1" smtClean="0"/>
              <a:t>hiny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À cette adresse </a:t>
            </a:r>
            <a:r>
              <a:rPr lang="fr-FR" sz="1400" dirty="0" smtClean="0">
                <a:hlinkClick r:id="rId2"/>
              </a:rPr>
              <a:t>http://aspire-project.irstea.fr/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Charger les 3 tableaux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5326063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27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ZoneTexte 229"/>
          <p:cNvSpPr txBox="1"/>
          <p:nvPr/>
        </p:nvSpPr>
        <p:spPr>
          <a:xfrm>
            <a:off x="3473" y="69269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8 : Lire les 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nglet scores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00497"/>
            <a:ext cx="808990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228184" y="5422101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Scores par objectifs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300192" y="465313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Récaputilatifs</a:t>
            </a:r>
            <a:r>
              <a:rPr lang="fr-FR" sz="1400" dirty="0" smtClean="0"/>
              <a:t> des coefficients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2411760" y="594768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Scores du projet par acteur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1187624" y="5733256"/>
            <a:ext cx="792088" cy="936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427984" y="4762807"/>
            <a:ext cx="1440160" cy="9209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213520" y="4713026"/>
            <a:ext cx="3142456" cy="9209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4305300" y="4648200"/>
            <a:ext cx="1965960" cy="68580"/>
          </a:xfrm>
          <a:custGeom>
            <a:avLst/>
            <a:gdLst>
              <a:gd name="connsiteX0" fmla="*/ 0 w 1965960"/>
              <a:gd name="connsiteY0" fmla="*/ 121920 h 137160"/>
              <a:gd name="connsiteX1" fmla="*/ 457200 w 1965960"/>
              <a:gd name="connsiteY1" fmla="*/ 45720 h 137160"/>
              <a:gd name="connsiteX2" fmla="*/ 990600 w 1965960"/>
              <a:gd name="connsiteY2" fmla="*/ 0 h 137160"/>
              <a:gd name="connsiteX3" fmla="*/ 1623060 w 1965960"/>
              <a:gd name="connsiteY3" fmla="*/ 45720 h 137160"/>
              <a:gd name="connsiteX4" fmla="*/ 1965960 w 1965960"/>
              <a:gd name="connsiteY4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37160">
                <a:moveTo>
                  <a:pt x="0" y="121920"/>
                </a:moveTo>
                <a:cubicBezTo>
                  <a:pt x="146050" y="93980"/>
                  <a:pt x="292100" y="66040"/>
                  <a:pt x="457200" y="45720"/>
                </a:cubicBezTo>
                <a:cubicBezTo>
                  <a:pt x="622300" y="25400"/>
                  <a:pt x="796290" y="0"/>
                  <a:pt x="990600" y="0"/>
                </a:cubicBezTo>
                <a:cubicBezTo>
                  <a:pt x="1184910" y="0"/>
                  <a:pt x="1460500" y="22860"/>
                  <a:pt x="1623060" y="45720"/>
                </a:cubicBezTo>
                <a:cubicBezTo>
                  <a:pt x="1785620" y="68580"/>
                  <a:pt x="1875790" y="102870"/>
                  <a:pt x="1965960" y="13716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5074920" y="5707380"/>
            <a:ext cx="1165860" cy="196148"/>
          </a:xfrm>
          <a:custGeom>
            <a:avLst/>
            <a:gdLst>
              <a:gd name="connsiteX0" fmla="*/ 0 w 1165860"/>
              <a:gd name="connsiteY0" fmla="*/ 0 h 196148"/>
              <a:gd name="connsiteX1" fmla="*/ 624840 w 1165860"/>
              <a:gd name="connsiteY1" fmla="*/ 182880 h 196148"/>
              <a:gd name="connsiteX2" fmla="*/ 1165860 w 1165860"/>
              <a:gd name="connsiteY2" fmla="*/ 167640 h 1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860" h="196148">
                <a:moveTo>
                  <a:pt x="0" y="0"/>
                </a:moveTo>
                <a:cubicBezTo>
                  <a:pt x="215265" y="77470"/>
                  <a:pt x="430530" y="154940"/>
                  <a:pt x="624840" y="182880"/>
                </a:cubicBezTo>
                <a:cubicBezTo>
                  <a:pt x="819150" y="210820"/>
                  <a:pt x="992505" y="189230"/>
                  <a:pt x="1165860" y="16764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2011680" y="6408420"/>
            <a:ext cx="457200" cy="144780"/>
          </a:xfrm>
          <a:custGeom>
            <a:avLst/>
            <a:gdLst>
              <a:gd name="connsiteX0" fmla="*/ 0 w 457200"/>
              <a:gd name="connsiteY0" fmla="*/ 144780 h 144780"/>
              <a:gd name="connsiteX1" fmla="*/ 350520 w 457200"/>
              <a:gd name="connsiteY1" fmla="*/ 53340 h 144780"/>
              <a:gd name="connsiteX2" fmla="*/ 457200 w 457200"/>
              <a:gd name="connsiteY2" fmla="*/ 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44780">
                <a:moveTo>
                  <a:pt x="0" y="144780"/>
                </a:moveTo>
                <a:cubicBezTo>
                  <a:pt x="137160" y="111125"/>
                  <a:pt x="274320" y="77470"/>
                  <a:pt x="350520" y="53340"/>
                </a:cubicBezTo>
                <a:cubicBezTo>
                  <a:pt x="426720" y="29210"/>
                  <a:pt x="441960" y="14605"/>
                  <a:pt x="45720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79512" y="2139732"/>
            <a:ext cx="2160240" cy="25084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411760" y="2139732"/>
            <a:ext cx="2016224" cy="24398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499992" y="2139732"/>
            <a:ext cx="2088232" cy="24398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660232" y="2139732"/>
            <a:ext cx="1656184" cy="24398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719144" y="1117644"/>
            <a:ext cx="170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Récaputilatifs</a:t>
            </a:r>
            <a:r>
              <a:rPr lang="fr-FR" sz="1400" dirty="0" smtClean="0"/>
              <a:t> des caractéristiques des variables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201400" y="899078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Nombre et valeurs des mesures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950316" y="1412846"/>
            <a:ext cx="1349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Scores des variables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804248" y="1340768"/>
            <a:ext cx="1349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Nombre et valeurs des références</a:t>
            </a:r>
            <a:endParaRPr lang="fr-FR" sz="1400" dirty="0"/>
          </a:p>
        </p:txBody>
      </p:sp>
      <p:sp>
        <p:nvSpPr>
          <p:cNvPr id="16" name="Forme libre 15"/>
          <p:cNvSpPr/>
          <p:nvPr/>
        </p:nvSpPr>
        <p:spPr>
          <a:xfrm flipH="1">
            <a:off x="1490672" y="1632206"/>
            <a:ext cx="405152" cy="487680"/>
          </a:xfrm>
          <a:custGeom>
            <a:avLst/>
            <a:gdLst>
              <a:gd name="connsiteX0" fmla="*/ 0 w 304800"/>
              <a:gd name="connsiteY0" fmla="*/ 0 h 487680"/>
              <a:gd name="connsiteX1" fmla="*/ 175260 w 304800"/>
              <a:gd name="connsiteY1" fmla="*/ 160020 h 487680"/>
              <a:gd name="connsiteX2" fmla="*/ 274320 w 304800"/>
              <a:gd name="connsiteY2" fmla="*/ 350520 h 487680"/>
              <a:gd name="connsiteX3" fmla="*/ 304800 w 304800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7680">
                <a:moveTo>
                  <a:pt x="0" y="0"/>
                </a:moveTo>
                <a:cubicBezTo>
                  <a:pt x="64770" y="50800"/>
                  <a:pt x="129540" y="101600"/>
                  <a:pt x="175260" y="160020"/>
                </a:cubicBezTo>
                <a:cubicBezTo>
                  <a:pt x="220980" y="218440"/>
                  <a:pt x="252730" y="295910"/>
                  <a:pt x="274320" y="350520"/>
                </a:cubicBezTo>
                <a:cubicBezTo>
                  <a:pt x="295910" y="405130"/>
                  <a:pt x="300355" y="446405"/>
                  <a:pt x="304800" y="48768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/>
          <p:cNvSpPr/>
          <p:nvPr/>
        </p:nvSpPr>
        <p:spPr>
          <a:xfrm>
            <a:off x="3877092" y="1622232"/>
            <a:ext cx="304800" cy="487680"/>
          </a:xfrm>
          <a:custGeom>
            <a:avLst/>
            <a:gdLst>
              <a:gd name="connsiteX0" fmla="*/ 0 w 304800"/>
              <a:gd name="connsiteY0" fmla="*/ 0 h 487680"/>
              <a:gd name="connsiteX1" fmla="*/ 175260 w 304800"/>
              <a:gd name="connsiteY1" fmla="*/ 160020 h 487680"/>
              <a:gd name="connsiteX2" fmla="*/ 274320 w 304800"/>
              <a:gd name="connsiteY2" fmla="*/ 350520 h 487680"/>
              <a:gd name="connsiteX3" fmla="*/ 304800 w 304800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7680">
                <a:moveTo>
                  <a:pt x="0" y="0"/>
                </a:moveTo>
                <a:cubicBezTo>
                  <a:pt x="64770" y="50800"/>
                  <a:pt x="129540" y="101600"/>
                  <a:pt x="175260" y="160020"/>
                </a:cubicBezTo>
                <a:cubicBezTo>
                  <a:pt x="220980" y="218440"/>
                  <a:pt x="252730" y="295910"/>
                  <a:pt x="274320" y="350520"/>
                </a:cubicBezTo>
                <a:cubicBezTo>
                  <a:pt x="295910" y="405130"/>
                  <a:pt x="300355" y="446405"/>
                  <a:pt x="304800" y="48768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6118860" y="1710100"/>
            <a:ext cx="253340" cy="378564"/>
          </a:xfrm>
          <a:custGeom>
            <a:avLst/>
            <a:gdLst>
              <a:gd name="connsiteX0" fmla="*/ 0 w 304800"/>
              <a:gd name="connsiteY0" fmla="*/ 0 h 487680"/>
              <a:gd name="connsiteX1" fmla="*/ 175260 w 304800"/>
              <a:gd name="connsiteY1" fmla="*/ 160020 h 487680"/>
              <a:gd name="connsiteX2" fmla="*/ 274320 w 304800"/>
              <a:gd name="connsiteY2" fmla="*/ 350520 h 487680"/>
              <a:gd name="connsiteX3" fmla="*/ 304800 w 304800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7680">
                <a:moveTo>
                  <a:pt x="0" y="0"/>
                </a:moveTo>
                <a:cubicBezTo>
                  <a:pt x="64770" y="50800"/>
                  <a:pt x="129540" y="101600"/>
                  <a:pt x="175260" y="160020"/>
                </a:cubicBezTo>
                <a:cubicBezTo>
                  <a:pt x="220980" y="218440"/>
                  <a:pt x="252730" y="295910"/>
                  <a:pt x="274320" y="350520"/>
                </a:cubicBezTo>
                <a:cubicBezTo>
                  <a:pt x="295910" y="405130"/>
                  <a:pt x="300355" y="446405"/>
                  <a:pt x="304800" y="48768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7937114" y="1622232"/>
            <a:ext cx="304800" cy="487680"/>
          </a:xfrm>
          <a:custGeom>
            <a:avLst/>
            <a:gdLst>
              <a:gd name="connsiteX0" fmla="*/ 0 w 304800"/>
              <a:gd name="connsiteY0" fmla="*/ 0 h 487680"/>
              <a:gd name="connsiteX1" fmla="*/ 175260 w 304800"/>
              <a:gd name="connsiteY1" fmla="*/ 160020 h 487680"/>
              <a:gd name="connsiteX2" fmla="*/ 274320 w 304800"/>
              <a:gd name="connsiteY2" fmla="*/ 350520 h 487680"/>
              <a:gd name="connsiteX3" fmla="*/ 304800 w 304800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7680">
                <a:moveTo>
                  <a:pt x="0" y="0"/>
                </a:moveTo>
                <a:cubicBezTo>
                  <a:pt x="64770" y="50800"/>
                  <a:pt x="129540" y="101600"/>
                  <a:pt x="175260" y="160020"/>
                </a:cubicBezTo>
                <a:cubicBezTo>
                  <a:pt x="220980" y="218440"/>
                  <a:pt x="252730" y="295910"/>
                  <a:pt x="274320" y="350520"/>
                </a:cubicBezTo>
                <a:cubicBezTo>
                  <a:pt x="295910" y="405130"/>
                  <a:pt x="300355" y="446405"/>
                  <a:pt x="304800" y="48768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473" y="69269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8 : Lire les 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nglet graphique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possibilité de choisir la variable, le tracé de la référence et le type de valeur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7541"/>
            <a:ext cx="4316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6" b="2407"/>
          <a:stretch/>
        </p:blipFill>
        <p:spPr bwMode="auto">
          <a:xfrm>
            <a:off x="4644008" y="1556792"/>
            <a:ext cx="3956295" cy="498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86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473" y="69269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8 : Lire les 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nglet graphique des 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possibilité de choisir l’objectif, le type de graphique et le tracé de la référence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5247"/>
            <a:ext cx="437356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83" y="1656404"/>
            <a:ext cx="4354513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6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d’utilisation du cadre ASPIRE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473" y="69269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8 : Lire les 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nglet graphique du projet, possibilité de choisir le type de graphique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9" y="1487488"/>
            <a:ext cx="4325937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5726"/>
            <a:ext cx="4344987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67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894</Words>
  <Application>Microsoft Office PowerPoint</Application>
  <PresentationFormat>Affichage à l'écran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Jaunatre Renaud</dc:creator>
  <cp:lastModifiedBy>Jaunatre Renaud</cp:lastModifiedBy>
  <cp:revision>16</cp:revision>
  <dcterms:created xsi:type="dcterms:W3CDTF">2017-03-06T14:26:36Z</dcterms:created>
  <dcterms:modified xsi:type="dcterms:W3CDTF">2020-05-20T12:15:33Z</dcterms:modified>
</cp:coreProperties>
</file>