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5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5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709"/>
    <a:srgbClr val="FF9900"/>
    <a:srgbClr val="000E2A"/>
    <a:srgbClr val="FFFFFF"/>
    <a:srgbClr val="FF3300"/>
    <a:srgbClr val="E21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E7186-5AB6-4EA6-A350-F2A4BD5E6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0D4B88-A157-4FB1-A425-AB2A9D669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B90037-1BC0-4FEA-AFD3-680BC56A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90123-2DCC-4E2B-88AE-7EC3F6CE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D5B9C-EC88-4E2D-A6ED-516255E7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E8F26A-C6A8-4805-BBA1-23A629F4A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5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22556-7316-4B18-ABD5-769790E4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3D293A-D8AA-4041-9FAF-3358F5FE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D14FA-49F9-40FC-B17D-7DFE89C1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ADB11-729D-4FD2-99DB-1D239330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AD55D-1BF2-48B4-8ACD-F673367B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44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B7A932-1047-45E9-A860-2ADB5B366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6EDA1E-44E4-4641-82CE-96C6F2D31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D7081C-0194-4897-B7FC-9DCC5226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A5D7B-B4B8-4B90-A0A2-12631FE6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BD32-D082-458E-A9ED-5B9C6EB5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2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EE06-6E48-4C4D-A71F-C2B77805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0A0F2-68C5-4212-AD2C-1943252E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6ACD53-904A-485E-B1BB-412E2FCB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E8050B-D8EE-4DD0-95E5-CA1F9981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79FD9-B2D9-4085-ABC6-22F49DD2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3E00A-4BCE-4006-A66E-7632B511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AF77FD-0433-4310-9E66-7B7B6051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37A47-9CF6-4702-B32D-65D5FE68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29316-8D2A-4FD3-A1C0-2A5236FC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66BFA-D573-49A5-9875-47872580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8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C3012-55E7-493D-BB4C-4A8DA26F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4B89E-9F5F-4F7B-9328-F71A849CC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388D9F-E539-461C-9387-2FAF369F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8A510E-11D7-417C-9A3C-6C6918B4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9F1D9-C80E-43D1-AAC8-94945B73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F49B2E-4F59-4104-AEB6-F2342364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85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72B24-01B7-4A81-A3E6-553EB565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00D63C-4046-4033-819E-30705E05E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91FBAD-4CD7-48B6-9141-5B8E67451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11C4DF-28C1-4821-918D-A9014D9BE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FC491A-AA42-4B02-80A2-82AB70952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FAC7A2-0C86-45A2-8A6C-063E825B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3CADE8-9DE8-4490-870B-06938E7D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A4DEBA-A96E-47F1-B0BD-CA2769A0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AE547-5A90-49BC-A059-B58258F3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B9779E-3E45-47FD-994A-0A60EF8E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9B2A91-A5CC-4D09-AF68-91DACC86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6CF5D5-C47E-40AA-A3C3-36839DF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62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62618E-3B2A-4ACF-A542-0204F1B9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E53B61-0F95-47BF-BFA7-A5E6D669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982D59-9D37-4857-9D63-99C35424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EC1C4-5CBC-4A67-9431-D0E3CCE1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7A0A1-3E88-476D-8C0E-0164AFB4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8BA306-2B75-4123-8E18-0A12E021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60CF63-6F4F-448E-B75C-60BB8AB5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BB68A2-FE8D-4CC4-95F6-C320B5FD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44BBB0-65CE-4EA6-9E75-4C22E2E3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2ABA3-C638-453A-9A80-17D310DA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4ABE1B-5140-4CD5-8FF7-3478B62A6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463184-496B-4E05-9E37-3B071838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BD0817-3E88-4B72-A98D-BC2BBFF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68A376-7642-4899-963D-10601532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C9FC7D-6C98-4452-83A1-787FECE5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0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2D898-E915-4466-9684-443741A7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0BD9E0-98A7-41D0-8A08-4E3D1E54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6E3937-2BA7-4C55-AF7F-05269A69C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2EF5-CEE7-4AC2-94EC-2A1C0F915E80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B9EEE-6150-49BC-8F43-1A684BF89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40203D-588E-41A1-806B-A54C6F38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0B182B-4CC1-415F-BD65-70B724D3EBA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utoParts/AutoParts/bin/Debug/AutoParts.exe" TargetMode="External"/><Relationship Id="rId7" Type="http://schemas.openxmlformats.org/officeDocument/2006/relationships/image" Target="../media/image2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5" Type="http://schemas.openxmlformats.org/officeDocument/2006/relationships/image" Target="../media/image5.png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1354217"/>
          </a:xfrm>
          <a:prstGeom prst="rect">
            <a:avLst/>
          </a:prstGeom>
          <a:solidFill>
            <a:schemeClr val="bg2">
              <a:lumMod val="50000"/>
              <a:alpha val="81176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Ликино-Дулёвский политехнический колледж – филиал ГГТУ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40724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Демин Артем Дмитриевич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студент4 курса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2342309"/>
            <a:ext cx="12192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ДП 09.02.07 ИСП.18.1А.07</a:t>
            </a:r>
          </a:p>
          <a:p>
            <a:pPr algn="ctr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«Разработка ООО «ЛЕГЕАРТ» приложения для магазина по заказу автозапчастей»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48000" y="58423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16457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0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40995" y="5673914"/>
            <a:ext cx="2320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Окно «Авторизация»</a:t>
            </a:r>
          </a:p>
        </p:txBody>
      </p:sp>
      <p:sp>
        <p:nvSpPr>
          <p:cNvPr id="14" name="Скругленный прямоугольник 13">
            <a:hlinkClick r:id="rId3" action="ppaction://hlinkfile"/>
          </p:cNvPr>
          <p:cNvSpPr/>
          <p:nvPr/>
        </p:nvSpPr>
        <p:spPr>
          <a:xfrm>
            <a:off x="4618730" y="6080128"/>
            <a:ext cx="3165230" cy="5123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Запустить приложение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</a:p>
        </p:txBody>
      </p:sp>
      <p:pic>
        <p:nvPicPr>
          <p:cNvPr id="20" name="Рисунок 19"/>
          <p:cNvPicPr/>
          <p:nvPr/>
        </p:nvPicPr>
        <p:blipFill rotWithShape="1">
          <a:blip r:embed="rId4"/>
          <a:srcRect b="24880"/>
          <a:stretch/>
        </p:blipFill>
        <p:spPr bwMode="auto">
          <a:xfrm>
            <a:off x="4301080" y="1492590"/>
            <a:ext cx="3800530" cy="3682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Рисунок 21" descr="https://sun9-85.userapi.com/s/v1/if2/Y1yuibvcz3C3EW6szKEfZh3YwhgsRXxW391llcHhC9clzFkDAqZ4oEgXv41lNTJRPdAXRrJicnv1LAVMzDlmKo_z.jpg?size=984x555&amp;quality=96&amp;type=album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847" y="1004300"/>
            <a:ext cx="8260306" cy="465906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Прямоугольник 22"/>
          <p:cNvSpPr/>
          <p:nvPr/>
        </p:nvSpPr>
        <p:spPr>
          <a:xfrm>
            <a:off x="4455032" y="5679775"/>
            <a:ext cx="3492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«Главная страница пользователя»</a:t>
            </a:r>
          </a:p>
        </p:txBody>
      </p:sp>
      <p:pic>
        <p:nvPicPr>
          <p:cNvPr id="25" name="Рисунок 24" descr="https://sun1-26.userapi.com/s/v1/if2/i8nRl9aSn_R25WJdb3035nqSzbq15fhdOFW6P6-KDm2VafBLE1lf9rJjFEetHHJT_HCCtasOWeMxl2ctdmaSIqiT.jpg?size=979x553&amp;quality=96&amp;type=album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03"/>
          <a:stretch/>
        </p:blipFill>
        <p:spPr bwMode="auto">
          <a:xfrm>
            <a:off x="1712549" y="1471877"/>
            <a:ext cx="8766902" cy="3723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5158493" y="5679775"/>
            <a:ext cx="2085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«Страница детали»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424709" y="5677714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«Страница добавления данных»</a:t>
            </a:r>
          </a:p>
        </p:txBody>
      </p:sp>
      <p:pic>
        <p:nvPicPr>
          <p:cNvPr id="27" name="Рисунок 26"/>
          <p:cNvPicPr/>
          <p:nvPr/>
        </p:nvPicPr>
        <p:blipFill>
          <a:blip r:embed="rId7"/>
          <a:stretch>
            <a:fillRect/>
          </a:stretch>
        </p:blipFill>
        <p:spPr>
          <a:xfrm>
            <a:off x="2090908" y="898125"/>
            <a:ext cx="8220874" cy="4633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7255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23" grpId="0"/>
      <p:bldP spid="23" grpId="1"/>
      <p:bldP spid="24" grpId="0"/>
      <p:bldP spid="24" grpId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99290" y="1359790"/>
            <a:ext cx="1099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Пример:</a:t>
            </a:r>
          </a:p>
          <a:p>
            <a:pPr lvl="0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 запуска приложения требуется авторизоваться. Откроется страница каталога товара, на данной странице требуется провести сортировку товара по некоторой категории.</a:t>
            </a:r>
          </a:p>
          <a:p>
            <a:pPr lvl="0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Если выбрать какую-то модель автомобиля и начать сортировку, то после нельзя будет выбрать все модели.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292" y="898125"/>
            <a:ext cx="4392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Тестирование черного ящика 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Скругленный прямоугольник 12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694180"/>
            <a:ext cx="5545016" cy="3091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6274766" y="2694180"/>
            <a:ext cx="5511565" cy="3091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Прямоугольник 15"/>
          <p:cNvSpPr/>
          <p:nvPr/>
        </p:nvSpPr>
        <p:spPr>
          <a:xfrm>
            <a:off x="6274766" y="5785302"/>
            <a:ext cx="156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Исправление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57200" y="578530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</a:t>
            </a:r>
          </a:p>
        </p:txBody>
      </p:sp>
    </p:spTree>
    <p:extLst>
      <p:ext uri="{BB962C8B-B14F-4D97-AF65-F5344CB8AC3E}">
        <p14:creationId xmlns:p14="http://schemas.microsoft.com/office/powerpoint/2010/main" val="2365085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570303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Тестирование внутренней структуры, дизайна и кодирования программного решения.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85781" y="1359790"/>
            <a:ext cx="93901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Пример:</a:t>
            </a:r>
          </a:p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Ошибка в коде программы.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До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292" y="898125"/>
            <a:ext cx="4225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Тестирование белого ящика 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90989" y="2687678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</a:t>
            </a:r>
          </a:p>
        </p:txBody>
      </p:sp>
      <p:sp>
        <p:nvSpPr>
          <p:cNvPr id="14" name="Скругленный прямоугольник 13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</a:t>
            </a:r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410308" y="2683224"/>
            <a:ext cx="5029200" cy="2116355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4"/>
          <a:stretch>
            <a:fillRect/>
          </a:stretch>
        </p:blipFill>
        <p:spPr>
          <a:xfrm>
            <a:off x="6425202" y="3031576"/>
            <a:ext cx="5258511" cy="14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09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87420" y="1023484"/>
            <a:ext cx="5216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Описание ошибки: неправильное название свойства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87420" y="3314674"/>
            <a:ext cx="5216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 исправления: исправить название свойства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074880" y="1023484"/>
            <a:ext cx="5216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Описание ошибки: неправильный показ страницы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074880" y="3314674"/>
            <a:ext cx="5216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 исправления: исправить вызываемый класс</a:t>
            </a:r>
          </a:p>
        </p:txBody>
      </p:sp>
      <p:sp>
        <p:nvSpPr>
          <p:cNvPr id="21" name="Скругленный прямоугольник 20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программного приложения</a:t>
            </a:r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34011" y="1885322"/>
            <a:ext cx="3499366" cy="1208872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4"/>
          <a:stretch>
            <a:fillRect/>
          </a:stretch>
        </p:blipFill>
        <p:spPr>
          <a:xfrm>
            <a:off x="1319823" y="4351342"/>
            <a:ext cx="3727742" cy="1170228"/>
          </a:xfrm>
          <a:prstGeom prst="rect">
            <a:avLst/>
          </a:prstGeom>
        </p:spPr>
      </p:pic>
      <p:pic>
        <p:nvPicPr>
          <p:cNvPr id="22" name="Рисунок 21"/>
          <p:cNvPicPr/>
          <p:nvPr/>
        </p:nvPicPr>
        <p:blipFill>
          <a:blip r:embed="rId5"/>
          <a:stretch>
            <a:fillRect/>
          </a:stretch>
        </p:blipFill>
        <p:spPr>
          <a:xfrm>
            <a:off x="6578268" y="1885322"/>
            <a:ext cx="3654347" cy="1488465"/>
          </a:xfrm>
          <a:prstGeom prst="rect">
            <a:avLst/>
          </a:prstGeom>
        </p:spPr>
      </p:pic>
      <p:pic>
        <p:nvPicPr>
          <p:cNvPr id="23" name="Рисунок 22"/>
          <p:cNvPicPr/>
          <p:nvPr/>
        </p:nvPicPr>
        <p:blipFill>
          <a:blip r:embed="rId6"/>
          <a:stretch>
            <a:fillRect/>
          </a:stretch>
        </p:blipFill>
        <p:spPr>
          <a:xfrm>
            <a:off x="6621213" y="4351342"/>
            <a:ext cx="3568456" cy="202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16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808215" y="898125"/>
            <a:ext cx="2843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E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«Исходные данные»</a:t>
            </a:r>
          </a:p>
        </p:txBody>
      </p:sp>
      <p:sp>
        <p:nvSpPr>
          <p:cNvPr id="16" name="Скругленный прямоугольник 15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базовой себестоимости разрабатываемого продукта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24345"/>
              </p:ext>
            </p:extLst>
          </p:nvPr>
        </p:nvGraphicFramePr>
        <p:xfrm>
          <a:off x="2375249" y="1467629"/>
          <a:ext cx="7007102" cy="495268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0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983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Этапы разработки программного продукта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Наименее возможная величина затрат, дни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Наиболее вероятная</a:t>
                      </a:r>
                      <a:endParaRPr lang="ru-RU" sz="1700" dirty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величина затрат, дни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Наиболее возможная величина затрат, дни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30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Анализ поставленной задачи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1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2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2</a:t>
                      </a:r>
                      <a:endParaRPr lang="ru-RU" sz="17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14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Разработка и проектирование БД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4</a:t>
                      </a:r>
                      <a:endParaRPr lang="ru-RU" sz="17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5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6</a:t>
                      </a:r>
                      <a:endParaRPr lang="ru-RU" sz="17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14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Разработка интерфейса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2</a:t>
                      </a:r>
                      <a:endParaRPr lang="ru-RU" sz="17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2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3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14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Программирование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1</a:t>
                      </a:r>
                      <a:endParaRPr lang="ru-RU" sz="17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2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4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14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Тестирование и отладка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2</a:t>
                      </a:r>
                      <a:endParaRPr lang="ru-RU" sz="17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3</a:t>
                      </a:r>
                      <a:endParaRPr lang="ru-RU" sz="17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3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97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Итого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10</a:t>
                      </a:r>
                      <a:endParaRPr lang="ru-RU" sz="17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14</a:t>
                      </a:r>
                      <a:endParaRPr lang="ru-RU" sz="17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18</a:t>
                      </a:r>
                      <a:endParaRPr lang="ru-RU" sz="1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4792" marR="8479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339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1623"/>
              </p:ext>
            </p:extLst>
          </p:nvPr>
        </p:nvGraphicFramePr>
        <p:xfrm>
          <a:off x="2171392" y="1725906"/>
          <a:ext cx="7954560" cy="281092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60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8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57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№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Статьи затрат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Сумма в рублях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85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Фонд оплаты труда (ФОТ)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44 570,39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85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Косвенные расходы (КР) 10% от ФОТ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4 457,03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57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Расходы на продажу (РП) (ФОТ + КР) * 10%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4 902,74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7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Полная себестоимость (ПС)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53 930,16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969395" y="4835658"/>
            <a:ext cx="83585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итогам экономического расчёта полная себестоимость составила 53 930,16 руб. и можно сделать вывод, что продукт полностью окупает затраты на его разработку, а также предоставляет выгоду от разработки в размере 11 419,84 рублей.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416666" y="1087733"/>
            <a:ext cx="3773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«Расчёт базовой себестоимости»</a:t>
            </a:r>
          </a:p>
        </p:txBody>
      </p:sp>
      <p:sp>
        <p:nvSpPr>
          <p:cNvPr id="9" name="Скругленный прямоугольник 8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базовой себестоимости разрабатываемого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2458143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83172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ходе разработки дипломного проекта разработано приложение для информационной системы «Автоматизация продажи автозапчастей».</a:t>
            </a:r>
          </a:p>
          <a:p>
            <a:pPr indent="450000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Возможности, дающая автоматизация:</a:t>
            </a:r>
          </a:p>
          <a:p>
            <a:pPr indent="450000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•	Анализ и планирования закупок</a:t>
            </a:r>
          </a:p>
          <a:p>
            <a:pPr indent="450000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•	Формирование ассортиментной матрицы магазина</a:t>
            </a:r>
          </a:p>
          <a:p>
            <a:pPr indent="450000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•	Управленческий учет</a:t>
            </a:r>
          </a:p>
          <a:p>
            <a:pPr indent="450000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•	Работа с клиентами</a:t>
            </a:r>
          </a:p>
          <a:p>
            <a:pPr indent="450000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результате исследования предметной области спроектировано приложение, где учтены все требования к функциональным характеристикам.</a:t>
            </a:r>
          </a:p>
          <a:p>
            <a:pPr indent="450000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Проведен анализ имеющихся на рынке программного обеспечения готовых приложений в соответствии с автоматизированным рабочим местом специалиста данной предметной области.</a:t>
            </a:r>
          </a:p>
        </p:txBody>
      </p:sp>
      <p:sp>
        <p:nvSpPr>
          <p:cNvPr id="7" name="Скругленный прямоугольник 6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617077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1354217"/>
          </a:xfrm>
          <a:prstGeom prst="rect">
            <a:avLst/>
          </a:prstGeom>
          <a:solidFill>
            <a:schemeClr val="bg2">
              <a:lumMod val="50000"/>
              <a:alpha val="81176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Ликино-Дулёвский политехнический колледж – филиал ГГТУ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40724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Демин Артем Дмитриевич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студент4 курса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2342309"/>
            <a:ext cx="12192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ДП 09.02.07 ИСП.18.1А.07</a:t>
            </a:r>
          </a:p>
          <a:p>
            <a:pPr algn="ctr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«Разработка ООО «ЛЕГЕАРТ» приложения для магазина по заказу автозапчастей»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48000" y="58423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50117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BE39B-FA86-4A4B-ABFB-7C6716A6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81907"/>
            <a:ext cx="12192000" cy="1919887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Спасибо за внимание!</a:t>
            </a:r>
          </a:p>
        </p:txBody>
      </p:sp>
      <p:sp>
        <p:nvSpPr>
          <p:cNvPr id="6" name="Скругленный прямоугольник 5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</p:spTree>
    <p:extLst>
      <p:ext uri="{BB962C8B-B14F-4D97-AF65-F5344CB8AC3E}">
        <p14:creationId xmlns:p14="http://schemas.microsoft.com/office/powerpoint/2010/main" val="11974118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353" y="898125"/>
            <a:ext cx="663526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Введение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  <a:hlinkClick r:id="rId3" action="ppaction://hlinksldjump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Постановка задачи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Этапы проектирования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Детальное проектирование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Проектирование Базы данных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Руководство программиста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Руководство пользователя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Тестирование ПО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Отладка ПП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Расчёт базовой себестоимости ПП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Заключение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13"/>
          <a:stretch>
            <a:fillRect/>
          </a:stretch>
        </p:blipFill>
        <p:spPr>
          <a:xfrm>
            <a:off x="6693877" y="1413937"/>
            <a:ext cx="2754923" cy="219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 descr="https://sun9-73.userapi.com/s/v1/if2/U36M_rYviZ1OQ3FNr0MEzeAQl3ijBbWbrTD1FVSG5XweqWi7iqaX8B6F8UYvGUe_blo-xqB2CpWaPcuGBijBNUDQ.jpg?size=1280x471&amp;quality=96&amp;type=album"/>
          <p:cNvPicPr/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0" t="10656" r="45562" b="38939"/>
          <a:stretch/>
        </p:blipFill>
        <p:spPr bwMode="auto">
          <a:xfrm>
            <a:off x="7653777" y="2703631"/>
            <a:ext cx="3260349" cy="19855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15"/>
          <a:stretch>
            <a:fillRect/>
          </a:stretch>
        </p:blipFill>
        <p:spPr>
          <a:xfrm>
            <a:off x="8715130" y="3944811"/>
            <a:ext cx="3225800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438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187406" y="939582"/>
            <a:ext cx="11585896" cy="50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000" algn="just">
              <a:lnSpc>
                <a:spcPct val="100000"/>
              </a:lnSpc>
            </a:pPr>
            <a:r>
              <a:rPr lang="ru-RU" sz="2000" dirty="0">
                <a:latin typeface="Times New Roman" pitchFamily="18" charset="0"/>
                <a:cs typeface="Times New Roman" panose="02020603050405020304" pitchFamily="18" charset="0"/>
              </a:rPr>
              <a:t>Автоматизация предметной области адресована, прежде всего, пользователям (управленцам, специалистам определенного профиля, техническим работникам и т. п.), не являющимся профессиональными программистами. Автоматизация коренным образом изменяет условия их профессиональной работы в сторону расширения «информационной оснащенности» рабочих мест. Большое значение при этом имеет дружественный интерфейс для работы пользователя в среде автома­тизированной информационной системы.</a:t>
            </a:r>
          </a:p>
          <a:p>
            <a:pPr indent="450000" algn="just">
              <a:lnSpc>
                <a:spcPct val="100000"/>
              </a:lnSpc>
            </a:pPr>
            <a:r>
              <a:rPr lang="ru-RU" sz="2000" dirty="0">
                <a:latin typeface="Times New Roman" pitchFamily="18" charset="0"/>
                <a:cs typeface="Times New Roman" panose="02020603050405020304" pitchFamily="18" charset="0"/>
              </a:rPr>
              <a:t>Особенность запчастей, как товара – практически все виды автозапчастей подходят к нескольким моделям автомобиля, но редко к нескольким маркам, то есть существует жесткая привязка запчасти к модели или марке автомобиля. Продается товар поштучно. </a:t>
            </a:r>
          </a:p>
        </p:txBody>
      </p:sp>
      <p:sp>
        <p:nvSpPr>
          <p:cNvPr id="7" name="Скругленный прямоугольник 6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C10C4E-F5F8-467C-B3BB-F1E17D58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32" y="4085347"/>
            <a:ext cx="3572010" cy="216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7EAF9D-35DD-4748-AA6C-A1E3F469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980" y="4080797"/>
            <a:ext cx="3323968" cy="216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51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187406" y="939582"/>
            <a:ext cx="11585896" cy="50229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b="1" dirty="0">
                <a:latin typeface="Times New Roman" pitchFamily="18" charset="0"/>
                <a:cs typeface="Times New Roman" panose="02020603050405020304" pitchFamily="18" charset="0"/>
              </a:rPr>
              <a:t>Приложение должно выполнять следующие функциональные задачи:</a:t>
            </a:r>
          </a:p>
          <a:p>
            <a:pPr lvl="0" indent="450000" algn="l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Авторизация в программу при запуске (Неавторизованный пользователь не имеет возможности работать с ПО)</a:t>
            </a:r>
          </a:p>
          <a:p>
            <a:pPr lvl="0" indent="450000" algn="l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Обеспечить идентифицированные пользователям функционала по их ролям</a:t>
            </a:r>
          </a:p>
          <a:p>
            <a:pPr lvl="0" indent="450000" algn="l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Корректный вывод данных из таблиц </a:t>
            </a:r>
          </a:p>
          <a:p>
            <a:pPr lvl="0" indent="450000" algn="l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Добавление новой информации </a:t>
            </a:r>
          </a:p>
          <a:p>
            <a:pPr lvl="0" indent="450000" algn="l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Удаление информации </a:t>
            </a:r>
          </a:p>
          <a:p>
            <a:pPr lvl="0" indent="450000" algn="l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Вывод на печать накладной </a:t>
            </a:r>
          </a:p>
          <a:p>
            <a:pPr lvl="0" indent="450000" algn="l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Сортировка данных </a:t>
            </a:r>
          </a:p>
          <a:p>
            <a:pPr lvl="0" indent="450000" algn="l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Возможность выбора количества деталей для добавления в корзину</a:t>
            </a:r>
          </a:p>
          <a:p>
            <a:pPr lvl="0" indent="450000" algn="l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Возможность добавления детали в корзину</a:t>
            </a:r>
          </a:p>
          <a:p>
            <a:pPr lvl="0" indent="450000" algn="l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Возможность просмотра полной информации о детали</a:t>
            </a:r>
          </a:p>
        </p:txBody>
      </p:sp>
      <p:sp>
        <p:nvSpPr>
          <p:cNvPr id="7" name="Скругленный прямоугольник 6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62804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740767" y="1250091"/>
            <a:ext cx="3681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«Диаграмма прецедентов»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600093" y="5093119"/>
            <a:ext cx="5591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Диаграмма прецедентов – это тип поведенческой диаграммы UML, который часто используется для анализа различных систем.</a:t>
            </a:r>
          </a:p>
        </p:txBody>
      </p:sp>
      <p:sp>
        <p:nvSpPr>
          <p:cNvPr id="9" name="Скругленный прямоугольник 8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проектирования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27160" y="1263953"/>
            <a:ext cx="5984600" cy="4765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637582" y="1786279"/>
            <a:ext cx="3657600" cy="2957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1514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338621" y="1170870"/>
            <a:ext cx="3681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«Бизнес-процесс»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338621" y="4857933"/>
            <a:ext cx="5603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Диаграмма действий бизнес-процесса – позволяет визуализировать словесный алгоритм работы каждого бизнес процесса.</a:t>
            </a:r>
          </a:p>
        </p:txBody>
      </p:sp>
      <p:sp>
        <p:nvSpPr>
          <p:cNvPr id="10" name="Скругленный прямоугольник 9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проектирования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39613" y="1208035"/>
            <a:ext cx="5656387" cy="4573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399705" y="1817077"/>
            <a:ext cx="3481461" cy="2772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092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20984" y="6019474"/>
            <a:ext cx="3668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«Конструктор основной страницы»</a:t>
            </a:r>
          </a:p>
        </p:txBody>
      </p:sp>
      <p:sp>
        <p:nvSpPr>
          <p:cNvPr id="12" name="Скругленный прямоугольник 11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Детальное проектирование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81246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Детальное проектирование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— это основной этап проектирования, при котором создается детализированный прототип продукта, который будет передан дизайнерам и разработчикам.</a:t>
            </a:r>
          </a:p>
        </p:txBody>
      </p:sp>
      <p:pic>
        <p:nvPicPr>
          <p:cNvPr id="13" name="Рисунок 12" descr="https://sun9-73.userapi.com/s/v1/if2/U36M_rYviZ1OQ3FNr0MEzeAQl3ijBbWbrTD1FVSG5XweqWi7iqaX8B6F8UYvGUe_blo-xqB2CpWaPcuGBijBNUDQ.jpg?size=1280x471&amp;quality=96&amp;type=album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0" t="10656" r="45562" b="38939"/>
          <a:stretch/>
        </p:blipFill>
        <p:spPr bwMode="auto">
          <a:xfrm>
            <a:off x="2737618" y="1625109"/>
            <a:ext cx="7035239" cy="42845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 descr="https://sun9-31.userapi.com/s/v1/if2/UF9aOdUk2iDPqdexbnuOEGSw58z5JUh6jtuZ5qOHhJp2W67kGV_iNzTKKugrRNhJ_-o0yTomLubrjMQyA-aJCAps.jpg?size=1280x450&amp;quality=96&amp;type=album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" t="24635" r="67282" b="24726"/>
          <a:stretch/>
        </p:blipFill>
        <p:spPr bwMode="auto">
          <a:xfrm>
            <a:off x="2972224" y="1628861"/>
            <a:ext cx="6566023" cy="43906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4420982" y="6019474"/>
            <a:ext cx="3668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«Конструктор страницы «Товар»»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381839" y="6025298"/>
            <a:ext cx="374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«Конструктор страницы «Каталог»»</a:t>
            </a:r>
          </a:p>
        </p:txBody>
      </p:sp>
      <p:pic>
        <p:nvPicPr>
          <p:cNvPr id="17" name="Рисунок 16" descr="https://sun1-30.userapi.com/s/v1/if2/5tOlHsPx8Xa5ourpopyG5EnLroMgDeJyb9Tve3XmcAVFjdeiGPdNaXHFoe2wJsfQzwZ_xvATXwDtPDjTTZjhObhF.jpg?size=1280x419&amp;quality=96&amp;type=album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12788" r="63681" b="12325"/>
          <a:stretch/>
        </p:blipFill>
        <p:spPr bwMode="auto">
          <a:xfrm>
            <a:off x="3076600" y="1674966"/>
            <a:ext cx="6357267" cy="4344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9328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15" grpId="0"/>
      <p:bldP spid="15" grpId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27986" y="6277613"/>
            <a:ext cx="1367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«Схема БД»</a:t>
            </a:r>
          </a:p>
        </p:txBody>
      </p:sp>
      <p:sp>
        <p:nvSpPr>
          <p:cNvPr id="19" name="Скругленный прямоугольник 18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</a:p>
        </p:txBody>
      </p:sp>
      <p:pic>
        <p:nvPicPr>
          <p:cNvPr id="20" name="Рисунок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654965" y="1101749"/>
            <a:ext cx="9113596" cy="504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Прямоугольник 20"/>
          <p:cNvSpPr/>
          <p:nvPr/>
        </p:nvSpPr>
        <p:spPr>
          <a:xfrm>
            <a:off x="995042" y="2420655"/>
            <a:ext cx="219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«Таблица с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YearCar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pic>
        <p:nvPicPr>
          <p:cNvPr id="22" name="Рисунок 21"/>
          <p:cNvPicPr/>
          <p:nvPr/>
        </p:nvPicPr>
        <p:blipFill>
          <a:blip r:embed="rId4"/>
          <a:stretch>
            <a:fillRect/>
          </a:stretch>
        </p:blipFill>
        <p:spPr>
          <a:xfrm>
            <a:off x="995042" y="1224718"/>
            <a:ext cx="4029294" cy="1178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Рисунок 22"/>
          <p:cNvPicPr/>
          <p:nvPr/>
        </p:nvPicPr>
        <p:blipFill>
          <a:blip r:embed="rId5"/>
          <a:stretch>
            <a:fillRect/>
          </a:stretch>
        </p:blipFill>
        <p:spPr>
          <a:xfrm>
            <a:off x="963458" y="3001003"/>
            <a:ext cx="4747645" cy="949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Прямоугольник 23"/>
          <p:cNvSpPr/>
          <p:nvPr/>
        </p:nvSpPr>
        <p:spPr>
          <a:xfrm>
            <a:off x="995042" y="3956355"/>
            <a:ext cx="222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«Таблица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ModelCar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pic>
        <p:nvPicPr>
          <p:cNvPr id="25" name="Рисунок 24"/>
          <p:cNvPicPr/>
          <p:nvPr/>
        </p:nvPicPr>
        <p:blipFill>
          <a:blip r:embed="rId6"/>
          <a:stretch>
            <a:fillRect/>
          </a:stretch>
        </p:blipFill>
        <p:spPr>
          <a:xfrm>
            <a:off x="995042" y="4510330"/>
            <a:ext cx="4274672" cy="999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Прямоугольник 25"/>
          <p:cNvSpPr/>
          <p:nvPr/>
        </p:nvSpPr>
        <p:spPr>
          <a:xfrm>
            <a:off x="963458" y="5527245"/>
            <a:ext cx="162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«Таблица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pic>
        <p:nvPicPr>
          <p:cNvPr id="27" name="Рисунок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93365" y="1588233"/>
            <a:ext cx="4175196" cy="203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Прямоугольник 27"/>
          <p:cNvSpPr/>
          <p:nvPr/>
        </p:nvSpPr>
        <p:spPr>
          <a:xfrm>
            <a:off x="6593365" y="3622408"/>
            <a:ext cx="2268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«Таблица с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AutoPart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pic>
        <p:nvPicPr>
          <p:cNvPr id="29" name="Рисунок 28"/>
          <p:cNvPicPr/>
          <p:nvPr/>
        </p:nvPicPr>
        <p:blipFill>
          <a:blip r:embed="rId8"/>
          <a:stretch>
            <a:fillRect/>
          </a:stretch>
        </p:blipFill>
        <p:spPr>
          <a:xfrm>
            <a:off x="6593365" y="4103031"/>
            <a:ext cx="4869534" cy="928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Прямоугольник 29"/>
          <p:cNvSpPr/>
          <p:nvPr/>
        </p:nvSpPr>
        <p:spPr>
          <a:xfrm>
            <a:off x="6593365" y="5027647"/>
            <a:ext cx="1851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«Таблица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Brand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308949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4" grpId="0"/>
      <p:bldP spid="26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714720" y="5739592"/>
            <a:ext cx="258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«Обозреватель проекта</a:t>
            </a:r>
            <a:r>
              <a:rPr lang="ru-RU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740" y="797168"/>
            <a:ext cx="83249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Описание классов: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KorzAutoPart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класс, который хранит объект детали и количество, выбранных пользователем, деталей.</a:t>
            </a:r>
          </a:p>
          <a:p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Cart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класс, хранящий в себе массив объектов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KorzAutoPart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OdbConnectHelper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класс, осуществляющий подключение и работу с базой данных при помощи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EntityFramework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FrameApp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класс, хранящий статический объект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служит для переключения между страницами в окне.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2740" y="3132640"/>
            <a:ext cx="8324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Функции программы: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>
            <a:hlinkClick r:id="rId2" action="ppaction://hlinksldjump"/>
          </p:cNvPr>
          <p:cNvSpPr/>
          <p:nvPr/>
        </p:nvSpPr>
        <p:spPr>
          <a:xfrm>
            <a:off x="10550769" y="6336286"/>
            <a:ext cx="1445272" cy="328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5FD1E0-4EAA-454B-9FC2-203ECC079094}"/>
              </a:ext>
            </a:extLst>
          </p:cNvPr>
          <p:cNvSpPr/>
          <p:nvPr/>
        </p:nvSpPr>
        <p:spPr>
          <a:xfrm>
            <a:off x="0" y="15722"/>
            <a:ext cx="12192000" cy="88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</a:p>
        </p:txBody>
      </p:sp>
      <p:pic>
        <p:nvPicPr>
          <p:cNvPr id="13" name="Рисунок 12" descr="https://sun9-41.userapi.com/s/v1/if2/zUIM-7IhxeAJ530OhileMdPTJA1pOCyXeR_aEMOMCFrASi8z2d8E4y9nst9ihYE4HhSTDCPqO47kCjxiTWwryfgU.jpg?size=336x569&amp;quality=96&amp;type=alb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682" y="797168"/>
            <a:ext cx="2918499" cy="494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8" y="3501972"/>
            <a:ext cx="6335104" cy="3162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17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887</Words>
  <Application>Microsoft Office PowerPoint</Application>
  <PresentationFormat>Широкоэкранный</PresentationFormat>
  <Paragraphs>181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Bahnschrift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Админ</cp:lastModifiedBy>
  <cp:revision>28</cp:revision>
  <dcterms:created xsi:type="dcterms:W3CDTF">2021-10-25T08:59:21Z</dcterms:created>
  <dcterms:modified xsi:type="dcterms:W3CDTF">2022-06-21T05:20:21Z</dcterms:modified>
</cp:coreProperties>
</file>