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66" r:id="rId5"/>
    <p:sldId id="267" r:id="rId6"/>
    <p:sldId id="260" r:id="rId7"/>
    <p:sldId id="269" r:id="rId8"/>
    <p:sldId id="261" r:id="rId9"/>
    <p:sldId id="262" r:id="rId10"/>
    <p:sldId id="263" r:id="rId11"/>
    <p:sldId id="271" r:id="rId12"/>
    <p:sldId id="264" r:id="rId13"/>
    <p:sldId id="27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4A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58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05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0974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10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9995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210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910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25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44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63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8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99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55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38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51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49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9B51A-FAEE-4495-82D7-18A91D5116D9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19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43156" y="4494147"/>
            <a:ext cx="4948844" cy="1313411"/>
          </a:xfrm>
        </p:spPr>
        <p:txBody>
          <a:bodyPr>
            <a:normAutofit fontScale="85000" lnSpcReduction="20000"/>
          </a:bodyPr>
          <a:lstStyle/>
          <a:p>
            <a:pPr lvl="0" algn="r" defTabSz="914400">
              <a:spcBef>
                <a:spcPts val="0"/>
              </a:spcBef>
              <a:buClrTx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 defTabSz="914400">
              <a:spcBef>
                <a:spcPts val="0"/>
              </a:spcBef>
              <a:buClrTx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Демин Артем Дмитриевич</a:t>
            </a:r>
          </a:p>
          <a:p>
            <a:pPr lvl="0" algn="r" defTabSz="914400">
              <a:spcBef>
                <a:spcPts val="0"/>
              </a:spcBef>
              <a:buClrTx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студент4 курса</a:t>
            </a:r>
          </a:p>
          <a:p>
            <a:pPr lvl="0" algn="r" defTabSz="914400">
              <a:spcBef>
                <a:spcPts val="0"/>
              </a:spcBef>
              <a:buClrTx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09.02.07 Информационные системы и программирование </a:t>
            </a:r>
          </a:p>
          <a:p>
            <a:pPr lvl="0" algn="r" defTabSz="914400">
              <a:spcBef>
                <a:spcPts val="0"/>
              </a:spcBef>
              <a:buClrTx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очной формы обучения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35307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Московской области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образовательное учреждение высшего образования Московской области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«Государственный гуманитарно-технологический университет»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Ликино-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Дулёвский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политехнический колледж – филиал ГГТУ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1638300" y="2391508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ДП 09.02.07 ИСП.20.А.07</a:t>
            </a:r>
            <a:br>
              <a:rPr lang="ru-RU" sz="2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«Разработка приложения по автоматизации процесса складского учета для клиента организации ООО «ЦА «Максималист»»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047999" y="61177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Ликино-Дулево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2024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год</a:t>
            </a:r>
          </a:p>
        </p:txBody>
      </p:sp>
    </p:spTree>
    <p:extLst>
      <p:ext uri="{BB962C8B-B14F-4D97-AF65-F5344CB8AC3E}">
        <p14:creationId xmlns:p14="http://schemas.microsoft.com/office/powerpoint/2010/main" val="14809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9865" y="77355"/>
            <a:ext cx="8911687" cy="128089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919017"/>
              </p:ext>
            </p:extLst>
          </p:nvPr>
        </p:nvGraphicFramePr>
        <p:xfrm>
          <a:off x="1564065" y="717800"/>
          <a:ext cx="4905327" cy="52687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1054">
                  <a:extLst>
                    <a:ext uri="{9D8B030D-6E8A-4147-A177-3AD203B41FA5}">
                      <a16:colId xmlns:a16="http://schemas.microsoft.com/office/drawing/2014/main" val="4033855222"/>
                    </a:ext>
                  </a:extLst>
                </a:gridCol>
                <a:gridCol w="3224273">
                  <a:extLst>
                    <a:ext uri="{9D8B030D-6E8A-4147-A177-3AD203B41FA5}">
                      <a16:colId xmlns:a16="http://schemas.microsoft.com/office/drawing/2014/main" val="3881784657"/>
                    </a:ext>
                  </a:extLst>
                </a:gridCol>
              </a:tblGrid>
              <a:tr h="234549">
                <a:tc>
                  <a:txBody>
                    <a:bodyPr/>
                    <a:lstStyle/>
                    <a:p>
                      <a:pPr indent="4826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Поле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Описание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738716449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Тестовый пример #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Test2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749313908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Приоритет тестирования</a:t>
                      </a:r>
                      <a:endParaRPr lang="ru-RU" sz="1200" dirty="0">
                        <a:effectLst/>
                      </a:endParaRPr>
                    </a:p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(Низкий/Средний/Высокий)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Средний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503170430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Заголовок/название теста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Удаление запись.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818712405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Краткое изложение теста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Попытка удаление записи из таблице «Контрагентов».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1572849531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Этапы теста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Нажать на таблицу с помощью ПКМ и выбрать из списка пункт «Удалить»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981946285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Тестовые данные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Название контрагенты: ООО «Вера», ИНН: 134537592602, Адрес: Москва.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092513631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Ожидаемый результат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Предупреждающее сообщение об удалении данных в таблице «Контрагентов».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1696010594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Фактический результат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Запись удалена!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1658987295"/>
                  </a:ext>
                </a:extLst>
              </a:tr>
              <a:tr h="687053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Предварительное условие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На главном меню пользовательского интерфейса должна быть кнопка, в которой хранится нужная нам страница для удаления данных из базы данных.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3061828743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Постусловие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Запись была удалена.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1387011318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Статус (Зачет/Незачет)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Зачет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4053239590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688826"/>
              </p:ext>
            </p:extLst>
          </p:nvPr>
        </p:nvGraphicFramePr>
        <p:xfrm>
          <a:off x="6763664" y="660432"/>
          <a:ext cx="4957280" cy="5537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0356">
                  <a:extLst>
                    <a:ext uri="{9D8B030D-6E8A-4147-A177-3AD203B41FA5}">
                      <a16:colId xmlns:a16="http://schemas.microsoft.com/office/drawing/2014/main" val="1820453351"/>
                    </a:ext>
                  </a:extLst>
                </a:gridCol>
                <a:gridCol w="3226924">
                  <a:extLst>
                    <a:ext uri="{9D8B030D-6E8A-4147-A177-3AD203B41FA5}">
                      <a16:colId xmlns:a16="http://schemas.microsoft.com/office/drawing/2014/main" val="1283214500"/>
                    </a:ext>
                  </a:extLst>
                </a:gridCol>
              </a:tblGrid>
              <a:tr h="229018">
                <a:tc>
                  <a:txBody>
                    <a:bodyPr/>
                    <a:lstStyle/>
                    <a:p>
                      <a:pPr indent="1073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Поле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Описание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1634709528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Тестовый пример #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Test3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741324970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Приоритет</a:t>
                      </a:r>
                      <a:r>
                        <a:rPr lang="ru-RU" sz="1000" baseline="0" dirty="0">
                          <a:effectLst/>
                        </a:rPr>
                        <a:t> </a:t>
                      </a:r>
                      <a:r>
                        <a:rPr lang="ru-RU" sz="1000" dirty="0">
                          <a:effectLst/>
                        </a:rPr>
                        <a:t>тестирования</a:t>
                      </a:r>
                      <a:r>
                        <a:rPr lang="ru-RU" sz="1200" baseline="0" dirty="0">
                          <a:effectLst/>
                        </a:rPr>
                        <a:t> </a:t>
                      </a:r>
                      <a:r>
                        <a:rPr lang="ru-RU" sz="1000" dirty="0">
                          <a:effectLst/>
                        </a:rPr>
                        <a:t>(Низкий/Средний/Высокий)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Низкий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30639071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Заголовок/название теста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Ввод в поисковую строку цифр с буквами.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450893770"/>
                  </a:ext>
                </a:extLst>
              </a:tr>
              <a:tr h="687053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Краткое изложение теста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Если при вводе в поисковую строку мы вводим два символа, один из которых есть в записях, а другого нет, тогда записи не должны отображаться.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939686525"/>
                  </a:ext>
                </a:extLst>
              </a:tr>
              <a:tr h="916071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Этапы теста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В поисковую строку вводим символ, который точно есть в записи, затем, которого нет ни в одной записи (например: цифру, если поиск происходит по атрибуту Контрагент).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380953834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Тестовые данные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В поисковую строку введём значение «О6»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3756632416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Ожидаемый результат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Записи не должны отображаться.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026631854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Фактический результат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Не отобразилось ни одной записи.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1785929440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Предварительное условие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В таблице должна быть информация, чтобы осуществить поиск.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1216260722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Постусловие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Не отобразилось ни одной записи.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4003750433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Статус (Зачет/Незачет)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Зачет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1096753876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0514313" y="6290085"/>
            <a:ext cx="1206631" cy="28982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Оглавление</a:t>
            </a: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43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9354" y="199904"/>
            <a:ext cx="8911687" cy="1280890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176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303097"/>
            <a:ext cx="8911687" cy="1280890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5217" y="1690540"/>
            <a:ext cx="10623108" cy="44840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600" dirty="0">
                <a:solidFill>
                  <a:schemeClr val="tx1"/>
                </a:solidFill>
              </a:rPr>
              <a:t>В ходе работы над </a:t>
            </a:r>
            <a:r>
              <a:rPr lang="ru-RU" sz="2600" dirty="0" smtClean="0">
                <a:solidFill>
                  <a:schemeClr val="tx1"/>
                </a:solidFill>
              </a:rPr>
              <a:t>дипломном проектом </a:t>
            </a:r>
            <a:r>
              <a:rPr lang="ru-RU" sz="2600" dirty="0">
                <a:solidFill>
                  <a:schemeClr val="tx1"/>
                </a:solidFill>
              </a:rPr>
              <a:t>разработано приложение с этапами жизненного цикла программного продукта.</a:t>
            </a:r>
          </a:p>
          <a:p>
            <a:pPr marL="0" indent="0">
              <a:buNone/>
            </a:pPr>
            <a:r>
              <a:rPr lang="ru-RU" sz="2600" dirty="0">
                <a:solidFill>
                  <a:schemeClr val="tx1"/>
                </a:solidFill>
              </a:rPr>
              <a:t>В начале разработана назначение разработки где написано для чего создаётся программа.</a:t>
            </a:r>
          </a:p>
          <a:p>
            <a:pPr marL="0" indent="0">
              <a:buNone/>
            </a:pPr>
            <a:r>
              <a:rPr lang="ru-RU" sz="2600" dirty="0">
                <a:solidFill>
                  <a:schemeClr val="tx1"/>
                </a:solidFill>
              </a:rPr>
              <a:t>Требование к программе. В этом пункте написано какие функции входят в программу, насколько программа надёжна, требования к характеристикам компьютера и какие приложения нужны для полного использования программы.</a:t>
            </a:r>
          </a:p>
          <a:p>
            <a:pPr marL="0" indent="0">
              <a:buNone/>
            </a:pPr>
            <a:r>
              <a:rPr lang="ru-RU" sz="2600" dirty="0">
                <a:solidFill>
                  <a:schemeClr val="tx1"/>
                </a:solidFill>
              </a:rPr>
              <a:t>Разработка технического проекта. В этом пункте написано, как выбиралось </a:t>
            </a:r>
            <a:r>
              <a:rPr lang="en-US" sz="2600" dirty="0">
                <a:solidFill>
                  <a:schemeClr val="tx1"/>
                </a:solidFill>
              </a:rPr>
              <a:t>CASE</a:t>
            </a:r>
            <a:r>
              <a:rPr lang="ru-RU" sz="2600" dirty="0">
                <a:solidFill>
                  <a:schemeClr val="tx1"/>
                </a:solidFill>
              </a:rPr>
              <a:t>-средство </a:t>
            </a:r>
            <a:r>
              <a:rPr lang="en-US" sz="2600" dirty="0" err="1">
                <a:solidFill>
                  <a:schemeClr val="tx1"/>
                </a:solidFill>
              </a:rPr>
              <a:t>BPWin</a:t>
            </a:r>
            <a:r>
              <a:rPr lang="ru-RU" sz="2600" dirty="0">
                <a:solidFill>
                  <a:schemeClr val="tx1"/>
                </a:solidFill>
              </a:rPr>
              <a:t>, описание процесса проектирование предметной области.</a:t>
            </a:r>
          </a:p>
          <a:p>
            <a:pPr marL="0" indent="0">
              <a:buNone/>
            </a:pPr>
            <a:r>
              <a:rPr lang="ru-RU" sz="2600" dirty="0">
                <a:solidFill>
                  <a:schemeClr val="tx1"/>
                </a:solidFill>
              </a:rPr>
              <a:t>Реализация. В этом пункте было написано, как выбиралось средство разработки программы. Руководство программиста разработана для понимания как сделана программа. Руководство пользователя разработана для обучения пользователя как работать с программой.</a:t>
            </a:r>
          </a:p>
          <a:p>
            <a:pPr marL="0" indent="0">
              <a:buNone/>
            </a:pPr>
            <a:r>
              <a:rPr lang="ru-RU" sz="2600" dirty="0">
                <a:solidFill>
                  <a:schemeClr val="tx1"/>
                </a:solidFill>
              </a:rPr>
              <a:t>Тестирование и откладка. В этом пункте проведён тест на правильность результата функций программы и откладка.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514313" y="6290085"/>
            <a:ext cx="1206631" cy="28982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Оглавление</a:t>
            </a: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0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43156" y="4494147"/>
            <a:ext cx="4948844" cy="1313411"/>
          </a:xfrm>
        </p:spPr>
        <p:txBody>
          <a:bodyPr>
            <a:normAutofit fontScale="85000" lnSpcReduction="20000"/>
          </a:bodyPr>
          <a:lstStyle/>
          <a:p>
            <a:pPr lvl="0" algn="r" defTabSz="914400">
              <a:spcBef>
                <a:spcPts val="0"/>
              </a:spcBef>
              <a:buClrTx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 defTabSz="914400">
              <a:spcBef>
                <a:spcPts val="0"/>
              </a:spcBef>
              <a:buClrTx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Демин Артем Дмитриевич</a:t>
            </a:r>
          </a:p>
          <a:p>
            <a:pPr lvl="0" algn="r" defTabSz="914400">
              <a:spcBef>
                <a:spcPts val="0"/>
              </a:spcBef>
              <a:buClrTx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студент4 курса</a:t>
            </a:r>
          </a:p>
          <a:p>
            <a:pPr lvl="0" algn="r" defTabSz="914400">
              <a:spcBef>
                <a:spcPts val="0"/>
              </a:spcBef>
              <a:buClrTx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09.02.07 Информационные системы и программирование </a:t>
            </a:r>
          </a:p>
          <a:p>
            <a:pPr lvl="0" algn="r" defTabSz="914400">
              <a:spcBef>
                <a:spcPts val="0"/>
              </a:spcBef>
              <a:buClrTx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очной формы обучения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35307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Московской области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образовательное учреждение высшего образования Московской области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«Государственный гуманитарно-технологический университет»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Ликино-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Дулёвский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политехнический колледж – филиал ГГТУ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1638300" y="2391508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ДП 09.02.07 ИСП.20.А.07</a:t>
            </a:r>
            <a:br>
              <a:rPr lang="ru-RU" sz="2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«Разработка приложения по автоматизации процесса складского учета для клиента организации ООО «ЦА «Максималист»»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047999" y="61177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Ликино-Дулево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2024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год</a:t>
            </a:r>
          </a:p>
        </p:txBody>
      </p:sp>
    </p:spTree>
    <p:extLst>
      <p:ext uri="{BB962C8B-B14F-4D97-AF65-F5344CB8AC3E}">
        <p14:creationId xmlns:p14="http://schemas.microsoft.com/office/powerpoint/2010/main" val="50323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0364" y="0"/>
            <a:ext cx="8911687" cy="128089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Оглавление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33046" y="1158307"/>
            <a:ext cx="663526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3200" dirty="0" smtClean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Постановка </a:t>
            </a:r>
            <a:r>
              <a:rPr lang="ru-RU" sz="3200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задачи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Этапы проектирования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 smtClean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Руководство </a:t>
            </a:r>
            <a:r>
              <a:rPr lang="ru-RU" sz="3200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программиста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Руководство пользователя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Тестирование </a:t>
            </a:r>
            <a:r>
              <a:rPr lang="ru-RU" sz="3200" dirty="0" smtClean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ПО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u="sng" dirty="0" smtClean="0">
                <a:solidFill>
                  <a:srgbClr val="FB4A18"/>
                </a:solidFill>
                <a:latin typeface="Times New Roman" pitchFamily="18" charset="0"/>
                <a:cs typeface="Times New Roman" pitchFamily="18" charset="0"/>
              </a:rPr>
              <a:t>Экономика</a:t>
            </a:r>
            <a:endParaRPr lang="ru-RU" sz="3200" u="sng" dirty="0">
              <a:solidFill>
                <a:srgbClr val="FB4A18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 smtClean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Расчёт базовой себестоимости ПП</a:t>
            </a:r>
            <a:endParaRPr lang="ru-RU" sz="3200" dirty="0" smtClean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 smtClean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" action="ppaction://noaction"/>
              </a:rPr>
              <a:t>Заключение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33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2745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Автоматизированная информационная система «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SalesOfMaterials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предназначена для продажи товара со склада для оптовой торговли. Пользователями программы выступают сотрудник, кладовщик и администратор. Продажа товаров к заказчикам осуществляется на основании договоров купли-продажи, в которых оговариваются условия поставки. Акте приема-передачи указываются координаты, где продукция будет передана покупателю, наименование товара, количество, цена и сумму. Товарная накладная предназначена для оформления операций по отпуску и приёму товаров со склада. Данные первичных документов по сбыту товаров, содержащем название документа по разгрузке, его дату и номер, краткую характеристику документа, дату регистрации документа, сведения о проданных товаров.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14313" y="6290085"/>
            <a:ext cx="1206631" cy="28982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Оглавление</a:t>
            </a: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75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FC620F-A8DA-488B-ACDE-CBDC7ADB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179" y="171349"/>
            <a:ext cx="8911687" cy="1280890"/>
          </a:xfrm>
        </p:spPr>
        <p:txBody>
          <a:bodyPr/>
          <a:lstStyle/>
          <a:p>
            <a:r>
              <a:rPr lang="ru-RU" dirty="0" smtClean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</a:rPr>
              <a:t>Этапы</a:t>
            </a:r>
            <a:r>
              <a:rPr lang="en-US" dirty="0" smtClean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7042838-15FE-4E30-BDEF-D8963F5BED4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1281" t="13550" r="15479" b="2097"/>
          <a:stretch/>
        </p:blipFill>
        <p:spPr>
          <a:xfrm>
            <a:off x="1187227" y="1596018"/>
            <a:ext cx="5327873" cy="38319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FE1CED-65F4-4431-83FB-FAA9660B5F81}"/>
              </a:ext>
            </a:extLst>
          </p:cNvPr>
          <p:cNvSpPr txBox="1"/>
          <p:nvPr/>
        </p:nvSpPr>
        <p:spPr>
          <a:xfrm>
            <a:off x="2619377" y="5571735"/>
            <a:ext cx="2800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«Контекстная диаграмма»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9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682419" y="1596018"/>
            <a:ext cx="5327873" cy="377039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107458" y="5510188"/>
            <a:ext cx="2687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«Процесс декомпозиции»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76179" y="805908"/>
            <a:ext cx="99351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IDEF0 — методология функционального моделирования и графическая нотация, предназначенная для формализации и описания бизнес-процессов.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514313" y="6290085"/>
            <a:ext cx="1206631" cy="28982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Оглавление</a:t>
            </a: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8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BA6A4-E094-4FD7-819C-C40AC813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961" y="464312"/>
            <a:ext cx="8911687" cy="1280890"/>
          </a:xfrm>
        </p:spPr>
        <p:txBody>
          <a:bodyPr/>
          <a:lstStyle/>
          <a:p>
            <a:r>
              <a:rPr lang="ru-RU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</a:rPr>
              <a:t>Этапы</a:t>
            </a:r>
            <a:r>
              <a:rPr lang="en-US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51D2B-9E28-4E82-8EF4-70B9E307C7C8}"/>
              </a:ext>
            </a:extLst>
          </p:cNvPr>
          <p:cNvSpPr txBox="1"/>
          <p:nvPr/>
        </p:nvSpPr>
        <p:spPr>
          <a:xfrm>
            <a:off x="2395869" y="5701625"/>
            <a:ext cx="2385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«Технология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IDEF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(3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)»</a:t>
            </a:r>
            <a:endParaRPr lang="ru-RU" dirty="0"/>
          </a:p>
        </p:txBody>
      </p:sp>
      <p:pic>
        <p:nvPicPr>
          <p:cNvPr id="5" name="Объект 3">
            <a:extLst>
              <a:ext uri="{FF2B5EF4-FFF2-40B4-BE49-F238E27FC236}">
                <a16:creationId xmlns:a16="http://schemas.microsoft.com/office/drawing/2014/main" id="{47042838-15FE-4E30-BDEF-D8963F5BED44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21281" t="13550" r="15479" b="2097"/>
          <a:stretch/>
        </p:blipFill>
        <p:spPr>
          <a:xfrm>
            <a:off x="924912" y="1869687"/>
            <a:ext cx="5327873" cy="3831938"/>
          </a:xfrm>
          <a:prstGeom prst="rect">
            <a:avLst/>
          </a:prstGeom>
        </p:spPr>
      </p:pic>
      <p:pic>
        <p:nvPicPr>
          <p:cNvPr id="7" name="Объект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43196" y="1869687"/>
            <a:ext cx="5327873" cy="366067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8141778" y="5701625"/>
            <a:ext cx="2340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«Хранилище данных»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514313" y="6290085"/>
            <a:ext cx="1206631" cy="28982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Оглавление</a:t>
            </a: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29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9384" y="140534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программиста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916" y="476360"/>
            <a:ext cx="2444171" cy="532238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384788" y="5859749"/>
            <a:ext cx="2584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«Обозреватель проекта</a:t>
            </a:r>
            <a:r>
              <a:rPr lang="ru-RU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</a:rPr>
              <a:t>»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943710" y="1289537"/>
            <a:ext cx="83249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Описание классов: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ClassFrame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класс, подключает базу данных.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Hierarchy, Materials, Movement, Storage, Types,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Users, Warehouses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классы, методов для получение данных.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943710" y="2570427"/>
            <a:ext cx="25170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Функции программы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Удаление заказа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96" y="3297319"/>
            <a:ext cx="8725656" cy="250142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0514313" y="6290085"/>
            <a:ext cx="1206631" cy="28982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Оглавление</a:t>
            </a: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2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0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26150" y="185960"/>
            <a:ext cx="8911687" cy="1280890"/>
          </a:xfrm>
        </p:spPr>
        <p:txBody>
          <a:bodyPr/>
          <a:lstStyle/>
          <a:p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пользователя</a:t>
            </a:r>
            <a:b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16"/>
          <a:stretch/>
        </p:blipFill>
        <p:spPr>
          <a:xfrm>
            <a:off x="2424961" y="1577975"/>
            <a:ext cx="7189678" cy="370205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138911" y="5311259"/>
            <a:ext cx="2145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«Главная страница»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961" y="1609209"/>
            <a:ext cx="7189678" cy="370205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145388" y="5311259"/>
            <a:ext cx="2138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«Страница заказов»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961" y="1345651"/>
            <a:ext cx="7459116" cy="3934374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4513290" y="5289758"/>
            <a:ext cx="3396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«Страница отдаваемых товаров»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0514313" y="6290085"/>
            <a:ext cx="1206631" cy="28982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Оглавление</a:t>
            </a: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005723" y="6290085"/>
            <a:ext cx="2114923" cy="28982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Запустить приложение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08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7" grpId="1"/>
      <p:bldP spid="9" grpId="0"/>
      <p:bldP spid="9" grpId="1"/>
      <p:bldP spid="12" grpId="0"/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8753" cy="1250084"/>
          </a:xfrm>
        </p:spPr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– процесс исследования и контроль качества, который состоит из планирования, проектирования, собственно проверки и анализа ее результатов.</a:t>
            </a:r>
          </a:p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434211" y="2807947"/>
            <a:ext cx="5604165" cy="2024149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3673750" y="5435005"/>
            <a:ext cx="5125085" cy="60007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0514313" y="6290085"/>
            <a:ext cx="1206631" cy="28982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Оглавление</a:t>
            </a: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10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07408" y="228184"/>
            <a:ext cx="8911687" cy="128089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211" y="2120091"/>
            <a:ext cx="5542280" cy="2135337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21211" y="4684831"/>
            <a:ext cx="5344160" cy="809625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886700"/>
              </p:ext>
            </p:extLst>
          </p:nvPr>
        </p:nvGraphicFramePr>
        <p:xfrm>
          <a:off x="6863252" y="936544"/>
          <a:ext cx="4905327" cy="52632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1054">
                  <a:extLst>
                    <a:ext uri="{9D8B030D-6E8A-4147-A177-3AD203B41FA5}">
                      <a16:colId xmlns:a16="http://schemas.microsoft.com/office/drawing/2014/main" val="4254779627"/>
                    </a:ext>
                  </a:extLst>
                </a:gridCol>
                <a:gridCol w="3224273">
                  <a:extLst>
                    <a:ext uri="{9D8B030D-6E8A-4147-A177-3AD203B41FA5}">
                      <a16:colId xmlns:a16="http://schemas.microsoft.com/office/drawing/2014/main" val="2649389331"/>
                    </a:ext>
                  </a:extLst>
                </a:gridCol>
              </a:tblGrid>
              <a:tr h="229018">
                <a:tc>
                  <a:txBody>
                    <a:bodyPr/>
                    <a:lstStyle/>
                    <a:p>
                      <a:pPr indent="4826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Поле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Описание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211678112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Тестовый пример #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Test2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3807397061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Приоритет тестирования</a:t>
                      </a:r>
                      <a:endParaRPr lang="ru-RU" sz="1200" dirty="0">
                        <a:effectLst/>
                      </a:endParaRPr>
                    </a:p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(Низкий/Средний/Высокий)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Средний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26365356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Заголовок/название теста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Удаление запись.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797836454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Краткое изложение теста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Попытка удаление записи из таблице «Контрагентов».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354365469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Этапы теста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Нажать на таблицу с помощью ПКМ и выбрать из списка пункт «Удалить»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442112476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Тестовые данные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Название контрагенты: ООО «Вера», ИНН: 134537592602, Адрес: Москва.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609801295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Ожидаемый результат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Предупреждающее сообщение об удалении данных в таблице «Контрагентов».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3100308639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Фактический результат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Запись удалена!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3319811771"/>
                  </a:ext>
                </a:extLst>
              </a:tr>
              <a:tr h="687053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Предварительное условие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На главном меню пользовательского интерфейса должна быть кнопка, в которой хранится нужная нам страница для удаления данных из базы данных.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46324877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Постусловие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Запись была удалена.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1407148114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Статус (Зачет/Незачет)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Зачет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991529115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0514313" y="6290085"/>
            <a:ext cx="1206631" cy="28982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Оглавление</a:t>
            </a: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49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204</TotalTime>
  <Words>838</Words>
  <Application>Microsoft Office PowerPoint</Application>
  <PresentationFormat>Широкоэкранный</PresentationFormat>
  <Paragraphs>151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 3</vt:lpstr>
      <vt:lpstr>Легкий дым</vt:lpstr>
      <vt:lpstr>ДП 09.02.07 ИСП.20.А.07  «Разработка приложения по автоматизации процесса складского учета для клиента организации ООО «ЦА «Максималист»» </vt:lpstr>
      <vt:lpstr>Оглавление</vt:lpstr>
      <vt:lpstr>Постановка задачи</vt:lpstr>
      <vt:lpstr>Этапы проектирование</vt:lpstr>
      <vt:lpstr>Этапы проектирование</vt:lpstr>
      <vt:lpstr>Руководство программиста  </vt:lpstr>
      <vt:lpstr>Руководство пользователя </vt:lpstr>
      <vt:lpstr>Тестирование</vt:lpstr>
      <vt:lpstr>Тестирование</vt:lpstr>
      <vt:lpstr>Тестирование</vt:lpstr>
      <vt:lpstr>Экономика</vt:lpstr>
      <vt:lpstr>Заключение</vt:lpstr>
      <vt:lpstr>ДП 09.02.07 ИСП.20.А.07  «Разработка приложения по автоматизации процесса складского учета для клиента организации ООО «ЦА «Максималист»»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автоматизации работ сотрудников склада» МДК 02.01 «Технология разработки программного обеспечения» </dc:title>
  <dc:creator>Пользователь Windows</dc:creator>
  <cp:lastModifiedBy>Пользователь Windows</cp:lastModifiedBy>
  <cp:revision>24</cp:revision>
  <dcterms:created xsi:type="dcterms:W3CDTF">2024-01-14T13:03:31Z</dcterms:created>
  <dcterms:modified xsi:type="dcterms:W3CDTF">2024-06-10T17:59:44Z</dcterms:modified>
</cp:coreProperties>
</file>